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Nunito Sans" pitchFamily="2" charset="77"/>
      <p:regular r:id="rId29"/>
      <p:bold r:id="rId30"/>
      <p:italic r:id="rId31"/>
      <p:boldItalic r:id="rId32"/>
    </p:embeddedFont>
    <p:embeddedFont>
      <p:font typeface="Nunito Sans Black" panose="020F0502020204030204" pitchFamily="34" charset="0"/>
      <p:bold r:id="rId33"/>
      <p:italic r:id="rId34"/>
      <p:boldItalic r:id="rId35"/>
    </p:embeddedFont>
    <p:embeddedFont>
      <p:font typeface="Nunito Sans ExtraBold" panose="020F0502020204030204" pitchFamily="34" charset="0"/>
      <p:bold r:id="rId36"/>
      <p:italic r:id="rId37"/>
      <p:boldItalic r:id="rId38"/>
    </p:embeddedFont>
    <p:embeddedFont>
      <p:font typeface="Playfair Display Black" panose="020F0502020204030204" pitchFamily="34" charset="0"/>
      <p:bold r:id="rId39"/>
      <p:italic r:id="rId40"/>
      <p:boldItalic r:id="rId41"/>
    </p:embeddedFont>
    <p:embeddedFont>
      <p:font typeface="Solway ExtraBold" pitchFamily="2" charset="77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074010f6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074010f6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9d2405a1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09d2405a1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08cc44a2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f08cc44a2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784b3bb06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784b3bb06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09d2405a1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09d2405a1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784b3bb06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784b3bb06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08cc44a2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f08cc44a2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8ac19cc1da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8ac19cc1da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8ac19cc1da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8ac19cc1da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8ac19cc1da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8ac19cc1da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f0b203ba2c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f0b203ba2c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8ac19cc1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8ac19cc1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736a43903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736a43903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8ac19cc1da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8ac19cc1da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8ac19cc1da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8ac19cc1da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6f3b6e31a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6f3b6e31a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09d2405a1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09d2405a1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f0b203ba2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f0b203ba2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8ac19cc1d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8ac19cc1da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ac19cc1d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8ac19cc1d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8b01479a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8b01479a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b01479ae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8b01479ae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b01479ae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8b01479ae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8b01479ae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8b01479ae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8b01479ae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8b01479ae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8b01479ae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8b01479ae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ityofmtvernon-ia.gov/" TargetMode="External"/><Relationship Id="rId5" Type="http://schemas.openxmlformats.org/officeDocument/2006/relationships/image" Target="../media/image30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veloper.chrome.com/docs/lighthouse/overview" TargetMode="External"/><Relationship Id="rId5" Type="http://schemas.openxmlformats.org/officeDocument/2006/relationships/hyperlink" Target="http://wave.webaim.org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hyperlink" Target="https://www.ada.gov/resources/2024-03-08-web-rule/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gif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hinkdenovo.com/contact/#:~:text=Rapids%2C%20IA%2052401-,CONNECT,-Facebook" TargetMode="External"/><Relationship Id="rId5" Type="http://schemas.openxmlformats.org/officeDocument/2006/relationships/hyperlink" Target="https://thinkfresh.podbean.com/" TargetMode="External"/><Relationship Id="rId4" Type="http://schemas.openxmlformats.org/officeDocument/2006/relationships/hyperlink" Target="https://thinkdenovo.com/newsletter-signup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" y="0"/>
            <a:ext cx="914403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 idx="4294967295"/>
          </p:nvPr>
        </p:nvSpPr>
        <p:spPr>
          <a:xfrm>
            <a:off x="3791125" y="666900"/>
            <a:ext cx="5196000" cy="3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>
                <a:solidFill>
                  <a:srgbClr val="71C7AD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Website Compliance &amp; Accessibility: </a:t>
            </a:r>
            <a:endParaRPr sz="3200" i="1">
              <a:solidFill>
                <a:srgbClr val="71C7A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>
                <a:solidFill>
                  <a:srgbClr val="71C7AD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Tips to Protect Your City</a:t>
            </a:r>
            <a:endParaRPr sz="3200" i="1">
              <a:solidFill>
                <a:srgbClr val="71C7A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Iowa Municipal Finance Officers Association</a:t>
            </a:r>
            <a:br>
              <a:rPr lang="en" sz="220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</a:br>
            <a:r>
              <a:rPr lang="en" sz="220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de Novo Marketing</a:t>
            </a:r>
            <a:endParaRPr sz="220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C50F3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C50F3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C50F3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10/17/24</a:t>
            </a:r>
            <a:endParaRPr sz="4200" i="1">
              <a:solidFill>
                <a:srgbClr val="C50F3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cxnSp>
        <p:nvCxnSpPr>
          <p:cNvPr id="56" name="Google Shape;56;p13"/>
          <p:cNvCxnSpPr/>
          <p:nvPr/>
        </p:nvCxnSpPr>
        <p:spPr>
          <a:xfrm rot="10800000">
            <a:off x="3943525" y="590700"/>
            <a:ext cx="1382400" cy="0"/>
          </a:xfrm>
          <a:prstGeom prst="straightConnector1">
            <a:avLst/>
          </a:prstGeom>
          <a:noFill/>
          <a:ln w="38100" cap="rnd" cmpd="sng">
            <a:solidFill>
              <a:srgbClr val="FBA11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l="34785" t="92447"/>
          <a:stretch/>
        </p:blipFill>
        <p:spPr>
          <a:xfrm>
            <a:off x="3255837" y="4755025"/>
            <a:ext cx="5963274" cy="38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t="92447"/>
          <a:stretch/>
        </p:blipFill>
        <p:spPr>
          <a:xfrm>
            <a:off x="50" y="4755025"/>
            <a:ext cx="9144003" cy="3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4">
            <a:alphaModFix/>
          </a:blip>
          <a:srcRect l="79" r="79"/>
          <a:stretch/>
        </p:blipFill>
        <p:spPr>
          <a:xfrm>
            <a:off x="50" y="-13850"/>
            <a:ext cx="9144003" cy="228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/>
          <p:nvPr/>
        </p:nvSpPr>
        <p:spPr>
          <a:xfrm>
            <a:off x="197650" y="4501575"/>
            <a:ext cx="572700" cy="572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3" name="Google Shape;163;p22"/>
          <p:cNvCxnSpPr/>
          <p:nvPr/>
        </p:nvCxnSpPr>
        <p:spPr>
          <a:xfrm rot="10800000">
            <a:off x="-123075" y="4373050"/>
            <a:ext cx="7591800" cy="0"/>
          </a:xfrm>
          <a:prstGeom prst="straightConnector1">
            <a:avLst/>
          </a:prstGeom>
          <a:noFill/>
          <a:ln w="38100" cap="rnd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Google Shape;164;p22"/>
          <p:cNvSpPr txBox="1">
            <a:spLocks noGrp="1"/>
          </p:cNvSpPr>
          <p:nvPr>
            <p:ph type="ctrTitle" idx="4294967295"/>
          </p:nvPr>
        </p:nvSpPr>
        <p:spPr>
          <a:xfrm>
            <a:off x="770350" y="3739375"/>
            <a:ext cx="7506900" cy="11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Understanding Website Accessibility</a:t>
            </a:r>
            <a:endParaRPr sz="3000" i="1">
              <a:solidFill>
                <a:srgbClr val="71C7A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500" i="1">
              <a:solidFill>
                <a:srgbClr val="71C7A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165" name="Google Shape;165;p22"/>
          <p:cNvSpPr/>
          <p:nvPr/>
        </p:nvSpPr>
        <p:spPr>
          <a:xfrm>
            <a:off x="11244225" y="150"/>
            <a:ext cx="3190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ctrTitle" idx="4294967295"/>
          </p:nvPr>
        </p:nvSpPr>
        <p:spPr>
          <a:xfrm>
            <a:off x="3969725" y="4172950"/>
            <a:ext cx="48927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CCCCCC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Think Fresh.</a:t>
            </a:r>
            <a:endParaRPr sz="1400" i="1">
              <a:solidFill>
                <a:srgbClr val="CCCCCC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126" y="3819475"/>
            <a:ext cx="603750" cy="46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3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1088525" y="9239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What is </a:t>
            </a:r>
            <a:r>
              <a:rPr lang="en" sz="2820" i="1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Digital </a:t>
            </a: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ADA Accessibility? 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Understanding Website Accessibility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3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8" name="Google Shape;178;p23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1014975" y="1568800"/>
            <a:ext cx="43509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The practice of ensuring that people with disabilities can access and use digital content and services on an equal basis with others.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You make sure your buildings are ADA accessible…your website should be no different!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0" name="Google Shape;180;p23"/>
          <p:cNvPicPr preferRelativeResize="0"/>
          <p:nvPr/>
        </p:nvPicPr>
        <p:blipFill rotWithShape="1">
          <a:blip r:embed="rId5">
            <a:alphaModFix/>
          </a:blip>
          <a:srcRect t="9383" b="9375"/>
          <a:stretch/>
        </p:blipFill>
        <p:spPr>
          <a:xfrm>
            <a:off x="5365875" y="1834563"/>
            <a:ext cx="3503852" cy="2253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1014975" y="1054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What Are The Rules?  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Understanding Website Accessibility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pic>
        <p:nvPicPr>
          <p:cNvPr id="188" name="Google Shape;18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24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4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4"/>
          <p:cNvSpPr txBox="1"/>
          <p:nvPr/>
        </p:nvSpPr>
        <p:spPr>
          <a:xfrm>
            <a:off x="1014975" y="1670275"/>
            <a:ext cx="44742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Guidelines, not laws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Consequences for non-compliance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Wild West - but not as hard as it seems to make improvements and get started!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1850" y="1427600"/>
            <a:ext cx="2951050" cy="295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5"/>
          <p:cNvPicPr preferRelativeResize="0"/>
          <p:nvPr/>
        </p:nvPicPr>
        <p:blipFill rotWithShape="1">
          <a:blip r:embed="rId3">
            <a:alphaModFix/>
          </a:blip>
          <a:srcRect t="92447"/>
          <a:stretch/>
        </p:blipFill>
        <p:spPr>
          <a:xfrm>
            <a:off x="50" y="4755025"/>
            <a:ext cx="9144003" cy="3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 rotWithShape="1">
          <a:blip r:embed="rId4">
            <a:alphaModFix/>
          </a:blip>
          <a:srcRect l="79" r="79"/>
          <a:stretch/>
        </p:blipFill>
        <p:spPr>
          <a:xfrm>
            <a:off x="50" y="-13850"/>
            <a:ext cx="9144003" cy="228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/>
          <p:nvPr/>
        </p:nvSpPr>
        <p:spPr>
          <a:xfrm>
            <a:off x="197650" y="4501575"/>
            <a:ext cx="572700" cy="572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0" name="Google Shape;200;p25"/>
          <p:cNvCxnSpPr/>
          <p:nvPr/>
        </p:nvCxnSpPr>
        <p:spPr>
          <a:xfrm rot="10800000">
            <a:off x="-123075" y="4373050"/>
            <a:ext cx="7591800" cy="0"/>
          </a:xfrm>
          <a:prstGeom prst="straightConnector1">
            <a:avLst/>
          </a:prstGeom>
          <a:noFill/>
          <a:ln w="38100" cap="rnd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-5281925" y="3447925"/>
            <a:ext cx="48927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The Team</a:t>
            </a:r>
            <a:endParaRPr sz="4000" i="1">
              <a:solidFill>
                <a:srgbClr val="434343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11244225" y="150"/>
            <a:ext cx="3190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5"/>
          <p:cNvSpPr txBox="1">
            <a:spLocks noGrp="1"/>
          </p:cNvSpPr>
          <p:nvPr>
            <p:ph type="ctrTitle" idx="4294967295"/>
          </p:nvPr>
        </p:nvSpPr>
        <p:spPr>
          <a:xfrm>
            <a:off x="3969725" y="4172950"/>
            <a:ext cx="48927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CCCCCC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Think Fresh.</a:t>
            </a:r>
            <a:endParaRPr sz="1400" i="1">
              <a:solidFill>
                <a:srgbClr val="CCCCCC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204" name="Google Shape;20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126" y="3514675"/>
            <a:ext cx="603750" cy="46664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>
            <a:spLocks noGrp="1"/>
          </p:cNvSpPr>
          <p:nvPr>
            <p:ph type="ctrTitle" idx="4294967295"/>
          </p:nvPr>
        </p:nvSpPr>
        <p:spPr>
          <a:xfrm>
            <a:off x="977900" y="3365725"/>
            <a:ext cx="7753200" cy="6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The Digital ADA Approach</a:t>
            </a:r>
            <a:endParaRPr sz="3300" i="1">
              <a:solidFill>
                <a:srgbClr val="71C7A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6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 txBox="1">
            <a:spLocks noGrp="1"/>
          </p:cNvSpPr>
          <p:nvPr>
            <p:ph type="title"/>
          </p:nvPr>
        </p:nvSpPr>
        <p:spPr>
          <a:xfrm>
            <a:off x="1079575" y="898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Avoiding “Band-Aid” Solutions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213" name="Google Shape;213;p26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The Digital ADA Approach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26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6" name="Google Shape;216;p26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6"/>
          <p:cNvSpPr txBox="1"/>
          <p:nvPr/>
        </p:nvSpPr>
        <p:spPr>
          <a:xfrm>
            <a:off x="1014975" y="1568800"/>
            <a:ext cx="43602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2000"/>
              <a:buFont typeface="Nunito Sans"/>
              <a:buChar char="➔"/>
            </a:pPr>
            <a:r>
              <a:rPr lang="en" sz="20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Increase of companies offering “overlay approach” </a:t>
            </a:r>
            <a:endParaRPr sz="20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2000"/>
              <a:buFont typeface="Nunito Sans"/>
              <a:buChar char="➔"/>
            </a:pPr>
            <a:r>
              <a:rPr lang="en" sz="20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Often notices come from those trying to sell services</a:t>
            </a:r>
            <a:endParaRPr sz="20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2000"/>
              <a:buFont typeface="Nunito Sans"/>
              <a:buChar char="➔"/>
            </a:pPr>
            <a:r>
              <a:rPr lang="en" sz="20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Additional issues w/ screen reading software</a:t>
            </a:r>
            <a:endParaRPr sz="20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8" name="Google Shape;21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5025" y="1568800"/>
            <a:ext cx="3574875" cy="238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7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27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7"/>
          <p:cNvSpPr txBox="1">
            <a:spLocks noGrp="1"/>
          </p:cNvSpPr>
          <p:nvPr>
            <p:ph type="title"/>
          </p:nvPr>
        </p:nvSpPr>
        <p:spPr>
          <a:xfrm>
            <a:off x="1142100" y="898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The “Foundation Up” Approach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226" name="Google Shape;226;p27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The Digital ADA Approach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/>
          <p:nvPr/>
        </p:nvSpPr>
        <p:spPr>
          <a:xfrm>
            <a:off x="1338850" y="3588000"/>
            <a:ext cx="805200" cy="57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7"/>
          <p:cNvSpPr txBox="1"/>
          <p:nvPr/>
        </p:nvSpPr>
        <p:spPr>
          <a:xfrm>
            <a:off x="1074900" y="1518525"/>
            <a:ext cx="38214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Investing time and thought in the early stages of web development. 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Build solutions into the </a:t>
            </a:r>
            <a:r>
              <a:rPr lang="en" sz="1800" b="1" u="sng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foundation</a:t>
            </a: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 of your site. 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Hard to “retrofit” a solution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31" name="Google Shape;23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8700" y="1623950"/>
            <a:ext cx="3942897" cy="2953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8"/>
          <p:cNvPicPr preferRelativeResize="0"/>
          <p:nvPr/>
        </p:nvPicPr>
        <p:blipFill rotWithShape="1">
          <a:blip r:embed="rId3">
            <a:alphaModFix/>
          </a:blip>
          <a:srcRect t="92447"/>
          <a:stretch/>
        </p:blipFill>
        <p:spPr>
          <a:xfrm>
            <a:off x="50" y="4755025"/>
            <a:ext cx="9144003" cy="3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8"/>
          <p:cNvPicPr preferRelativeResize="0"/>
          <p:nvPr/>
        </p:nvPicPr>
        <p:blipFill rotWithShape="1">
          <a:blip r:embed="rId4">
            <a:alphaModFix/>
          </a:blip>
          <a:srcRect l="79" r="79"/>
          <a:stretch/>
        </p:blipFill>
        <p:spPr>
          <a:xfrm>
            <a:off x="0" y="-13850"/>
            <a:ext cx="9144003" cy="228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/>
          <p:nvPr/>
        </p:nvSpPr>
        <p:spPr>
          <a:xfrm>
            <a:off x="197650" y="4501575"/>
            <a:ext cx="572700" cy="572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9" name="Google Shape;239;p28"/>
          <p:cNvCxnSpPr/>
          <p:nvPr/>
        </p:nvCxnSpPr>
        <p:spPr>
          <a:xfrm rot="10800000">
            <a:off x="-123075" y="4373050"/>
            <a:ext cx="7591800" cy="0"/>
          </a:xfrm>
          <a:prstGeom prst="straightConnector1">
            <a:avLst/>
          </a:prstGeom>
          <a:noFill/>
          <a:ln w="38100" cap="rnd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p28"/>
          <p:cNvSpPr txBox="1">
            <a:spLocks noGrp="1"/>
          </p:cNvSpPr>
          <p:nvPr>
            <p:ph type="ctrTitle" idx="4294967295"/>
          </p:nvPr>
        </p:nvSpPr>
        <p:spPr>
          <a:xfrm>
            <a:off x="977900" y="3448750"/>
            <a:ext cx="8525100" cy="7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50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Best Practices &amp; Tips</a:t>
            </a:r>
            <a:endParaRPr sz="3500" i="1">
              <a:solidFill>
                <a:srgbClr val="71C7A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241" name="Google Shape;241;p28"/>
          <p:cNvSpPr/>
          <p:nvPr/>
        </p:nvSpPr>
        <p:spPr>
          <a:xfrm>
            <a:off x="11244225" y="150"/>
            <a:ext cx="3190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ctrTitle" idx="4294967295"/>
          </p:nvPr>
        </p:nvSpPr>
        <p:spPr>
          <a:xfrm>
            <a:off x="3969725" y="4172950"/>
            <a:ext cx="48927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CCCCCC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Think Fresh.</a:t>
            </a:r>
            <a:endParaRPr sz="1400" i="1">
              <a:solidFill>
                <a:srgbClr val="CCCCCC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243" name="Google Shape;243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126" y="3597700"/>
            <a:ext cx="603750" cy="46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9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9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1" name="Google Shape;251;p29"/>
          <p:cNvSpPr txBox="1">
            <a:spLocks noGrp="1"/>
          </p:cNvSpPr>
          <p:nvPr>
            <p:ph type="title"/>
          </p:nvPr>
        </p:nvSpPr>
        <p:spPr>
          <a:xfrm>
            <a:off x="1142100" y="898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Common Accessibility Features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252" name="Google Shape;252;p29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Best Practices &amp; Tips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253" name="Google Shape;253;p29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9"/>
          <p:cNvSpPr/>
          <p:nvPr/>
        </p:nvSpPr>
        <p:spPr>
          <a:xfrm>
            <a:off x="1338850" y="3588000"/>
            <a:ext cx="805200" cy="57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9"/>
          <p:cNvSpPr txBox="1"/>
          <p:nvPr/>
        </p:nvSpPr>
        <p:spPr>
          <a:xfrm>
            <a:off x="1074900" y="1518525"/>
            <a:ext cx="3821400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HTML: H1 / H2 Tags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Newer: ARIA Tags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ALT Tags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Contrast Ratios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Text in Graphics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Forms / PDFs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Captions in Video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Transcripts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57" name="Google Shape;25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7125" y="2562225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5675" y="2567000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7300" y="2571750"/>
            <a:ext cx="476250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4950" y="2566988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66400" y="2562225"/>
            <a:ext cx="476250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0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p30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8" name="Google Shape;268;p30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Best Practices &amp; Tips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269" name="Google Shape;269;p30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0" name="Google Shape;27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0"/>
          <p:cNvSpPr/>
          <p:nvPr/>
        </p:nvSpPr>
        <p:spPr>
          <a:xfrm>
            <a:off x="1338850" y="3588000"/>
            <a:ext cx="805200" cy="57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0"/>
          <p:cNvSpPr txBox="1">
            <a:spLocks noGrp="1"/>
          </p:cNvSpPr>
          <p:nvPr>
            <p:ph type="title"/>
          </p:nvPr>
        </p:nvSpPr>
        <p:spPr>
          <a:xfrm>
            <a:off x="1142100" y="898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Accessibility Statement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273" name="Google Shape;273;p30"/>
          <p:cNvSpPr txBox="1"/>
          <p:nvPr/>
        </p:nvSpPr>
        <p:spPr>
          <a:xfrm>
            <a:off x="1074900" y="1518525"/>
            <a:ext cx="38214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Easily Located Across Site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Reflects Your Values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Shows Intention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74" name="Google Shape;27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4150" y="2664400"/>
            <a:ext cx="3942902" cy="249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7050" y="1471547"/>
            <a:ext cx="3994173" cy="287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1"/>
          <p:cNvPicPr preferRelativeResize="0"/>
          <p:nvPr/>
        </p:nvPicPr>
        <p:blipFill rotWithShape="1">
          <a:blip r:embed="rId3">
            <a:alphaModFix/>
          </a:blip>
          <a:srcRect t="92447"/>
          <a:stretch/>
        </p:blipFill>
        <p:spPr>
          <a:xfrm>
            <a:off x="50" y="4755025"/>
            <a:ext cx="9144003" cy="3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1"/>
          <p:cNvPicPr preferRelativeResize="0"/>
          <p:nvPr/>
        </p:nvPicPr>
        <p:blipFill rotWithShape="1">
          <a:blip r:embed="rId4">
            <a:alphaModFix/>
          </a:blip>
          <a:srcRect l="79" r="79"/>
          <a:stretch/>
        </p:blipFill>
        <p:spPr>
          <a:xfrm>
            <a:off x="50" y="-13850"/>
            <a:ext cx="9144003" cy="228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1"/>
          <p:cNvSpPr/>
          <p:nvPr/>
        </p:nvSpPr>
        <p:spPr>
          <a:xfrm>
            <a:off x="197650" y="4501575"/>
            <a:ext cx="572700" cy="572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3" name="Google Shape;283;p31"/>
          <p:cNvCxnSpPr/>
          <p:nvPr/>
        </p:nvCxnSpPr>
        <p:spPr>
          <a:xfrm rot="10800000">
            <a:off x="-123075" y="4373050"/>
            <a:ext cx="7591800" cy="0"/>
          </a:xfrm>
          <a:prstGeom prst="straightConnector1">
            <a:avLst/>
          </a:prstGeom>
          <a:noFill/>
          <a:ln w="38100" cap="rnd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4" name="Google Shape;284;p31"/>
          <p:cNvSpPr txBox="1">
            <a:spLocks noGrp="1"/>
          </p:cNvSpPr>
          <p:nvPr>
            <p:ph type="ctrTitle" idx="4294967295"/>
          </p:nvPr>
        </p:nvSpPr>
        <p:spPr>
          <a:xfrm>
            <a:off x="770350" y="3739375"/>
            <a:ext cx="7506900" cy="11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Tools to Ensure Compliance</a:t>
            </a:r>
            <a:endParaRPr sz="3000" i="1">
              <a:solidFill>
                <a:srgbClr val="71C7A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500" i="1">
              <a:solidFill>
                <a:srgbClr val="71C7A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285" name="Google Shape;285;p31"/>
          <p:cNvSpPr/>
          <p:nvPr/>
        </p:nvSpPr>
        <p:spPr>
          <a:xfrm>
            <a:off x="11244225" y="150"/>
            <a:ext cx="3190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ctrTitle" idx="4294967295"/>
          </p:nvPr>
        </p:nvSpPr>
        <p:spPr>
          <a:xfrm>
            <a:off x="3969725" y="4172950"/>
            <a:ext cx="48927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CCCCCC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Think Fresh.</a:t>
            </a:r>
            <a:endParaRPr sz="1400" i="1">
              <a:solidFill>
                <a:srgbClr val="CCCCCC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287" name="Google Shape;287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126" y="3819475"/>
            <a:ext cx="603750" cy="46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1142100" y="898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The de Novo Team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ABOUT US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t="19" b="29"/>
          <a:stretch/>
        </p:blipFill>
        <p:spPr>
          <a:xfrm>
            <a:off x="5434532" y="1513460"/>
            <a:ext cx="2297540" cy="229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2041103" y="3930217"/>
            <a:ext cx="2234700" cy="19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Jen Neumann</a:t>
            </a:r>
            <a:br>
              <a:rPr lang="en" sz="15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200">
                <a:latin typeface="Nunito Sans"/>
                <a:ea typeface="Nunito Sans"/>
                <a:cs typeface="Nunito Sans"/>
                <a:sym typeface="Nunito Sans"/>
              </a:rPr>
              <a:t>Owner &amp; CEO</a:t>
            </a:r>
            <a:endParaRPr sz="120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5462431" y="3930217"/>
            <a:ext cx="2234700" cy="19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Ryan Shenefelt</a:t>
            </a:r>
            <a:br>
              <a:rPr lang="en" sz="15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200">
                <a:latin typeface="Nunito Sans"/>
                <a:ea typeface="Nunito Sans"/>
                <a:cs typeface="Nunito Sans"/>
                <a:sym typeface="Nunito Sans"/>
              </a:rPr>
              <a:t>Account Manager, </a:t>
            </a:r>
            <a:br>
              <a:rPr lang="en" sz="1200"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200">
                <a:latin typeface="Nunito Sans"/>
                <a:ea typeface="Nunito Sans"/>
                <a:cs typeface="Nunito Sans"/>
                <a:sym typeface="Nunito Sans"/>
              </a:rPr>
              <a:t>Innovation and</a:t>
            </a:r>
            <a:br>
              <a:rPr lang="en" sz="1200"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200">
                <a:latin typeface="Nunito Sans"/>
                <a:ea typeface="Nunito Sans"/>
                <a:cs typeface="Nunito Sans"/>
                <a:sym typeface="Nunito Sans"/>
              </a:rPr>
              <a:t> Education Lead</a:t>
            </a:r>
            <a:endParaRPr sz="15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69" name="Google Shape;69;p14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14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1100" y="1537313"/>
            <a:ext cx="2327150" cy="232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7">
            <a:alphaModFix/>
          </a:blip>
          <a:srcRect t="7940" r="2219" b="29237"/>
          <a:stretch/>
        </p:blipFill>
        <p:spPr>
          <a:xfrm>
            <a:off x="5340250" y="1502538"/>
            <a:ext cx="2486100" cy="2396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2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32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Tools to Ensure Compliance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296" name="Google Shape;296;p32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7" name="Google Shape;29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2"/>
          <p:cNvSpPr/>
          <p:nvPr/>
        </p:nvSpPr>
        <p:spPr>
          <a:xfrm>
            <a:off x="1338850" y="3588000"/>
            <a:ext cx="805200" cy="57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2"/>
          <p:cNvSpPr txBox="1"/>
          <p:nvPr/>
        </p:nvSpPr>
        <p:spPr>
          <a:xfrm>
            <a:off x="1060725" y="1366325"/>
            <a:ext cx="3821400" cy="28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How are things being reported and tracked? 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WCAG Standards 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Self-Check Tools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◆"/>
            </a:pPr>
            <a:r>
              <a:rPr lang="en" sz="1800" b="1" u="sng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  <a:hlinkClick r:id="rId5"/>
              </a:rPr>
              <a:t>wave.webaim.org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◆"/>
            </a:pPr>
            <a:r>
              <a:rPr lang="en" sz="1800" b="1" u="sng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  <a:hlinkClick r:id="rId6"/>
              </a:rPr>
              <a:t>Google Lighthouse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◆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de Novo Audit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00" name="Google Shape;30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27550" y="1268888"/>
            <a:ext cx="4636452" cy="260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3"/>
          <p:cNvPicPr preferRelativeResize="0"/>
          <p:nvPr/>
        </p:nvPicPr>
        <p:blipFill rotWithShape="1">
          <a:blip r:embed="rId3">
            <a:alphaModFix/>
          </a:blip>
          <a:srcRect t="92447"/>
          <a:stretch/>
        </p:blipFill>
        <p:spPr>
          <a:xfrm>
            <a:off x="50" y="4755025"/>
            <a:ext cx="9144003" cy="3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/>
          <p:cNvPicPr preferRelativeResize="0"/>
          <p:nvPr/>
        </p:nvPicPr>
        <p:blipFill rotWithShape="1">
          <a:blip r:embed="rId4">
            <a:alphaModFix/>
          </a:blip>
          <a:srcRect l="79" r="79"/>
          <a:stretch/>
        </p:blipFill>
        <p:spPr>
          <a:xfrm>
            <a:off x="50" y="-13850"/>
            <a:ext cx="9144003" cy="228960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3"/>
          <p:cNvSpPr/>
          <p:nvPr/>
        </p:nvSpPr>
        <p:spPr>
          <a:xfrm>
            <a:off x="197650" y="4501575"/>
            <a:ext cx="572700" cy="572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8" name="Google Shape;308;p33"/>
          <p:cNvCxnSpPr/>
          <p:nvPr/>
        </p:nvCxnSpPr>
        <p:spPr>
          <a:xfrm rot="10800000">
            <a:off x="-123075" y="4373050"/>
            <a:ext cx="7591800" cy="0"/>
          </a:xfrm>
          <a:prstGeom prst="straightConnector1">
            <a:avLst/>
          </a:prstGeom>
          <a:noFill/>
          <a:ln w="38100" cap="rnd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" name="Google Shape;309;p33"/>
          <p:cNvSpPr txBox="1">
            <a:spLocks noGrp="1"/>
          </p:cNvSpPr>
          <p:nvPr>
            <p:ph type="title"/>
          </p:nvPr>
        </p:nvSpPr>
        <p:spPr>
          <a:xfrm>
            <a:off x="-5281925" y="3447925"/>
            <a:ext cx="48927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The Team</a:t>
            </a:r>
            <a:endParaRPr sz="4000" i="1">
              <a:solidFill>
                <a:srgbClr val="434343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310" name="Google Shape;310;p33"/>
          <p:cNvSpPr/>
          <p:nvPr/>
        </p:nvSpPr>
        <p:spPr>
          <a:xfrm>
            <a:off x="11244225" y="150"/>
            <a:ext cx="3190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3"/>
          <p:cNvSpPr txBox="1">
            <a:spLocks noGrp="1"/>
          </p:cNvSpPr>
          <p:nvPr>
            <p:ph type="ctrTitle" idx="4294967295"/>
          </p:nvPr>
        </p:nvSpPr>
        <p:spPr>
          <a:xfrm>
            <a:off x="3969725" y="4172950"/>
            <a:ext cx="48927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CCCCCC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Think Fresh.</a:t>
            </a:r>
            <a:endParaRPr sz="1400" i="1">
              <a:solidFill>
                <a:srgbClr val="CCCCCC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312" name="Google Shape;31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126" y="3514675"/>
            <a:ext cx="603750" cy="46664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3"/>
          <p:cNvSpPr txBox="1">
            <a:spLocks noGrp="1"/>
          </p:cNvSpPr>
          <p:nvPr>
            <p:ph type="ctrTitle" idx="4294967295"/>
          </p:nvPr>
        </p:nvSpPr>
        <p:spPr>
          <a:xfrm>
            <a:off x="977900" y="3365725"/>
            <a:ext cx="7753200" cy="6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Ongoing Commitment</a:t>
            </a:r>
            <a:endParaRPr sz="3300" i="1">
              <a:solidFill>
                <a:srgbClr val="71C7A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4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34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1" name="Google Shape;321;p34"/>
          <p:cNvSpPr txBox="1">
            <a:spLocks noGrp="1"/>
          </p:cNvSpPr>
          <p:nvPr>
            <p:ph type="title"/>
          </p:nvPr>
        </p:nvSpPr>
        <p:spPr>
          <a:xfrm>
            <a:off x="1142100" y="898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Responding to Concerns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322" name="Google Shape;322;p34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Ongoing Commitment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323" name="Google Shape;323;p34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4" name="Google Shape;32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4"/>
          <p:cNvSpPr/>
          <p:nvPr/>
        </p:nvSpPr>
        <p:spPr>
          <a:xfrm>
            <a:off x="1338850" y="3588000"/>
            <a:ext cx="805200" cy="57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4"/>
          <p:cNvSpPr txBox="1"/>
          <p:nvPr/>
        </p:nvSpPr>
        <p:spPr>
          <a:xfrm>
            <a:off x="1074900" y="1518525"/>
            <a:ext cx="7548300" cy="23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2300"/>
              <a:buFont typeface="Nunito Sans"/>
              <a:buChar char="➔"/>
            </a:pPr>
            <a:r>
              <a:rPr lang="en" sz="23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Demand Letters vs. Scare Tactics</a:t>
            </a:r>
            <a:endParaRPr sz="23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2300"/>
              <a:buFont typeface="Nunito Sans"/>
              <a:buChar char="➔"/>
            </a:pPr>
            <a:r>
              <a:rPr lang="en" sz="23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Reasonable Accommodation</a:t>
            </a:r>
            <a:endParaRPr sz="23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2300"/>
              <a:buFont typeface="Nunito Sans"/>
              <a:buChar char="➔"/>
            </a:pPr>
            <a:r>
              <a:rPr lang="en" sz="23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Legal Consultation</a:t>
            </a:r>
            <a:endParaRPr sz="23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27" name="Google Shape;32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76957">
            <a:off x="5898605" y="1521449"/>
            <a:ext cx="2719168" cy="271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5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35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4" name="Google Shape;334;p35"/>
          <p:cNvSpPr txBox="1">
            <a:spLocks noGrp="1"/>
          </p:cNvSpPr>
          <p:nvPr>
            <p:ph type="title"/>
          </p:nvPr>
        </p:nvSpPr>
        <p:spPr>
          <a:xfrm>
            <a:off x="1142100" y="898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Future-Proofing Your Site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335" name="Google Shape;335;p35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Ongoing Commitment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336" name="Google Shape;336;p35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5"/>
          <p:cNvSpPr txBox="1"/>
          <p:nvPr/>
        </p:nvSpPr>
        <p:spPr>
          <a:xfrm>
            <a:off x="1074900" y="1518525"/>
            <a:ext cx="3821400" cy="28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Constantly evolving landscape: Keep up with the news / changes to ADA guidelines 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Ongoing, regular checks as new content is added or changed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39" name="Google Shape;339;p3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8700" y="1623950"/>
            <a:ext cx="3942902" cy="2341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6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36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" name="Google Shape;346;p36"/>
          <p:cNvSpPr txBox="1">
            <a:spLocks noGrp="1"/>
          </p:cNvSpPr>
          <p:nvPr>
            <p:ph type="title"/>
          </p:nvPr>
        </p:nvSpPr>
        <p:spPr>
          <a:xfrm>
            <a:off x="1142100" y="898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Why Does It Matter? 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347" name="Google Shape;347;p36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Ongoing Commitment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" name="Google Shape;34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6"/>
          <p:cNvSpPr txBox="1"/>
          <p:nvPr/>
        </p:nvSpPr>
        <p:spPr>
          <a:xfrm>
            <a:off x="1074900" y="1518525"/>
            <a:ext cx="3821400" cy="25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Ensure an equitable experience for all your residents. 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sz="1800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It’s just the right thing to do!</a:t>
            </a: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51" name="Google Shape;35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7450" y="1204962"/>
            <a:ext cx="3411825" cy="27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" y="0"/>
            <a:ext cx="914403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7"/>
          <p:cNvSpPr txBox="1">
            <a:spLocks noGrp="1"/>
          </p:cNvSpPr>
          <p:nvPr>
            <p:ph type="ctrTitle" idx="4294967295"/>
          </p:nvPr>
        </p:nvSpPr>
        <p:spPr>
          <a:xfrm>
            <a:off x="3791125" y="1786800"/>
            <a:ext cx="5145900" cy="1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i="1">
                <a:solidFill>
                  <a:srgbClr val="71C7AD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Questions?</a:t>
            </a:r>
            <a:endParaRPr sz="670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C50F3C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THINKDENOVO.COM</a:t>
            </a:r>
            <a:endParaRPr sz="4200" i="1">
              <a:solidFill>
                <a:srgbClr val="C50F3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cxnSp>
        <p:nvCxnSpPr>
          <p:cNvPr id="358" name="Google Shape;358;p37"/>
          <p:cNvCxnSpPr/>
          <p:nvPr/>
        </p:nvCxnSpPr>
        <p:spPr>
          <a:xfrm rot="10800000">
            <a:off x="3943525" y="1786800"/>
            <a:ext cx="1382400" cy="0"/>
          </a:xfrm>
          <a:prstGeom prst="straightConnector1">
            <a:avLst/>
          </a:prstGeom>
          <a:noFill/>
          <a:ln w="38100" cap="rnd" cmpd="sng">
            <a:solidFill>
              <a:srgbClr val="FBA11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9" name="Google Shape;359;p37"/>
          <p:cNvPicPr preferRelativeResize="0"/>
          <p:nvPr/>
        </p:nvPicPr>
        <p:blipFill rotWithShape="1">
          <a:blip r:embed="rId4">
            <a:alphaModFix/>
          </a:blip>
          <a:srcRect l="34785" t="92447"/>
          <a:stretch/>
        </p:blipFill>
        <p:spPr>
          <a:xfrm>
            <a:off x="3180775" y="4755025"/>
            <a:ext cx="5963274" cy="38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8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38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6" name="Google Shape;366;p38"/>
          <p:cNvSpPr txBox="1">
            <a:spLocks noGrp="1"/>
          </p:cNvSpPr>
          <p:nvPr>
            <p:ph type="title"/>
          </p:nvPr>
        </p:nvSpPr>
        <p:spPr>
          <a:xfrm>
            <a:off x="1142100" y="993975"/>
            <a:ext cx="739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 dirty="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Love Communications &amp; Websites? </a:t>
            </a:r>
            <a:br>
              <a:rPr lang="en" sz="2820" dirty="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</a:br>
            <a:r>
              <a:rPr lang="en" sz="2820" dirty="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So Do We!</a:t>
            </a:r>
            <a:endParaRPr sz="2820" dirty="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367" name="Google Shape;367;p38"/>
          <p:cNvSpPr txBox="1">
            <a:spLocks noGrp="1"/>
          </p:cNvSpPr>
          <p:nvPr>
            <p:ph type="body" idx="1"/>
          </p:nvPr>
        </p:nvSpPr>
        <p:spPr>
          <a:xfrm>
            <a:off x="1604605" y="1566675"/>
            <a:ext cx="5224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b="1" u="sng" dirty="0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  <a:hlinkClick r:id="rId4"/>
              </a:rPr>
              <a:t>Sign up for our Newsletter</a:t>
            </a:r>
            <a:endParaRPr b="1" dirty="0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b="1" u="sng" dirty="0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  <a:hlinkClick r:id="rId5"/>
              </a:rPr>
              <a:t>Subscribe to our Podcast</a:t>
            </a:r>
            <a:endParaRPr b="1" dirty="0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b="1" u="sng" dirty="0">
                <a:solidFill>
                  <a:schemeClr val="hlink"/>
                </a:solidFill>
                <a:latin typeface="Nunito Sans"/>
                <a:ea typeface="Nunito Sans"/>
                <a:cs typeface="Nunito Sans"/>
                <a:sym typeface="Nunito Sans"/>
                <a:hlinkClick r:id="rId6"/>
              </a:rPr>
              <a:t>Follow us on Social Media</a:t>
            </a:r>
            <a:endParaRPr b="1" dirty="0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 dirty="0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68" name="Google Shape;368;p38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Ways to Engage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369" name="Google Shape;369;p38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0" name="Google Shape;370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15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1321675" y="1085175"/>
            <a:ext cx="641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About de Novo</a:t>
            </a:r>
            <a:endParaRPr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Understanding Website Accessibility </a:t>
            </a:r>
            <a:endParaRPr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The Digital ADA Approach</a:t>
            </a:r>
            <a:endParaRPr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Best Practices &amp; Tips</a:t>
            </a:r>
            <a:endParaRPr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Tools to Ensure Compliance</a:t>
            </a:r>
            <a:endParaRPr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Ongoing Commitment </a:t>
            </a:r>
            <a:endParaRPr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50F3C"/>
              </a:buClr>
              <a:buSzPts val="1800"/>
              <a:buFont typeface="Nunito Sans"/>
              <a:buChar char="➔"/>
            </a:pPr>
            <a:r>
              <a:rPr lang="en" b="1">
                <a:solidFill>
                  <a:srgbClr val="C50F3C"/>
                </a:solidFill>
                <a:latin typeface="Nunito Sans"/>
                <a:ea typeface="Nunito Sans"/>
                <a:cs typeface="Nunito Sans"/>
                <a:sym typeface="Nunito Sans"/>
              </a:rPr>
              <a:t>Questions</a:t>
            </a:r>
            <a:endParaRPr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rgbClr val="C50F3C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A Brief Overview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t="92447"/>
          <a:stretch/>
        </p:blipFill>
        <p:spPr>
          <a:xfrm>
            <a:off x="50" y="4755025"/>
            <a:ext cx="9144003" cy="3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 l="79" r="79"/>
          <a:stretch/>
        </p:blipFill>
        <p:spPr>
          <a:xfrm>
            <a:off x="0" y="-13850"/>
            <a:ext cx="9144003" cy="22896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/>
          <p:nvPr/>
        </p:nvSpPr>
        <p:spPr>
          <a:xfrm>
            <a:off x="197650" y="4501575"/>
            <a:ext cx="572700" cy="572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0" name="Google Shape;90;p16"/>
          <p:cNvCxnSpPr/>
          <p:nvPr/>
        </p:nvCxnSpPr>
        <p:spPr>
          <a:xfrm rot="10800000">
            <a:off x="-123075" y="4373050"/>
            <a:ext cx="7591800" cy="0"/>
          </a:xfrm>
          <a:prstGeom prst="straightConnector1">
            <a:avLst/>
          </a:prstGeom>
          <a:noFill/>
          <a:ln w="38100" cap="rnd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977900" y="3448750"/>
            <a:ext cx="48927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About de Novo</a:t>
            </a:r>
            <a:endParaRPr sz="4000" i="1">
              <a:solidFill>
                <a:srgbClr val="71C7A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11244225" y="150"/>
            <a:ext cx="3190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ctrTitle" idx="4294967295"/>
          </p:nvPr>
        </p:nvSpPr>
        <p:spPr>
          <a:xfrm>
            <a:off x="3969725" y="4172950"/>
            <a:ext cx="48927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CCCCCC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Think Fresh.</a:t>
            </a:r>
            <a:endParaRPr sz="1400" i="1">
              <a:solidFill>
                <a:srgbClr val="CCCCCC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126" y="3597700"/>
            <a:ext cx="603750" cy="46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7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1142100" y="898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Services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755150" y="2575625"/>
            <a:ext cx="2211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500">
                <a:latin typeface="Nunito Sans Black"/>
                <a:ea typeface="Nunito Sans Black"/>
                <a:cs typeface="Nunito Sans Black"/>
                <a:sym typeface="Nunito Sans Black"/>
              </a:rPr>
              <a:t>DESIGN</a:t>
            </a:r>
            <a:endParaRPr sz="1500">
              <a:solidFill>
                <a:srgbClr val="C50F3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OUR CAPABILITIES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105" name="Google Shape;105;p17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0749" y="1518525"/>
            <a:ext cx="1019843" cy="101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4515" y="1518525"/>
            <a:ext cx="1010131" cy="101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28580" y="1518525"/>
            <a:ext cx="1019843" cy="101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0749" y="3191842"/>
            <a:ext cx="1019843" cy="101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4515" y="3191842"/>
            <a:ext cx="1010131" cy="101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28580" y="3191842"/>
            <a:ext cx="1019843" cy="101984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3844063" y="2575625"/>
            <a:ext cx="2211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500">
                <a:latin typeface="Nunito Sans Black"/>
                <a:ea typeface="Nunito Sans Black"/>
                <a:cs typeface="Nunito Sans Black"/>
                <a:sym typeface="Nunito Sans Black"/>
              </a:rPr>
              <a:t>WEB</a:t>
            </a:r>
            <a:endParaRPr sz="1500">
              <a:solidFill>
                <a:srgbClr val="C50F3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6932988" y="2575625"/>
            <a:ext cx="2211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500">
                <a:latin typeface="Nunito Sans Black"/>
                <a:ea typeface="Nunito Sans Black"/>
                <a:cs typeface="Nunito Sans Black"/>
                <a:sym typeface="Nunito Sans Black"/>
              </a:rPr>
              <a:t>DIGITAL</a:t>
            </a:r>
            <a:endParaRPr sz="1500">
              <a:solidFill>
                <a:srgbClr val="C50F3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755150" y="4215950"/>
            <a:ext cx="2211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500">
                <a:latin typeface="Nunito Sans Black"/>
                <a:ea typeface="Nunito Sans Black"/>
                <a:cs typeface="Nunito Sans Black"/>
                <a:sym typeface="Nunito Sans Black"/>
              </a:rPr>
              <a:t>CONTENT</a:t>
            </a:r>
            <a:endParaRPr sz="1500">
              <a:solidFill>
                <a:srgbClr val="C50F3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3844063" y="4215950"/>
            <a:ext cx="2211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500">
                <a:latin typeface="Nunito Sans Black"/>
                <a:ea typeface="Nunito Sans Black"/>
                <a:cs typeface="Nunito Sans Black"/>
                <a:sym typeface="Nunito Sans Black"/>
              </a:rPr>
              <a:t>STRATEGY</a:t>
            </a:r>
            <a:endParaRPr sz="1500">
              <a:solidFill>
                <a:srgbClr val="C50F3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1"/>
          </p:nvPr>
        </p:nvSpPr>
        <p:spPr>
          <a:xfrm>
            <a:off x="6932988" y="4215950"/>
            <a:ext cx="2211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500">
                <a:latin typeface="Nunito Sans Black"/>
                <a:ea typeface="Nunito Sans Black"/>
                <a:cs typeface="Nunito Sans Black"/>
                <a:sym typeface="Nunito Sans Black"/>
              </a:rPr>
              <a:t>VIDEO</a:t>
            </a:r>
            <a:endParaRPr sz="1500">
              <a:solidFill>
                <a:srgbClr val="C50F3C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5751" y="110963"/>
            <a:ext cx="6562500" cy="492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 rotWithShape="1">
          <a:blip r:embed="rId4">
            <a:alphaModFix/>
          </a:blip>
          <a:srcRect t="3959" b="3968"/>
          <a:stretch/>
        </p:blipFill>
        <p:spPr>
          <a:xfrm>
            <a:off x="2671600" y="1414200"/>
            <a:ext cx="3813126" cy="3510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19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1142100" y="898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How We Work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ABOUT US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675" y="-137400"/>
            <a:ext cx="8505202" cy="53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r="90788"/>
          <a:stretch/>
        </p:blipFill>
        <p:spPr>
          <a:xfrm>
            <a:off x="0" y="0"/>
            <a:ext cx="8423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1142100" y="898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434343"/>
                </a:solidFill>
                <a:latin typeface="Solway ExtraBold"/>
                <a:ea typeface="Solway ExtraBold"/>
                <a:cs typeface="Solway ExtraBold"/>
                <a:sym typeface="Solway ExtraBold"/>
              </a:rPr>
              <a:t>Our Philosophy</a:t>
            </a:r>
            <a:endParaRPr sz="2820">
              <a:solidFill>
                <a:srgbClr val="434343"/>
              </a:solidFill>
              <a:latin typeface="Solway ExtraBold"/>
              <a:ea typeface="Solway ExtraBold"/>
              <a:cs typeface="Solway ExtraBold"/>
              <a:sym typeface="Solway ExtraBold"/>
            </a:endParaRPr>
          </a:p>
        </p:txBody>
      </p:sp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1142100" y="451675"/>
            <a:ext cx="8520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BA11C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ABOUT US</a:t>
            </a:r>
            <a:endParaRPr sz="1400">
              <a:solidFill>
                <a:srgbClr val="FBA11C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pic>
        <p:nvPicPr>
          <p:cNvPr id="152" name="Google Shape;15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22" y="4501574"/>
            <a:ext cx="740951" cy="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0725" y="2361225"/>
            <a:ext cx="7389752" cy="1356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21"/>
          <p:cNvCxnSpPr/>
          <p:nvPr/>
        </p:nvCxnSpPr>
        <p:spPr>
          <a:xfrm>
            <a:off x="8425" y="851875"/>
            <a:ext cx="91395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Google Shape;155;p21"/>
          <p:cNvSpPr/>
          <p:nvPr/>
        </p:nvSpPr>
        <p:spPr>
          <a:xfrm>
            <a:off x="0" y="150"/>
            <a:ext cx="136800" cy="5143500"/>
          </a:xfrm>
          <a:prstGeom prst="rect">
            <a:avLst/>
          </a:prstGeom>
          <a:solidFill>
            <a:srgbClr val="C50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453</Words>
  <Application>Microsoft Macintosh PowerPoint</Application>
  <PresentationFormat>On-screen Show (16:9)</PresentationFormat>
  <Paragraphs>111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Playfair Display Black</vt:lpstr>
      <vt:lpstr>Nunito Sans Black</vt:lpstr>
      <vt:lpstr>Nunito Sans</vt:lpstr>
      <vt:lpstr>Nunito Sans ExtraBold</vt:lpstr>
      <vt:lpstr>Arial</vt:lpstr>
      <vt:lpstr>Solway ExtraBold</vt:lpstr>
      <vt:lpstr>Simple Light</vt:lpstr>
      <vt:lpstr>Website Compliance &amp; Accessibility:  Tips to Protect Your City  Iowa Municipal Finance Officers Association de Novo Marketing   10/17/24</vt:lpstr>
      <vt:lpstr>The de Novo Team</vt:lpstr>
      <vt:lpstr>A Brief Overview</vt:lpstr>
      <vt:lpstr>About de Novo</vt:lpstr>
      <vt:lpstr>Services</vt:lpstr>
      <vt:lpstr>PowerPoint Presentation</vt:lpstr>
      <vt:lpstr>How We Work</vt:lpstr>
      <vt:lpstr>PowerPoint Presentation</vt:lpstr>
      <vt:lpstr>Our Philosophy</vt:lpstr>
      <vt:lpstr>Understanding Website Accessibility </vt:lpstr>
      <vt:lpstr>What is Digital ADA Accessibility? </vt:lpstr>
      <vt:lpstr>What Are The Rules?  </vt:lpstr>
      <vt:lpstr>The Team</vt:lpstr>
      <vt:lpstr>Avoiding “Band-Aid” Solutions</vt:lpstr>
      <vt:lpstr>The “Foundation Up” Approach</vt:lpstr>
      <vt:lpstr>Best Practices &amp; Tips</vt:lpstr>
      <vt:lpstr>Common Accessibility Features</vt:lpstr>
      <vt:lpstr>Best Practices &amp; Tips</vt:lpstr>
      <vt:lpstr>Tools to Ensure Compliance </vt:lpstr>
      <vt:lpstr>Tools to Ensure Compliance</vt:lpstr>
      <vt:lpstr>The Team</vt:lpstr>
      <vt:lpstr>Responding to Concerns </vt:lpstr>
      <vt:lpstr>Future-Proofing Your Site </vt:lpstr>
      <vt:lpstr>Why Does It Matter?  </vt:lpstr>
      <vt:lpstr>Questions?  THINKDENOVO.COM</vt:lpstr>
      <vt:lpstr>Love Communications &amp; Websites?  So Do We!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Ryan Shenefelt</cp:lastModifiedBy>
  <cp:revision>1</cp:revision>
  <dcterms:modified xsi:type="dcterms:W3CDTF">2024-10-14T19:10:37Z</dcterms:modified>
</cp:coreProperties>
</file>