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50" roundtripDataSignature="AMtx7mgh+r4iEcWAp75Y7fH1PoP0XH2Zk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slide" Target="slides/slide44.xml"/><Relationship Id="rId47" Type="http://schemas.openxmlformats.org/officeDocument/2006/relationships/slide" Target="slides/slide43.xml"/><Relationship Id="rId49" Type="http://schemas.openxmlformats.org/officeDocument/2006/relationships/slide" Target="slides/slide4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Thank IPIB, admin and communications.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100"/>
              <a:buNone/>
            </a:pPr>
            <a:r>
              <a:t/>
            </a:r>
            <a:endParaRPr/>
          </a:p>
        </p:txBody>
      </p:sp>
      <p:sp>
        <p:nvSpPr>
          <p:cNvPr id="156" name="Google Shape;15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3" name="Google Shape;16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
        <p:nvSpPr>
          <p:cNvPr id="170" name="Google Shape;170;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7" name="Google Shape;177;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5" name="Google Shape;185;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3" name="Google Shape;193;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1" name="Google Shape;201;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special rules - ex. how to participate in public forum or public hearings </a:t>
            </a:r>
            <a:endParaRPr/>
          </a:p>
        </p:txBody>
      </p:sp>
      <p:sp>
        <p:nvSpPr>
          <p:cNvPr id="209" name="Google Shape;209;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7" name="Google Shape;217;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5" name="Google Shape;225;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9" name="Google Shape;9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3" name="Google Shape;233;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0" name="Google Shape;240;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1" name="Google Shape;241;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249" name="Google Shape;249;p2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6" name="Google Shape;256;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257" name="Google Shape;257;p2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4" name="Google Shape;264;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265" name="Google Shape;265;p2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2" name="Google Shape;272;p2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a:p>
            <a:pPr indent="0" lvl="0" marL="0" rtl="0" algn="l">
              <a:lnSpc>
                <a:spcPct val="100000"/>
              </a:lnSpc>
              <a:spcBef>
                <a:spcPts val="0"/>
              </a:spcBef>
              <a:spcAft>
                <a:spcPts val="0"/>
              </a:spcAft>
              <a:buSzPts val="1400"/>
              <a:buNone/>
            </a:pPr>
            <a:r>
              <a:t/>
            </a:r>
            <a:endParaRPr/>
          </a:p>
        </p:txBody>
      </p:sp>
      <p:sp>
        <p:nvSpPr>
          <p:cNvPr id="273" name="Google Shape;273;p2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0" name="Google Shape;280;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t/>
            </a:r>
            <a:endParaRPr/>
          </a:p>
          <a:p>
            <a:pPr indent="0" lvl="0" marL="0" rtl="0" algn="l">
              <a:lnSpc>
                <a:spcPct val="100000"/>
              </a:lnSpc>
              <a:spcBef>
                <a:spcPts val="0"/>
              </a:spcBef>
              <a:spcAft>
                <a:spcPts val="0"/>
              </a:spcAft>
              <a:buSzPts val="1400"/>
              <a:buNone/>
            </a:pPr>
            <a:r>
              <a:t/>
            </a:r>
            <a:endParaRPr/>
          </a:p>
        </p:txBody>
      </p:sp>
      <p:sp>
        <p:nvSpPr>
          <p:cNvPr id="281" name="Google Shape;281;p3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8" name="Google Shape;288;p3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289" name="Google Shape;289;p3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6" name="Google Shape;296;p3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297" name="Google Shape;297;p3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4" name="Google Shape;304;p3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05" name="Google Shape;305;p3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b0c2746450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7" name="Google Shape;107;g3b0c2746450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3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2" name="Google Shape;312;p3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313" name="Google Shape;313;p3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0" name="Google Shape;320;p3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321" name="Google Shape;321;p3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8" name="Google Shape;328;p3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a:p>
            <a:pPr indent="0" lvl="0" marL="0" rtl="0" algn="l">
              <a:lnSpc>
                <a:spcPct val="100000"/>
              </a:lnSpc>
              <a:spcBef>
                <a:spcPts val="0"/>
              </a:spcBef>
              <a:spcAft>
                <a:spcPts val="0"/>
              </a:spcAft>
              <a:buSzPts val="1400"/>
              <a:buNone/>
            </a:pPr>
            <a:r>
              <a:t/>
            </a:r>
            <a:endParaRPr/>
          </a:p>
          <a:p>
            <a:pPr indent="0" lvl="0" marL="0" rtl="0" algn="l">
              <a:lnSpc>
                <a:spcPct val="115000"/>
              </a:lnSpc>
              <a:spcBef>
                <a:spcPts val="0"/>
              </a:spcBef>
              <a:spcAft>
                <a:spcPts val="0"/>
              </a:spcAft>
              <a:buClr>
                <a:schemeClr val="dk1"/>
              </a:buClr>
              <a:buSzPts val="1100"/>
              <a:buFont typeface="Arial"/>
              <a:buNone/>
            </a:pPr>
            <a:r>
              <a:t/>
            </a:r>
            <a:endParaRPr/>
          </a:p>
          <a:p>
            <a:pPr indent="0" lvl="0" marL="0" rtl="0" algn="l">
              <a:lnSpc>
                <a:spcPct val="100000"/>
              </a:lnSpc>
              <a:spcBef>
                <a:spcPts val="0"/>
              </a:spcBef>
              <a:spcAft>
                <a:spcPts val="0"/>
              </a:spcAft>
              <a:buSzPts val="1400"/>
              <a:buNone/>
            </a:pPr>
            <a:r>
              <a:t/>
            </a:r>
            <a:endParaRPr/>
          </a:p>
        </p:txBody>
      </p:sp>
      <p:sp>
        <p:nvSpPr>
          <p:cNvPr id="329" name="Google Shape;329;p3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3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6" name="Google Shape;336;p3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7" name="Google Shape;337;p3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4" name="Google Shape;344;p3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5" name="Google Shape;345;p3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3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2" name="Google Shape;352;p3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353" name="Google Shape;353;p3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0" name="Google Shape;360;p4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361" name="Google Shape;361;p4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p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8" name="Google Shape;368;p4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369" name="Google Shape;369;p4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4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6" name="Google Shape;376;p4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377" name="Google Shape;377;p4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4" name="Google Shape;384;p4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385" name="Google Shape;385;p4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4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2" name="Google Shape;392;p4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393" name="Google Shape;393;p4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4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0" name="Google Shape;400;p4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01" name="Google Shape;401;p4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8" name="Google Shape;408;p4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409" name="Google Shape;409;p4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p4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6" name="Google Shape;416;p4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417" name="Google Shape;417;p4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2" name="Shape 422"/>
        <p:cNvGrpSpPr/>
        <p:nvPr/>
      </p:nvGrpSpPr>
      <p:grpSpPr>
        <a:xfrm>
          <a:off x="0" y="0"/>
          <a:ext cx="0" cy="0"/>
          <a:chOff x="0" y="0"/>
          <a:chExt cx="0" cy="0"/>
        </a:xfrm>
      </p:grpSpPr>
      <p:sp>
        <p:nvSpPr>
          <p:cNvPr id="423" name="Google Shape;423;p4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4" name="Google Shape;424;p4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425" name="Google Shape;425;p4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0" name="Shape 430"/>
        <p:cNvGrpSpPr/>
        <p:nvPr/>
      </p:nvGrpSpPr>
      <p:grpSpPr>
        <a:xfrm>
          <a:off x="0" y="0"/>
          <a:ext cx="0" cy="0"/>
          <a:chOff x="0" y="0"/>
          <a:chExt cx="0" cy="0"/>
        </a:xfrm>
      </p:grpSpPr>
      <p:sp>
        <p:nvSpPr>
          <p:cNvPr id="431" name="Google Shape;431;p4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t/>
            </a:r>
            <a:endParaRPr/>
          </a:p>
          <a:p>
            <a:pPr indent="0" lvl="0" marL="0" rtl="0" algn="l">
              <a:lnSpc>
                <a:spcPct val="100000"/>
              </a:lnSpc>
              <a:spcBef>
                <a:spcPts val="0"/>
              </a:spcBef>
              <a:spcAft>
                <a:spcPts val="0"/>
              </a:spcAft>
              <a:buSzPts val="1400"/>
              <a:buNone/>
            </a:pPr>
            <a:r>
              <a:t/>
            </a:r>
            <a:endParaRPr/>
          </a:p>
        </p:txBody>
      </p:sp>
      <p:sp>
        <p:nvSpPr>
          <p:cNvPr id="432" name="Google Shape;432;p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100"/>
              <a:buNone/>
            </a:pPr>
            <a:r>
              <a:t/>
            </a:r>
            <a:endParaRPr/>
          </a:p>
        </p:txBody>
      </p:sp>
      <p:sp>
        <p:nvSpPr>
          <p:cNvPr id="121" name="Google Shape;12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8" name="Google Shape;12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t/>
            </a:r>
            <a:endParaRPr/>
          </a:p>
          <a:p>
            <a:pPr indent="0" lvl="0" marL="0" rtl="0" algn="l">
              <a:lnSpc>
                <a:spcPct val="115000"/>
              </a:lnSpc>
              <a:spcBef>
                <a:spcPts val="0"/>
              </a:spcBef>
              <a:spcAft>
                <a:spcPts val="0"/>
              </a:spcAft>
              <a:buSzPts val="1100"/>
              <a:buNone/>
            </a:pPr>
            <a:r>
              <a:t/>
            </a:r>
            <a:endParaRPr/>
          </a:p>
        </p:txBody>
      </p:sp>
      <p:sp>
        <p:nvSpPr>
          <p:cNvPr id="135" name="Google Shape;13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100"/>
              <a:buNone/>
            </a:pPr>
            <a:r>
              <a:t/>
            </a:r>
            <a:endParaRPr/>
          </a:p>
        </p:txBody>
      </p:sp>
      <p:sp>
        <p:nvSpPr>
          <p:cNvPr id="142" name="Google Shape;14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9" name="Google Shape;14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5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5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5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5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5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6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6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6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6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6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6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6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6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6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6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5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5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5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5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3"/>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3"/>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5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5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5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5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5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5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5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5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5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5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5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5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5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5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5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5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5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5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5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5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5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5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5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5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5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5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5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59"/>
          <p:cNvSpPr/>
          <p:nvPr>
            <p:ph idx="2" type="pic"/>
          </p:nvPr>
        </p:nvSpPr>
        <p:spPr>
          <a:xfrm>
            <a:off x="5183188" y="987425"/>
            <a:ext cx="6172200" cy="4873625"/>
          </a:xfrm>
          <a:prstGeom prst="rect">
            <a:avLst/>
          </a:prstGeom>
          <a:noFill/>
          <a:ln>
            <a:noFill/>
          </a:ln>
        </p:spPr>
      </p:sp>
      <p:sp>
        <p:nvSpPr>
          <p:cNvPr id="68" name="Google Shape;68;p5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5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5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5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5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5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5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5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5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 Id="rId3" Type="http://schemas.openxmlformats.org/officeDocument/2006/relationships/hyperlink" Target="http://www.ipib.iowa.gov/"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 Id="rId3" Type="http://schemas.openxmlformats.org/officeDocument/2006/relationships/hyperlink" Target="mailto:mickeyshields@iowaleague.org" TargetMode="External"/><Relationship Id="rId4" Type="http://schemas.openxmlformats.org/officeDocument/2006/relationships/hyperlink" Target="mailto:gracehillock@iowaleague.org" TargetMode="External"/><Relationship Id="rId5" Type="http://schemas.openxmlformats.org/officeDocument/2006/relationships/hyperlink" Target="http://www.iowaleague.or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t/>
            </a:r>
            <a:endParaRPr/>
          </a:p>
        </p:txBody>
      </p:sp>
      <p:sp>
        <p:nvSpPr>
          <p:cNvPr id="90" name="Google Shape;90;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t/>
            </a:r>
            <a:endParaRPr/>
          </a:p>
        </p:txBody>
      </p:sp>
      <p:sp>
        <p:nvSpPr>
          <p:cNvPr id="91" name="Google Shape;91;p1"/>
          <p:cNvSpPr/>
          <p:nvPr/>
        </p:nvSpPr>
        <p:spPr>
          <a:xfrm>
            <a:off x="0" y="39756"/>
            <a:ext cx="12192000" cy="6858000"/>
          </a:xfrm>
          <a:prstGeom prst="rect">
            <a:avLst/>
          </a:prstGeom>
          <a:gradFill>
            <a:gsLst>
              <a:gs pos="0">
                <a:srgbClr val="022A55"/>
              </a:gs>
              <a:gs pos="50000">
                <a:srgbClr val="043E7B"/>
              </a:gs>
              <a:gs pos="100000">
                <a:srgbClr val="054B94"/>
              </a:gs>
            </a:gsLst>
            <a:lin ang="0" scaled="0"/>
          </a:gra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nvSpPr>
        <p:spPr>
          <a:xfrm>
            <a:off x="5089939" y="1251392"/>
            <a:ext cx="6877648" cy="2387600"/>
          </a:xfrm>
          <a:prstGeom prst="rect">
            <a:avLst/>
          </a:prstGeom>
          <a:noFill/>
          <a:ln>
            <a:noFill/>
          </a:ln>
        </p:spPr>
        <p:txBody>
          <a:bodyPr anchorCtr="0" anchor="b" bIns="45700" lIns="91425" spcFirstLastPara="1" rIns="91425" wrap="square" tIns="45700">
            <a:normAutofit fontScale="97500"/>
          </a:bodyPr>
          <a:lstStyle/>
          <a:p>
            <a:pPr indent="0" lvl="0" marL="0" marR="0" rtl="0" algn="l">
              <a:lnSpc>
                <a:spcPct val="90000"/>
              </a:lnSpc>
              <a:spcBef>
                <a:spcPts val="0"/>
              </a:spcBef>
              <a:spcAft>
                <a:spcPts val="0"/>
              </a:spcAft>
              <a:buClr>
                <a:schemeClr val="lt1"/>
              </a:buClr>
              <a:buSzPct val="100000"/>
              <a:buFont typeface="Calibri"/>
              <a:buNone/>
            </a:pPr>
            <a:r>
              <a:rPr b="1" i="0" lang="en-US" sz="6000" u="none" cap="none" strike="noStrike">
                <a:solidFill>
                  <a:schemeClr val="lt1"/>
                </a:solidFill>
                <a:latin typeface="Calibri"/>
                <a:ea typeface="Calibri"/>
                <a:cs typeface="Calibri"/>
                <a:sym typeface="Calibri"/>
              </a:rPr>
              <a:t>Open Meetings and Open Records Laws</a:t>
            </a:r>
            <a:endParaRPr b="0" i="0" sz="1400" u="none" cap="none" strike="noStrike">
              <a:solidFill>
                <a:srgbClr val="000000"/>
              </a:solidFill>
              <a:latin typeface="Arial"/>
              <a:ea typeface="Arial"/>
              <a:cs typeface="Arial"/>
              <a:sym typeface="Arial"/>
            </a:endParaRPr>
          </a:p>
        </p:txBody>
      </p:sp>
      <p:sp>
        <p:nvSpPr>
          <p:cNvPr id="93" name="Google Shape;93;p1"/>
          <p:cNvSpPr txBox="1"/>
          <p:nvPr/>
        </p:nvSpPr>
        <p:spPr>
          <a:xfrm>
            <a:off x="5201174" y="4298324"/>
            <a:ext cx="5466825" cy="1655762"/>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lt1"/>
              </a:buClr>
              <a:buSzPts val="2400"/>
              <a:buFont typeface="Arial"/>
              <a:buNone/>
            </a:pPr>
            <a:r>
              <a:rPr b="0" i="0" lang="en-US" sz="2400" u="none" cap="none" strike="noStrike">
                <a:solidFill>
                  <a:schemeClr val="lt1"/>
                </a:solidFill>
                <a:latin typeface="Calibri"/>
                <a:ea typeface="Calibri"/>
                <a:cs typeface="Calibri"/>
                <a:sym typeface="Calibri"/>
              </a:rPr>
              <a:t>GRACE HILLOCK, IOWA LEAGUE OF CITIES</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chemeClr val="lt1"/>
              </a:buClr>
              <a:buSzPts val="2400"/>
              <a:buFont typeface="Arial"/>
              <a:buNone/>
            </a:pPr>
            <a:r>
              <a:t/>
            </a:r>
            <a:endParaRPr b="0" i="0" sz="2400" u="none" cap="none" strike="noStrike">
              <a:solidFill>
                <a:schemeClr val="lt1"/>
              </a:solidFill>
              <a:latin typeface="Calibri"/>
              <a:ea typeface="Calibri"/>
              <a:cs typeface="Calibri"/>
              <a:sym typeface="Calibri"/>
            </a:endParaRPr>
          </a:p>
          <a:p>
            <a:pPr indent="0" lvl="0" marL="0" marR="0" rtl="0" algn="l">
              <a:lnSpc>
                <a:spcPct val="90000"/>
              </a:lnSpc>
              <a:spcBef>
                <a:spcPts val="0"/>
              </a:spcBef>
              <a:spcAft>
                <a:spcPts val="0"/>
              </a:spcAft>
              <a:buClr>
                <a:schemeClr val="lt1"/>
              </a:buClr>
              <a:buSzPts val="2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1"/>
          <p:cNvSpPr/>
          <p:nvPr/>
        </p:nvSpPr>
        <p:spPr>
          <a:xfrm rot="5400000">
            <a:off x="523046" y="279768"/>
            <a:ext cx="4035105" cy="3475572"/>
          </a:xfrm>
          <a:custGeom>
            <a:rect b="b" l="l" r="r" t="t"/>
            <a:pathLst>
              <a:path extrusionOk="0" h="4250724" w="3132439">
                <a:moveTo>
                  <a:pt x="0" y="0"/>
                </a:moveTo>
                <a:lnTo>
                  <a:pt x="3132439" y="0"/>
                </a:lnTo>
                <a:lnTo>
                  <a:pt x="2788411" y="1968843"/>
                </a:lnTo>
                <a:lnTo>
                  <a:pt x="3132439" y="4250724"/>
                </a:lnTo>
                <a:lnTo>
                  <a:pt x="0" y="4250724"/>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98A64F"/>
              </a:solidFill>
              <a:latin typeface="Calibri"/>
              <a:ea typeface="Calibri"/>
              <a:cs typeface="Calibri"/>
              <a:sym typeface="Calibri"/>
            </a:endParaRPr>
          </a:p>
        </p:txBody>
      </p:sp>
      <p:cxnSp>
        <p:nvCxnSpPr>
          <p:cNvPr id="95" name="Google Shape;95;p1"/>
          <p:cNvCxnSpPr/>
          <p:nvPr/>
        </p:nvCxnSpPr>
        <p:spPr>
          <a:xfrm>
            <a:off x="5293453" y="4219662"/>
            <a:ext cx="2944536" cy="0"/>
          </a:xfrm>
          <a:prstGeom prst="straightConnector1">
            <a:avLst/>
          </a:prstGeom>
          <a:noFill/>
          <a:ln cap="flat" cmpd="sng" w="9525">
            <a:solidFill>
              <a:srgbClr val="98A64F"/>
            </a:solidFill>
            <a:prstDash val="solid"/>
            <a:miter lim="800000"/>
            <a:headEnd len="sm" w="sm" type="none"/>
            <a:tailEnd len="sm" w="sm" type="none"/>
          </a:ln>
        </p:spPr>
      </p:cxnSp>
      <p:pic>
        <p:nvPicPr>
          <p:cNvPr id="96" name="Google Shape;96;p1"/>
          <p:cNvPicPr preferRelativeResize="0"/>
          <p:nvPr/>
        </p:nvPicPr>
        <p:blipFill rotWithShape="1">
          <a:blip r:embed="rId3">
            <a:alphaModFix/>
          </a:blip>
          <a:srcRect b="0" l="0" r="0" t="0"/>
          <a:stretch/>
        </p:blipFill>
        <p:spPr>
          <a:xfrm>
            <a:off x="1419728" y="383479"/>
            <a:ext cx="2361719" cy="3054490"/>
          </a:xfrm>
          <a:prstGeom prst="rect">
            <a:avLst/>
          </a:prstGeom>
          <a:noFill/>
          <a:ln>
            <a:noFill/>
          </a:ln>
        </p:spPr>
      </p:pic>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9"/>
          <p:cNvSpPr txBox="1"/>
          <p:nvPr/>
        </p:nvSpPr>
        <p:spPr>
          <a:xfrm>
            <a:off x="1600200" y="1143001"/>
            <a:ext cx="8991600" cy="5849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21.4</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Meetings preceded by public notice</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Posted in a “prominent place” at least 24 hours prior to meeting and provided to media who have requested notice</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Time, date and place with tentative agenda</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Meetings may be held without 24 hour notice for “good cause”, which must be stated in the minutes</a:t>
            </a:r>
            <a:endParaRPr b="0" i="0" sz="1400" u="none" cap="none" strike="noStrike">
              <a:solidFill>
                <a:srgbClr val="000000"/>
              </a:solidFill>
              <a:latin typeface="Arial"/>
              <a:ea typeface="Arial"/>
              <a:cs typeface="Arial"/>
              <a:sym typeface="Arial"/>
            </a:endParaRPr>
          </a:p>
          <a:p>
            <a:pPr indent="-31750" lvl="2" marL="12001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59" name="Google Shape;159;p9"/>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60" name="Google Shape;160;p9"/>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Public Notice Requirements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4"/>
          <p:cNvSpPr txBox="1"/>
          <p:nvPr/>
        </p:nvSpPr>
        <p:spPr>
          <a:xfrm>
            <a:off x="1600200" y="1143001"/>
            <a:ext cx="8991600" cy="452431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21.3</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200"/>
              <a:buFont typeface="Arial"/>
              <a:buNone/>
            </a:pPr>
            <a:r>
              <a:t/>
            </a:r>
            <a:endParaRPr b="1" i="0" sz="3200" u="none" cap="none" strike="noStrike">
              <a:solidFill>
                <a:schemeClr val="dk1"/>
              </a:solidFill>
              <a:latin typeface="Calibri"/>
              <a:ea typeface="Calibri"/>
              <a:cs typeface="Calibri"/>
              <a:sym typeface="Calibri"/>
            </a:endParaRPr>
          </a:p>
          <a:p>
            <a:pPr indent="-457200" lvl="0" marL="45720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Shall be held in open session unless closed sessions are expressly permitted by law</a:t>
            </a:r>
            <a:endParaRPr b="0" i="0" sz="1400" u="none" cap="none" strike="noStrike">
              <a:solidFill>
                <a:srgbClr val="000000"/>
              </a:solidFill>
              <a:latin typeface="Arial"/>
              <a:ea typeface="Arial"/>
              <a:cs typeface="Arial"/>
              <a:sym typeface="Arial"/>
            </a:endParaRPr>
          </a:p>
          <a:p>
            <a:pPr indent="-203200" lvl="0" marL="45720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457200" lvl="0" marL="45720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Must be held in a place and at a time reasonably accessible to the public, unless for “good cause” such a place or time is not possible (Section 21.4)</a:t>
            </a:r>
            <a:endParaRPr b="0" i="0" sz="1400" u="none" cap="none" strike="noStrike">
              <a:solidFill>
                <a:srgbClr val="000000"/>
              </a:solidFill>
              <a:latin typeface="Arial"/>
              <a:ea typeface="Arial"/>
              <a:cs typeface="Arial"/>
              <a:sym typeface="Arial"/>
            </a:endParaRPr>
          </a:p>
          <a:p>
            <a:pPr indent="-31750" lvl="2" marL="12001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66" name="Google Shape;166;p14"/>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67" name="Google Shape;167;p14"/>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Meeting Requirements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5"/>
          <p:cNvSpPr txBox="1"/>
          <p:nvPr/>
        </p:nvSpPr>
        <p:spPr>
          <a:xfrm>
            <a:off x="1600200" y="1143000"/>
            <a:ext cx="8991600" cy="634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Minutes – Sections 21.3 and 372.13</a:t>
            </a:r>
            <a:endParaRPr b="0" i="0" sz="14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Governmental bodies are required to take detailed minutes of all meetings</a:t>
            </a:r>
            <a:endParaRPr b="0" i="0" sz="1400" u="none" cap="none" strike="noStrike">
              <a:solidFill>
                <a:srgbClr val="000000"/>
              </a:solidFill>
              <a:latin typeface="Arial"/>
              <a:ea typeface="Arial"/>
              <a:cs typeface="Arial"/>
              <a:sym typeface="Arial"/>
            </a:endParaRPr>
          </a:p>
          <a:p>
            <a:pPr indent="-457200" lvl="1" marL="91440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Must show the date, time and place; members present; any action taken</a:t>
            </a:r>
            <a:endParaRPr b="0" i="0" sz="1400" u="none" cap="none" strike="noStrike">
              <a:solidFill>
                <a:srgbClr val="000000"/>
              </a:solidFill>
              <a:latin typeface="Arial"/>
              <a:ea typeface="Arial"/>
              <a:cs typeface="Arial"/>
              <a:sym typeface="Arial"/>
            </a:endParaRPr>
          </a:p>
          <a:p>
            <a:pPr indent="-234950" lvl="1" marL="914400" marR="0" rtl="0" algn="l">
              <a:lnSpc>
                <a:spcPct val="100000"/>
              </a:lnSpc>
              <a:spcBef>
                <a:spcPts val="0"/>
              </a:spcBef>
              <a:spcAft>
                <a:spcPts val="0"/>
              </a:spcAft>
              <a:buClr>
                <a:srgbClr val="98A64F"/>
              </a:buClr>
              <a:buSzPts val="3500"/>
              <a:buFont typeface="Arial"/>
              <a:buNone/>
            </a:pPr>
            <a:r>
              <a:t/>
            </a:r>
            <a:endParaRPr b="0" i="0" sz="1400" u="none" cap="none" strike="noStrike">
              <a:solidFill>
                <a:schemeClr val="dk1"/>
              </a:solidFill>
              <a:latin typeface="Calibri"/>
              <a:ea typeface="Calibri"/>
              <a:cs typeface="Calibri"/>
              <a:sym typeface="Calibri"/>
            </a:endParaRPr>
          </a:p>
          <a:p>
            <a:pPr indent="-457200" lvl="1" marL="91440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Must show the results of each vote taken</a:t>
            </a:r>
            <a:endParaRPr b="0" i="0" sz="1400" u="none" cap="none" strike="noStrike">
              <a:solidFill>
                <a:srgbClr val="000000"/>
              </a:solidFill>
              <a:latin typeface="Arial"/>
              <a:ea typeface="Arial"/>
              <a:cs typeface="Arial"/>
              <a:sym typeface="Arial"/>
            </a:endParaRPr>
          </a:p>
          <a:p>
            <a:pPr indent="-234950" lvl="1" marL="914400" marR="0" rtl="0" algn="l">
              <a:lnSpc>
                <a:spcPct val="100000"/>
              </a:lnSpc>
              <a:spcBef>
                <a:spcPts val="0"/>
              </a:spcBef>
              <a:spcAft>
                <a:spcPts val="0"/>
              </a:spcAft>
              <a:buClr>
                <a:srgbClr val="98A64F"/>
              </a:buClr>
              <a:buSzPts val="3500"/>
              <a:buFont typeface="Arial"/>
              <a:buNone/>
            </a:pPr>
            <a:r>
              <a:t/>
            </a:r>
            <a:endParaRPr b="0" i="0" sz="1400" u="none" cap="none" strike="noStrike">
              <a:solidFill>
                <a:schemeClr val="dk1"/>
              </a:solidFill>
              <a:latin typeface="Calibri"/>
              <a:ea typeface="Calibri"/>
              <a:cs typeface="Calibri"/>
              <a:sym typeface="Calibri"/>
            </a:endParaRPr>
          </a:p>
          <a:p>
            <a:pPr indent="-457200" lvl="1" marL="91440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Minutes are public records, open to public inspection</a:t>
            </a:r>
            <a:endParaRPr b="0" i="0" sz="1400" u="none" cap="none" strike="noStrike">
              <a:solidFill>
                <a:srgbClr val="000000"/>
              </a:solidFill>
              <a:latin typeface="Arial"/>
              <a:ea typeface="Arial"/>
              <a:cs typeface="Arial"/>
              <a:sym typeface="Arial"/>
            </a:endParaRPr>
          </a:p>
          <a:p>
            <a:pPr indent="-234950" lvl="1" marL="914400" marR="0" rtl="0" algn="l">
              <a:lnSpc>
                <a:spcPct val="100000"/>
              </a:lnSpc>
              <a:spcBef>
                <a:spcPts val="0"/>
              </a:spcBef>
              <a:spcAft>
                <a:spcPts val="0"/>
              </a:spcAft>
              <a:buClr>
                <a:srgbClr val="98A64F"/>
              </a:buClr>
              <a:buSzPts val="3500"/>
              <a:buFont typeface="Arial"/>
              <a:buNone/>
            </a:pPr>
            <a:r>
              <a:t/>
            </a:r>
            <a:endParaRPr b="0" i="0" sz="1400" u="none" cap="none" strike="noStrike">
              <a:solidFill>
                <a:schemeClr val="dk1"/>
              </a:solidFill>
              <a:latin typeface="Calibri"/>
              <a:ea typeface="Calibri"/>
              <a:cs typeface="Calibri"/>
              <a:sym typeface="Calibri"/>
            </a:endParaRPr>
          </a:p>
          <a:p>
            <a:pPr indent="-457200" lvl="1" marL="91440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Must be published within 15 days according to 372.13(6) – council meetings only</a:t>
            </a:r>
            <a:endParaRPr b="0" i="0" sz="1400" u="none" cap="none" strike="noStrike">
              <a:solidFill>
                <a:srgbClr val="000000"/>
              </a:solidFill>
              <a:latin typeface="Arial"/>
              <a:ea typeface="Arial"/>
              <a:cs typeface="Arial"/>
              <a:sym typeface="Arial"/>
            </a:endParaRPr>
          </a:p>
          <a:p>
            <a:pPr indent="-203200" lvl="1" marL="91440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2" marL="12001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73" name="Google Shape;173;p15"/>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74" name="Google Shape;174;p15"/>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Meeting Requirements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6"/>
          <p:cNvSpPr txBox="1"/>
          <p:nvPr/>
        </p:nvSpPr>
        <p:spPr>
          <a:xfrm>
            <a:off x="1637444" y="1143001"/>
            <a:ext cx="8991600" cy="954107"/>
          </a:xfrm>
          <a:prstGeom prst="rect">
            <a:avLst/>
          </a:prstGeom>
          <a:noFill/>
          <a:ln>
            <a:noFill/>
          </a:ln>
        </p:spPr>
        <p:txBody>
          <a:bodyPr anchorCtr="0" anchor="t" bIns="45700" lIns="91425" spcFirstLastPara="1" rIns="91425" wrap="square" tIns="45700">
            <a:spAutoFit/>
          </a:bodyPr>
          <a:lstStyle/>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180" name="Google Shape;180;p16"/>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81" name="Google Shape;181;p16"/>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Closed Sessions Common Uses</a:t>
            </a:r>
            <a:endParaRPr b="0" i="0" sz="1400" u="none" cap="none" strike="noStrike">
              <a:solidFill>
                <a:srgbClr val="000000"/>
              </a:solidFill>
              <a:latin typeface="Arial"/>
              <a:ea typeface="Arial"/>
              <a:cs typeface="Arial"/>
              <a:sym typeface="Arial"/>
            </a:endParaRPr>
          </a:p>
        </p:txBody>
      </p:sp>
      <p:sp>
        <p:nvSpPr>
          <p:cNvPr id="182" name="Google Shape;182;p16"/>
          <p:cNvSpPr txBox="1"/>
          <p:nvPr/>
        </p:nvSpPr>
        <p:spPr>
          <a:xfrm>
            <a:off x="1649068" y="1219201"/>
            <a:ext cx="8991600" cy="6110700"/>
          </a:xfrm>
          <a:prstGeom prst="rect">
            <a:avLst/>
          </a:prstGeom>
          <a:noFill/>
          <a:ln>
            <a:noFill/>
          </a:ln>
        </p:spPr>
        <p:txBody>
          <a:bodyPr anchorCtr="0" anchor="t" bIns="45700" lIns="91425" spcFirstLastPara="1" rIns="91425" wrap="square" tIns="45700">
            <a:spAutoFit/>
          </a:bodyPr>
          <a:lstStyle/>
          <a:p>
            <a:pPr indent="0" lvl="1"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21.5</a:t>
            </a:r>
            <a:endParaRPr b="0" i="0" sz="1400" u="none" cap="none" strike="noStrike">
              <a:solidFill>
                <a:srgbClr val="000000"/>
              </a:solidFill>
              <a:latin typeface="Arial"/>
              <a:ea typeface="Arial"/>
              <a:cs typeface="Arial"/>
              <a:sym typeface="Arial"/>
            </a:endParaRPr>
          </a:p>
          <a:p>
            <a:pPr indent="-31750" lvl="1"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1"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Allows the use of closed sessions for specific purposes</a:t>
            </a:r>
            <a:endParaRPr b="0" i="0" sz="1400" u="none" cap="none" strike="noStrike">
              <a:solidFill>
                <a:srgbClr val="000000"/>
              </a:solidFill>
              <a:latin typeface="Arial"/>
              <a:ea typeface="Arial"/>
              <a:cs typeface="Arial"/>
              <a:sym typeface="Arial"/>
            </a:endParaRPr>
          </a:p>
          <a:p>
            <a:pPr indent="-31750" lvl="1"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1"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Common use for city councils:</a:t>
            </a:r>
            <a:endParaRPr b="0" i="0" sz="1400" u="none" cap="none" strike="noStrike">
              <a:solidFill>
                <a:srgbClr val="000000"/>
              </a:solidFill>
              <a:latin typeface="Arial"/>
              <a:ea typeface="Arial"/>
              <a:cs typeface="Arial"/>
              <a:sym typeface="Arial"/>
            </a:endParaRPr>
          </a:p>
          <a:p>
            <a:pPr indent="-285750" lvl="2"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Evaluate the professional competency of an individual whose appointment, hiring, performance or discharge is being considered when necessary to prevent needless and irreparable injury to that individual's reputation and that individual requests a closed session</a:t>
            </a:r>
            <a:endParaRPr b="0" i="0" sz="1400" u="none" cap="none" strike="noStrike">
              <a:solidFill>
                <a:srgbClr val="000000"/>
              </a:solidFill>
              <a:latin typeface="Arial"/>
              <a:ea typeface="Arial"/>
              <a:cs typeface="Arial"/>
              <a:sym typeface="Arial"/>
            </a:endParaRPr>
          </a:p>
          <a:p>
            <a:pPr indent="-31750" lvl="2" marL="7429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7"/>
          <p:cNvSpPr txBox="1"/>
          <p:nvPr/>
        </p:nvSpPr>
        <p:spPr>
          <a:xfrm>
            <a:off x="1637444" y="1143001"/>
            <a:ext cx="8991600" cy="954107"/>
          </a:xfrm>
          <a:prstGeom prst="rect">
            <a:avLst/>
          </a:prstGeom>
          <a:noFill/>
          <a:ln>
            <a:noFill/>
          </a:ln>
        </p:spPr>
        <p:txBody>
          <a:bodyPr anchorCtr="0" anchor="t" bIns="45700" lIns="91425" spcFirstLastPara="1" rIns="91425" wrap="square" tIns="45700">
            <a:spAutoFit/>
          </a:bodyPr>
          <a:lstStyle/>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188" name="Google Shape;188;p17"/>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89" name="Google Shape;189;p17"/>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Closed Sessions Common Uses</a:t>
            </a:r>
            <a:endParaRPr b="0" i="0" sz="1400" u="none" cap="none" strike="noStrike">
              <a:solidFill>
                <a:srgbClr val="000000"/>
              </a:solidFill>
              <a:latin typeface="Arial"/>
              <a:ea typeface="Arial"/>
              <a:cs typeface="Arial"/>
              <a:sym typeface="Arial"/>
            </a:endParaRPr>
          </a:p>
        </p:txBody>
      </p:sp>
      <p:sp>
        <p:nvSpPr>
          <p:cNvPr id="190" name="Google Shape;190;p17"/>
          <p:cNvSpPr txBox="1"/>
          <p:nvPr/>
        </p:nvSpPr>
        <p:spPr>
          <a:xfrm>
            <a:off x="1649068" y="1219201"/>
            <a:ext cx="8991600" cy="5064000"/>
          </a:xfrm>
          <a:prstGeom prst="rect">
            <a:avLst/>
          </a:prstGeom>
          <a:noFill/>
          <a:ln>
            <a:noFill/>
          </a:ln>
        </p:spPr>
        <p:txBody>
          <a:bodyPr anchorCtr="0" anchor="t" bIns="45700" lIns="91425" spcFirstLastPara="1" rIns="91425" wrap="square" tIns="45700">
            <a:spAutoFit/>
          </a:bodyPr>
          <a:lstStyle/>
          <a:p>
            <a:pPr indent="0" lvl="1"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21.5</a:t>
            </a:r>
            <a:endParaRPr b="0" i="0" sz="1400" u="none" cap="none" strike="noStrike">
              <a:solidFill>
                <a:srgbClr val="000000"/>
              </a:solidFill>
              <a:latin typeface="Arial"/>
              <a:ea typeface="Arial"/>
              <a:cs typeface="Arial"/>
              <a:sym typeface="Arial"/>
            </a:endParaRPr>
          </a:p>
          <a:p>
            <a:pPr indent="-31750" lvl="1"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1"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Common uses for city councils (con’t)</a:t>
            </a:r>
            <a:endParaRPr b="0" i="0" sz="1400" u="none" cap="none" strike="noStrike">
              <a:solidFill>
                <a:srgbClr val="000000"/>
              </a:solidFill>
              <a:latin typeface="Arial"/>
              <a:ea typeface="Arial"/>
              <a:cs typeface="Arial"/>
              <a:sym typeface="Arial"/>
            </a:endParaRPr>
          </a:p>
          <a:p>
            <a:pPr indent="-285750" lvl="2"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Discuss litigation strategy with counsel</a:t>
            </a:r>
            <a:endParaRPr b="0" i="0" sz="1400" u="none" cap="none" strike="noStrike">
              <a:solidFill>
                <a:srgbClr val="000000"/>
              </a:solidFill>
              <a:latin typeface="Arial"/>
              <a:ea typeface="Arial"/>
              <a:cs typeface="Arial"/>
              <a:sym typeface="Arial"/>
            </a:endParaRPr>
          </a:p>
          <a:p>
            <a:pPr indent="-63500" lvl="2" marL="7429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2"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Purchase or sale of real estate</a:t>
            </a:r>
            <a:endParaRPr b="0" i="0" sz="1400" u="none" cap="none" strike="noStrike">
              <a:solidFill>
                <a:srgbClr val="000000"/>
              </a:solidFill>
              <a:latin typeface="Arial"/>
              <a:ea typeface="Arial"/>
              <a:cs typeface="Arial"/>
              <a:sym typeface="Arial"/>
            </a:endParaRPr>
          </a:p>
          <a:p>
            <a:pPr indent="-63500" lvl="2" marL="7429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2"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To avoid disclosure of specific law enforcement matters</a:t>
            </a:r>
            <a:endParaRPr b="0" i="0" sz="1400" u="none" cap="none" strike="noStrike">
              <a:solidFill>
                <a:srgbClr val="000000"/>
              </a:solidFill>
              <a:latin typeface="Arial"/>
              <a:ea typeface="Arial"/>
              <a:cs typeface="Arial"/>
              <a:sym typeface="Arial"/>
            </a:endParaRPr>
          </a:p>
          <a:p>
            <a:pPr indent="-63500" lvl="2"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31750" lvl="2" marL="7429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8"/>
          <p:cNvSpPr txBox="1"/>
          <p:nvPr/>
        </p:nvSpPr>
        <p:spPr>
          <a:xfrm>
            <a:off x="1637444" y="1143001"/>
            <a:ext cx="8991600" cy="954107"/>
          </a:xfrm>
          <a:prstGeom prst="rect">
            <a:avLst/>
          </a:prstGeom>
          <a:noFill/>
          <a:ln>
            <a:noFill/>
          </a:ln>
        </p:spPr>
        <p:txBody>
          <a:bodyPr anchorCtr="0" anchor="t" bIns="45700" lIns="91425" spcFirstLastPara="1" rIns="91425" wrap="square" tIns="45700">
            <a:spAutoFit/>
          </a:bodyPr>
          <a:lstStyle/>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196" name="Google Shape;196;p18"/>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97" name="Google Shape;197;p18"/>
          <p:cNvSpPr txBox="1"/>
          <p:nvPr/>
        </p:nvSpPr>
        <p:spPr>
          <a:xfrm>
            <a:off x="1524000" y="206515"/>
            <a:ext cx="9144000"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600"/>
              <a:buFont typeface="Arial"/>
              <a:buNone/>
            </a:pPr>
            <a:r>
              <a:rPr b="1" i="0" lang="en-US" sz="3600" u="none" cap="none" strike="noStrike">
                <a:solidFill>
                  <a:schemeClr val="dk2"/>
                </a:solidFill>
                <a:latin typeface="Calibri"/>
                <a:ea typeface="Calibri"/>
                <a:cs typeface="Calibri"/>
                <a:sym typeface="Calibri"/>
              </a:rPr>
              <a:t>Requirements for Holding a Closed Session</a:t>
            </a:r>
            <a:endParaRPr b="0" i="0" sz="1400" u="none" cap="none" strike="noStrike">
              <a:solidFill>
                <a:srgbClr val="000000"/>
              </a:solidFill>
              <a:latin typeface="Arial"/>
              <a:ea typeface="Arial"/>
              <a:cs typeface="Arial"/>
              <a:sym typeface="Arial"/>
            </a:endParaRPr>
          </a:p>
        </p:txBody>
      </p:sp>
      <p:sp>
        <p:nvSpPr>
          <p:cNvPr id="198" name="Google Shape;198;p18"/>
          <p:cNvSpPr txBox="1"/>
          <p:nvPr/>
        </p:nvSpPr>
        <p:spPr>
          <a:xfrm>
            <a:off x="1637444" y="1066800"/>
            <a:ext cx="8991600" cy="643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21.5</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Put the closed session on agenda</a:t>
            </a:r>
            <a:endParaRPr b="0" i="0" sz="1400" u="none" cap="none" strike="noStrike">
              <a:solidFill>
                <a:srgbClr val="000000"/>
              </a:solidFill>
              <a:latin typeface="Arial"/>
              <a:ea typeface="Arial"/>
              <a:cs typeface="Arial"/>
              <a:sym typeface="Arial"/>
            </a:endParaRPr>
          </a:p>
          <a:p>
            <a:pPr indent="-285750" lvl="1" marL="742950" marR="0" rtl="0" algn="l">
              <a:lnSpc>
                <a:spcPct val="100000"/>
              </a:lnSpc>
              <a:spcBef>
                <a:spcPts val="0"/>
              </a:spcBef>
              <a:spcAft>
                <a:spcPts val="0"/>
              </a:spcAft>
              <a:buClr>
                <a:srgbClr val="98A64F"/>
              </a:buClr>
              <a:buSzPts val="3000"/>
              <a:buFont typeface="Arial"/>
              <a:buChar char="•"/>
            </a:pPr>
            <a:r>
              <a:rPr b="0" i="0" lang="en-US" sz="2400" u="none" cap="none" strike="noStrike">
                <a:solidFill>
                  <a:schemeClr val="dk1"/>
                </a:solidFill>
                <a:latin typeface="Calibri"/>
                <a:ea typeface="Calibri"/>
                <a:cs typeface="Calibri"/>
                <a:sym typeface="Calibri"/>
              </a:rPr>
              <a:t>Include the specific code section exemption</a:t>
            </a:r>
            <a:endParaRPr b="0" i="0" sz="1400" u="none" cap="none" strike="noStrike">
              <a:solidFill>
                <a:srgbClr val="000000"/>
              </a:solidFill>
              <a:latin typeface="Arial"/>
              <a:ea typeface="Arial"/>
              <a:cs typeface="Arial"/>
              <a:sym typeface="Arial"/>
            </a:endParaRPr>
          </a:p>
          <a:p>
            <a:pPr indent="-285750" lvl="1" marL="742950" marR="0" rtl="0" algn="l">
              <a:lnSpc>
                <a:spcPct val="100000"/>
              </a:lnSpc>
              <a:spcBef>
                <a:spcPts val="0"/>
              </a:spcBef>
              <a:spcAft>
                <a:spcPts val="0"/>
              </a:spcAft>
              <a:buClr>
                <a:srgbClr val="98A64F"/>
              </a:buClr>
              <a:buSzPts val="3000"/>
              <a:buFont typeface="Arial"/>
              <a:buChar char="•"/>
            </a:pPr>
            <a:r>
              <a:rPr b="0" i="0" lang="en-US" sz="2400" u="none" cap="none" strike="noStrike">
                <a:solidFill>
                  <a:schemeClr val="dk1"/>
                </a:solidFill>
                <a:latin typeface="Calibri"/>
                <a:ea typeface="Calibri"/>
                <a:cs typeface="Calibri"/>
                <a:sym typeface="Calibri"/>
              </a:rPr>
              <a:t>Case name not required, if it is litigation</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Affirmative vote by 2/3 of the members of the council or all members present is required</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1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Ask your attorney whether it is lawful to go into closed session for that purpose</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1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Council meeting minutes can include the attorney’s oral or written opinion that it is lawful</a:t>
            </a:r>
            <a:endParaRPr b="0" i="0" sz="1400" u="none" cap="none" strike="noStrike">
              <a:solidFill>
                <a:srgbClr val="000000"/>
              </a:solidFill>
              <a:latin typeface="Arial"/>
              <a:ea typeface="Arial"/>
              <a:cs typeface="Arial"/>
              <a:sym typeface="Arial"/>
            </a:endParaRPr>
          </a:p>
          <a:p>
            <a:pPr indent="-63500" lvl="2"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9"/>
          <p:cNvSpPr txBox="1"/>
          <p:nvPr/>
        </p:nvSpPr>
        <p:spPr>
          <a:xfrm>
            <a:off x="1637444" y="1143001"/>
            <a:ext cx="8991600" cy="954107"/>
          </a:xfrm>
          <a:prstGeom prst="rect">
            <a:avLst/>
          </a:prstGeom>
          <a:noFill/>
          <a:ln>
            <a:noFill/>
          </a:ln>
        </p:spPr>
        <p:txBody>
          <a:bodyPr anchorCtr="0" anchor="t" bIns="45700" lIns="91425" spcFirstLastPara="1" rIns="91425" wrap="square" tIns="45700">
            <a:spAutoFit/>
          </a:bodyPr>
          <a:lstStyle/>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204" name="Google Shape;204;p19"/>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05" name="Google Shape;205;p19"/>
          <p:cNvSpPr txBox="1"/>
          <p:nvPr/>
        </p:nvSpPr>
        <p:spPr>
          <a:xfrm>
            <a:off x="1524000" y="206515"/>
            <a:ext cx="9144000"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600"/>
              <a:buFont typeface="Arial"/>
              <a:buNone/>
            </a:pPr>
            <a:r>
              <a:rPr b="1" i="0" lang="en-US" sz="3600" u="none" cap="none" strike="noStrike">
                <a:solidFill>
                  <a:schemeClr val="dk2"/>
                </a:solidFill>
                <a:latin typeface="Calibri"/>
                <a:ea typeface="Calibri"/>
                <a:cs typeface="Calibri"/>
                <a:sym typeface="Calibri"/>
              </a:rPr>
              <a:t>Additional Closed Session Requirements</a:t>
            </a:r>
            <a:endParaRPr b="0" i="0" sz="1400" u="none" cap="none" strike="noStrike">
              <a:solidFill>
                <a:srgbClr val="000000"/>
              </a:solidFill>
              <a:latin typeface="Arial"/>
              <a:ea typeface="Arial"/>
              <a:cs typeface="Arial"/>
              <a:sym typeface="Arial"/>
            </a:endParaRPr>
          </a:p>
        </p:txBody>
      </p:sp>
      <p:sp>
        <p:nvSpPr>
          <p:cNvPr id="206" name="Google Shape;206;p19"/>
          <p:cNvSpPr txBox="1"/>
          <p:nvPr/>
        </p:nvSpPr>
        <p:spPr>
          <a:xfrm>
            <a:off x="1637444" y="1143000"/>
            <a:ext cx="8991600" cy="74037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Keep detailed minutes and audio recording; items must be sealed and can only be opened by court order or potentially by State Ombudsman</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Discuss only relevant matters</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Do not talk publicly about the closed session</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Final action cannot be taken during the closed session</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A governmental body can determine who attends a closed session and can exclude a member if the member’s attendance creates a conflict of interest</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0" marL="2857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1"/>
          <p:cNvSpPr txBox="1"/>
          <p:nvPr/>
        </p:nvSpPr>
        <p:spPr>
          <a:xfrm>
            <a:off x="1637444" y="1143001"/>
            <a:ext cx="8991600" cy="954107"/>
          </a:xfrm>
          <a:prstGeom prst="rect">
            <a:avLst/>
          </a:prstGeom>
          <a:noFill/>
          <a:ln>
            <a:noFill/>
          </a:ln>
        </p:spPr>
        <p:txBody>
          <a:bodyPr anchorCtr="0" anchor="t" bIns="45700" lIns="91425" spcFirstLastPara="1" rIns="91425" wrap="square" tIns="45700">
            <a:spAutoFit/>
          </a:bodyPr>
          <a:lstStyle/>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212" name="Google Shape;212;p21"/>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13" name="Google Shape;213;p21"/>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Electronic Meetings Best Practices</a:t>
            </a:r>
            <a:endParaRPr b="0" i="0" sz="1400" u="none" cap="none" strike="noStrike">
              <a:solidFill>
                <a:srgbClr val="000000"/>
              </a:solidFill>
              <a:latin typeface="Arial"/>
              <a:ea typeface="Arial"/>
              <a:cs typeface="Arial"/>
              <a:sym typeface="Arial"/>
            </a:endParaRPr>
          </a:p>
        </p:txBody>
      </p:sp>
      <p:sp>
        <p:nvSpPr>
          <p:cNvPr id="214" name="Google Shape;214;p21"/>
          <p:cNvSpPr txBox="1"/>
          <p:nvPr/>
        </p:nvSpPr>
        <p:spPr>
          <a:xfrm>
            <a:off x="1637444" y="1066801"/>
            <a:ext cx="8991600" cy="56952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Select and test software</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Assign meeting manager</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Provide guidance/troubleshooting to council and public</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Announce any special rules for participating online</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Record meeting</a:t>
            </a:r>
            <a:endParaRPr b="0" i="0" sz="2600" u="none" cap="none" strike="noStrike">
              <a:solidFill>
                <a:schemeClr val="dk1"/>
              </a:solidFill>
              <a:latin typeface="Calibri"/>
              <a:ea typeface="Calibri"/>
              <a:cs typeface="Calibri"/>
              <a:sym typeface="Calibri"/>
            </a:endParaRPr>
          </a:p>
          <a:p>
            <a:pPr indent="-63500" lvl="0" marL="2857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2"/>
          <p:cNvSpPr txBox="1"/>
          <p:nvPr/>
        </p:nvSpPr>
        <p:spPr>
          <a:xfrm>
            <a:off x="1637444" y="1143001"/>
            <a:ext cx="8991600" cy="954107"/>
          </a:xfrm>
          <a:prstGeom prst="rect">
            <a:avLst/>
          </a:prstGeom>
          <a:noFill/>
          <a:ln>
            <a:noFill/>
          </a:ln>
        </p:spPr>
        <p:txBody>
          <a:bodyPr anchorCtr="0" anchor="t" bIns="45700" lIns="91425" spcFirstLastPara="1" rIns="91425" wrap="square" tIns="45700">
            <a:spAutoFit/>
          </a:bodyPr>
          <a:lstStyle/>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220" name="Google Shape;220;p22"/>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21" name="Google Shape;221;p22"/>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Meeting Rules of Conduct</a:t>
            </a:r>
            <a:endParaRPr b="0" i="0" sz="1400" u="none" cap="none" strike="noStrike">
              <a:solidFill>
                <a:srgbClr val="000000"/>
              </a:solidFill>
              <a:latin typeface="Arial"/>
              <a:ea typeface="Arial"/>
              <a:cs typeface="Arial"/>
              <a:sym typeface="Arial"/>
            </a:endParaRPr>
          </a:p>
        </p:txBody>
      </p:sp>
      <p:sp>
        <p:nvSpPr>
          <p:cNvPr id="222" name="Google Shape;222;p22"/>
          <p:cNvSpPr txBox="1"/>
          <p:nvPr/>
        </p:nvSpPr>
        <p:spPr>
          <a:xfrm>
            <a:off x="1637444" y="1143000"/>
            <a:ext cx="8991600" cy="5016758"/>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1" i="0" lang="en-US" sz="3200" u="none" cap="none" strike="noStrike">
                <a:solidFill>
                  <a:schemeClr val="dk1"/>
                </a:solidFill>
                <a:latin typeface="Calibri"/>
                <a:ea typeface="Calibri"/>
                <a:cs typeface="Calibri"/>
                <a:sym typeface="Calibri"/>
              </a:rPr>
              <a:t>Section 21.7</a:t>
            </a:r>
            <a:br>
              <a:rPr b="0" i="0" lang="en-US" sz="3200" u="none" cap="none" strike="noStrike">
                <a:solidFill>
                  <a:schemeClr val="dk1"/>
                </a:solidFill>
                <a:latin typeface="Calibri"/>
                <a:ea typeface="Calibri"/>
                <a:cs typeface="Calibri"/>
                <a:sym typeface="Calibri"/>
              </a:rPr>
            </a:br>
            <a:r>
              <a:rPr b="0" i="0" lang="en-US" sz="3200" u="none" cap="none" strike="noStrike">
                <a:solidFill>
                  <a:schemeClr val="dk1"/>
                </a:solidFill>
                <a:latin typeface="Calibri"/>
                <a:ea typeface="Calibri"/>
                <a:cs typeface="Calibri"/>
                <a:sym typeface="Calibri"/>
              </a:rPr>
              <a:t>Nothing in this chapter shall prevent a governmental body from making and enforcing reasonable rules for the conduct of its meetings to assure those meetings are orderly, and free from interference or interruption by spectators.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1" i="0" lang="en-US" sz="3200" u="none" cap="none" strike="noStrike">
                <a:solidFill>
                  <a:schemeClr val="dk1"/>
                </a:solidFill>
                <a:latin typeface="Calibri"/>
                <a:ea typeface="Calibri"/>
                <a:cs typeface="Calibri"/>
                <a:sym typeface="Calibri"/>
              </a:rPr>
              <a:t>Section 372.13(5)</a:t>
            </a:r>
            <a:br>
              <a:rPr b="1" i="0" lang="en-US" sz="3200" u="none" cap="none" strike="noStrike">
                <a:solidFill>
                  <a:schemeClr val="dk1"/>
                </a:solidFill>
                <a:latin typeface="Calibri"/>
                <a:ea typeface="Calibri"/>
                <a:cs typeface="Calibri"/>
                <a:sym typeface="Calibri"/>
              </a:rPr>
            </a:br>
            <a:r>
              <a:rPr b="0" i="0" lang="en-US" sz="3200" u="none" cap="none" strike="noStrike">
                <a:solidFill>
                  <a:schemeClr val="dk1"/>
                </a:solidFill>
                <a:latin typeface="Calibri"/>
                <a:ea typeface="Calibri"/>
                <a:cs typeface="Calibri"/>
                <a:sym typeface="Calibri"/>
              </a:rPr>
              <a:t>The council shall determine its own rules and maintain records of its proceedings.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3"/>
          <p:cNvSpPr txBox="1"/>
          <p:nvPr/>
        </p:nvSpPr>
        <p:spPr>
          <a:xfrm>
            <a:off x="1637444" y="1143001"/>
            <a:ext cx="8991600" cy="954107"/>
          </a:xfrm>
          <a:prstGeom prst="rect">
            <a:avLst/>
          </a:prstGeom>
          <a:noFill/>
          <a:ln>
            <a:noFill/>
          </a:ln>
        </p:spPr>
        <p:txBody>
          <a:bodyPr anchorCtr="0" anchor="t" bIns="45700" lIns="91425" spcFirstLastPara="1" rIns="91425" wrap="square" tIns="45700">
            <a:spAutoFit/>
          </a:bodyPr>
          <a:lstStyle/>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228" name="Google Shape;228;p23"/>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29" name="Google Shape;229;p23"/>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Meeting Rules of Conduct</a:t>
            </a:r>
            <a:endParaRPr b="0" i="0" sz="1400" u="none" cap="none" strike="noStrike">
              <a:solidFill>
                <a:srgbClr val="000000"/>
              </a:solidFill>
              <a:latin typeface="Arial"/>
              <a:ea typeface="Arial"/>
              <a:cs typeface="Arial"/>
              <a:sym typeface="Arial"/>
            </a:endParaRPr>
          </a:p>
        </p:txBody>
      </p:sp>
      <p:sp>
        <p:nvSpPr>
          <p:cNvPr id="230" name="Google Shape;230;p23"/>
          <p:cNvSpPr txBox="1"/>
          <p:nvPr/>
        </p:nvSpPr>
        <p:spPr>
          <a:xfrm>
            <a:off x="1637444" y="1143001"/>
            <a:ext cx="8991600" cy="4524315"/>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Setting the agenda</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Discussion</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Public comments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Decorum</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Enforcement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
          <p:cNvSpPr txBox="1"/>
          <p:nvPr/>
        </p:nvSpPr>
        <p:spPr>
          <a:xfrm>
            <a:off x="1637444" y="1143001"/>
            <a:ext cx="8991600" cy="1293000"/>
          </a:xfrm>
          <a:prstGeom prst="rect">
            <a:avLst/>
          </a:prstGeom>
          <a:noFill/>
          <a:ln>
            <a:noFill/>
          </a:ln>
        </p:spPr>
        <p:txBody>
          <a:bodyPr anchorCtr="0" anchor="t" bIns="45700" lIns="91425" spcFirstLastPara="1" rIns="91425" wrap="square" tIns="45700">
            <a:spAutoFit/>
          </a:bodyPr>
          <a:lstStyle/>
          <a:p>
            <a:pPr indent="0" lvl="0" marL="45720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02" name="Google Shape;102;p2"/>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03" name="Google Shape;103;p2"/>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Open Meetings</a:t>
            </a:r>
            <a:endParaRPr b="0" i="0" sz="1400" u="none" cap="none" strike="noStrike">
              <a:solidFill>
                <a:srgbClr val="000000"/>
              </a:solidFill>
              <a:latin typeface="Arial"/>
              <a:ea typeface="Arial"/>
              <a:cs typeface="Arial"/>
              <a:sym typeface="Arial"/>
            </a:endParaRPr>
          </a:p>
        </p:txBody>
      </p:sp>
      <p:pic>
        <p:nvPicPr>
          <p:cNvPr id="104" name="Google Shape;104;p2" title="OMOR Completion Form.png"/>
          <p:cNvPicPr preferRelativeResize="0"/>
          <p:nvPr/>
        </p:nvPicPr>
        <p:blipFill rotWithShape="1">
          <a:blip r:embed="rId3">
            <a:alphaModFix/>
          </a:blip>
          <a:srcRect b="0" l="0" r="0" t="0"/>
          <a:stretch/>
        </p:blipFill>
        <p:spPr>
          <a:xfrm>
            <a:off x="2491703" y="1283900"/>
            <a:ext cx="7208601" cy="516392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4"/>
          <p:cNvSpPr txBox="1"/>
          <p:nvPr/>
        </p:nvSpPr>
        <p:spPr>
          <a:xfrm>
            <a:off x="1637444" y="1143001"/>
            <a:ext cx="8991600" cy="4524315"/>
          </a:xfrm>
          <a:prstGeom prst="rect">
            <a:avLst/>
          </a:prstGeom>
          <a:noFill/>
          <a:ln>
            <a:noFill/>
          </a:ln>
        </p:spPr>
        <p:txBody>
          <a:bodyPr anchorCtr="0" anchor="t" bIns="45700" lIns="91425" spcFirstLastPara="1" rIns="91425" wrap="square" tIns="45700">
            <a:spAutoFit/>
          </a:bodyPr>
          <a:lstStyle/>
          <a:p>
            <a:pPr indent="-285744" lvl="0" marL="285744"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Effective, efficient meetings</a:t>
            </a:r>
            <a:endParaRPr b="0" i="0" sz="1400" u="none" cap="none" strike="noStrike">
              <a:solidFill>
                <a:srgbClr val="000000"/>
              </a:solidFill>
              <a:latin typeface="Arial"/>
              <a:ea typeface="Arial"/>
              <a:cs typeface="Arial"/>
              <a:sym typeface="Arial"/>
            </a:endParaRPr>
          </a:p>
          <a:p>
            <a:pPr indent="-31743" lvl="0" marL="285744"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44" lvl="0" marL="285744"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Participants know how meetings are to be run (order of business, votes, discussion, etc.)</a:t>
            </a:r>
            <a:endParaRPr b="0" i="0" sz="1400" u="none" cap="none" strike="noStrike">
              <a:solidFill>
                <a:srgbClr val="000000"/>
              </a:solidFill>
              <a:latin typeface="Arial"/>
              <a:ea typeface="Arial"/>
              <a:cs typeface="Arial"/>
              <a:sym typeface="Arial"/>
            </a:endParaRPr>
          </a:p>
          <a:p>
            <a:pPr indent="-31743" lvl="0" marL="285744"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44" lvl="0" marL="285744"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Help citizens, media and other members of public understand their role</a:t>
            </a:r>
            <a:endParaRPr b="0" i="0" sz="1400" u="none" cap="none" strike="noStrike">
              <a:solidFill>
                <a:srgbClr val="000000"/>
              </a:solidFill>
              <a:latin typeface="Arial"/>
              <a:ea typeface="Arial"/>
              <a:cs typeface="Arial"/>
              <a:sym typeface="Arial"/>
            </a:endParaRPr>
          </a:p>
          <a:p>
            <a:pPr indent="-31743" lvl="0" marL="285744"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39" lvl="1" marL="742932"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236" name="Google Shape;236;p24"/>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37" name="Google Shape;237;p24"/>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Benefits of Council Meeting Rules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5"/>
          <p:cNvSpPr txBox="1"/>
          <p:nvPr/>
        </p:nvSpPr>
        <p:spPr>
          <a:xfrm>
            <a:off x="1637444" y="1066801"/>
            <a:ext cx="8991600" cy="6526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21.6</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Any person, taxpayer or the attorney general or county attorney may seek judicial enforcement</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Upon finding a violation, a court:</a:t>
            </a:r>
            <a:endParaRPr b="0" i="0" sz="1400" u="none" cap="none" strike="noStrike">
              <a:solidFill>
                <a:srgbClr val="000000"/>
              </a:solidFill>
              <a:latin typeface="Arial"/>
              <a:ea typeface="Arial"/>
              <a:cs typeface="Arial"/>
              <a:sym typeface="Arial"/>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Shall assess each member of the body who participated in the violation damages from </a:t>
            </a:r>
            <a:r>
              <a:rPr b="1" i="0" lang="en-US" sz="2800" u="none" cap="none" strike="noStrike">
                <a:solidFill>
                  <a:schemeClr val="dk1"/>
                </a:solidFill>
                <a:latin typeface="Calibri"/>
                <a:ea typeface="Calibri"/>
                <a:cs typeface="Calibri"/>
                <a:sym typeface="Calibri"/>
              </a:rPr>
              <a:t>$500 to $2,500 </a:t>
            </a:r>
            <a:r>
              <a:rPr b="0" i="0" lang="en-US" sz="2800" u="none" cap="none" strike="noStrike">
                <a:solidFill>
                  <a:srgbClr val="0070C0"/>
                </a:solidFill>
                <a:latin typeface="Calibri"/>
                <a:ea typeface="Calibri"/>
                <a:cs typeface="Calibri"/>
                <a:sym typeface="Calibri"/>
              </a:rPr>
              <a:t>(law change in 2025)</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Shall assess each member of the body who </a:t>
            </a:r>
            <a:r>
              <a:rPr b="0" i="1" lang="en-US" sz="2800" u="none" cap="none" strike="noStrike">
                <a:solidFill>
                  <a:schemeClr val="dk1"/>
                </a:solidFill>
                <a:latin typeface="Calibri"/>
                <a:ea typeface="Calibri"/>
                <a:cs typeface="Calibri"/>
                <a:sym typeface="Calibri"/>
              </a:rPr>
              <a:t>knowingly</a:t>
            </a:r>
            <a:r>
              <a:rPr b="0" i="0" lang="en-US" sz="2800" u="none" cap="none" strike="noStrike">
                <a:solidFill>
                  <a:schemeClr val="dk1"/>
                </a:solidFill>
                <a:latin typeface="Calibri"/>
                <a:ea typeface="Calibri"/>
                <a:cs typeface="Calibri"/>
                <a:sym typeface="Calibri"/>
              </a:rPr>
              <a:t> participated in the violation damages from </a:t>
            </a:r>
            <a:r>
              <a:rPr b="1" i="0" lang="en-US" sz="2800" u="none" cap="none" strike="noStrike">
                <a:solidFill>
                  <a:schemeClr val="dk1"/>
                </a:solidFill>
                <a:latin typeface="Calibri"/>
                <a:ea typeface="Calibri"/>
                <a:cs typeface="Calibri"/>
                <a:sym typeface="Calibri"/>
              </a:rPr>
              <a:t>$5,000 to $12,500 </a:t>
            </a:r>
            <a:r>
              <a:rPr b="0" i="0" lang="en-US" sz="2800" u="none" cap="none" strike="noStrike">
                <a:solidFill>
                  <a:srgbClr val="0070C0"/>
                </a:solidFill>
                <a:latin typeface="Calibri"/>
                <a:ea typeface="Calibri"/>
                <a:cs typeface="Calibri"/>
                <a:sym typeface="Calibri"/>
              </a:rPr>
              <a:t>(law change in 2025)</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244" name="Google Shape;244;p25"/>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45" name="Google Shape;245;p25"/>
          <p:cNvSpPr txBox="1"/>
          <p:nvPr/>
        </p:nvSpPr>
        <p:spPr>
          <a:xfrm>
            <a:off x="1524000" y="206515"/>
            <a:ext cx="9144000"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2"/>
                </a:solidFill>
                <a:latin typeface="Calibri"/>
                <a:ea typeface="Calibri"/>
                <a:cs typeface="Calibri"/>
                <a:sym typeface="Calibri"/>
              </a:rPr>
              <a:t>Open Meetings Violations and Judicial Enforcement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6"/>
          <p:cNvSpPr txBox="1"/>
          <p:nvPr/>
        </p:nvSpPr>
        <p:spPr>
          <a:xfrm>
            <a:off x="1637444" y="1143001"/>
            <a:ext cx="8991600" cy="58169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21.6</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Upon finding a violation, a court (con’t):</a:t>
            </a:r>
            <a:endParaRPr b="0" i="0" sz="1400" u="none" cap="none" strike="noStrike">
              <a:solidFill>
                <a:srgbClr val="000000"/>
              </a:solidFill>
              <a:latin typeface="Arial"/>
              <a:ea typeface="Arial"/>
              <a:cs typeface="Arial"/>
              <a:sym typeface="Arial"/>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Shall order payment of costs and attorney fees</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Shall order payment by the violating members</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Void the action taken, if the suit is brought within six months and the court makes certain findings</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Order a member removed from office if it is a second violation</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252" name="Google Shape;252;p26"/>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53" name="Google Shape;253;p26"/>
          <p:cNvSpPr txBox="1"/>
          <p:nvPr/>
        </p:nvSpPr>
        <p:spPr>
          <a:xfrm>
            <a:off x="1524000" y="206515"/>
            <a:ext cx="9144000"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2"/>
                </a:solidFill>
                <a:latin typeface="Calibri"/>
                <a:ea typeface="Calibri"/>
                <a:cs typeface="Calibri"/>
                <a:sym typeface="Calibri"/>
              </a:rPr>
              <a:t>Open Meetings Violations and Judicial Enforcement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27"/>
          <p:cNvSpPr txBox="1"/>
          <p:nvPr/>
        </p:nvSpPr>
        <p:spPr>
          <a:xfrm>
            <a:off x="1637444" y="1143000"/>
            <a:ext cx="8991600" cy="5755422"/>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Damages will not be assessed if a member:</a:t>
            </a:r>
            <a:endParaRPr b="0" i="0" sz="1400" u="none" cap="none" strike="noStrike">
              <a:solidFill>
                <a:srgbClr val="000000"/>
              </a:solidFill>
              <a:latin typeface="Arial"/>
              <a:ea typeface="Arial"/>
              <a:cs typeface="Arial"/>
              <a:sym typeface="Arial"/>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Voted against the closed session</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Believed facts indicating compliance with the law</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Relied on a court decision, attorney general’s opinion, opinion from the Iowa Public Information Board or opinion of the governmental body’s attorney</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The attorney’s opinion must be written, or if oral, included in the minutes </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260" name="Google Shape;260;p27"/>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61" name="Google Shape;261;p27"/>
          <p:cNvSpPr txBox="1"/>
          <p:nvPr/>
        </p:nvSpPr>
        <p:spPr>
          <a:xfrm>
            <a:off x="1524000" y="206515"/>
            <a:ext cx="9144000"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2"/>
                </a:solidFill>
                <a:latin typeface="Calibri"/>
                <a:ea typeface="Calibri"/>
                <a:cs typeface="Calibri"/>
                <a:sym typeface="Calibri"/>
              </a:rPr>
              <a:t>Open Meetings Violations and Judicial Enforcement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8"/>
          <p:cNvSpPr txBox="1"/>
          <p:nvPr/>
        </p:nvSpPr>
        <p:spPr>
          <a:xfrm>
            <a:off x="1637444" y="1143001"/>
            <a:ext cx="8991600" cy="5262979"/>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Alternative means to enforce open meetings and open records laws</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Complaints made to IPIB may be handled informally, through information assistance or mediation, or there may be a formal investigation of a complaint, and if probable cause is found a contested case may be prosecuted</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IPIB Board may issue orders with the force of law determining whether there has been a law violation, require compliance, impose civil penalties and other remedies</a:t>
            </a:r>
            <a:endParaRPr b="0" i="0" sz="1400" u="none" cap="none" strike="noStrike">
              <a:solidFill>
                <a:srgbClr val="000000"/>
              </a:solidFill>
              <a:latin typeface="Arial"/>
              <a:ea typeface="Arial"/>
              <a:cs typeface="Arial"/>
              <a:sym typeface="Arial"/>
            </a:endParaRPr>
          </a:p>
        </p:txBody>
      </p:sp>
      <p:cxnSp>
        <p:nvCxnSpPr>
          <p:cNvPr id="268" name="Google Shape;268;p28"/>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69" name="Google Shape;269;p28"/>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Iowa Public Information Board</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29"/>
          <p:cNvSpPr txBox="1"/>
          <p:nvPr/>
        </p:nvSpPr>
        <p:spPr>
          <a:xfrm>
            <a:off x="1637444" y="1143001"/>
            <a:ext cx="8991600" cy="6001643"/>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Code of Iowa Chapter 22</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Basics and definition of records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Examination of records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Confidential records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Responding to requests, supervision and fees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Open records violations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276" name="Google Shape;276;p29"/>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77" name="Google Shape;277;p29"/>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Open Records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0"/>
          <p:cNvSpPr txBox="1"/>
          <p:nvPr/>
        </p:nvSpPr>
        <p:spPr>
          <a:xfrm>
            <a:off x="1637444" y="1143001"/>
            <a:ext cx="8991600" cy="452431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22.1</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All governmental bodies, officials and employees are covered by Chapter 22</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Each body must designate a “lawful custodian” for its records and must publicly announce who holds that responsibility</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284" name="Google Shape;284;p30"/>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85" name="Google Shape;285;p30"/>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Open Records Basics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31"/>
          <p:cNvSpPr txBox="1"/>
          <p:nvPr/>
        </p:nvSpPr>
        <p:spPr>
          <a:xfrm>
            <a:off x="1637444" y="1143001"/>
            <a:ext cx="8991600" cy="403187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22.1</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The term “record” includes all documents, tape or other information stored or preserved in any medium of or belonging to a governmental body</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It includes electronic communication such as emails, websites, social media or blogs</a:t>
            </a:r>
            <a:endParaRPr b="0" i="0" sz="1400" u="none" cap="none" strike="noStrike">
              <a:solidFill>
                <a:srgbClr val="000000"/>
              </a:solidFill>
              <a:latin typeface="Arial"/>
              <a:ea typeface="Arial"/>
              <a:cs typeface="Arial"/>
              <a:sym typeface="Arial"/>
            </a:endParaRPr>
          </a:p>
        </p:txBody>
      </p:sp>
      <p:cxnSp>
        <p:nvCxnSpPr>
          <p:cNvPr id="292" name="Google Shape;292;p31"/>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293" name="Google Shape;293;p31"/>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Public Records Defined</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32"/>
          <p:cNvSpPr txBox="1"/>
          <p:nvPr/>
        </p:nvSpPr>
        <p:spPr>
          <a:xfrm>
            <a:off x="1637444" y="1143000"/>
            <a:ext cx="8991600" cy="30469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22.2</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Anyone can examine, photograph or copy a public record without charge while the public record is in the physical possession of the custodian</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300" name="Google Shape;300;p32"/>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01" name="Google Shape;301;p32"/>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Examination of Public Records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p33"/>
          <p:cNvSpPr txBox="1"/>
          <p:nvPr/>
        </p:nvSpPr>
        <p:spPr>
          <a:xfrm>
            <a:off x="1637444" y="1143001"/>
            <a:ext cx="8991600" cy="6526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22.4</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During customary office hours of the lawful custodian</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If the custodian does not have customary office hours of at least 30 hours per week, such rights “…may be exercised at any time from 9:00 a.m. to noon and from 1:00 p.m. to 4:00 p.m. Monday through Friday, excluding legal holidays, unless the person exercising such right and the lawful custodian agree on a different time.”</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308" name="Google Shape;308;p33"/>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09" name="Google Shape;309;p33"/>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When Must Records be Available?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g3b0c2746450_0_0"/>
          <p:cNvSpPr txBox="1"/>
          <p:nvPr/>
        </p:nvSpPr>
        <p:spPr>
          <a:xfrm>
            <a:off x="1637444" y="1143001"/>
            <a:ext cx="8991600" cy="61569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Code of Iowa Chapter 21</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Open meetings and governmental bodies defined</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Public notice and meeting requirements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Closed sessions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Rules of procedure and conduct</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Open meetings violations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10" name="Google Shape;110;g3b0c2746450_0_0"/>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11" name="Google Shape;111;g3b0c2746450_0_0"/>
          <p:cNvSpPr txBox="1"/>
          <p:nvPr/>
        </p:nvSpPr>
        <p:spPr>
          <a:xfrm>
            <a:off x="1524000" y="206514"/>
            <a:ext cx="9144000" cy="708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Open Meetings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34"/>
          <p:cNvSpPr txBox="1"/>
          <p:nvPr/>
        </p:nvSpPr>
        <p:spPr>
          <a:xfrm>
            <a:off x="1637444" y="1066801"/>
            <a:ext cx="8991600" cy="5941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22.8</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Most requests are routine and will be handled immediately or as soon as possible</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However, a good faith delay is allowed to determine whether the record in question is a public record or confidential</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 reasonable delay for this purpose ordinarily should not exceed 10 business days and cannot exceed 20 calendar days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316" name="Google Shape;316;p34"/>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17" name="Google Shape;317;p34"/>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Responding to a Records Request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35"/>
          <p:cNvSpPr txBox="1"/>
          <p:nvPr/>
        </p:nvSpPr>
        <p:spPr>
          <a:xfrm>
            <a:off x="1637444" y="1143001"/>
            <a:ext cx="8991600" cy="403187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22.8</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Record custodians should work with requesters to ensure that the correct records are released in as timely a manner as possible</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Record requests do not have to be made in person; officials shall fulfill requests made in writing, by telephone or by electronic means (Section 22.3)</a:t>
            </a:r>
            <a:endParaRPr b="0" i="0" sz="1400" u="none" cap="none" strike="noStrike">
              <a:solidFill>
                <a:srgbClr val="000000"/>
              </a:solidFill>
              <a:latin typeface="Arial"/>
              <a:ea typeface="Arial"/>
              <a:cs typeface="Arial"/>
              <a:sym typeface="Arial"/>
            </a:endParaRPr>
          </a:p>
        </p:txBody>
      </p:sp>
      <p:cxnSp>
        <p:nvCxnSpPr>
          <p:cNvPr id="324" name="Google Shape;324;p35"/>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25" name="Google Shape;325;p35"/>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Responding to a Records Request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36"/>
          <p:cNvSpPr txBox="1"/>
          <p:nvPr/>
        </p:nvSpPr>
        <p:spPr>
          <a:xfrm>
            <a:off x="1637444" y="1143000"/>
            <a:ext cx="8991600" cy="35394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22.3</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Examination and copying shall be done under the supervision of the record custodian</a:t>
            </a:r>
            <a:r>
              <a:rPr b="0" i="1" lang="en-US" sz="3200" u="none" cap="none" strike="noStrike">
                <a:solidFill>
                  <a:schemeClr val="dk1"/>
                </a:solidFill>
                <a:latin typeface="Calibri"/>
                <a:ea typeface="Calibri"/>
                <a:cs typeface="Calibri"/>
                <a:sym typeface="Calibri"/>
              </a:rPr>
              <a:t>; </a:t>
            </a:r>
            <a:r>
              <a:rPr b="0" i="0" lang="en-US" sz="3200" u="none" cap="none" strike="noStrike">
                <a:solidFill>
                  <a:schemeClr val="dk1"/>
                </a:solidFill>
                <a:latin typeface="Calibri"/>
                <a:ea typeface="Calibri"/>
                <a:cs typeface="Calibri"/>
                <a:sym typeface="Calibri"/>
              </a:rPr>
              <a:t>the custodian should not relinquish control of the records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The lawful custodian shall adopt reasonable rules to safeguard the records</a:t>
            </a:r>
            <a:endParaRPr b="0" i="0" sz="1400" u="none" cap="none" strike="noStrike">
              <a:solidFill>
                <a:srgbClr val="000000"/>
              </a:solidFill>
              <a:latin typeface="Arial"/>
              <a:ea typeface="Arial"/>
              <a:cs typeface="Arial"/>
              <a:sym typeface="Arial"/>
            </a:endParaRPr>
          </a:p>
        </p:txBody>
      </p:sp>
      <p:cxnSp>
        <p:nvCxnSpPr>
          <p:cNvPr id="332" name="Google Shape;332;p36"/>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33" name="Google Shape;333;p36"/>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Supervision and Fees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8" name="Shape 338"/>
        <p:cNvGrpSpPr/>
        <p:nvPr/>
      </p:nvGrpSpPr>
      <p:grpSpPr>
        <a:xfrm>
          <a:off x="0" y="0"/>
          <a:ext cx="0" cy="0"/>
          <a:chOff x="0" y="0"/>
          <a:chExt cx="0" cy="0"/>
        </a:xfrm>
      </p:grpSpPr>
      <p:sp>
        <p:nvSpPr>
          <p:cNvPr id="339" name="Google Shape;339;p37"/>
          <p:cNvSpPr txBox="1"/>
          <p:nvPr/>
        </p:nvSpPr>
        <p:spPr>
          <a:xfrm>
            <a:off x="1637444" y="1143000"/>
            <a:ext cx="8991600" cy="5941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22.3</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The custodian shall provide a suitable place for the examination of records or move to a separate location, if necessary</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The lawful custodian may charge a reasonable fee for the services of the custodian and for the copies (any fees should be applied uniformly)</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1" lang="en-US" sz="3200" u="none" cap="none" strike="noStrike">
                <a:solidFill>
                  <a:schemeClr val="dk1"/>
                </a:solidFill>
                <a:latin typeface="Calibri"/>
                <a:ea typeface="Calibri"/>
                <a:cs typeface="Calibri"/>
                <a:sym typeface="Calibri"/>
              </a:rPr>
              <a:t>2022 Legislation – No charge for records request that take 30 minutes or less (other than copies)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340" name="Google Shape;340;p37"/>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41" name="Google Shape;341;p37"/>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Supervision and Fees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38"/>
          <p:cNvSpPr txBox="1"/>
          <p:nvPr/>
        </p:nvSpPr>
        <p:spPr>
          <a:xfrm>
            <a:off x="1637444" y="1143001"/>
            <a:ext cx="8991600" cy="452431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22.3</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Fulfillment of a request may be made contingent upon payment of a fee and estimated expenses shall be communicated to the requestor</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Fees cannot exceed the actual cost of providing the service and cannot include the costs of ordinary expenses such as employment benefits or those associated with the administration of the office</a:t>
            </a:r>
            <a:endParaRPr b="0" i="0" sz="1400" u="none" cap="none" strike="noStrike">
              <a:solidFill>
                <a:srgbClr val="000000"/>
              </a:solidFill>
              <a:latin typeface="Arial"/>
              <a:ea typeface="Arial"/>
              <a:cs typeface="Arial"/>
              <a:sym typeface="Arial"/>
            </a:endParaRPr>
          </a:p>
        </p:txBody>
      </p:sp>
      <p:cxnSp>
        <p:nvCxnSpPr>
          <p:cNvPr id="348" name="Google Shape;348;p38"/>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49" name="Google Shape;349;p38"/>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Supervision and Fees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39"/>
          <p:cNvSpPr txBox="1"/>
          <p:nvPr/>
        </p:nvSpPr>
        <p:spPr>
          <a:xfrm>
            <a:off x="1637444" y="1066801"/>
            <a:ext cx="8991600" cy="5941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22.7</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Over 70 types of records must be kept confidential</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Other sections of the state code and federal law also contain provisions mandating confidentiality</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The public records law allows the release of confidential information when “ordered by a court, by the lawful custodian of the records, or by another person duly authorized to release such information…”</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356" name="Google Shape;356;p39"/>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57" name="Google Shape;357;p39"/>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Confidential Records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2" name="Shape 362"/>
        <p:cNvGrpSpPr/>
        <p:nvPr/>
      </p:nvGrpSpPr>
      <p:grpSpPr>
        <a:xfrm>
          <a:off x="0" y="0"/>
          <a:ext cx="0" cy="0"/>
          <a:chOff x="0" y="0"/>
          <a:chExt cx="0" cy="0"/>
        </a:xfrm>
      </p:grpSpPr>
      <p:sp>
        <p:nvSpPr>
          <p:cNvPr id="363" name="Google Shape;363;p40"/>
          <p:cNvSpPr txBox="1"/>
          <p:nvPr/>
        </p:nvSpPr>
        <p:spPr>
          <a:xfrm>
            <a:off x="1637444" y="1066800"/>
            <a:ext cx="8991600" cy="5448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Common City Confidential Records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The work product of an attorney related to litigation by or against a public body</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Peace officers’ investigative reports, except for date, time, specific location, and immediate facts and circumstances surrounding a crime or incident</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Appraisal information concerning the sale or purchase of property for public purposes prior to announcement of the project</a:t>
            </a:r>
            <a:endParaRPr b="0" i="0" sz="1400" u="none" cap="none" strike="noStrike">
              <a:solidFill>
                <a:srgbClr val="000000"/>
              </a:solidFill>
              <a:latin typeface="Arial"/>
              <a:ea typeface="Arial"/>
              <a:cs typeface="Arial"/>
              <a:sym typeface="Arial"/>
            </a:endParaRPr>
          </a:p>
        </p:txBody>
      </p:sp>
      <p:cxnSp>
        <p:nvCxnSpPr>
          <p:cNvPr id="364" name="Google Shape;364;p40"/>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65" name="Google Shape;365;p40"/>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Confidential Records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41"/>
          <p:cNvSpPr txBox="1"/>
          <p:nvPr/>
        </p:nvSpPr>
        <p:spPr>
          <a:xfrm>
            <a:off x="1637444" y="1143000"/>
            <a:ext cx="8991600" cy="5016758"/>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Certain personal information such as age, race, sex, address and Social Security, home telephone numbers, reason for sick leave held in confidential personnel records of government employees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Information submitted which is not required by law and submitted from someone outside government, and the lawful custodian could reasonably believe those persons would be discouraged from submitting</a:t>
            </a:r>
            <a:endParaRPr b="0" i="0" sz="1400" u="none" cap="none" strike="noStrike">
              <a:solidFill>
                <a:srgbClr val="000000"/>
              </a:solidFill>
              <a:latin typeface="Arial"/>
              <a:ea typeface="Arial"/>
              <a:cs typeface="Arial"/>
              <a:sym typeface="Arial"/>
            </a:endParaRPr>
          </a:p>
        </p:txBody>
      </p:sp>
      <p:cxnSp>
        <p:nvCxnSpPr>
          <p:cNvPr id="372" name="Google Shape;372;p41"/>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73" name="Google Shape;373;p41"/>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Confidential Records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8" name="Shape 378"/>
        <p:cNvGrpSpPr/>
        <p:nvPr/>
      </p:nvGrpSpPr>
      <p:grpSpPr>
        <a:xfrm>
          <a:off x="0" y="0"/>
          <a:ext cx="0" cy="0"/>
          <a:chOff x="0" y="0"/>
          <a:chExt cx="0" cy="0"/>
        </a:xfrm>
      </p:grpSpPr>
      <p:sp>
        <p:nvSpPr>
          <p:cNvPr id="379" name="Google Shape;379;p42"/>
          <p:cNvSpPr txBox="1"/>
          <p:nvPr/>
        </p:nvSpPr>
        <p:spPr>
          <a:xfrm>
            <a:off x="1600200" y="1026081"/>
            <a:ext cx="8991600" cy="5541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22.7(11); considered public info:</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250"/>
              <a:buFont typeface="Arial"/>
              <a:buChar char="•"/>
            </a:pPr>
            <a:r>
              <a:rPr b="0" i="0" lang="en-US" sz="2600" u="none" cap="none" strike="noStrike">
                <a:solidFill>
                  <a:schemeClr val="dk1"/>
                </a:solidFill>
                <a:latin typeface="Calibri"/>
                <a:ea typeface="Calibri"/>
                <a:cs typeface="Calibri"/>
                <a:sym typeface="Calibri"/>
              </a:rPr>
              <a:t>The name and detailed information regarding compensation (all compensation) of an employee, including any written agreement about terms of employment</a:t>
            </a:r>
            <a:endParaRPr b="0" i="0" sz="1400" u="none" cap="none" strike="noStrike">
              <a:solidFill>
                <a:srgbClr val="000000"/>
              </a:solidFill>
              <a:latin typeface="Arial"/>
              <a:ea typeface="Arial"/>
              <a:cs typeface="Arial"/>
              <a:sym typeface="Arial"/>
            </a:endParaRPr>
          </a:p>
          <a:p>
            <a:pPr indent="-79375" lvl="0" marL="285750" marR="0" rtl="0" algn="l">
              <a:lnSpc>
                <a:spcPct val="100000"/>
              </a:lnSpc>
              <a:spcBef>
                <a:spcPts val="0"/>
              </a:spcBef>
              <a:spcAft>
                <a:spcPts val="0"/>
              </a:spcAft>
              <a:buClr>
                <a:srgbClr val="98A64F"/>
              </a:buClr>
              <a:buSzPts val="3250"/>
              <a:buFont typeface="Arial"/>
              <a:buNone/>
            </a:pPr>
            <a:r>
              <a:t/>
            </a:r>
            <a:endParaRPr b="0" i="0" sz="1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250"/>
              <a:buFont typeface="Arial"/>
              <a:buChar char="•"/>
            </a:pPr>
            <a:r>
              <a:rPr b="0" i="0" lang="en-US" sz="2600" u="none" cap="none" strike="noStrike">
                <a:solidFill>
                  <a:schemeClr val="dk1"/>
                </a:solidFill>
                <a:latin typeface="Calibri"/>
                <a:ea typeface="Calibri"/>
                <a:cs typeface="Calibri"/>
                <a:sym typeface="Calibri"/>
              </a:rPr>
              <a:t>Employment dates, positions held, educational background and previous employment</a:t>
            </a:r>
            <a:endParaRPr b="0" i="0" sz="1400" u="none" cap="none" strike="noStrike">
              <a:solidFill>
                <a:srgbClr val="000000"/>
              </a:solidFill>
              <a:latin typeface="Arial"/>
              <a:ea typeface="Arial"/>
              <a:cs typeface="Arial"/>
              <a:sym typeface="Arial"/>
            </a:endParaRPr>
          </a:p>
          <a:p>
            <a:pPr indent="-79375" lvl="0" marL="285750" marR="0" rtl="0" algn="l">
              <a:lnSpc>
                <a:spcPct val="100000"/>
              </a:lnSpc>
              <a:spcBef>
                <a:spcPts val="0"/>
              </a:spcBef>
              <a:spcAft>
                <a:spcPts val="0"/>
              </a:spcAft>
              <a:buClr>
                <a:srgbClr val="98A64F"/>
              </a:buClr>
              <a:buSzPts val="3250"/>
              <a:buFont typeface="Arial"/>
              <a:buNone/>
            </a:pPr>
            <a:r>
              <a:t/>
            </a:r>
            <a:endParaRPr b="0" i="0" sz="1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250"/>
              <a:buFont typeface="Arial"/>
              <a:buChar char="•"/>
            </a:pPr>
            <a:r>
              <a:rPr b="0" i="0" lang="en-US" sz="2600" u="none" cap="none" strike="noStrike">
                <a:solidFill>
                  <a:schemeClr val="dk1"/>
                </a:solidFill>
                <a:latin typeface="Calibri"/>
                <a:ea typeface="Calibri"/>
                <a:cs typeface="Calibri"/>
                <a:sym typeface="Calibri"/>
              </a:rPr>
              <a:t>The fact that the employee was discharged as the result of a disciplinary action</a:t>
            </a:r>
            <a:endParaRPr b="0" i="0" sz="1400" u="none" cap="none" strike="noStrike">
              <a:solidFill>
                <a:srgbClr val="000000"/>
              </a:solidFill>
              <a:latin typeface="Arial"/>
              <a:ea typeface="Arial"/>
              <a:cs typeface="Arial"/>
              <a:sym typeface="Arial"/>
            </a:endParaRPr>
          </a:p>
          <a:p>
            <a:pPr indent="-79375" lvl="0" marL="285750" marR="0" rtl="0" algn="l">
              <a:lnSpc>
                <a:spcPct val="100000"/>
              </a:lnSpc>
              <a:spcBef>
                <a:spcPts val="0"/>
              </a:spcBef>
              <a:spcAft>
                <a:spcPts val="0"/>
              </a:spcAft>
              <a:buClr>
                <a:srgbClr val="98A64F"/>
              </a:buClr>
              <a:buSzPts val="3250"/>
              <a:buFont typeface="Arial"/>
              <a:buNone/>
            </a:pPr>
            <a:r>
              <a:t/>
            </a:r>
            <a:endParaRPr b="0" i="0" sz="1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250"/>
              <a:buFont typeface="Arial"/>
              <a:buChar char="•"/>
            </a:pPr>
            <a:r>
              <a:rPr b="0" i="0" lang="en-US" sz="2600" u="none" cap="none" strike="noStrike">
                <a:solidFill>
                  <a:schemeClr val="dk1"/>
                </a:solidFill>
                <a:latin typeface="Calibri"/>
                <a:ea typeface="Calibri"/>
                <a:cs typeface="Calibri"/>
                <a:sym typeface="Calibri"/>
              </a:rPr>
              <a:t>Records relating to the discharge of an employee, including those that resigned in lieu of termination or were demoted and documented reasons for such decisions </a:t>
            </a:r>
            <a:endParaRPr b="0" i="0" sz="1400" u="none" cap="none" strike="noStrike">
              <a:solidFill>
                <a:srgbClr val="000000"/>
              </a:solidFill>
              <a:latin typeface="Arial"/>
              <a:ea typeface="Arial"/>
              <a:cs typeface="Arial"/>
              <a:sym typeface="Arial"/>
            </a:endParaRPr>
          </a:p>
        </p:txBody>
      </p:sp>
      <p:cxnSp>
        <p:nvCxnSpPr>
          <p:cNvPr id="380" name="Google Shape;380;p42"/>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81" name="Google Shape;381;p42"/>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Personnel Records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43"/>
          <p:cNvSpPr txBox="1"/>
          <p:nvPr/>
        </p:nvSpPr>
        <p:spPr>
          <a:xfrm>
            <a:off x="1637444" y="1143001"/>
            <a:ext cx="8991600" cy="452431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22.13</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After </a:t>
            </a:r>
            <a:r>
              <a:rPr b="0" i="0" lang="en-US" sz="3200" u="none" cap="none" strike="noStrike">
                <a:solidFill>
                  <a:srgbClr val="000000"/>
                </a:solidFill>
                <a:latin typeface="Calibri"/>
                <a:ea typeface="Calibri"/>
                <a:cs typeface="Calibri"/>
                <a:sym typeface="Calibri"/>
              </a:rPr>
              <a:t>a legal dispute involving a government entity is resolved, upon request a summary must be prepared that indicates the identity of the parties involved, the nature of the dispute and terms of the settlement</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rgbClr val="000000"/>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rgbClr val="000000"/>
                </a:solidFill>
                <a:latin typeface="Calibri"/>
                <a:ea typeface="Calibri"/>
                <a:cs typeface="Calibri"/>
                <a:sym typeface="Calibri"/>
              </a:rPr>
              <a:t>This summary and the settlement agreement are public records</a:t>
            </a:r>
            <a:endParaRPr b="0" i="0" sz="2800" u="none" cap="none" strike="noStrike">
              <a:solidFill>
                <a:schemeClr val="dk1"/>
              </a:solidFill>
              <a:latin typeface="Calibri"/>
              <a:ea typeface="Calibri"/>
              <a:cs typeface="Calibri"/>
              <a:sym typeface="Calibri"/>
            </a:endParaRPr>
          </a:p>
        </p:txBody>
      </p:sp>
      <p:cxnSp>
        <p:nvCxnSpPr>
          <p:cNvPr id="388" name="Google Shape;388;p43"/>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89" name="Google Shape;389;p43"/>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Legal Settlements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3"/>
          <p:cNvSpPr txBox="1"/>
          <p:nvPr/>
        </p:nvSpPr>
        <p:spPr>
          <a:xfrm>
            <a:off x="1637444" y="1143000"/>
            <a:ext cx="8991600" cy="501675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21.1</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The law seeks to assure that the basis and rationale of governmental decisions, as well as those decisions themselves, are easily accessible to the people </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Ambiguity should be resolved in favor of openness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2" marL="12001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17" name="Google Shape;117;p3"/>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18" name="Google Shape;118;p3"/>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Intent of Open Meetings Law</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44"/>
          <p:cNvSpPr txBox="1"/>
          <p:nvPr/>
        </p:nvSpPr>
        <p:spPr>
          <a:xfrm>
            <a:off x="1637444" y="1143000"/>
            <a:ext cx="8991600" cy="3539430"/>
          </a:xfrm>
          <a:prstGeom prst="rect">
            <a:avLst/>
          </a:prstGeom>
          <a:noFill/>
          <a:ln>
            <a:noFill/>
          </a:ln>
        </p:spPr>
        <p:txBody>
          <a:bodyPr anchorCtr="0" anchor="t" bIns="45700" lIns="91425" spcFirstLastPara="1" rIns="91425" wrap="square" tIns="45700">
            <a:spAutoFit/>
          </a:bodyPr>
          <a:lstStyle/>
          <a:p>
            <a:pPr indent="0" lvl="1"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388.9A</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Public </a:t>
            </a:r>
            <a:r>
              <a:rPr b="0" i="0" lang="en-US" sz="3200" u="none" cap="none" strike="noStrike">
                <a:solidFill>
                  <a:srgbClr val="000000"/>
                </a:solidFill>
                <a:latin typeface="Calibri"/>
                <a:ea typeface="Calibri"/>
                <a:cs typeface="Calibri"/>
                <a:sym typeface="Calibri"/>
              </a:rPr>
              <a:t>records of a city utility shall not be examined or copied as of right</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rgbClr val="000000"/>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rgbClr val="000000"/>
                </a:solidFill>
                <a:latin typeface="Calibri"/>
                <a:ea typeface="Calibri"/>
                <a:cs typeface="Calibri"/>
                <a:sym typeface="Calibri"/>
              </a:rPr>
              <a:t>Private customer information includes records that identify a specific customer and any record of a customer account</a:t>
            </a:r>
            <a:endParaRPr b="0" i="0" sz="3200" u="none" cap="none" strike="noStrike">
              <a:solidFill>
                <a:schemeClr val="dk1"/>
              </a:solidFill>
              <a:latin typeface="Calibri"/>
              <a:ea typeface="Calibri"/>
              <a:cs typeface="Calibri"/>
              <a:sym typeface="Calibri"/>
            </a:endParaRPr>
          </a:p>
        </p:txBody>
      </p:sp>
      <p:cxnSp>
        <p:nvCxnSpPr>
          <p:cNvPr id="396" name="Google Shape;396;p44"/>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397" name="Google Shape;397;p44"/>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Utility Customer Account Information</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45"/>
          <p:cNvSpPr txBox="1"/>
          <p:nvPr/>
        </p:nvSpPr>
        <p:spPr>
          <a:xfrm>
            <a:off x="1637444" y="1066800"/>
            <a:ext cx="8991600" cy="50487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Some records remain permanently valuable due to their content or as required by state or federal law, but many records are of no further use once the matter has been transacted and routine audit, legal and administrative uses have been completed</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rgbClr val="000000"/>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Records management and best practices for retaining records can be found in the </a:t>
            </a:r>
            <a:r>
              <a:rPr b="0" i="1" lang="en-US" sz="3200" u="none" cap="none" strike="noStrike">
                <a:solidFill>
                  <a:schemeClr val="dk1"/>
                </a:solidFill>
                <a:latin typeface="Calibri"/>
                <a:ea typeface="Calibri"/>
                <a:cs typeface="Calibri"/>
                <a:sym typeface="Calibri"/>
              </a:rPr>
              <a:t>Record Retention Manual For Iowa Cities, </a:t>
            </a:r>
            <a:r>
              <a:rPr b="0" i="0" lang="en-US" sz="3200" u="none" cap="none" strike="noStrike">
                <a:solidFill>
                  <a:schemeClr val="dk1"/>
                </a:solidFill>
                <a:latin typeface="Calibri"/>
                <a:ea typeface="Calibri"/>
                <a:cs typeface="Calibri"/>
                <a:sym typeface="Calibri"/>
              </a:rPr>
              <a:t>available for free on the League’s Website   </a:t>
            </a:r>
            <a:endParaRPr b="0" i="0" sz="1400" u="none" cap="none" strike="noStrike">
              <a:solidFill>
                <a:srgbClr val="000000"/>
              </a:solidFill>
              <a:latin typeface="Arial"/>
              <a:ea typeface="Arial"/>
              <a:cs typeface="Arial"/>
              <a:sym typeface="Arial"/>
            </a:endParaRPr>
          </a:p>
        </p:txBody>
      </p:sp>
      <p:cxnSp>
        <p:nvCxnSpPr>
          <p:cNvPr id="404" name="Google Shape;404;p45"/>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405" name="Google Shape;405;p45"/>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Record Retention</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46"/>
          <p:cNvSpPr txBox="1"/>
          <p:nvPr/>
        </p:nvSpPr>
        <p:spPr>
          <a:xfrm>
            <a:off x="1637444" y="1143000"/>
            <a:ext cx="8991600" cy="5048700"/>
          </a:xfrm>
          <a:prstGeom prst="rect">
            <a:avLst/>
          </a:prstGeom>
          <a:noFill/>
          <a:ln>
            <a:noFill/>
          </a:ln>
        </p:spPr>
        <p:txBody>
          <a:bodyPr anchorCtr="0" anchor="t" bIns="45700" lIns="91425" spcFirstLastPara="1" rIns="91425" wrap="square" tIns="45700">
            <a:spAutoFit/>
          </a:bodyPr>
          <a:lstStyle/>
          <a:p>
            <a:pPr indent="0" lvl="0" marL="5715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22.10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 court can issue an injunction ordering a government body to comply, assess damages between $100 and $500, order payment of costs and attorney fees, and remove repeat violators from office</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If a member of a governmental body knowingly participated in a violation, damages increase to $1,000-$2,500</a:t>
            </a:r>
            <a:endParaRPr b="0" i="0" sz="3200" u="none" cap="none" strike="noStrike">
              <a:solidFill>
                <a:schemeClr val="dk2"/>
              </a:solidFill>
              <a:latin typeface="Calibri"/>
              <a:ea typeface="Calibri"/>
              <a:cs typeface="Calibri"/>
              <a:sym typeface="Calibri"/>
            </a:endParaRPr>
          </a:p>
        </p:txBody>
      </p:sp>
      <p:cxnSp>
        <p:nvCxnSpPr>
          <p:cNvPr id="412" name="Google Shape;412;p46"/>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413" name="Google Shape;413;p46"/>
          <p:cNvSpPr txBox="1"/>
          <p:nvPr/>
        </p:nvSpPr>
        <p:spPr>
          <a:xfrm>
            <a:off x="1524000" y="206515"/>
            <a:ext cx="9144000"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2"/>
                </a:solidFill>
                <a:latin typeface="Calibri"/>
                <a:ea typeface="Calibri"/>
                <a:cs typeface="Calibri"/>
                <a:sym typeface="Calibri"/>
              </a:rPr>
              <a:t>Open Records Violations and Judicial Enforcement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sp>
        <p:nvSpPr>
          <p:cNvPr id="419" name="Google Shape;419;p47"/>
          <p:cNvSpPr txBox="1"/>
          <p:nvPr/>
        </p:nvSpPr>
        <p:spPr>
          <a:xfrm>
            <a:off x="1637444" y="1143001"/>
            <a:ext cx="8991600" cy="5833800"/>
          </a:xfrm>
          <a:prstGeom prst="rect">
            <a:avLst/>
          </a:prstGeom>
          <a:noFill/>
          <a:ln>
            <a:noFill/>
          </a:ln>
        </p:spPr>
        <p:txBody>
          <a:bodyPr anchorCtr="0" anchor="t" bIns="45700" lIns="91425" spcFirstLastPara="1" rIns="91425" wrap="square" tIns="45700">
            <a:spAutoFit/>
          </a:bodyPr>
          <a:lstStyle/>
          <a:p>
            <a:pPr indent="0" lvl="0" marL="5715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22.10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Ignorance of the law is not a defense</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Damages will not be assessed against officials who voted against the violation, refused to participate in the violation, engaged in efforts to resist the violation, or relied upon a formal opinion of the attorney general, or the advice of an attorney provided in writing or memorialized in a meeting</a:t>
            </a:r>
            <a:endParaRPr b="0" i="0" sz="1400" u="none" cap="none" strike="noStrike">
              <a:solidFill>
                <a:srgbClr val="000000"/>
              </a:solidFill>
              <a:latin typeface="Arial"/>
              <a:ea typeface="Arial"/>
              <a:cs typeface="Arial"/>
              <a:sym typeface="Arial"/>
            </a:endParaRPr>
          </a:p>
          <a:p>
            <a:pPr indent="-63500" lvl="0" marL="2857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Government officials who rely on advice from the Iowa Public Information Board are also protected </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420" name="Google Shape;420;p47"/>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421" name="Google Shape;421;p47"/>
          <p:cNvSpPr txBox="1"/>
          <p:nvPr/>
        </p:nvSpPr>
        <p:spPr>
          <a:xfrm>
            <a:off x="1524000" y="206515"/>
            <a:ext cx="9144000"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2"/>
                </a:solidFill>
                <a:latin typeface="Calibri"/>
                <a:ea typeface="Calibri"/>
                <a:cs typeface="Calibri"/>
                <a:sym typeface="Calibri"/>
              </a:rPr>
              <a:t>Open Records Violations and Judicial Enforcement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48"/>
          <p:cNvSpPr txBox="1"/>
          <p:nvPr/>
        </p:nvSpPr>
        <p:spPr>
          <a:xfrm>
            <a:off x="1637444" y="1143001"/>
            <a:ext cx="8991600" cy="48948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League materials</a:t>
            </a:r>
            <a:endParaRPr b="0" i="0" sz="1400" u="none" cap="none" strike="noStrike">
              <a:solidFill>
                <a:srgbClr val="000000"/>
              </a:solidFill>
              <a:latin typeface="Arial"/>
              <a:ea typeface="Arial"/>
              <a:cs typeface="Arial"/>
              <a:sym typeface="Arial"/>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Resources section (several pages on open meetings, open records, council meeting procedures, voting regulations, frequently asked questions and more)</a:t>
            </a:r>
            <a:endParaRPr b="0" i="0" sz="1400" u="none" cap="none" strike="noStrike">
              <a:solidFill>
                <a:srgbClr val="000000"/>
              </a:solidFill>
              <a:latin typeface="Arial"/>
              <a:ea typeface="Arial"/>
              <a:cs typeface="Arial"/>
              <a:sym typeface="Arial"/>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Open Meetings/Open Records special reports + desk reference</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Iowa Public Information Board (</a:t>
            </a:r>
            <a:r>
              <a:rPr b="0" i="0" lang="en-US" sz="3200" u="sng" cap="none" strike="noStrike">
                <a:solidFill>
                  <a:schemeClr val="dk1"/>
                </a:solidFill>
                <a:latin typeface="Calibri"/>
                <a:ea typeface="Calibri"/>
                <a:cs typeface="Calibri"/>
                <a:sym typeface="Calibri"/>
                <a:hlinkClick r:id="rId3">
                  <a:extLst>
                    <a:ext uri="{A12FA001-AC4F-418D-AE19-62706E023703}">
                      <ahyp:hlinkClr val="tx"/>
                    </a:ext>
                  </a:extLst>
                </a:hlinkClick>
              </a:rPr>
              <a:t>www.ipib.iowa.gov</a:t>
            </a:r>
            <a:r>
              <a:rPr b="0" i="0" lang="en-US" sz="32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428" name="Google Shape;428;p48"/>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429" name="Google Shape;429;p48"/>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Resources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3" name="Shape 433"/>
        <p:cNvGrpSpPr/>
        <p:nvPr/>
      </p:nvGrpSpPr>
      <p:grpSpPr>
        <a:xfrm>
          <a:off x="0" y="0"/>
          <a:ext cx="0" cy="0"/>
          <a:chOff x="0" y="0"/>
          <a:chExt cx="0" cy="0"/>
        </a:xfrm>
      </p:grpSpPr>
      <p:sp>
        <p:nvSpPr>
          <p:cNvPr id="434" name="Google Shape;434;p49"/>
          <p:cNvSpPr txBox="1"/>
          <p:nvPr/>
        </p:nvSpPr>
        <p:spPr>
          <a:xfrm>
            <a:off x="1637444" y="1143001"/>
            <a:ext cx="8991600" cy="954107"/>
          </a:xfrm>
          <a:prstGeom prst="rect">
            <a:avLst/>
          </a:prstGeom>
          <a:noFill/>
          <a:ln>
            <a:noFill/>
          </a:ln>
        </p:spPr>
        <p:txBody>
          <a:bodyPr anchorCtr="0" anchor="t" bIns="45700" lIns="91425" spcFirstLastPara="1" rIns="91425" wrap="square" tIns="45700">
            <a:spAutoFit/>
          </a:bodyPr>
          <a:lstStyle/>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2" marL="12001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cxnSp>
        <p:nvCxnSpPr>
          <p:cNvPr id="435" name="Google Shape;435;p49"/>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436" name="Google Shape;436;p49"/>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We’re Here to Help!</a:t>
            </a:r>
            <a:endParaRPr b="0" i="0" sz="1400" u="none" cap="none" strike="noStrike">
              <a:solidFill>
                <a:srgbClr val="000000"/>
              </a:solidFill>
              <a:latin typeface="Arial"/>
              <a:ea typeface="Arial"/>
              <a:cs typeface="Arial"/>
              <a:sym typeface="Arial"/>
            </a:endParaRPr>
          </a:p>
        </p:txBody>
      </p:sp>
      <p:sp>
        <p:nvSpPr>
          <p:cNvPr id="437" name="Google Shape;437;p49"/>
          <p:cNvSpPr txBox="1"/>
          <p:nvPr/>
        </p:nvSpPr>
        <p:spPr>
          <a:xfrm>
            <a:off x="1637444" y="1143001"/>
            <a:ext cx="8991600" cy="4893607"/>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Please contact us with any questions or comments</a:t>
            </a:r>
            <a:endParaRPr b="0" i="0" sz="2800" u="none" cap="none" strike="noStrike">
              <a:solidFill>
                <a:schemeClr val="dk1"/>
              </a:solidFill>
              <a:latin typeface="Calibri"/>
              <a:ea typeface="Calibri"/>
              <a:cs typeface="Calibri"/>
              <a:sym typeface="Calibri"/>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2"/>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sng" cap="none" strike="noStrike">
                <a:solidFill>
                  <a:schemeClr val="dk2"/>
                </a:solidFill>
                <a:latin typeface="Calibri"/>
                <a:ea typeface="Calibri"/>
                <a:cs typeface="Calibri"/>
                <a:sym typeface="Calibri"/>
                <a:hlinkClick r:id="rId3">
                  <a:extLst>
                    <a:ext uri="{A12FA001-AC4F-418D-AE19-62706E023703}">
                      <ahyp:hlinkClr val="tx"/>
                    </a:ext>
                  </a:extLst>
                </a:hlinkClick>
              </a:rPr>
              <a:t>mickeyshields@iowaleague.org</a:t>
            </a:r>
            <a:endParaRPr b="0" i="0" sz="2800" u="none" cap="none" strike="noStrike">
              <a:solidFill>
                <a:schemeClr val="dk2"/>
              </a:solidFill>
              <a:latin typeface="Calibri"/>
              <a:ea typeface="Calibri"/>
              <a:cs typeface="Calibri"/>
              <a:sym typeface="Calibri"/>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2"/>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sng" cap="none" strike="noStrike">
                <a:solidFill>
                  <a:schemeClr val="dk2"/>
                </a:solidFill>
                <a:latin typeface="Calibri"/>
                <a:ea typeface="Calibri"/>
                <a:cs typeface="Calibri"/>
                <a:sym typeface="Calibri"/>
                <a:hlinkClick r:id="rId4">
                  <a:extLst>
                    <a:ext uri="{A12FA001-AC4F-418D-AE19-62706E023703}">
                      <ahyp:hlinkClr val="tx"/>
                    </a:ext>
                  </a:extLst>
                </a:hlinkClick>
              </a:rPr>
              <a:t>gracehillock@iowaleague.org</a:t>
            </a:r>
            <a:r>
              <a:rPr b="0" i="0" lang="en-US" sz="2800" u="none" cap="none" strike="noStrike">
                <a:solidFill>
                  <a:schemeClr val="dk2"/>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2"/>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sng" cap="none" strike="noStrike">
                <a:solidFill>
                  <a:schemeClr val="dk2"/>
                </a:solidFill>
                <a:latin typeface="Calibri"/>
                <a:ea typeface="Calibri"/>
                <a:cs typeface="Calibri"/>
                <a:sym typeface="Calibri"/>
                <a:hlinkClick r:id="rId5">
                  <a:extLst>
                    <a:ext uri="{A12FA001-AC4F-418D-AE19-62706E023703}">
                      <ahyp:hlinkClr val="tx"/>
                    </a:ext>
                  </a:extLst>
                </a:hlinkClick>
              </a:rPr>
              <a:t>www.iowaleague.org</a:t>
            </a:r>
            <a:r>
              <a:rPr b="0" i="0" lang="en-US" sz="28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285750" lvl="1" marL="742950" marR="0" rtl="0" algn="l">
              <a:lnSpc>
                <a:spcPct val="100000"/>
              </a:lnSpc>
              <a:spcBef>
                <a:spcPts val="0"/>
              </a:spcBef>
              <a:spcAft>
                <a:spcPts val="0"/>
              </a:spcAft>
              <a:buClr>
                <a:srgbClr val="98A64F"/>
              </a:buClr>
              <a:buSzPts val="3500"/>
              <a:buFont typeface="Arial"/>
              <a:buChar char="•"/>
            </a:pPr>
            <a:r>
              <a:rPr b="0" i="0" lang="en-US" sz="2800" u="none" cap="none" strike="noStrike">
                <a:solidFill>
                  <a:schemeClr val="dk1"/>
                </a:solidFill>
                <a:latin typeface="Calibri"/>
                <a:ea typeface="Calibri"/>
                <a:cs typeface="Calibri"/>
                <a:sym typeface="Calibri"/>
              </a:rPr>
              <a:t>(515) 244-7282</a:t>
            </a:r>
            <a:endParaRPr b="0" i="0" sz="1400" u="none" cap="none" strike="noStrike">
              <a:solidFill>
                <a:srgbClr val="000000"/>
              </a:solidFill>
              <a:latin typeface="Arial"/>
              <a:ea typeface="Arial"/>
              <a:cs typeface="Arial"/>
              <a:sym typeface="Arial"/>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a:p>
            <a:pPr indent="-63500" lvl="1" marL="742950" marR="0" rtl="0" algn="l">
              <a:lnSpc>
                <a:spcPct val="100000"/>
              </a:lnSpc>
              <a:spcBef>
                <a:spcPts val="0"/>
              </a:spcBef>
              <a:spcAft>
                <a:spcPts val="0"/>
              </a:spcAft>
              <a:buClr>
                <a:srgbClr val="98A64F"/>
              </a:buClr>
              <a:buSzPts val="35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4"/>
          <p:cNvSpPr txBox="1"/>
          <p:nvPr/>
        </p:nvSpPr>
        <p:spPr>
          <a:xfrm>
            <a:off x="1637444" y="1143000"/>
            <a:ext cx="8991600" cy="501675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21.2(2)</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 gathering in person or by electronic means of a majority of members of a governmental body</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May be formal or informal</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Where there is deliberation or action</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1" marL="7429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24" name="Google Shape;124;p4"/>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25" name="Google Shape;125;p4"/>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Definition of Meeting</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5"/>
          <p:cNvSpPr txBox="1"/>
          <p:nvPr/>
        </p:nvSpPr>
        <p:spPr>
          <a:xfrm>
            <a:off x="1637444" y="1143000"/>
            <a:ext cx="8991600" cy="501675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21.2(2)</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Does not include gatherings of members of a governmental body for ministerial or social reasons when there is no discussion of policy</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Or no intent to avoid the purposes of this chapter</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31750" lvl="1" marL="7429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31" name="Google Shape;131;p5"/>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32" name="Google Shape;132;p5"/>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Definition of Meeting</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6"/>
          <p:cNvSpPr txBox="1"/>
          <p:nvPr/>
        </p:nvSpPr>
        <p:spPr>
          <a:xfrm>
            <a:off x="1637444" y="1143000"/>
            <a:ext cx="8991600" cy="5509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21.2(1)</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 board, council, commission or governing body created by Iowa statutes or by executive order</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 board, council, commission or governing body of a political subdivision or tax supported district</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32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3200"/>
              <a:buFont typeface="Arial"/>
              <a:buNone/>
            </a:pPr>
            <a:r>
              <a:t/>
            </a:r>
            <a:endParaRPr b="0" i="0" sz="3200" u="none" cap="none" strike="noStrike">
              <a:solidFill>
                <a:schemeClr val="dk1"/>
              </a:solidFill>
              <a:latin typeface="Calibri"/>
              <a:ea typeface="Calibri"/>
              <a:cs typeface="Calibri"/>
              <a:sym typeface="Calibri"/>
            </a:endParaRPr>
          </a:p>
          <a:p>
            <a:pPr indent="-31750" lvl="1" marL="7429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38" name="Google Shape;138;p6"/>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39" name="Google Shape;139;p6"/>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Definition of Governmental Bodies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7"/>
          <p:cNvSpPr txBox="1"/>
          <p:nvPr/>
        </p:nvSpPr>
        <p:spPr>
          <a:xfrm>
            <a:off x="1637444" y="1143001"/>
            <a:ext cx="8991600" cy="649408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Calibri"/>
                <a:ea typeface="Calibri"/>
                <a:cs typeface="Calibri"/>
                <a:sym typeface="Calibri"/>
              </a:rPr>
              <a:t>Section 21.2(1)</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200"/>
              <a:buFont typeface="Arial"/>
              <a:buNone/>
            </a:pPr>
            <a:r>
              <a:t/>
            </a:r>
            <a:endParaRPr b="1" i="0" sz="3200" u="none" cap="none" strike="noStrike">
              <a:solidFill>
                <a:schemeClr val="dk1"/>
              </a:solidFill>
              <a:latin typeface="Calibri"/>
              <a:ea typeface="Calibri"/>
              <a:cs typeface="Calibri"/>
              <a:sym typeface="Calibri"/>
            </a:endParaRPr>
          </a:p>
          <a:p>
            <a:pPr indent="-457200" lvl="0" marL="45720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 multi-membered body created by one or more governing bodies</a:t>
            </a:r>
            <a:endParaRPr b="0" i="0" sz="1400" u="none" cap="none" strike="noStrike">
              <a:solidFill>
                <a:srgbClr val="000000"/>
              </a:solidFill>
              <a:latin typeface="Arial"/>
              <a:ea typeface="Arial"/>
              <a:cs typeface="Arial"/>
              <a:sym typeface="Arial"/>
            </a:endParaRPr>
          </a:p>
          <a:p>
            <a:pPr indent="-203200" lvl="0" marL="45720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457200" lvl="0" marL="45720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An advisory board, commission or task force created by executive order of a political subdivision to develop and make recommendations on public policy issues</a:t>
            </a:r>
            <a:endParaRPr b="0" i="0" sz="1400" u="none" cap="none" strike="noStrike">
              <a:solidFill>
                <a:srgbClr val="000000"/>
              </a:solidFill>
              <a:latin typeface="Arial"/>
              <a:ea typeface="Arial"/>
              <a:cs typeface="Arial"/>
              <a:sym typeface="Arial"/>
            </a:endParaRPr>
          </a:p>
          <a:p>
            <a:pPr indent="-31750" lvl="0" marL="2857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32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3200"/>
              <a:buFont typeface="Arial"/>
              <a:buNone/>
            </a:pPr>
            <a:r>
              <a:t/>
            </a:r>
            <a:endParaRPr b="0" i="0" sz="3200" u="none" cap="none" strike="noStrike">
              <a:solidFill>
                <a:schemeClr val="dk1"/>
              </a:solidFill>
              <a:latin typeface="Calibri"/>
              <a:ea typeface="Calibri"/>
              <a:cs typeface="Calibri"/>
              <a:sym typeface="Calibri"/>
            </a:endParaRPr>
          </a:p>
          <a:p>
            <a:pPr indent="-31750" lvl="1" marL="742950" marR="0" rtl="0" algn="l">
              <a:lnSpc>
                <a:spcPct val="100000"/>
              </a:lnSpc>
              <a:spcBef>
                <a:spcPts val="0"/>
              </a:spcBef>
              <a:spcAft>
                <a:spcPts val="0"/>
              </a:spcAft>
              <a:buClr>
                <a:srgbClr val="98A64F"/>
              </a:buClr>
              <a:buSzPts val="4000"/>
              <a:buFont typeface="Arial"/>
              <a:buNone/>
            </a:pPr>
            <a:r>
              <a:t/>
            </a:r>
            <a:endParaRPr b="0" i="0" sz="3200" u="none" cap="none" strike="noStrike">
              <a:solidFill>
                <a:schemeClr val="dk1"/>
              </a:solidFill>
              <a:latin typeface="Calibri"/>
              <a:ea typeface="Calibri"/>
              <a:cs typeface="Calibri"/>
              <a:sym typeface="Calibri"/>
            </a:endParaRPr>
          </a:p>
        </p:txBody>
      </p:sp>
      <p:cxnSp>
        <p:nvCxnSpPr>
          <p:cNvPr id="145" name="Google Shape;145;p7"/>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46" name="Google Shape;146;p7"/>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Definition of Governmental Bodies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8"/>
          <p:cNvSpPr txBox="1"/>
          <p:nvPr/>
        </p:nvSpPr>
        <p:spPr>
          <a:xfrm>
            <a:off x="1637444" y="1143001"/>
            <a:ext cx="8991600" cy="4524315"/>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City Council</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City Council committees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Utility boards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Library boards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Park and Recreation boards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Planning &amp; Zoning Commission</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Board of Adjustment</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Airport Commission</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98A64F"/>
              </a:buClr>
              <a:buSzPts val="4000"/>
              <a:buFont typeface="Arial"/>
              <a:buChar char="•"/>
            </a:pPr>
            <a:r>
              <a:rPr b="0" i="0" lang="en-US" sz="3200" u="none" cap="none" strike="noStrike">
                <a:solidFill>
                  <a:schemeClr val="dk1"/>
                </a:solidFill>
                <a:latin typeface="Calibri"/>
                <a:ea typeface="Calibri"/>
                <a:cs typeface="Calibri"/>
                <a:sym typeface="Calibri"/>
              </a:rPr>
              <a:t>Many others, and committees of any of the above</a:t>
            </a:r>
            <a:endParaRPr b="0" i="0" sz="1400" u="none" cap="none" strike="noStrike">
              <a:solidFill>
                <a:srgbClr val="000000"/>
              </a:solidFill>
              <a:latin typeface="Arial"/>
              <a:ea typeface="Arial"/>
              <a:cs typeface="Arial"/>
              <a:sym typeface="Arial"/>
            </a:endParaRPr>
          </a:p>
        </p:txBody>
      </p:sp>
      <p:cxnSp>
        <p:nvCxnSpPr>
          <p:cNvPr id="152" name="Google Shape;152;p8"/>
          <p:cNvCxnSpPr/>
          <p:nvPr/>
        </p:nvCxnSpPr>
        <p:spPr>
          <a:xfrm>
            <a:off x="1524000" y="1066800"/>
            <a:ext cx="9144000" cy="0"/>
          </a:xfrm>
          <a:prstGeom prst="straightConnector1">
            <a:avLst/>
          </a:prstGeom>
          <a:noFill/>
          <a:ln cap="flat" cmpd="sng" w="76200">
            <a:solidFill>
              <a:srgbClr val="98A64F"/>
            </a:solidFill>
            <a:prstDash val="solid"/>
            <a:miter lim="800000"/>
            <a:headEnd len="sm" w="sm" type="none"/>
            <a:tailEnd len="sm" w="sm" type="none"/>
          </a:ln>
        </p:spPr>
      </p:cxnSp>
      <p:sp>
        <p:nvSpPr>
          <p:cNvPr id="153" name="Google Shape;153;p8"/>
          <p:cNvSpPr txBox="1"/>
          <p:nvPr/>
        </p:nvSpPr>
        <p:spPr>
          <a:xfrm>
            <a:off x="1524000" y="206514"/>
            <a:ext cx="914400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000" u="none" cap="none" strike="noStrike">
                <a:solidFill>
                  <a:schemeClr val="dk2"/>
                </a:solidFill>
                <a:latin typeface="Calibri"/>
                <a:ea typeface="Calibri"/>
                <a:cs typeface="Calibri"/>
                <a:sym typeface="Calibri"/>
              </a:rPr>
              <a:t>Common City Governmental Bodies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2025-08-18T13:17:25Z</dcterms:created>
  <dc:creator>Mickey Shields</dc:creator>
</cp:coreProperties>
</file>