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308" r:id="rId3"/>
    <p:sldId id="311" r:id="rId4"/>
    <p:sldId id="309" r:id="rId5"/>
    <p:sldId id="310" r:id="rId6"/>
    <p:sldId id="312" r:id="rId7"/>
    <p:sldId id="313" r:id="rId8"/>
    <p:sldId id="314" r:id="rId9"/>
    <p:sldId id="315" r:id="rId10"/>
    <p:sldId id="31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B8876-2EFA-45F7-AB52-4E62556CE00A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A2982-9ED9-4239-ACC8-F01A09888C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58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01DFF-B052-4677-B93B-8E2108C4CAA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723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4A045-11F6-4B6F-84E9-F29E32C11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A59012-4913-4D0E-9B57-C6A7527DA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F323E-09EA-4B43-9AAF-427BD9622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D5D-9249-4EBF-B2A6-0A1D0A8BF3C9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3120C-195C-44D0-88F6-CDEBD3ACB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533A3-0F45-4AE7-96C1-281250ECE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6A26-B7D6-42B3-B982-239F44919A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65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8A4A9-C001-4E89-9344-983D56E0B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74F97-1BAD-45CA-B583-86B5DE8A0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D6EE8-BF9A-4A89-9D1F-885452818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D5D-9249-4EBF-B2A6-0A1D0A8BF3C9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8FFD1-8724-435F-943E-EB828354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2922F-5BD9-427E-BB32-FF9CC7B0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6A26-B7D6-42B3-B982-239F44919A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74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6CFC62-F349-4583-81A9-5879270AE0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A0E608-49E9-4D11-8EDA-78AFFFC82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02A59-4965-4B13-B974-17BF173A3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D5D-9249-4EBF-B2A6-0A1D0A8BF3C9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B4E32-9152-41F0-9C24-519639A5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ACC9B-566A-4C6D-AF50-B877CD3C2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6A26-B7D6-42B3-B982-239F44919A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96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65B7C-EDBD-46CF-A732-0EE7EED4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9EABD-EA65-4C0A-B80F-C14CA3989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5A327-CDB5-44C7-BC4C-F80DB38A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D5D-9249-4EBF-B2A6-0A1D0A8BF3C9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C1C01-CD48-4E89-8A42-22FC74ACC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ECE61-573C-4AA2-B372-4E81AF814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6A26-B7D6-42B3-B982-239F44919A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62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FCB52-667C-488C-84A7-175F930AE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E9707-D5F4-4261-8672-4592EA677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1511F-3540-469A-9A37-938445F45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D5D-9249-4EBF-B2A6-0A1D0A8BF3C9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D02C0-1696-4E9D-BD8E-60B98774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0D4A3-2BC1-4D7F-8A60-DCF676449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6A26-B7D6-42B3-B982-239F44919A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76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4E233-DE5D-47E1-A206-7B88410F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83A3E-A7D9-43B1-9198-A31C8D1AE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0C7179-FE21-42BB-A11B-83FE9803C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F9C71-21C8-4E6B-8CC5-727FC4BF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D5D-9249-4EBF-B2A6-0A1D0A8BF3C9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E1E96-94BF-449F-875B-10C84B207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C011F-3934-46F3-8C82-22DF07B0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6A26-B7D6-42B3-B982-239F44919A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485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691C3-A26A-48EB-A5A8-1CBE9D1C8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C49D8-3023-4A9C-9635-89DB454B9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48388-207A-4C51-9A6C-33E9E0FD7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4F70C7-599A-4495-B57D-8307119EF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16D755-0D14-48A3-8F63-5A38992061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A4CCE8-EB1A-45ED-9CF1-89FE1D3D6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D5D-9249-4EBF-B2A6-0A1D0A8BF3C9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23F0C7-2114-41BE-83CD-32B0AB806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FF9C3B-AF33-40AC-9E49-F80CFEC4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6A26-B7D6-42B3-B982-239F44919A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96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EADF2-3CC1-42DC-B8B4-9D7D9985A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F834C8-6A05-4D28-996E-8E1A237FB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D5D-9249-4EBF-B2A6-0A1D0A8BF3C9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C8387-E1F4-41C4-9B5F-C112A8E6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943354-C86A-4198-97D1-6C9C6865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6A26-B7D6-42B3-B982-239F44919A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03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E2046F-9BA1-496A-8813-B42EE2988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D5D-9249-4EBF-B2A6-0A1D0A8BF3C9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57D88-562D-4C5E-8555-EC172ACC8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9C4F25-2115-40CE-8FAE-9152F3ECC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6A26-B7D6-42B3-B982-239F44919A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344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854F0-C422-427A-9FDD-EF0D604B5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11A57-96DD-4057-AAD4-E18B1DC52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530D56-6342-4801-8575-1EC6B3C08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AAD8A-BC9A-48B5-A011-ECAC667A5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D5D-9249-4EBF-B2A6-0A1D0A8BF3C9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A0114-0B00-4529-9C47-5D876C8BF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9DF2B-22DE-4E95-9C5D-CCAD6F647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6A26-B7D6-42B3-B982-239F44919A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84240-CFAB-40A9-8B77-753C54187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BF6D7-D51F-4DC5-A286-7909CD4484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F01CB-2AF6-4E00-97B0-D18943179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5BDBC8-CC42-4C6C-AAFC-0470DE6EB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D5D-9249-4EBF-B2A6-0A1D0A8BF3C9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6DE3D-88C2-416D-B080-E4875AED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115E2-F7BE-4FFF-9FC5-2495E6956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6A26-B7D6-42B3-B982-239F44919A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5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737CA6-D0B8-4110-9F4B-32A52D7D1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C3A79-3BFF-4129-ACE7-570B4116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19475-37AF-43EA-8A08-8C575A5CE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E7D5D-9249-4EBF-B2A6-0A1D0A8BF3C9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2A6B1-A36B-4C60-8E9C-231C9A5363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F1D9D-EA4A-47EA-A5B9-9232BF577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C6A26-B7D6-42B3-B982-239F44919A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69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owaleague.org/wp-content/uploads/2024NewLaws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F4C8B">
                  <a:shade val="30000"/>
                  <a:satMod val="115000"/>
                </a:srgbClr>
              </a:gs>
              <a:gs pos="50000">
                <a:srgbClr val="0F4C8B">
                  <a:shade val="67500"/>
                  <a:satMod val="115000"/>
                </a:srgbClr>
              </a:gs>
              <a:gs pos="100000">
                <a:srgbClr val="0F4C8B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201174" y="1792732"/>
            <a:ext cx="5689293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>
                <a:solidFill>
                  <a:schemeClr val="bg1"/>
                </a:solidFill>
                <a:latin typeface="+mn-lt"/>
              </a:rPr>
              <a:t>League Legislative Update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5201174" y="4298324"/>
            <a:ext cx="546682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2024 IMFOA Fall Conference</a:t>
            </a:r>
          </a:p>
        </p:txBody>
      </p:sp>
      <p:sp>
        <p:nvSpPr>
          <p:cNvPr id="16" name="Pentagon 8"/>
          <p:cNvSpPr/>
          <p:nvPr/>
        </p:nvSpPr>
        <p:spPr>
          <a:xfrm rot="5400000">
            <a:off x="523046" y="279768"/>
            <a:ext cx="4035105" cy="3475572"/>
          </a:xfrm>
          <a:custGeom>
            <a:avLst/>
            <a:gdLst>
              <a:gd name="connsiteX0" fmla="*/ 0 w 5257801"/>
              <a:gd name="connsiteY0" fmla="*/ 0 h 4250724"/>
              <a:gd name="connsiteX1" fmla="*/ 3132439 w 5257801"/>
              <a:gd name="connsiteY1" fmla="*/ 0 h 4250724"/>
              <a:gd name="connsiteX2" fmla="*/ 5257801 w 5257801"/>
              <a:gd name="connsiteY2" fmla="*/ 2125362 h 4250724"/>
              <a:gd name="connsiteX3" fmla="*/ 3132439 w 5257801"/>
              <a:gd name="connsiteY3" fmla="*/ 4250724 h 4250724"/>
              <a:gd name="connsiteX4" fmla="*/ 0 w 5257801"/>
              <a:gd name="connsiteY4" fmla="*/ 4250724 h 4250724"/>
              <a:gd name="connsiteX5" fmla="*/ 0 w 5257801"/>
              <a:gd name="connsiteY5" fmla="*/ 0 h 4250724"/>
              <a:gd name="connsiteX0" fmla="*/ 0 w 3132439"/>
              <a:gd name="connsiteY0" fmla="*/ 0 h 4250724"/>
              <a:gd name="connsiteX1" fmla="*/ 3132439 w 3132439"/>
              <a:gd name="connsiteY1" fmla="*/ 0 h 4250724"/>
              <a:gd name="connsiteX2" fmla="*/ 1180074 w 3132439"/>
              <a:gd name="connsiteY2" fmla="*/ 2084173 h 4250724"/>
              <a:gd name="connsiteX3" fmla="*/ 3132439 w 3132439"/>
              <a:gd name="connsiteY3" fmla="*/ 4250724 h 4250724"/>
              <a:gd name="connsiteX4" fmla="*/ 0 w 3132439"/>
              <a:gd name="connsiteY4" fmla="*/ 4250724 h 4250724"/>
              <a:gd name="connsiteX5" fmla="*/ 0 w 3132439"/>
              <a:gd name="connsiteY5" fmla="*/ 0 h 4250724"/>
              <a:gd name="connsiteX0" fmla="*/ 0 w 3132439"/>
              <a:gd name="connsiteY0" fmla="*/ 0 h 4250724"/>
              <a:gd name="connsiteX1" fmla="*/ 3132439 w 3132439"/>
              <a:gd name="connsiteY1" fmla="*/ 0 h 4250724"/>
              <a:gd name="connsiteX2" fmla="*/ 2135666 w 3132439"/>
              <a:gd name="connsiteY2" fmla="*/ 2034746 h 4250724"/>
              <a:gd name="connsiteX3" fmla="*/ 3132439 w 3132439"/>
              <a:gd name="connsiteY3" fmla="*/ 4250724 h 4250724"/>
              <a:gd name="connsiteX4" fmla="*/ 0 w 3132439"/>
              <a:gd name="connsiteY4" fmla="*/ 4250724 h 4250724"/>
              <a:gd name="connsiteX5" fmla="*/ 0 w 3132439"/>
              <a:gd name="connsiteY5" fmla="*/ 0 h 4250724"/>
              <a:gd name="connsiteX0" fmla="*/ 0 w 3132439"/>
              <a:gd name="connsiteY0" fmla="*/ 0 h 4250724"/>
              <a:gd name="connsiteX1" fmla="*/ 3132439 w 3132439"/>
              <a:gd name="connsiteY1" fmla="*/ 0 h 4250724"/>
              <a:gd name="connsiteX2" fmla="*/ 2660807 w 3132439"/>
              <a:gd name="connsiteY2" fmla="*/ 2042984 h 4250724"/>
              <a:gd name="connsiteX3" fmla="*/ 3132439 w 3132439"/>
              <a:gd name="connsiteY3" fmla="*/ 4250724 h 4250724"/>
              <a:gd name="connsiteX4" fmla="*/ 0 w 3132439"/>
              <a:gd name="connsiteY4" fmla="*/ 4250724 h 4250724"/>
              <a:gd name="connsiteX5" fmla="*/ 0 w 3132439"/>
              <a:gd name="connsiteY5" fmla="*/ 0 h 4250724"/>
              <a:gd name="connsiteX0" fmla="*/ 0 w 3132439"/>
              <a:gd name="connsiteY0" fmla="*/ 0 h 4250724"/>
              <a:gd name="connsiteX1" fmla="*/ 3132439 w 3132439"/>
              <a:gd name="connsiteY1" fmla="*/ 0 h 4250724"/>
              <a:gd name="connsiteX2" fmla="*/ 2788411 w 3132439"/>
              <a:gd name="connsiteY2" fmla="*/ 1968843 h 4250724"/>
              <a:gd name="connsiteX3" fmla="*/ 3132439 w 3132439"/>
              <a:gd name="connsiteY3" fmla="*/ 4250724 h 4250724"/>
              <a:gd name="connsiteX4" fmla="*/ 0 w 3132439"/>
              <a:gd name="connsiteY4" fmla="*/ 4250724 h 4250724"/>
              <a:gd name="connsiteX5" fmla="*/ 0 w 3132439"/>
              <a:gd name="connsiteY5" fmla="*/ 0 h 4250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32439" h="4250724">
                <a:moveTo>
                  <a:pt x="0" y="0"/>
                </a:moveTo>
                <a:lnTo>
                  <a:pt x="3132439" y="0"/>
                </a:lnTo>
                <a:lnTo>
                  <a:pt x="2788411" y="1968843"/>
                </a:lnTo>
                <a:lnTo>
                  <a:pt x="3132439" y="4250724"/>
                </a:lnTo>
                <a:lnTo>
                  <a:pt x="0" y="4250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98A64F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5293453" y="4219662"/>
            <a:ext cx="2944536" cy="0"/>
          </a:xfrm>
          <a:prstGeom prst="line">
            <a:avLst/>
          </a:prstGeom>
          <a:ln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728" y="383479"/>
            <a:ext cx="2361719" cy="305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402622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3999" y="206514"/>
            <a:ext cx="9298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F497D"/>
                </a:solidFill>
              </a:rPr>
              <a:t>Recap of 2024 Legislative Session	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3999" y="1143000"/>
            <a:ext cx="9379789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SF2442 | Property Tax Omnibus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Focus this year was on technical changes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Property Tax Notification Statement now has a deadline of March 5 (instead of March 15); still to be submitted to the IDOM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Alters the Property Tax Notification Statement form 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Added new category for the Consolidated General Fund Levy reduction system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2.75-3.99% growth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754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3999" y="206514"/>
            <a:ext cx="9298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F497D"/>
                </a:solidFill>
              </a:rPr>
              <a:t>Recap of 2024 Legislative Session	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3999" y="1143000"/>
            <a:ext cx="9379789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2024 New Laws of Interest (</a:t>
            </a:r>
            <a:r>
              <a:rPr lang="en-US" dirty="0">
                <a:solidFill>
                  <a:prstClr val="black"/>
                </a:solidFill>
                <a:hlinkClick r:id="rId2"/>
              </a:rPr>
              <a:t>https://iowaleague.org/wp-content/uploads/2024NewLaws.pdf</a:t>
            </a:r>
            <a:r>
              <a:rPr lang="en-US" dirty="0">
                <a:solidFill>
                  <a:prstClr val="black"/>
                </a:solidFill>
              </a:rPr>
              <a:t>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Full rundown of laws important to 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prstClr val="black"/>
                </a:solidFill>
              </a:rPr>
              <a:t>cities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1CB48F1-B12C-4532-9967-2C3F75F73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8830" y="1649056"/>
            <a:ext cx="3548673" cy="43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1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3999" y="206514"/>
            <a:ext cx="9298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F497D"/>
                </a:solidFill>
              </a:rPr>
              <a:t>Recap of 2024 Legislative Session	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3999" y="1143000"/>
            <a:ext cx="9379789" cy="5715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SF2331 | Publication Changes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Newspaper requirements (Chapter 618)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If a newspaper has a website, it must post public notices to it for free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Display a link to the statewide public notice site (still in development)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No fees for proof of publication (question over charges for affidavits)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If a newspaper “refuses to publish”, a city may post a notice to its website, the county website and statewide website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279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3999" y="206514"/>
            <a:ext cx="9298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F497D"/>
                </a:solidFill>
              </a:rPr>
              <a:t>Recap of 2024 Legislative Session	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3999" y="1143000"/>
            <a:ext cx="9379789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SF2331 | Publication Changes (continued)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Newspapers must now publish notices within certain timeframes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Daily newspapers must publish within 72 hours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Weekly newspapers must publish within 48 hours of next scheduled publication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770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3999" y="206514"/>
            <a:ext cx="9298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F497D"/>
                </a:solidFill>
              </a:rPr>
              <a:t>Recap of 2024 Legislative Session	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3999" y="1143000"/>
            <a:ext cx="9379789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SF2385 | State Boards/Commissions Reorganization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Reduces state agencies/reorganizes structure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Included provision that alters Section 21.8 and use of electronic meetings for governmental bodies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Removes the standard for using an electronic meeting only when in-person meeting is “impossible or impractical”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However, mandates the use of an electronic meeting if a member of governmental body requests ones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472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3999" y="206514"/>
            <a:ext cx="9298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F497D"/>
                </a:solidFill>
              </a:rPr>
              <a:t>Recap of 2024 Legislative Session	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3999" y="1143000"/>
            <a:ext cx="9379789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HF2398 | Public Official Bonds/Insurance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Clarifies that cities can obtain an insurance policy in lieu of a bond as required in Chapter 64 (which requires the mayor and those with the ability to disburse public funds to be bonded)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Most cities already do something similar via a “blanket bond”, typically through their liability provider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585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3999" y="206514"/>
            <a:ext cx="9298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F497D"/>
                </a:solidFill>
              </a:rPr>
              <a:t>Recap of 2024 Legislative Session	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3999" y="1143000"/>
            <a:ext cx="9379789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SF2096 | Gender Balance Boards/Commissions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Removes requirement for local governments to make a “good faith effort” to achieve gender balance on appointed boards/commissions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HF2388 | Residential Façade Preemption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Preempts a local government from passing or administering an ordinance that would prohibit or limit the use of a specific cladding or finish materials on facade restrictions that are more stringent than the State Building Code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382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3999" y="206514"/>
            <a:ext cx="9298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F497D"/>
                </a:solidFill>
              </a:rPr>
              <a:t>Recap of 2024 Legislative Session	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3999" y="1143000"/>
            <a:ext cx="9379789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SF455 | Topsoil and Construction Site Permits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Preempts a city from regulating topsoil requirements at construction sites in a more restrictive manner than found in the National Pollutant Discharge Elimination System (NPDES) General Permit #2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Allows for more stringent restrictions on topsoil requirements so long as the local government pays for the difference in cost of study, engineering, and implementation of the more stringent standards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96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3999" y="206514"/>
            <a:ext cx="9298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F497D"/>
                </a:solidFill>
              </a:rPr>
              <a:t>Recap of 2024 Legislative Session	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3999" y="1143000"/>
            <a:ext cx="9379789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HF2681 | Automated Traffic Enforcement (ATE)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Cities must now obtain a permit from the IDOT to operate an ATE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Existing cities/ATEs may apply for a permit to continue operations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Moratorium on new ATEs through 2025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68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558</Words>
  <Application>Microsoft Office PowerPoint</Application>
  <PresentationFormat>Widescreen</PresentationFormat>
  <Paragraphs>79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Mickey Shields</dc:creator>
  <cp:lastModifiedBy>Mickey Shields</cp:lastModifiedBy>
  <cp:revision>5</cp:revision>
  <dcterms:created xsi:type="dcterms:W3CDTF">2024-10-02T15:13:49Z</dcterms:created>
  <dcterms:modified xsi:type="dcterms:W3CDTF">2024-10-02T16:46:36Z</dcterms:modified>
</cp:coreProperties>
</file>