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Lst>
  <p:notesMasterIdLst>
    <p:notesMasterId r:id="rId62"/>
  </p:notesMasterIdLst>
  <p:sldIdLst>
    <p:sldId id="256" r:id="rId2"/>
    <p:sldId id="741" r:id="rId3"/>
    <p:sldId id="878" r:id="rId4"/>
    <p:sldId id="880" r:id="rId5"/>
    <p:sldId id="400" r:id="rId6"/>
    <p:sldId id="405" r:id="rId7"/>
    <p:sldId id="401" r:id="rId8"/>
    <p:sldId id="852" r:id="rId9"/>
    <p:sldId id="853" r:id="rId10"/>
    <p:sldId id="883" r:id="rId11"/>
    <p:sldId id="884" r:id="rId12"/>
    <p:sldId id="885" r:id="rId13"/>
    <p:sldId id="886" r:id="rId14"/>
    <p:sldId id="887" r:id="rId15"/>
    <p:sldId id="888" r:id="rId16"/>
    <p:sldId id="889" r:id="rId17"/>
    <p:sldId id="874" r:id="rId18"/>
    <p:sldId id="873" r:id="rId19"/>
    <p:sldId id="872" r:id="rId20"/>
    <p:sldId id="310" r:id="rId21"/>
    <p:sldId id="308" r:id="rId22"/>
    <p:sldId id="855" r:id="rId23"/>
    <p:sldId id="309" r:id="rId24"/>
    <p:sldId id="876" r:id="rId25"/>
    <p:sldId id="312" r:id="rId26"/>
    <p:sldId id="875" r:id="rId27"/>
    <p:sldId id="877" r:id="rId28"/>
    <p:sldId id="890" r:id="rId29"/>
    <p:sldId id="891" r:id="rId30"/>
    <p:sldId id="892" r:id="rId31"/>
    <p:sldId id="373" r:id="rId32"/>
    <p:sldId id="895" r:id="rId33"/>
    <p:sldId id="265" r:id="rId34"/>
    <p:sldId id="372" r:id="rId35"/>
    <p:sldId id="896" r:id="rId36"/>
    <p:sldId id="897" r:id="rId37"/>
    <p:sldId id="898" r:id="rId38"/>
    <p:sldId id="900" r:id="rId39"/>
    <p:sldId id="902" r:id="rId40"/>
    <p:sldId id="904" r:id="rId41"/>
    <p:sldId id="905" r:id="rId42"/>
    <p:sldId id="903" r:id="rId43"/>
    <p:sldId id="899" r:id="rId44"/>
    <p:sldId id="907" r:id="rId45"/>
    <p:sldId id="908" r:id="rId46"/>
    <p:sldId id="906" r:id="rId47"/>
    <p:sldId id="357" r:id="rId48"/>
    <p:sldId id="329" r:id="rId49"/>
    <p:sldId id="910" r:id="rId50"/>
    <p:sldId id="912" r:id="rId51"/>
    <p:sldId id="911" r:id="rId52"/>
    <p:sldId id="914" r:id="rId53"/>
    <p:sldId id="358" r:id="rId54"/>
    <p:sldId id="333" r:id="rId55"/>
    <p:sldId id="362" r:id="rId56"/>
    <p:sldId id="913" r:id="rId57"/>
    <p:sldId id="916" r:id="rId58"/>
    <p:sldId id="341" r:id="rId59"/>
    <p:sldId id="917" r:id="rId60"/>
    <p:sldId id="915" r:id="rId61"/>
  </p:sldIdLst>
  <p:sldSz cx="9144000" cy="5143500" type="screen16x9"/>
  <p:notesSz cx="7315200" cy="9601200"/>
  <p:embeddedFontLst>
    <p:embeddedFont>
      <p:font typeface="Century Gothic" panose="020B0502020202020204" pitchFamily="34" charset="0"/>
      <p:regular r:id="rId63"/>
      <p:bold r:id="rId64"/>
      <p:italic r:id="rId65"/>
      <p:boldItalic r:id="rId66"/>
    </p:embeddedFont>
    <p:embeddedFont>
      <p:font typeface="Work Sans" pitchFamily="2" charset="0"/>
      <p:regular r:id="rId67"/>
      <p:bold r:id="rId68"/>
      <p:italic r:id="rId69"/>
      <p:boldItalic r:id="rId70"/>
    </p:embeddedFont>
    <p:embeddedFont>
      <p:font typeface="Work Sans Black" pitchFamily="2" charset="0"/>
      <p:bold r:id="rId71"/>
      <p:boldItalic r:id="rId72"/>
    </p:embeddedFont>
    <p:embeddedFont>
      <p:font typeface="Work Sans Medium" pitchFamily="2" charset="0"/>
      <p:regular r:id="rId73"/>
      <p:italic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A624"/>
    <a:srgbClr val="0361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90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74"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g293e2d10681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 name="Google Shape;38;g293e2d10681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62f7cb783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g262f7cb783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63448116-E528-2C5C-5D5C-11AE23F033F3}"/>
            </a:ext>
          </a:extLst>
        </p:cNvPr>
        <p:cNvGrpSpPr/>
        <p:nvPr/>
      </p:nvGrpSpPr>
      <p:grpSpPr>
        <a:xfrm>
          <a:off x="0" y="0"/>
          <a:ext cx="0" cy="0"/>
          <a:chOff x="0" y="0"/>
          <a:chExt cx="0" cy="0"/>
        </a:xfrm>
      </p:grpSpPr>
      <p:sp>
        <p:nvSpPr>
          <p:cNvPr id="209" name="Google Shape;209;g2684724a956_0_159:notes">
            <a:extLst>
              <a:ext uri="{FF2B5EF4-FFF2-40B4-BE49-F238E27FC236}">
                <a16:creationId xmlns:a16="http://schemas.microsoft.com/office/drawing/2014/main" id="{05E7B937-4E7A-EF3D-74D5-43A5A9B61519}"/>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684724a956_0_159:notes">
            <a:extLst>
              <a:ext uri="{FF2B5EF4-FFF2-40B4-BE49-F238E27FC236}">
                <a16:creationId xmlns:a16="http://schemas.microsoft.com/office/drawing/2014/main" id="{98E0DEAA-8180-A68C-88BA-CD3D610E1068}"/>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extLst>
      <p:ext uri="{BB962C8B-B14F-4D97-AF65-F5344CB8AC3E}">
        <p14:creationId xmlns:p14="http://schemas.microsoft.com/office/powerpoint/2010/main" val="1653255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121405E5-AB5D-1381-A32A-3616AECFD891}"/>
            </a:ext>
          </a:extLst>
        </p:cNvPr>
        <p:cNvGrpSpPr/>
        <p:nvPr/>
      </p:nvGrpSpPr>
      <p:grpSpPr>
        <a:xfrm>
          <a:off x="0" y="0"/>
          <a:ext cx="0" cy="0"/>
          <a:chOff x="0" y="0"/>
          <a:chExt cx="0" cy="0"/>
        </a:xfrm>
      </p:grpSpPr>
      <p:sp>
        <p:nvSpPr>
          <p:cNvPr id="209" name="Google Shape;209;g2684724a956_0_159:notes">
            <a:extLst>
              <a:ext uri="{FF2B5EF4-FFF2-40B4-BE49-F238E27FC236}">
                <a16:creationId xmlns:a16="http://schemas.microsoft.com/office/drawing/2014/main" id="{99337B6F-A490-0A4C-141E-DF8E2B66D9B8}"/>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684724a956_0_159:notes">
            <a:extLst>
              <a:ext uri="{FF2B5EF4-FFF2-40B4-BE49-F238E27FC236}">
                <a16:creationId xmlns:a16="http://schemas.microsoft.com/office/drawing/2014/main" id="{282EAB93-6578-9E50-DEC7-ACF6FCF48CAB}"/>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extLst>
      <p:ext uri="{BB962C8B-B14F-4D97-AF65-F5344CB8AC3E}">
        <p14:creationId xmlns:p14="http://schemas.microsoft.com/office/powerpoint/2010/main" val="3020210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E45A1154-5ADA-44E2-5FF6-CAB2087B2F3F}"/>
            </a:ext>
          </a:extLst>
        </p:cNvPr>
        <p:cNvGrpSpPr/>
        <p:nvPr/>
      </p:nvGrpSpPr>
      <p:grpSpPr>
        <a:xfrm>
          <a:off x="0" y="0"/>
          <a:ext cx="0" cy="0"/>
          <a:chOff x="0" y="0"/>
          <a:chExt cx="0" cy="0"/>
        </a:xfrm>
      </p:grpSpPr>
      <p:sp>
        <p:nvSpPr>
          <p:cNvPr id="209" name="Google Shape;209;g2684724a956_0_159:notes">
            <a:extLst>
              <a:ext uri="{FF2B5EF4-FFF2-40B4-BE49-F238E27FC236}">
                <a16:creationId xmlns:a16="http://schemas.microsoft.com/office/drawing/2014/main" id="{E3CA33F5-59E5-6E8B-FD2E-54F960852403}"/>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684724a956_0_159:notes">
            <a:extLst>
              <a:ext uri="{FF2B5EF4-FFF2-40B4-BE49-F238E27FC236}">
                <a16:creationId xmlns:a16="http://schemas.microsoft.com/office/drawing/2014/main" id="{810218FC-9D0A-5873-3745-EF543A732DA9}"/>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extLst>
      <p:ext uri="{BB962C8B-B14F-4D97-AF65-F5344CB8AC3E}">
        <p14:creationId xmlns:p14="http://schemas.microsoft.com/office/powerpoint/2010/main" val="2942910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E45A1154-5ADA-44E2-5FF6-CAB2087B2F3F}"/>
            </a:ext>
          </a:extLst>
        </p:cNvPr>
        <p:cNvGrpSpPr/>
        <p:nvPr/>
      </p:nvGrpSpPr>
      <p:grpSpPr>
        <a:xfrm>
          <a:off x="0" y="0"/>
          <a:ext cx="0" cy="0"/>
          <a:chOff x="0" y="0"/>
          <a:chExt cx="0" cy="0"/>
        </a:xfrm>
      </p:grpSpPr>
      <p:sp>
        <p:nvSpPr>
          <p:cNvPr id="209" name="Google Shape;209;g2684724a956_0_159:notes">
            <a:extLst>
              <a:ext uri="{FF2B5EF4-FFF2-40B4-BE49-F238E27FC236}">
                <a16:creationId xmlns:a16="http://schemas.microsoft.com/office/drawing/2014/main" id="{E3CA33F5-59E5-6E8B-FD2E-54F960852403}"/>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684724a956_0_159:notes">
            <a:extLst>
              <a:ext uri="{FF2B5EF4-FFF2-40B4-BE49-F238E27FC236}">
                <a16:creationId xmlns:a16="http://schemas.microsoft.com/office/drawing/2014/main" id="{810218FC-9D0A-5873-3745-EF543A732DA9}"/>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extLst>
      <p:ext uri="{BB962C8B-B14F-4D97-AF65-F5344CB8AC3E}">
        <p14:creationId xmlns:p14="http://schemas.microsoft.com/office/powerpoint/2010/main" val="2316870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1658DE6D-DDEE-31CA-76DD-90DBE4EE5BE8}"/>
            </a:ext>
          </a:extLst>
        </p:cNvPr>
        <p:cNvGrpSpPr/>
        <p:nvPr/>
      </p:nvGrpSpPr>
      <p:grpSpPr>
        <a:xfrm>
          <a:off x="0" y="0"/>
          <a:ext cx="0" cy="0"/>
          <a:chOff x="0" y="0"/>
          <a:chExt cx="0" cy="0"/>
        </a:xfrm>
      </p:grpSpPr>
      <p:sp>
        <p:nvSpPr>
          <p:cNvPr id="209" name="Google Shape;209;g2684724a956_0_159:notes">
            <a:extLst>
              <a:ext uri="{FF2B5EF4-FFF2-40B4-BE49-F238E27FC236}">
                <a16:creationId xmlns:a16="http://schemas.microsoft.com/office/drawing/2014/main" id="{94B9C922-AD25-6A66-F2FB-86555314E2EF}"/>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684724a956_0_159:notes">
            <a:extLst>
              <a:ext uri="{FF2B5EF4-FFF2-40B4-BE49-F238E27FC236}">
                <a16:creationId xmlns:a16="http://schemas.microsoft.com/office/drawing/2014/main" id="{FB2AFB99-76A9-6505-BB60-174A3B7341F2}"/>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extLst>
      <p:ext uri="{BB962C8B-B14F-4D97-AF65-F5344CB8AC3E}">
        <p14:creationId xmlns:p14="http://schemas.microsoft.com/office/powerpoint/2010/main" val="4200807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4547D896-51B7-3D86-B88F-AAA2A47F2882}"/>
            </a:ext>
          </a:extLst>
        </p:cNvPr>
        <p:cNvGrpSpPr/>
        <p:nvPr/>
      </p:nvGrpSpPr>
      <p:grpSpPr>
        <a:xfrm>
          <a:off x="0" y="0"/>
          <a:ext cx="0" cy="0"/>
          <a:chOff x="0" y="0"/>
          <a:chExt cx="0" cy="0"/>
        </a:xfrm>
      </p:grpSpPr>
      <p:sp>
        <p:nvSpPr>
          <p:cNvPr id="86" name="Google Shape;86;g262f7cb7833_0_0:notes">
            <a:extLst>
              <a:ext uri="{FF2B5EF4-FFF2-40B4-BE49-F238E27FC236}">
                <a16:creationId xmlns:a16="http://schemas.microsoft.com/office/drawing/2014/main" id="{CB8C4491-6BE6-4EF1-F3B9-81AD816D4A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g262f7cb7833_0_0:notes">
            <a:extLst>
              <a:ext uri="{FF2B5EF4-FFF2-40B4-BE49-F238E27FC236}">
                <a16:creationId xmlns:a16="http://schemas.microsoft.com/office/drawing/2014/main" id="{7D7DCCE8-47D5-E918-FCE5-D46C3E86385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3834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4EBF363E-A1F2-1552-86A9-A9A68AA90E68}"/>
            </a:ext>
          </a:extLst>
        </p:cNvPr>
        <p:cNvGrpSpPr/>
        <p:nvPr/>
      </p:nvGrpSpPr>
      <p:grpSpPr>
        <a:xfrm>
          <a:off x="0" y="0"/>
          <a:ext cx="0" cy="0"/>
          <a:chOff x="0" y="0"/>
          <a:chExt cx="0" cy="0"/>
        </a:xfrm>
      </p:grpSpPr>
      <p:sp>
        <p:nvSpPr>
          <p:cNvPr id="293" name="Google Shape;293;g270ad68ec76_0_74:notes">
            <a:extLst>
              <a:ext uri="{FF2B5EF4-FFF2-40B4-BE49-F238E27FC236}">
                <a16:creationId xmlns:a16="http://schemas.microsoft.com/office/drawing/2014/main" id="{275982F9-2DA2-0DE9-601B-BE0BF0B216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70ad68ec76_0_74:notes">
            <a:extLst>
              <a:ext uri="{FF2B5EF4-FFF2-40B4-BE49-F238E27FC236}">
                <a16:creationId xmlns:a16="http://schemas.microsoft.com/office/drawing/2014/main" id="{B4F70491-72BD-5E59-668A-6B72E94BE0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8629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E7CC470B-7021-8966-7A2E-1E583AF0A716}"/>
            </a:ext>
          </a:extLst>
        </p:cNvPr>
        <p:cNvGrpSpPr/>
        <p:nvPr/>
      </p:nvGrpSpPr>
      <p:grpSpPr>
        <a:xfrm>
          <a:off x="0" y="0"/>
          <a:ext cx="0" cy="0"/>
          <a:chOff x="0" y="0"/>
          <a:chExt cx="0" cy="0"/>
        </a:xfrm>
      </p:grpSpPr>
      <p:sp>
        <p:nvSpPr>
          <p:cNvPr id="293" name="Google Shape;293;g270ad68ec76_0_74:notes">
            <a:extLst>
              <a:ext uri="{FF2B5EF4-FFF2-40B4-BE49-F238E27FC236}">
                <a16:creationId xmlns:a16="http://schemas.microsoft.com/office/drawing/2014/main" id="{90D8E537-3D40-F01E-EEE0-CD44BE1BA5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70ad68ec76_0_74:notes">
            <a:extLst>
              <a:ext uri="{FF2B5EF4-FFF2-40B4-BE49-F238E27FC236}">
                <a16:creationId xmlns:a16="http://schemas.microsoft.com/office/drawing/2014/main" id="{B2771916-83CB-5381-275F-963AFCAA9C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8679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C397122B-E80B-C3E9-E2BF-9FD4B0DBB6C0}"/>
            </a:ext>
          </a:extLst>
        </p:cNvPr>
        <p:cNvGrpSpPr/>
        <p:nvPr/>
      </p:nvGrpSpPr>
      <p:grpSpPr>
        <a:xfrm>
          <a:off x="0" y="0"/>
          <a:ext cx="0" cy="0"/>
          <a:chOff x="0" y="0"/>
          <a:chExt cx="0" cy="0"/>
        </a:xfrm>
      </p:grpSpPr>
      <p:sp>
        <p:nvSpPr>
          <p:cNvPr id="293" name="Google Shape;293;g270ad68ec76_0_74:notes">
            <a:extLst>
              <a:ext uri="{FF2B5EF4-FFF2-40B4-BE49-F238E27FC236}">
                <a16:creationId xmlns:a16="http://schemas.microsoft.com/office/drawing/2014/main" id="{AE8A1508-0700-CDED-AB9A-0AF6174041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70ad68ec76_0_74:notes">
            <a:extLst>
              <a:ext uri="{FF2B5EF4-FFF2-40B4-BE49-F238E27FC236}">
                <a16:creationId xmlns:a16="http://schemas.microsoft.com/office/drawing/2014/main" id="{1AE4278A-0BCD-7904-C4E2-522AC2B8D0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7302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4B6F6DCA-7C49-770A-BBFB-D8755A497C1E}"/>
            </a:ext>
          </a:extLst>
        </p:cNvPr>
        <p:cNvGrpSpPr/>
        <p:nvPr/>
      </p:nvGrpSpPr>
      <p:grpSpPr>
        <a:xfrm>
          <a:off x="0" y="0"/>
          <a:ext cx="0" cy="0"/>
          <a:chOff x="0" y="0"/>
          <a:chExt cx="0" cy="0"/>
        </a:xfrm>
      </p:grpSpPr>
      <p:sp>
        <p:nvSpPr>
          <p:cNvPr id="293" name="Google Shape;293;g270ad68ec76_0_74:notes">
            <a:extLst>
              <a:ext uri="{FF2B5EF4-FFF2-40B4-BE49-F238E27FC236}">
                <a16:creationId xmlns:a16="http://schemas.microsoft.com/office/drawing/2014/main" id="{0DE96C34-B679-B92A-6913-20812F4188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70ad68ec76_0_74:notes">
            <a:extLst>
              <a:ext uri="{FF2B5EF4-FFF2-40B4-BE49-F238E27FC236}">
                <a16:creationId xmlns:a16="http://schemas.microsoft.com/office/drawing/2014/main" id="{75761747-4669-0153-D514-69479B8398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066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E7CC470B-7021-8966-7A2E-1E583AF0A716}"/>
            </a:ext>
          </a:extLst>
        </p:cNvPr>
        <p:cNvGrpSpPr/>
        <p:nvPr/>
      </p:nvGrpSpPr>
      <p:grpSpPr>
        <a:xfrm>
          <a:off x="0" y="0"/>
          <a:ext cx="0" cy="0"/>
          <a:chOff x="0" y="0"/>
          <a:chExt cx="0" cy="0"/>
        </a:xfrm>
      </p:grpSpPr>
      <p:sp>
        <p:nvSpPr>
          <p:cNvPr id="293" name="Google Shape;293;g270ad68ec76_0_74:notes">
            <a:extLst>
              <a:ext uri="{FF2B5EF4-FFF2-40B4-BE49-F238E27FC236}">
                <a16:creationId xmlns:a16="http://schemas.microsoft.com/office/drawing/2014/main" id="{90D8E537-3D40-F01E-EEE0-CD44BE1BA5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70ad68ec76_0_74:notes">
            <a:extLst>
              <a:ext uri="{FF2B5EF4-FFF2-40B4-BE49-F238E27FC236}">
                <a16:creationId xmlns:a16="http://schemas.microsoft.com/office/drawing/2014/main" id="{B2771916-83CB-5381-275F-963AFCAA9C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9156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1B36B625-FB09-9286-8DCD-B27DB2DB4E0A}"/>
            </a:ext>
          </a:extLst>
        </p:cNvPr>
        <p:cNvGrpSpPr/>
        <p:nvPr/>
      </p:nvGrpSpPr>
      <p:grpSpPr>
        <a:xfrm>
          <a:off x="0" y="0"/>
          <a:ext cx="0" cy="0"/>
          <a:chOff x="0" y="0"/>
          <a:chExt cx="0" cy="0"/>
        </a:xfrm>
      </p:grpSpPr>
      <p:sp>
        <p:nvSpPr>
          <p:cNvPr id="293" name="Google Shape;293;g270ad68ec76_0_74:notes">
            <a:extLst>
              <a:ext uri="{FF2B5EF4-FFF2-40B4-BE49-F238E27FC236}">
                <a16:creationId xmlns:a16="http://schemas.microsoft.com/office/drawing/2014/main" id="{1F250547-FD6E-1ACE-4CC8-B12A790DCB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70ad68ec76_0_74:notes">
            <a:extLst>
              <a:ext uri="{FF2B5EF4-FFF2-40B4-BE49-F238E27FC236}">
                <a16:creationId xmlns:a16="http://schemas.microsoft.com/office/drawing/2014/main" id="{38D2E2C4-E5E2-59DF-51B4-9022D0B79B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2025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E7CC470B-7021-8966-7A2E-1E583AF0A716}"/>
            </a:ext>
          </a:extLst>
        </p:cNvPr>
        <p:cNvGrpSpPr/>
        <p:nvPr/>
      </p:nvGrpSpPr>
      <p:grpSpPr>
        <a:xfrm>
          <a:off x="0" y="0"/>
          <a:ext cx="0" cy="0"/>
          <a:chOff x="0" y="0"/>
          <a:chExt cx="0" cy="0"/>
        </a:xfrm>
      </p:grpSpPr>
      <p:sp>
        <p:nvSpPr>
          <p:cNvPr id="293" name="Google Shape;293;g270ad68ec76_0_74:notes">
            <a:extLst>
              <a:ext uri="{FF2B5EF4-FFF2-40B4-BE49-F238E27FC236}">
                <a16:creationId xmlns:a16="http://schemas.microsoft.com/office/drawing/2014/main" id="{90D8E537-3D40-F01E-EEE0-CD44BE1BA5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70ad68ec76_0_74:notes">
            <a:extLst>
              <a:ext uri="{FF2B5EF4-FFF2-40B4-BE49-F238E27FC236}">
                <a16:creationId xmlns:a16="http://schemas.microsoft.com/office/drawing/2014/main" id="{B2771916-83CB-5381-275F-963AFCAA9C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0115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sp>
        <p:nvSpPr>
          <p:cNvPr id="14" name="Google Shape;14;p3"/>
          <p:cNvSpPr txBox="1">
            <a:spLocks noGrp="1"/>
          </p:cNvSpPr>
          <p:nvPr>
            <p:ph type="body" idx="1" hasCustomPrompt="1"/>
          </p:nvPr>
        </p:nvSpPr>
        <p:spPr>
          <a:xfrm>
            <a:off x="628650" y="782358"/>
            <a:ext cx="8284800" cy="4163065"/>
          </a:xfrm>
          <a:prstGeom prst="rect">
            <a:avLst/>
          </a:prstGeom>
          <a:noFill/>
          <a:ln>
            <a:noFill/>
          </a:ln>
        </p:spPr>
        <p:txBody>
          <a:bodyPr spcFirstLastPara="1" wrap="square" lIns="71100" tIns="35550" rIns="71100" bIns="35550" anchor="t" anchorCtr="0">
            <a:noAutofit/>
          </a:bodyPr>
          <a:lstStyle>
            <a:lvl1pPr marL="457200" marR="0" lvl="0" indent="-368300" algn="l" rtl="0">
              <a:lnSpc>
                <a:spcPct val="90000"/>
              </a:lnSpc>
              <a:spcBef>
                <a:spcPts val="900"/>
              </a:spcBef>
              <a:spcAft>
                <a:spcPts val="0"/>
              </a:spcAft>
              <a:buClr>
                <a:schemeClr val="dk1"/>
              </a:buClr>
              <a:buSzPts val="2200"/>
              <a:buFont typeface="Work Sans"/>
              <a:buAutoNum type="alphaUcPeriod"/>
              <a:defRPr sz="2200" i="0" u="none" strike="noStrike" cap="none">
                <a:solidFill>
                  <a:schemeClr val="dk1"/>
                </a:solidFill>
                <a:latin typeface="Work Sans"/>
                <a:ea typeface="Work Sans"/>
                <a:cs typeface="Work Sans"/>
                <a:sym typeface="Work Sans"/>
              </a:defRPr>
            </a:lvl1pPr>
            <a:lvl2pPr marL="914400" marR="0" lvl="1" indent="-349250" algn="l" rtl="0">
              <a:lnSpc>
                <a:spcPct val="90000"/>
              </a:lnSpc>
              <a:spcBef>
                <a:spcPts val="400"/>
              </a:spcBef>
              <a:spcAft>
                <a:spcPts val="0"/>
              </a:spcAft>
              <a:buClr>
                <a:schemeClr val="dk1"/>
              </a:buClr>
              <a:buSzPts val="1900"/>
              <a:buFont typeface="Work Sans"/>
              <a:buAutoNum type="alphaLcPeriod"/>
              <a:defRPr sz="1900" b="0" i="0" u="none" strike="noStrike" cap="none">
                <a:solidFill>
                  <a:srgbClr val="E0A624"/>
                </a:solidFill>
                <a:latin typeface="Work Sans Medium" pitchFamily="2" charset="0"/>
                <a:ea typeface="Work Sans Medium" pitchFamily="2" charset="0"/>
                <a:cs typeface="Work Sans Medium" pitchFamily="2" charset="0"/>
                <a:sym typeface="Work Sans"/>
              </a:defRPr>
            </a:lvl2pPr>
            <a:lvl3pPr marL="1371600" marR="0" lvl="2" indent="-330200" algn="l" rtl="0">
              <a:lnSpc>
                <a:spcPct val="90000"/>
              </a:lnSpc>
              <a:spcBef>
                <a:spcPts val="400"/>
              </a:spcBef>
              <a:spcAft>
                <a:spcPts val="0"/>
              </a:spcAft>
              <a:buClr>
                <a:schemeClr val="dk1"/>
              </a:buClr>
              <a:buSzPts val="1600"/>
              <a:buFont typeface="Work Sans"/>
              <a:buAutoNum type="romanLcPeriod"/>
              <a:defRPr sz="1600" b="0" i="0" u="none" strike="noStrike" cap="none">
                <a:solidFill>
                  <a:srgbClr val="03617A"/>
                </a:solidFill>
                <a:latin typeface="Work Sans Medium" pitchFamily="2" charset="0"/>
                <a:ea typeface="Work Sans Medium" pitchFamily="2" charset="0"/>
                <a:cs typeface="Work Sans Medium" pitchFamily="2" charset="0"/>
                <a:sym typeface="Work Sans"/>
              </a:defRPr>
            </a:lvl3pPr>
            <a:lvl4pPr marL="1828800" marR="0" lvl="3" indent="-323850" algn="l" rtl="0">
              <a:lnSpc>
                <a:spcPct val="90000"/>
              </a:lnSpc>
              <a:spcBef>
                <a:spcPts val="400"/>
              </a:spcBef>
              <a:spcAft>
                <a:spcPts val="0"/>
              </a:spcAft>
              <a:buClr>
                <a:schemeClr val="dk1"/>
              </a:buClr>
              <a:buSzPts val="1500"/>
              <a:buFont typeface="Work Sans"/>
              <a:buAutoNum type="arabicPeriod"/>
              <a:defRPr sz="1500" i="0" u="none" strike="noStrike" cap="none">
                <a:solidFill>
                  <a:schemeClr val="dk1"/>
                </a:solidFill>
                <a:latin typeface="Work Sans"/>
                <a:ea typeface="Work Sans"/>
                <a:cs typeface="Work Sans"/>
                <a:sym typeface="Work Sans"/>
              </a:defRPr>
            </a:lvl4pPr>
            <a:lvl5pPr marL="2286000" marR="0" lvl="4" indent="-323850" algn="l" rtl="0">
              <a:lnSpc>
                <a:spcPct val="90000"/>
              </a:lnSpc>
              <a:spcBef>
                <a:spcPts val="400"/>
              </a:spcBef>
              <a:spcAft>
                <a:spcPts val="0"/>
              </a:spcAft>
              <a:buClr>
                <a:schemeClr val="dk1"/>
              </a:buClr>
              <a:buSzPts val="1500"/>
              <a:buFont typeface="Work Sans"/>
              <a:buAutoNum type="alphaLcPeriod"/>
              <a:defRPr sz="1500" i="0" u="none" strike="noStrike" cap="none">
                <a:solidFill>
                  <a:schemeClr val="dk1"/>
                </a:solidFill>
                <a:latin typeface="Work Sans"/>
                <a:ea typeface="Work Sans"/>
                <a:cs typeface="Work Sans"/>
                <a:sym typeface="Work Sans"/>
              </a:defRPr>
            </a:lvl5pPr>
            <a:lvl6pPr marL="2743200" marR="0" lvl="5" indent="-323850" algn="l" rtl="0">
              <a:lnSpc>
                <a:spcPct val="90000"/>
              </a:lnSpc>
              <a:spcBef>
                <a:spcPts val="400"/>
              </a:spcBef>
              <a:spcAft>
                <a:spcPts val="0"/>
              </a:spcAft>
              <a:buClr>
                <a:schemeClr val="dk1"/>
              </a:buClr>
              <a:buSzPts val="1500"/>
              <a:buFont typeface="Work Sans"/>
              <a:buAutoNum type="romanLcPeriod"/>
              <a:defRPr sz="1500" i="0" u="none" strike="noStrike" cap="none">
                <a:solidFill>
                  <a:schemeClr val="dk1"/>
                </a:solidFill>
                <a:latin typeface="Work Sans"/>
                <a:ea typeface="Work Sans"/>
                <a:cs typeface="Work Sans"/>
                <a:sym typeface="Work Sans"/>
              </a:defRPr>
            </a:lvl6pPr>
            <a:lvl7pPr marL="3200400" marR="0" lvl="6" indent="-323850" algn="l" rtl="0">
              <a:lnSpc>
                <a:spcPct val="90000"/>
              </a:lnSpc>
              <a:spcBef>
                <a:spcPts val="400"/>
              </a:spcBef>
              <a:spcAft>
                <a:spcPts val="0"/>
              </a:spcAft>
              <a:buClr>
                <a:schemeClr val="dk1"/>
              </a:buClr>
              <a:buSzPts val="1500"/>
              <a:buFont typeface="Work Sans"/>
              <a:buAutoNum type="arabicPeriod"/>
              <a:defRPr sz="1500" i="0" u="none" strike="noStrike" cap="none">
                <a:solidFill>
                  <a:schemeClr val="dk1"/>
                </a:solidFill>
                <a:latin typeface="Work Sans"/>
                <a:ea typeface="Work Sans"/>
                <a:cs typeface="Work Sans"/>
                <a:sym typeface="Work Sans"/>
              </a:defRPr>
            </a:lvl7pPr>
            <a:lvl8pPr marL="3657600" marR="0" lvl="7" indent="-323850" algn="l" rtl="0">
              <a:lnSpc>
                <a:spcPct val="90000"/>
              </a:lnSpc>
              <a:spcBef>
                <a:spcPts val="400"/>
              </a:spcBef>
              <a:spcAft>
                <a:spcPts val="0"/>
              </a:spcAft>
              <a:buClr>
                <a:schemeClr val="dk1"/>
              </a:buClr>
              <a:buSzPts val="1500"/>
              <a:buFont typeface="Work Sans"/>
              <a:buAutoNum type="alphaLcPeriod"/>
              <a:defRPr sz="1500" i="0" u="none" strike="noStrike" cap="none">
                <a:solidFill>
                  <a:schemeClr val="dk1"/>
                </a:solidFill>
                <a:latin typeface="Work Sans"/>
                <a:ea typeface="Work Sans"/>
                <a:cs typeface="Work Sans"/>
                <a:sym typeface="Work Sans"/>
              </a:defRPr>
            </a:lvl8pPr>
            <a:lvl9pPr marL="4114800" marR="0" lvl="8" indent="-323850" algn="l" rtl="0">
              <a:lnSpc>
                <a:spcPct val="90000"/>
              </a:lnSpc>
              <a:spcBef>
                <a:spcPts val="400"/>
              </a:spcBef>
              <a:spcAft>
                <a:spcPts val="0"/>
              </a:spcAft>
              <a:buClr>
                <a:schemeClr val="dk1"/>
              </a:buClr>
              <a:buSzPts val="1500"/>
              <a:buFont typeface="Work Sans"/>
              <a:buAutoNum type="romanLcPeriod"/>
              <a:defRPr sz="1500" i="0" u="none" strike="noStrike" cap="none">
                <a:solidFill>
                  <a:schemeClr val="dk1"/>
                </a:solidFill>
                <a:latin typeface="Work Sans"/>
                <a:ea typeface="Work Sans"/>
                <a:cs typeface="Work Sans"/>
                <a:sym typeface="Work Sans"/>
              </a:defRPr>
            </a:lvl9pPr>
          </a:lstStyle>
          <a:p>
            <a:r>
              <a:rPr lang="en-US" dirty="0"/>
              <a:t>Example Text</a:t>
            </a:r>
          </a:p>
          <a:p>
            <a:pPr lvl="1"/>
            <a:r>
              <a:rPr lang="en-US" dirty="0"/>
              <a:t>Example Text</a:t>
            </a:r>
          </a:p>
          <a:p>
            <a:pPr lvl="2"/>
            <a:r>
              <a:rPr lang="en-US" dirty="0"/>
              <a:t>Example Text</a:t>
            </a:r>
            <a:endParaRPr dirty="0"/>
          </a:p>
        </p:txBody>
      </p:sp>
      <p:pic>
        <p:nvPicPr>
          <p:cNvPr id="15" name="Google Shape;15;p3"/>
          <p:cNvPicPr preferRelativeResize="0"/>
          <p:nvPr/>
        </p:nvPicPr>
        <p:blipFill rotWithShape="1">
          <a:blip r:embed="rId2">
            <a:alphaModFix/>
          </a:blip>
          <a:srcRect/>
          <a:stretch/>
        </p:blipFill>
        <p:spPr>
          <a:xfrm>
            <a:off x="7105454" y="4241846"/>
            <a:ext cx="1641680" cy="703577"/>
          </a:xfrm>
          <a:prstGeom prst="rect">
            <a:avLst/>
          </a:prstGeom>
          <a:noFill/>
          <a:ln>
            <a:noFill/>
          </a:ln>
        </p:spPr>
      </p:pic>
      <p:sp>
        <p:nvSpPr>
          <p:cNvPr id="16" name="Google Shape;16;p3"/>
          <p:cNvSpPr txBox="1">
            <a:spLocks noGrp="1"/>
          </p:cNvSpPr>
          <p:nvPr>
            <p:ph type="title"/>
          </p:nvPr>
        </p:nvSpPr>
        <p:spPr>
          <a:xfrm>
            <a:off x="628650" y="224359"/>
            <a:ext cx="8284800" cy="558000"/>
          </a:xfrm>
          <a:prstGeom prst="rect">
            <a:avLst/>
          </a:prstGeom>
          <a:noFill/>
          <a:ln>
            <a:noFill/>
          </a:ln>
        </p:spPr>
        <p:txBody>
          <a:bodyPr spcFirstLastPara="1" wrap="square" lIns="71100" tIns="35550" rIns="71100" bIns="35550" anchor="t" anchorCtr="0">
            <a:noAutofit/>
          </a:bodyPr>
          <a:lstStyle>
            <a:lvl1pPr marR="0" lvl="0" algn="l" rtl="0">
              <a:lnSpc>
                <a:spcPct val="90000"/>
              </a:lnSpc>
              <a:spcBef>
                <a:spcPts val="0"/>
              </a:spcBef>
              <a:spcAft>
                <a:spcPts val="0"/>
              </a:spcAft>
              <a:buClr>
                <a:srgbClr val="03617A"/>
              </a:buClr>
              <a:buSzPts val="3400"/>
              <a:buFont typeface="Work Sans Black"/>
              <a:buNone/>
              <a:defRPr sz="3400" i="0" u="none" strike="noStrike" cap="none">
                <a:solidFill>
                  <a:srgbClr val="03617A"/>
                </a:solidFill>
                <a:latin typeface="Work Sans" pitchFamily="2" charset="0"/>
                <a:ea typeface="Work Sans" pitchFamily="2" charset="0"/>
                <a:cs typeface="Work Sans" pitchFamily="2" charset="0"/>
                <a:sym typeface="Work Sans Black"/>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mage Right &amp; Text" userDrawn="1">
  <p:cSld name="CUSTOM_2_1">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628650" y="224359"/>
            <a:ext cx="7886700" cy="558000"/>
          </a:xfrm>
          <a:prstGeom prst="rect">
            <a:avLst/>
          </a:prstGeom>
        </p:spPr>
        <p:txBody>
          <a:bodyPr spcFirstLastPara="1" wrap="square" lIns="71100" tIns="35550" rIns="71100" bIns="35550" anchor="t" anchorCtr="0">
            <a:noAutofit/>
          </a:bodyPr>
          <a:lstStyle>
            <a:lvl1pPr lvl="0" rtl="0">
              <a:spcBef>
                <a:spcPts val="0"/>
              </a:spcBef>
              <a:spcAft>
                <a:spcPts val="0"/>
              </a:spcAft>
              <a:buSzPts val="34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a:endParaRPr/>
          </a:p>
        </p:txBody>
      </p:sp>
      <p:sp>
        <p:nvSpPr>
          <p:cNvPr id="2" name="Google Shape;28;p6">
            <a:extLst>
              <a:ext uri="{FF2B5EF4-FFF2-40B4-BE49-F238E27FC236}">
                <a16:creationId xmlns:a16="http://schemas.microsoft.com/office/drawing/2014/main" id="{8D33BA18-7A9C-DD6D-F601-6EA7FE529C60}"/>
              </a:ext>
            </a:extLst>
          </p:cNvPr>
          <p:cNvSpPr>
            <a:spLocks noGrp="1"/>
          </p:cNvSpPr>
          <p:nvPr>
            <p:ph type="pic" idx="10"/>
          </p:nvPr>
        </p:nvSpPr>
        <p:spPr>
          <a:xfrm>
            <a:off x="4752338" y="815194"/>
            <a:ext cx="4183800" cy="3263400"/>
          </a:xfrm>
          <a:prstGeom prst="rect">
            <a:avLst/>
          </a:prstGeom>
          <a:noFill/>
          <a:ln>
            <a:noFill/>
          </a:ln>
        </p:spPr>
        <p:txBody>
          <a:bodyPr/>
          <a:lstStyle/>
          <a:p>
            <a:endParaRPr lang="en-US"/>
          </a:p>
        </p:txBody>
      </p:sp>
      <p:sp>
        <p:nvSpPr>
          <p:cNvPr id="3" name="Google Shape;29;p6">
            <a:extLst>
              <a:ext uri="{FF2B5EF4-FFF2-40B4-BE49-F238E27FC236}">
                <a16:creationId xmlns:a16="http://schemas.microsoft.com/office/drawing/2014/main" id="{1B4F21D4-4E3F-0281-968A-5A75DEDACF37}"/>
              </a:ext>
            </a:extLst>
          </p:cNvPr>
          <p:cNvSpPr txBox="1">
            <a:spLocks noGrp="1"/>
          </p:cNvSpPr>
          <p:nvPr>
            <p:ph type="body" idx="11"/>
          </p:nvPr>
        </p:nvSpPr>
        <p:spPr>
          <a:xfrm>
            <a:off x="395213" y="887663"/>
            <a:ext cx="3949800" cy="32634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90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90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90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Page">
  <p:cSld name="CUSTOM_1">
    <p:spTree>
      <p:nvGrpSpPr>
        <p:cNvPr id="1" name="Shape 30"/>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THER NOTES - BRANDING">
  <p:cSld name="CUSTOM_1_1">
    <p:spTree>
      <p:nvGrpSpPr>
        <p:cNvPr id="1" name="Shape 31"/>
        <p:cNvGrpSpPr/>
        <p:nvPr/>
      </p:nvGrpSpPr>
      <p:grpSpPr>
        <a:xfrm>
          <a:off x="0" y="0"/>
          <a:ext cx="0" cy="0"/>
          <a:chOff x="0" y="0"/>
          <a:chExt cx="0" cy="0"/>
        </a:xfrm>
      </p:grpSpPr>
      <p:sp>
        <p:nvSpPr>
          <p:cNvPr id="32" name="Google Shape;32;p8"/>
          <p:cNvSpPr txBox="1"/>
          <p:nvPr/>
        </p:nvSpPr>
        <p:spPr>
          <a:xfrm>
            <a:off x="354975" y="463631"/>
            <a:ext cx="8635200" cy="3021000"/>
          </a:xfrm>
          <a:prstGeom prst="rect">
            <a:avLst/>
          </a:prstGeom>
          <a:noFill/>
          <a:ln>
            <a:noFill/>
          </a:ln>
        </p:spPr>
        <p:txBody>
          <a:bodyPr spcFirstLastPara="1" wrap="square" lIns="71100" tIns="71100" rIns="71100" bIns="71100" anchor="t" anchorCtr="0">
            <a:noAutofit/>
          </a:bodyPr>
          <a:lstStyle/>
          <a:p>
            <a:pPr marL="241300" lvl="0" indent="-234950" algn="l" rtl="0">
              <a:lnSpc>
                <a:spcPct val="90000"/>
              </a:lnSpc>
              <a:spcBef>
                <a:spcPts val="0"/>
              </a:spcBef>
              <a:spcAft>
                <a:spcPts val="0"/>
              </a:spcAft>
              <a:buClr>
                <a:schemeClr val="dk1"/>
              </a:buClr>
              <a:buSzPts val="2900"/>
              <a:buFont typeface="Work Sans"/>
              <a:buChar char="•"/>
            </a:pPr>
            <a:r>
              <a:rPr lang="en-US" sz="2900">
                <a:solidFill>
                  <a:schemeClr val="dk1"/>
                </a:solidFill>
                <a:latin typeface="Work Sans"/>
                <a:ea typeface="Work Sans"/>
                <a:cs typeface="Work Sans"/>
                <a:sym typeface="Work Sans"/>
              </a:rPr>
              <a:t>Black for text</a:t>
            </a:r>
            <a:endParaRPr sz="2900">
              <a:solidFill>
                <a:schemeClr val="dk1"/>
              </a:solidFill>
              <a:latin typeface="Work Sans"/>
              <a:ea typeface="Work Sans"/>
              <a:cs typeface="Work Sans"/>
              <a:sym typeface="Work Sans"/>
            </a:endParaRPr>
          </a:p>
          <a:p>
            <a:pPr marL="241300" lvl="0" indent="-234950" algn="l" rtl="0">
              <a:lnSpc>
                <a:spcPct val="90000"/>
              </a:lnSpc>
              <a:spcBef>
                <a:spcPts val="1000"/>
              </a:spcBef>
              <a:spcAft>
                <a:spcPts val="0"/>
              </a:spcAft>
              <a:buClr>
                <a:schemeClr val="dk1"/>
              </a:buClr>
              <a:buSzPts val="2900"/>
              <a:buFont typeface="Work Sans"/>
              <a:buChar char="•"/>
            </a:pPr>
            <a:r>
              <a:rPr lang="en-US" sz="2900">
                <a:solidFill>
                  <a:schemeClr val="dk1"/>
                </a:solidFill>
                <a:latin typeface="Work Sans"/>
                <a:ea typeface="Work Sans"/>
                <a:cs typeface="Work Sans"/>
                <a:sym typeface="Work Sans"/>
              </a:rPr>
              <a:t>Primary colors for titles and graphics are related to the logo below</a:t>
            </a:r>
            <a:endParaRPr sz="2900">
              <a:solidFill>
                <a:schemeClr val="dk1"/>
              </a:solidFill>
              <a:latin typeface="Work Sans"/>
              <a:ea typeface="Work Sans"/>
              <a:cs typeface="Work Sans"/>
              <a:sym typeface="Work Sans"/>
            </a:endParaRPr>
          </a:p>
          <a:p>
            <a:pPr marL="241300" lvl="0" indent="-234950" algn="l" rtl="0">
              <a:lnSpc>
                <a:spcPct val="90000"/>
              </a:lnSpc>
              <a:spcBef>
                <a:spcPts val="1000"/>
              </a:spcBef>
              <a:spcAft>
                <a:spcPts val="0"/>
              </a:spcAft>
              <a:buClr>
                <a:schemeClr val="dk2"/>
              </a:buClr>
              <a:buSzPts val="2900"/>
              <a:buFont typeface="Work Sans"/>
              <a:buChar char="•"/>
            </a:pPr>
            <a:r>
              <a:rPr lang="en-US" sz="2900">
                <a:solidFill>
                  <a:schemeClr val="dk2"/>
                </a:solidFill>
                <a:latin typeface="Work Sans"/>
                <a:ea typeface="Work Sans"/>
                <a:cs typeface="Work Sans"/>
                <a:sym typeface="Work Sans"/>
              </a:rPr>
              <a:t>RGB 3, 97, 122</a:t>
            </a:r>
            <a:endParaRPr sz="2900">
              <a:solidFill>
                <a:schemeClr val="dk1"/>
              </a:solidFill>
              <a:latin typeface="Work Sans"/>
              <a:ea typeface="Work Sans"/>
              <a:cs typeface="Work Sans"/>
              <a:sym typeface="Work Sans"/>
            </a:endParaRPr>
          </a:p>
          <a:p>
            <a:pPr marL="241300" lvl="0" indent="-234950" algn="l" rtl="0">
              <a:lnSpc>
                <a:spcPct val="90000"/>
              </a:lnSpc>
              <a:spcBef>
                <a:spcPts val="1000"/>
              </a:spcBef>
              <a:spcAft>
                <a:spcPts val="0"/>
              </a:spcAft>
              <a:buClr>
                <a:schemeClr val="lt2"/>
              </a:buClr>
              <a:buSzPts val="2900"/>
              <a:buFont typeface="Work Sans"/>
              <a:buChar char="•"/>
            </a:pPr>
            <a:r>
              <a:rPr lang="en-US" sz="2900">
                <a:solidFill>
                  <a:schemeClr val="lt2"/>
                </a:solidFill>
                <a:latin typeface="Work Sans"/>
                <a:ea typeface="Work Sans"/>
                <a:cs typeface="Work Sans"/>
                <a:sym typeface="Work Sans"/>
              </a:rPr>
              <a:t>RGB 198, 214, 103</a:t>
            </a:r>
            <a:endParaRPr sz="2900">
              <a:solidFill>
                <a:schemeClr val="dk1"/>
              </a:solidFill>
              <a:latin typeface="Work Sans"/>
              <a:ea typeface="Work Sans"/>
              <a:cs typeface="Work Sans"/>
              <a:sym typeface="Work Sans"/>
            </a:endParaRPr>
          </a:p>
          <a:p>
            <a:pPr marL="241300" lvl="0" indent="-234950" algn="l" rtl="0">
              <a:lnSpc>
                <a:spcPct val="90000"/>
              </a:lnSpc>
              <a:spcBef>
                <a:spcPts val="1000"/>
              </a:spcBef>
              <a:spcAft>
                <a:spcPts val="0"/>
              </a:spcAft>
              <a:buClr>
                <a:schemeClr val="accent3"/>
              </a:buClr>
              <a:buSzPts val="2900"/>
              <a:buFont typeface="Work Sans"/>
              <a:buChar char="•"/>
            </a:pPr>
            <a:r>
              <a:rPr lang="en-US" sz="2900">
                <a:solidFill>
                  <a:schemeClr val="accent3"/>
                </a:solidFill>
                <a:latin typeface="Work Sans"/>
                <a:ea typeface="Work Sans"/>
                <a:cs typeface="Work Sans"/>
                <a:sym typeface="Work Sans"/>
              </a:rPr>
              <a:t>RGB 224, 166, 36</a:t>
            </a:r>
            <a:endParaRPr sz="1900">
              <a:solidFill>
                <a:schemeClr val="dk1"/>
              </a:solidFill>
              <a:latin typeface="Work Sans"/>
              <a:ea typeface="Work Sans"/>
              <a:cs typeface="Work Sans"/>
              <a:sym typeface="Work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
        <p:cNvGrpSpPr/>
        <p:nvPr/>
      </p:nvGrpSpPr>
      <p:grpSpPr>
        <a:xfrm>
          <a:off x="0" y="0"/>
          <a:ext cx="0" cy="0"/>
          <a:chOff x="0" y="0"/>
          <a:chExt cx="0" cy="0"/>
        </a:xfrm>
      </p:grpSpPr>
      <p:pic>
        <p:nvPicPr>
          <p:cNvPr id="10" name="Google Shape;10;p2" descr="https://lh4.googleusercontent.com/0jO1tYQk6XgRqjkpLb-Yd-3_vSfx8OLPdBauO9uuszcLUAbvriETzko07vaSoqllj2XWDibxLTRvfeACLujfzq6nlydFA5MAvVosDOGo_hwsdQgjQz2VCMkvBL8DPPyEtlwVuQtQjeAwZA7xl9scunA61Q=s2048"/>
          <p:cNvPicPr preferRelativeResize="0"/>
          <p:nvPr/>
        </p:nvPicPr>
        <p:blipFill rotWithShape="1">
          <a:blip r:embed="rId2">
            <a:alphaModFix/>
          </a:blip>
          <a:srcRect/>
          <a:stretch/>
        </p:blipFill>
        <p:spPr>
          <a:xfrm>
            <a:off x="835450" y="2088139"/>
            <a:ext cx="6725791" cy="870499"/>
          </a:xfrm>
          <a:prstGeom prst="rect">
            <a:avLst/>
          </a:prstGeom>
          <a:noFill/>
          <a:ln>
            <a:noFill/>
          </a:ln>
        </p:spPr>
      </p:pic>
      <p:sp>
        <p:nvSpPr>
          <p:cNvPr id="11" name="Google Shape;11;p2"/>
          <p:cNvSpPr txBox="1"/>
          <p:nvPr/>
        </p:nvSpPr>
        <p:spPr>
          <a:xfrm>
            <a:off x="0" y="3079125"/>
            <a:ext cx="9144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12" name="Google Shape;12;p2"/>
          <p:cNvSpPr txBox="1"/>
          <p:nvPr/>
        </p:nvSpPr>
        <p:spPr>
          <a:xfrm>
            <a:off x="57950" y="3093350"/>
            <a:ext cx="9033600" cy="9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Tree>
    <p:extLst>
      <p:ext uri="{BB962C8B-B14F-4D97-AF65-F5344CB8AC3E}">
        <p14:creationId xmlns:p14="http://schemas.microsoft.com/office/powerpoint/2010/main" val="3663744884"/>
      </p:ext>
    </p:extLst>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33"/>
        <p:cNvGrpSpPr/>
        <p:nvPr/>
      </p:nvGrpSpPr>
      <p:grpSpPr>
        <a:xfrm>
          <a:off x="0" y="0"/>
          <a:ext cx="0" cy="0"/>
          <a:chOff x="0" y="0"/>
          <a:chExt cx="0" cy="0"/>
        </a:xfrm>
      </p:grpSpPr>
      <p:sp>
        <p:nvSpPr>
          <p:cNvPr id="34" name="Google Shape;34;p9"/>
          <p:cNvSpPr txBox="1">
            <a:spLocks noGrp="1"/>
          </p:cNvSpPr>
          <p:nvPr>
            <p:ph type="ctrTitle"/>
          </p:nvPr>
        </p:nvSpPr>
        <p:spPr>
          <a:xfrm>
            <a:off x="311708" y="744575"/>
            <a:ext cx="8520600" cy="2052900"/>
          </a:xfrm>
          <a:prstGeom prst="rect">
            <a:avLst/>
          </a:prstGeom>
        </p:spPr>
        <p:txBody>
          <a:bodyPr spcFirstLastPara="1" wrap="square" lIns="71100" tIns="35550" rIns="71100" bIns="35550" anchor="b" anchorCtr="0">
            <a:noAutofit/>
          </a:bodyPr>
          <a:lstStyle>
            <a:lvl1pPr lvl="0" algn="ctr" rtl="0">
              <a:spcBef>
                <a:spcPts val="0"/>
              </a:spcBef>
              <a:spcAft>
                <a:spcPts val="0"/>
              </a:spcAft>
              <a:buSzPts val="5400"/>
              <a:buNone/>
              <a:defRPr sz="5400"/>
            </a:lvl1pPr>
            <a:lvl2pPr lvl="1" algn="ctr" rtl="0">
              <a:spcBef>
                <a:spcPts val="0"/>
              </a:spcBef>
              <a:spcAft>
                <a:spcPts val="0"/>
              </a:spcAft>
              <a:buSzPts val="5400"/>
              <a:buNone/>
              <a:defRPr sz="5400"/>
            </a:lvl2pPr>
            <a:lvl3pPr lvl="2" algn="ctr" rtl="0">
              <a:spcBef>
                <a:spcPts val="0"/>
              </a:spcBef>
              <a:spcAft>
                <a:spcPts val="0"/>
              </a:spcAft>
              <a:buSzPts val="5400"/>
              <a:buNone/>
              <a:defRPr sz="5400"/>
            </a:lvl3pPr>
            <a:lvl4pPr lvl="3" algn="ctr" rtl="0">
              <a:spcBef>
                <a:spcPts val="0"/>
              </a:spcBef>
              <a:spcAft>
                <a:spcPts val="0"/>
              </a:spcAft>
              <a:buSzPts val="5400"/>
              <a:buNone/>
              <a:defRPr sz="5400"/>
            </a:lvl4pPr>
            <a:lvl5pPr lvl="4" algn="ctr" rtl="0">
              <a:spcBef>
                <a:spcPts val="0"/>
              </a:spcBef>
              <a:spcAft>
                <a:spcPts val="0"/>
              </a:spcAft>
              <a:buSzPts val="5400"/>
              <a:buNone/>
              <a:defRPr sz="5400"/>
            </a:lvl5pPr>
            <a:lvl6pPr lvl="5" algn="ctr" rtl="0">
              <a:spcBef>
                <a:spcPts val="0"/>
              </a:spcBef>
              <a:spcAft>
                <a:spcPts val="0"/>
              </a:spcAft>
              <a:buSzPts val="5400"/>
              <a:buNone/>
              <a:defRPr sz="5400"/>
            </a:lvl6pPr>
            <a:lvl7pPr lvl="6" algn="ctr" rtl="0">
              <a:spcBef>
                <a:spcPts val="0"/>
              </a:spcBef>
              <a:spcAft>
                <a:spcPts val="0"/>
              </a:spcAft>
              <a:buSzPts val="5400"/>
              <a:buNone/>
              <a:defRPr sz="5400"/>
            </a:lvl7pPr>
            <a:lvl8pPr lvl="7" algn="ctr" rtl="0">
              <a:spcBef>
                <a:spcPts val="0"/>
              </a:spcBef>
              <a:spcAft>
                <a:spcPts val="0"/>
              </a:spcAft>
              <a:buSzPts val="5400"/>
              <a:buNone/>
              <a:defRPr sz="5400"/>
            </a:lvl8pPr>
            <a:lvl9pPr lvl="8" algn="ctr" rtl="0">
              <a:spcBef>
                <a:spcPts val="0"/>
              </a:spcBef>
              <a:spcAft>
                <a:spcPts val="0"/>
              </a:spcAft>
              <a:buSzPts val="5400"/>
              <a:buNone/>
              <a:defRPr sz="5400"/>
            </a:lvl9pPr>
          </a:lstStyle>
          <a:p>
            <a:endParaRPr/>
          </a:p>
        </p:txBody>
      </p:sp>
      <p:sp>
        <p:nvSpPr>
          <p:cNvPr id="35" name="Google Shape;35;p9"/>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t" anchorCtr="0">
            <a:noAutofit/>
          </a:bodyPr>
          <a:lstStyle>
            <a:lvl1pPr lvl="0" algn="ctr" rtl="0">
              <a:lnSpc>
                <a:spcPct val="100000"/>
              </a:lnSpc>
              <a:spcBef>
                <a:spcPts val="900"/>
              </a:spcBef>
              <a:spcAft>
                <a:spcPts val="0"/>
              </a:spcAft>
              <a:buSzPts val="2900"/>
              <a:buNone/>
              <a:defRPr sz="2900"/>
            </a:lvl1pPr>
            <a:lvl2pPr lvl="1" algn="ctr" rtl="0">
              <a:lnSpc>
                <a:spcPct val="100000"/>
              </a:lnSpc>
              <a:spcBef>
                <a:spcPts val="400"/>
              </a:spcBef>
              <a:spcAft>
                <a:spcPts val="0"/>
              </a:spcAft>
              <a:buSzPts val="2900"/>
              <a:buNone/>
              <a:defRPr sz="2900"/>
            </a:lvl2pPr>
            <a:lvl3pPr lvl="2" algn="ctr" rtl="0">
              <a:lnSpc>
                <a:spcPct val="100000"/>
              </a:lnSpc>
              <a:spcBef>
                <a:spcPts val="400"/>
              </a:spcBef>
              <a:spcAft>
                <a:spcPts val="0"/>
              </a:spcAft>
              <a:buSzPts val="2900"/>
              <a:buNone/>
              <a:defRPr sz="2900"/>
            </a:lvl3pPr>
            <a:lvl4pPr lvl="3" algn="ctr" rtl="0">
              <a:lnSpc>
                <a:spcPct val="100000"/>
              </a:lnSpc>
              <a:spcBef>
                <a:spcPts val="400"/>
              </a:spcBef>
              <a:spcAft>
                <a:spcPts val="0"/>
              </a:spcAft>
              <a:buSzPts val="2900"/>
              <a:buNone/>
              <a:defRPr sz="2900"/>
            </a:lvl4pPr>
            <a:lvl5pPr lvl="4" algn="ctr" rtl="0">
              <a:lnSpc>
                <a:spcPct val="100000"/>
              </a:lnSpc>
              <a:spcBef>
                <a:spcPts val="400"/>
              </a:spcBef>
              <a:spcAft>
                <a:spcPts val="0"/>
              </a:spcAft>
              <a:buSzPts val="2900"/>
              <a:buNone/>
              <a:defRPr sz="2900"/>
            </a:lvl5pPr>
            <a:lvl6pPr lvl="5" algn="ctr" rtl="0">
              <a:lnSpc>
                <a:spcPct val="100000"/>
              </a:lnSpc>
              <a:spcBef>
                <a:spcPts val="400"/>
              </a:spcBef>
              <a:spcAft>
                <a:spcPts val="0"/>
              </a:spcAft>
              <a:buSzPts val="2900"/>
              <a:buNone/>
              <a:defRPr sz="2900"/>
            </a:lvl6pPr>
            <a:lvl7pPr lvl="6" algn="ctr" rtl="0">
              <a:lnSpc>
                <a:spcPct val="100000"/>
              </a:lnSpc>
              <a:spcBef>
                <a:spcPts val="400"/>
              </a:spcBef>
              <a:spcAft>
                <a:spcPts val="0"/>
              </a:spcAft>
              <a:buSzPts val="2900"/>
              <a:buNone/>
              <a:defRPr sz="2900"/>
            </a:lvl7pPr>
            <a:lvl8pPr lvl="7" algn="ctr" rtl="0">
              <a:lnSpc>
                <a:spcPct val="100000"/>
              </a:lnSpc>
              <a:spcBef>
                <a:spcPts val="400"/>
              </a:spcBef>
              <a:spcAft>
                <a:spcPts val="0"/>
              </a:spcAft>
              <a:buSzPts val="2900"/>
              <a:buNone/>
              <a:defRPr sz="2900"/>
            </a:lvl8pPr>
            <a:lvl9pPr lvl="8" algn="ctr" rtl="0">
              <a:lnSpc>
                <a:spcPct val="100000"/>
              </a:lnSpc>
              <a:spcBef>
                <a:spcPts val="400"/>
              </a:spcBef>
              <a:spcAft>
                <a:spcPts val="0"/>
              </a:spcAft>
              <a:buSzPts val="2900"/>
              <a:buNone/>
              <a:defRPr sz="2900"/>
            </a:lvl9pPr>
          </a:lstStyle>
          <a:p>
            <a:endParaRPr/>
          </a:p>
        </p:txBody>
      </p:sp>
    </p:spTree>
    <p:extLst>
      <p:ext uri="{BB962C8B-B14F-4D97-AF65-F5344CB8AC3E}">
        <p14:creationId xmlns:p14="http://schemas.microsoft.com/office/powerpoint/2010/main" val="2555549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Left &amp; Text">
  <p:cSld name="Image Left &amp; Text">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628650" y="224359"/>
            <a:ext cx="7886700" cy="558000"/>
          </a:xfrm>
          <a:prstGeom prst="rect">
            <a:avLst/>
          </a:prstGeom>
        </p:spPr>
        <p:txBody>
          <a:bodyPr spcFirstLastPara="1" wrap="square" lIns="71100" tIns="35550" rIns="71100" bIns="35550" anchor="t" anchorCtr="0">
            <a:noAutofit/>
          </a:bodyPr>
          <a:lstStyle>
            <a:lvl1pPr lvl="0">
              <a:spcBef>
                <a:spcPts val="0"/>
              </a:spcBef>
              <a:spcAft>
                <a:spcPts val="0"/>
              </a:spcAft>
              <a:buSzPts val="34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24" name="Google Shape;24;p5"/>
          <p:cNvSpPr>
            <a:spLocks noGrp="1"/>
          </p:cNvSpPr>
          <p:nvPr>
            <p:ph type="pic" idx="2"/>
          </p:nvPr>
        </p:nvSpPr>
        <p:spPr>
          <a:xfrm>
            <a:off x="449156" y="1151850"/>
            <a:ext cx="4183800" cy="3263400"/>
          </a:xfrm>
          <a:prstGeom prst="rect">
            <a:avLst/>
          </a:prstGeom>
          <a:noFill/>
          <a:ln>
            <a:noFill/>
          </a:ln>
        </p:spPr>
        <p:txBody>
          <a:bodyPr/>
          <a:lstStyle/>
          <a:p>
            <a:endParaRPr lang="en-US"/>
          </a:p>
        </p:txBody>
      </p:sp>
      <p:sp>
        <p:nvSpPr>
          <p:cNvPr id="25" name="Google Shape;25;p5"/>
          <p:cNvSpPr txBox="1">
            <a:spLocks noGrp="1"/>
          </p:cNvSpPr>
          <p:nvPr>
            <p:ph type="body" idx="1"/>
          </p:nvPr>
        </p:nvSpPr>
        <p:spPr>
          <a:xfrm>
            <a:off x="4879481" y="1151850"/>
            <a:ext cx="3949800" cy="32634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90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90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90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Tree>
    <p:extLst>
      <p:ext uri="{BB962C8B-B14F-4D97-AF65-F5344CB8AC3E}">
        <p14:creationId xmlns:p14="http://schemas.microsoft.com/office/powerpoint/2010/main" val="663227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24359"/>
            <a:ext cx="7886700" cy="558000"/>
          </a:xfrm>
          <a:prstGeom prst="rect">
            <a:avLst/>
          </a:prstGeom>
          <a:noFill/>
          <a:ln>
            <a:noFill/>
          </a:ln>
        </p:spPr>
        <p:txBody>
          <a:bodyPr spcFirstLastPara="1" wrap="square" lIns="71100" tIns="35550" rIns="71100" bIns="35550" anchor="t" anchorCtr="0">
            <a:noAutofit/>
          </a:bodyPr>
          <a:lstStyle>
            <a:lvl1pPr marR="0" lvl="0" algn="l" rtl="0">
              <a:lnSpc>
                <a:spcPct val="90000"/>
              </a:lnSpc>
              <a:spcBef>
                <a:spcPts val="0"/>
              </a:spcBef>
              <a:spcAft>
                <a:spcPts val="0"/>
              </a:spcAft>
              <a:buClr>
                <a:srgbClr val="03617A"/>
              </a:buClr>
              <a:buSzPts val="3400"/>
              <a:buFont typeface="Work Sans Black"/>
              <a:buNone/>
              <a:defRPr sz="3400" i="0" u="none" strike="noStrike" cap="none">
                <a:solidFill>
                  <a:srgbClr val="03617A"/>
                </a:solidFill>
                <a:latin typeface="Work Sans Black"/>
                <a:ea typeface="Work Sans Black"/>
                <a:cs typeface="Work Sans Black"/>
                <a:sym typeface="Work Sans Black"/>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a:endParaRPr dirty="0"/>
          </a:p>
        </p:txBody>
      </p:sp>
      <p:sp>
        <p:nvSpPr>
          <p:cNvPr id="7" name="Google Shape;7;p1"/>
          <p:cNvSpPr txBox="1">
            <a:spLocks noGrp="1"/>
          </p:cNvSpPr>
          <p:nvPr>
            <p:ph type="body" idx="1"/>
          </p:nvPr>
        </p:nvSpPr>
        <p:spPr>
          <a:xfrm>
            <a:off x="628650" y="782359"/>
            <a:ext cx="7886700" cy="385026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90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90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90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90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r>
              <a:rPr lang="en-US" dirty="0"/>
              <a:t>Example text</a:t>
            </a:r>
          </a:p>
          <a:p>
            <a:pPr lvl="1"/>
            <a:r>
              <a:rPr lang="en-US" dirty="0"/>
              <a:t>Example text</a:t>
            </a:r>
          </a:p>
          <a:p>
            <a:pPr lvl="2"/>
            <a:r>
              <a:rPr lang="en-US" dirty="0"/>
              <a:t>Example text</a:t>
            </a:r>
          </a:p>
          <a:p>
            <a:pPr lvl="3"/>
            <a:r>
              <a:rPr lang="en-US" dirty="0"/>
              <a:t>Example text</a:t>
            </a:r>
            <a:endParaRPr dirty="0"/>
          </a:p>
        </p:txBody>
      </p:sp>
      <p:pic>
        <p:nvPicPr>
          <p:cNvPr id="8" name="Google Shape;8;p1"/>
          <p:cNvPicPr preferRelativeResize="0"/>
          <p:nvPr/>
        </p:nvPicPr>
        <p:blipFill rotWithShape="1">
          <a:blip r:embed="rId9">
            <a:alphaModFix/>
          </a:blip>
          <a:srcRect/>
          <a:stretch/>
        </p:blipFill>
        <p:spPr>
          <a:xfrm>
            <a:off x="7105454" y="4241846"/>
            <a:ext cx="1641680" cy="7035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7" r:id="rId5"/>
    <p:sldLayoutId id="2147483658" r:id="rId6"/>
    <p:sldLayoutId id="214748365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a:solidFill>
            <a:srgbClr val="000000"/>
          </a:solidFill>
          <a:latin typeface="Work Sans" pitchFamily="2" charset="0"/>
          <a:ea typeface="Work Sans"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546100" marR="0" lvl="0" indent="-457200" algn="l" rtl="0">
        <a:lnSpc>
          <a:spcPct val="100000"/>
        </a:lnSpc>
        <a:spcBef>
          <a:spcPts val="0"/>
        </a:spcBef>
        <a:spcAft>
          <a:spcPts val="0"/>
        </a:spcAft>
        <a:buClr>
          <a:srgbClr val="000000"/>
        </a:buClr>
        <a:buFont typeface="+mj-lt"/>
        <a:buAutoNum type="alphaUcPeriod"/>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E0A624"/>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hyperlink" Target="https://iowaleague.org/resource/gasb-54-fund-balance-classifications/"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hyperlink" Target="mailto:ted.nellesen@dom.iowa.gov"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10"/>
          <p:cNvSpPr txBox="1">
            <a:spLocks noGrp="1"/>
          </p:cNvSpPr>
          <p:nvPr>
            <p:ph type="title" idx="4294967295"/>
          </p:nvPr>
        </p:nvSpPr>
        <p:spPr>
          <a:xfrm>
            <a:off x="14500" y="3223750"/>
            <a:ext cx="9129600" cy="1722650"/>
          </a:xfrm>
          <a:prstGeom prst="rect">
            <a:avLst/>
          </a:prstGeom>
        </p:spPr>
        <p:txBody>
          <a:bodyPr spcFirstLastPara="1" wrap="square" lIns="71100" tIns="35550" rIns="71100" bIns="35550" anchor="t" anchorCtr="0">
            <a:noAutofit/>
          </a:bodyPr>
          <a:lstStyle/>
          <a:p>
            <a:pPr marL="0" lvl="0" indent="0" algn="ctr" rtl="0">
              <a:lnSpc>
                <a:spcPct val="100000"/>
              </a:lnSpc>
              <a:spcBef>
                <a:spcPts val="0"/>
              </a:spcBef>
              <a:spcAft>
                <a:spcPts val="0"/>
              </a:spcAft>
              <a:buNone/>
            </a:pPr>
            <a:r>
              <a:rPr lang="en-US" sz="2400" dirty="0">
                <a:solidFill>
                  <a:schemeClr val="dk2"/>
                </a:solidFill>
              </a:rPr>
              <a:t>Debt, Law Changes, &amp; Reporting</a:t>
            </a:r>
            <a:br>
              <a:rPr lang="en-US" sz="2400" dirty="0">
                <a:solidFill>
                  <a:schemeClr val="dk2"/>
                </a:solidFill>
              </a:rPr>
            </a:br>
            <a:r>
              <a:rPr lang="en-US" sz="2400" dirty="0">
                <a:solidFill>
                  <a:schemeClr val="dk2"/>
                </a:solidFill>
              </a:rPr>
              <a:t>IMFOA Fall 2026</a:t>
            </a:r>
            <a:br>
              <a:rPr lang="en-US" sz="1600" dirty="0">
                <a:solidFill>
                  <a:schemeClr val="dk2"/>
                </a:solidFill>
              </a:rPr>
            </a:br>
            <a:br>
              <a:rPr lang="en-US" sz="1600" dirty="0">
                <a:solidFill>
                  <a:schemeClr val="dk2"/>
                </a:solidFill>
              </a:rPr>
            </a:br>
            <a:r>
              <a:rPr lang="en-US" sz="1600" dirty="0">
                <a:solidFill>
                  <a:schemeClr val="dk2"/>
                </a:solidFill>
              </a:rPr>
              <a:t>Ted Nellesen</a:t>
            </a:r>
            <a:endParaRPr sz="1200" dirty="0">
              <a:solidFill>
                <a:schemeClr val="dk1"/>
              </a:solidFill>
              <a:latin typeface="Work Sans"/>
              <a:ea typeface="Work Sans"/>
              <a:cs typeface="Work Sans"/>
              <a:sym typeface="Work Sans"/>
            </a:endParaRPr>
          </a:p>
          <a:p>
            <a:pPr marL="0" lvl="0" indent="0" algn="ctr" rtl="0">
              <a:lnSpc>
                <a:spcPct val="100000"/>
              </a:lnSpc>
              <a:spcBef>
                <a:spcPts val="0"/>
              </a:spcBef>
              <a:spcAft>
                <a:spcPts val="0"/>
              </a:spcAft>
              <a:buNone/>
            </a:pPr>
            <a:r>
              <a:rPr lang="en-US" sz="1600" dirty="0">
                <a:solidFill>
                  <a:schemeClr val="dk2"/>
                </a:solidFill>
                <a:latin typeface="Work Sans"/>
                <a:ea typeface="Work Sans"/>
                <a:cs typeface="Work Sans"/>
                <a:sym typeface="Work Sans"/>
              </a:rPr>
              <a:t>State and Local Budgets Division</a:t>
            </a:r>
            <a:endParaRPr sz="1200" dirty="0">
              <a:solidFill>
                <a:schemeClr val="dk1"/>
              </a:solidFill>
              <a:latin typeface="Work Sans"/>
              <a:ea typeface="Work Sans"/>
              <a:cs typeface="Work Sans"/>
              <a:sym typeface="Work Sans"/>
            </a:endParaRPr>
          </a:p>
          <a:p>
            <a:pPr marL="0" lvl="0" indent="0" algn="ctr" rtl="0">
              <a:lnSpc>
                <a:spcPct val="100000"/>
              </a:lnSpc>
              <a:spcBef>
                <a:spcPts val="0"/>
              </a:spcBef>
              <a:spcAft>
                <a:spcPts val="0"/>
              </a:spcAft>
              <a:buNone/>
            </a:pPr>
            <a:r>
              <a:rPr lang="en-US" sz="1600" dirty="0">
                <a:solidFill>
                  <a:schemeClr val="dk2"/>
                </a:solidFill>
                <a:latin typeface="Work Sans"/>
                <a:ea typeface="Work Sans"/>
                <a:cs typeface="Work Sans"/>
                <a:sym typeface="Work Sans"/>
              </a:rPr>
              <a:t>October 21, 2026</a:t>
            </a:r>
            <a:endParaRPr sz="1400"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842332D3-5EDC-95DA-E8E5-43105C06A250}"/>
              </a:ext>
            </a:extLst>
          </p:cNvPr>
          <p:cNvSpPr txBox="1"/>
          <p:nvPr/>
        </p:nvSpPr>
        <p:spPr>
          <a:xfrm>
            <a:off x="2286000" y="2418769"/>
            <a:ext cx="4572000" cy="307777"/>
          </a:xfrm>
          <a:prstGeom prst="rect">
            <a:avLst/>
          </a:prstGeom>
          <a:noFill/>
        </p:spPr>
        <p:txBody>
          <a:bodyPr wrap="square">
            <a:spAutoFit/>
          </a:bodyPr>
          <a:lstStyle/>
          <a:p>
            <a:r>
              <a:rPr lang="en-US" b="0" dirty="0">
                <a:effectLst/>
              </a:rPr>
              <a:t> </a:t>
            </a:r>
            <a:endParaRPr lang="en-US" dirty="0"/>
          </a:p>
        </p:txBody>
      </p:sp>
      <p:sp>
        <p:nvSpPr>
          <p:cNvPr id="5" name="TextBox 4">
            <a:extLst>
              <a:ext uri="{FF2B5EF4-FFF2-40B4-BE49-F238E27FC236}">
                <a16:creationId xmlns:a16="http://schemas.microsoft.com/office/drawing/2014/main" id="{5153FBF2-57DB-D9B6-2C2E-ABB92BDC6634}"/>
              </a:ext>
            </a:extLst>
          </p:cNvPr>
          <p:cNvSpPr txBox="1"/>
          <p:nvPr/>
        </p:nvSpPr>
        <p:spPr>
          <a:xfrm>
            <a:off x="2286000" y="2418769"/>
            <a:ext cx="4572000" cy="307777"/>
          </a:xfrm>
          <a:prstGeom prst="rect">
            <a:avLst/>
          </a:prstGeom>
          <a:noFill/>
        </p:spPr>
        <p:txBody>
          <a:bodyPr wrap="square">
            <a:spAutoFit/>
          </a:bodyPr>
          <a:lstStyle/>
          <a:p>
            <a:r>
              <a:rPr lang="en-US" b="0" dirty="0">
                <a:effectLst/>
              </a:rPr>
              <a:t> </a:t>
            </a:r>
            <a:endParaRPr lang="en-US" dirty="0"/>
          </a:p>
        </p:txBody>
      </p:sp>
      <p:sp>
        <p:nvSpPr>
          <p:cNvPr id="7" name="TextBox 6">
            <a:extLst>
              <a:ext uri="{FF2B5EF4-FFF2-40B4-BE49-F238E27FC236}">
                <a16:creationId xmlns:a16="http://schemas.microsoft.com/office/drawing/2014/main" id="{DEE0AA0A-38EA-5E59-2D3C-5093304D0B05}"/>
              </a:ext>
            </a:extLst>
          </p:cNvPr>
          <p:cNvSpPr txBox="1"/>
          <p:nvPr/>
        </p:nvSpPr>
        <p:spPr>
          <a:xfrm>
            <a:off x="2286000" y="2418769"/>
            <a:ext cx="4572000" cy="307777"/>
          </a:xfrm>
          <a:prstGeom prst="rect">
            <a:avLst/>
          </a:prstGeom>
          <a:noFill/>
        </p:spPr>
        <p:txBody>
          <a:bodyPr wrap="square">
            <a:spAutoFit/>
          </a:bodyPr>
          <a:lstStyle/>
          <a:p>
            <a:r>
              <a:rPr lang="en-US" b="0" dirty="0">
                <a:effectLst/>
              </a:rPr>
              <a:t> </a:t>
            </a:r>
            <a:endParaRPr lang="en-US" dirty="0"/>
          </a:p>
        </p:txBody>
      </p:sp>
      <p:sp>
        <p:nvSpPr>
          <p:cNvPr id="9" name="TextBox 8">
            <a:extLst>
              <a:ext uri="{FF2B5EF4-FFF2-40B4-BE49-F238E27FC236}">
                <a16:creationId xmlns:a16="http://schemas.microsoft.com/office/drawing/2014/main" id="{072A2331-4EEB-4BE7-25CB-A9BD9817D56F}"/>
              </a:ext>
            </a:extLst>
          </p:cNvPr>
          <p:cNvSpPr txBox="1"/>
          <p:nvPr/>
        </p:nvSpPr>
        <p:spPr>
          <a:xfrm>
            <a:off x="2286000" y="2418769"/>
            <a:ext cx="4572000" cy="307777"/>
          </a:xfrm>
          <a:prstGeom prst="rect">
            <a:avLst/>
          </a:prstGeom>
          <a:noFill/>
        </p:spPr>
        <p:txBody>
          <a:bodyPr wrap="square">
            <a:spAutoFit/>
          </a:bodyPr>
          <a:lstStyle/>
          <a:p>
            <a:r>
              <a:rPr lang="en-US" b="0" dirty="0">
                <a:effectLst/>
              </a:rPr>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ctrTitle"/>
          </p:nvPr>
        </p:nvSpPr>
        <p:spPr>
          <a:xfrm>
            <a:off x="1524808" y="1485900"/>
            <a:ext cx="6000750" cy="3086100"/>
          </a:xfrm>
          <a:prstGeom prst="rect">
            <a:avLst/>
          </a:prstGeom>
          <a:noFill/>
          <a:ln>
            <a:noFill/>
          </a:ln>
        </p:spPr>
        <p:txBody>
          <a:bodyPr spcFirstLastPara="1" wrap="square" lIns="68575" tIns="34275" rIns="68575" bIns="34275" anchor="b" anchorCtr="0">
            <a:noAutofit/>
          </a:bodyPr>
          <a:lstStyle/>
          <a:p>
            <a:pPr marL="0" lvl="0" indent="0" algn="ctr" rtl="0">
              <a:spcBef>
                <a:spcPts val="0"/>
              </a:spcBef>
              <a:spcAft>
                <a:spcPts val="0"/>
              </a:spcAft>
              <a:buClr>
                <a:schemeClr val="lt2"/>
              </a:buClr>
              <a:buSzPts val="4900"/>
              <a:buFont typeface="Century Gothic"/>
              <a:buNone/>
            </a:pP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r>
              <a:rPr lang="en-US" sz="4900" b="1" dirty="0">
                <a:latin typeface="Work Sans" pitchFamily="2" charset="0"/>
                <a:ea typeface="Century Gothic"/>
                <a:cs typeface="Century Gothic"/>
                <a:sym typeface="Century Gothic"/>
              </a:rPr>
              <a:t>Debt Reporting &amp; AFR/Budget Changes</a:t>
            </a: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endParaRPr sz="4900" dirty="0">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5B8F-E879-E1D7-BE3B-788B680E1C8E}"/>
              </a:ext>
            </a:extLst>
          </p:cNvPr>
          <p:cNvSpPr>
            <a:spLocks noGrp="1"/>
          </p:cNvSpPr>
          <p:nvPr>
            <p:ph type="title"/>
          </p:nvPr>
        </p:nvSpPr>
        <p:spPr/>
        <p:txBody>
          <a:bodyPr/>
          <a:lstStyle/>
          <a:p>
            <a:r>
              <a:rPr lang="en-US" b="1" dirty="0">
                <a:latin typeface="Work Sans" pitchFamily="2" charset="0"/>
              </a:rPr>
              <a:t>Recent Debt Issuance Changes</a:t>
            </a:r>
          </a:p>
        </p:txBody>
      </p:sp>
      <p:sp>
        <p:nvSpPr>
          <p:cNvPr id="3" name="Text Placeholder 2">
            <a:extLst>
              <a:ext uri="{FF2B5EF4-FFF2-40B4-BE49-F238E27FC236}">
                <a16:creationId xmlns:a16="http://schemas.microsoft.com/office/drawing/2014/main" id="{5A18DED6-148E-1721-86FF-BC07C66707FC}"/>
              </a:ext>
            </a:extLst>
          </p:cNvPr>
          <p:cNvSpPr>
            <a:spLocks noGrp="1"/>
          </p:cNvSpPr>
          <p:nvPr>
            <p:ph type="body" idx="1"/>
          </p:nvPr>
        </p:nvSpPr>
        <p:spPr>
          <a:xfrm>
            <a:off x="628650" y="782359"/>
            <a:ext cx="8284800" cy="3621000"/>
          </a:xfrm>
        </p:spPr>
        <p:txBody>
          <a:bodyPr/>
          <a:lstStyle/>
          <a:p>
            <a:r>
              <a:rPr lang="en-US" dirty="0"/>
              <a:t>HF718</a:t>
            </a:r>
          </a:p>
          <a:p>
            <a:pPr marL="565150" lvl="1" indent="0">
              <a:buNone/>
            </a:pPr>
            <a:r>
              <a:rPr lang="en-US" dirty="0"/>
              <a:t>County &amp; City Bond Issuance Report - COI 8.5(16)</a:t>
            </a:r>
          </a:p>
          <a:p>
            <a:pPr lvl="1"/>
            <a:r>
              <a:rPr lang="en-US" dirty="0"/>
              <a:t>DOM is to file a report with the General Assembly annually by January 15 including:</a:t>
            </a:r>
          </a:p>
          <a:p>
            <a:pPr lvl="2"/>
            <a:r>
              <a:rPr lang="en-US" dirty="0"/>
              <a:t>The use of each bond issuance procedure</a:t>
            </a:r>
          </a:p>
          <a:p>
            <a:pPr lvl="3"/>
            <a:r>
              <a:rPr lang="en-US" dirty="0"/>
              <a:t>General corporate purpose</a:t>
            </a:r>
          </a:p>
          <a:p>
            <a:pPr lvl="4"/>
            <a:r>
              <a:rPr lang="en-US" dirty="0"/>
              <a:t>Voted</a:t>
            </a:r>
          </a:p>
          <a:p>
            <a:pPr lvl="4"/>
            <a:r>
              <a:rPr lang="en-US" dirty="0"/>
              <a:t>Non-voted</a:t>
            </a:r>
          </a:p>
          <a:p>
            <a:pPr lvl="3">
              <a:spcAft>
                <a:spcPts val="600"/>
              </a:spcAft>
            </a:pPr>
            <a:r>
              <a:rPr lang="en-US" dirty="0"/>
              <a:t>Essential corporate purpose</a:t>
            </a:r>
          </a:p>
          <a:p>
            <a:pPr lvl="2"/>
            <a:r>
              <a:rPr lang="en-US" dirty="0"/>
              <a:t>Amount of each type of debt issued</a:t>
            </a:r>
          </a:p>
          <a:p>
            <a:pPr lvl="1"/>
            <a:endParaRPr lang="en-US" dirty="0"/>
          </a:p>
        </p:txBody>
      </p:sp>
    </p:spTree>
    <p:extLst>
      <p:ext uri="{BB962C8B-B14F-4D97-AF65-F5344CB8AC3E}">
        <p14:creationId xmlns:p14="http://schemas.microsoft.com/office/powerpoint/2010/main" val="3607930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C14FA-C540-638B-33A8-D75CFA34E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680D1-2F42-16CF-8774-F5A0F34C4B2B}"/>
              </a:ext>
            </a:extLst>
          </p:cNvPr>
          <p:cNvSpPr>
            <a:spLocks noGrp="1"/>
          </p:cNvSpPr>
          <p:nvPr>
            <p:ph type="title"/>
          </p:nvPr>
        </p:nvSpPr>
        <p:spPr/>
        <p:txBody>
          <a:bodyPr/>
          <a:lstStyle/>
          <a:p>
            <a:r>
              <a:rPr lang="en-US" b="1" dirty="0">
                <a:latin typeface="Work Sans" pitchFamily="2" charset="0"/>
              </a:rPr>
              <a:t>Recent Debt Issuance Changes</a:t>
            </a:r>
          </a:p>
        </p:txBody>
      </p:sp>
      <p:sp>
        <p:nvSpPr>
          <p:cNvPr id="3" name="Text Placeholder 2">
            <a:extLst>
              <a:ext uri="{FF2B5EF4-FFF2-40B4-BE49-F238E27FC236}">
                <a16:creationId xmlns:a16="http://schemas.microsoft.com/office/drawing/2014/main" id="{DAE6E420-0574-673D-39AE-F42C551A4E39}"/>
              </a:ext>
            </a:extLst>
          </p:cNvPr>
          <p:cNvSpPr>
            <a:spLocks noGrp="1"/>
          </p:cNvSpPr>
          <p:nvPr>
            <p:ph type="body" idx="1"/>
          </p:nvPr>
        </p:nvSpPr>
        <p:spPr>
          <a:xfrm>
            <a:off x="628650" y="782359"/>
            <a:ext cx="8284800" cy="3621000"/>
          </a:xfrm>
        </p:spPr>
        <p:txBody>
          <a:bodyPr/>
          <a:lstStyle/>
          <a:p>
            <a:r>
              <a:rPr lang="en-US" dirty="0"/>
              <a:t>HF718</a:t>
            </a:r>
          </a:p>
          <a:p>
            <a:pPr marL="565150" lvl="1" indent="0">
              <a:buNone/>
            </a:pPr>
            <a:r>
              <a:rPr lang="en-US" dirty="0"/>
              <a:t>Enhanced debt reporting – COI 384.22(1)</a:t>
            </a:r>
          </a:p>
          <a:p>
            <a:pPr lvl="1">
              <a:spcAft>
                <a:spcPts val="600"/>
              </a:spcAft>
            </a:pPr>
            <a:r>
              <a:rPr lang="en-US" dirty="0"/>
              <a:t>A requirement to increase the amount of debt reporting on city &amp; county AFRs</a:t>
            </a:r>
          </a:p>
          <a:p>
            <a:pPr lvl="1"/>
            <a:r>
              <a:rPr lang="en-US" dirty="0"/>
              <a:t>Beginning with FY 2024-2025:</a:t>
            </a:r>
          </a:p>
          <a:p>
            <a:pPr lvl="2"/>
            <a:r>
              <a:rPr lang="en-US" dirty="0"/>
              <a:t>List of all outstanding “bonds, notes, or other obligations”</a:t>
            </a:r>
          </a:p>
          <a:p>
            <a:pPr lvl="2"/>
            <a:r>
              <a:rPr lang="en-US" dirty="0"/>
              <a:t>Amount of issue</a:t>
            </a:r>
          </a:p>
          <a:p>
            <a:pPr lvl="2"/>
            <a:r>
              <a:rPr lang="en-US" dirty="0"/>
              <a:t>Purpose of issue</a:t>
            </a:r>
          </a:p>
          <a:p>
            <a:pPr lvl="2"/>
            <a:r>
              <a:rPr lang="en-US" dirty="0"/>
              <a:t>Method of approval</a:t>
            </a:r>
          </a:p>
          <a:p>
            <a:pPr lvl="2"/>
            <a:r>
              <a:rPr lang="en-US" dirty="0"/>
              <a:t>Ties to other debts issued for the same purpose</a:t>
            </a:r>
          </a:p>
          <a:p>
            <a:pPr lvl="1"/>
            <a:endParaRPr lang="en-US" dirty="0"/>
          </a:p>
        </p:txBody>
      </p:sp>
    </p:spTree>
    <p:extLst>
      <p:ext uri="{BB962C8B-B14F-4D97-AF65-F5344CB8AC3E}">
        <p14:creationId xmlns:p14="http://schemas.microsoft.com/office/powerpoint/2010/main" val="3744695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A11133DC-B94C-15E9-6F62-AE6D704032DB}"/>
              </a:ext>
            </a:extLst>
          </p:cNvPr>
          <p:cNvSpPr>
            <a:spLocks noGrp="1"/>
          </p:cNvSpPr>
          <p:nvPr>
            <p:ph type="body" idx="1"/>
          </p:nvPr>
        </p:nvSpPr>
        <p:spPr>
          <a:xfrm>
            <a:off x="537029" y="870857"/>
            <a:ext cx="7978321" cy="3761762"/>
          </a:xfrm>
        </p:spPr>
        <p:txBody>
          <a:bodyPr/>
          <a:lstStyle/>
          <a:p>
            <a:pPr marL="88900" indent="0">
              <a:buNone/>
            </a:pPr>
            <a:r>
              <a:rPr lang="en-US" dirty="0"/>
              <a:t>Requirement to increase the amount of debt reporting on city &amp; county AFRs</a:t>
            </a:r>
          </a:p>
          <a:p>
            <a:pPr lvl="1"/>
            <a:r>
              <a:rPr lang="en-US" dirty="0"/>
              <a:t>Began with FY 2024-2025:</a:t>
            </a:r>
          </a:p>
          <a:p>
            <a:pPr lvl="2"/>
            <a:r>
              <a:rPr lang="en-US" dirty="0"/>
              <a:t>List of all outstanding “bonds, notes, or other obligations”</a:t>
            </a:r>
          </a:p>
          <a:p>
            <a:pPr lvl="2"/>
            <a:r>
              <a:rPr lang="en-US" dirty="0"/>
              <a:t>Amount of issue</a:t>
            </a:r>
          </a:p>
          <a:p>
            <a:pPr lvl="2"/>
            <a:r>
              <a:rPr lang="en-US" dirty="0"/>
              <a:t>Purpose of the issuance</a:t>
            </a:r>
          </a:p>
          <a:p>
            <a:pPr lvl="2"/>
            <a:r>
              <a:rPr lang="en-US" dirty="0"/>
              <a:t>Method of approval</a:t>
            </a:r>
          </a:p>
          <a:p>
            <a:pPr lvl="2"/>
            <a:r>
              <a:rPr lang="en-US" dirty="0"/>
              <a:t>Ties to other debts</a:t>
            </a:r>
          </a:p>
        </p:txBody>
      </p:sp>
      <p:sp>
        <p:nvSpPr>
          <p:cNvPr id="8" name="Title 1">
            <a:extLst>
              <a:ext uri="{FF2B5EF4-FFF2-40B4-BE49-F238E27FC236}">
                <a16:creationId xmlns:a16="http://schemas.microsoft.com/office/drawing/2014/main" id="{2CC8DEED-F4D5-0BB0-CDF3-30F879015938}"/>
              </a:ext>
            </a:extLst>
          </p:cNvPr>
          <p:cNvSpPr>
            <a:spLocks noGrp="1"/>
          </p:cNvSpPr>
          <p:nvPr>
            <p:ph type="title"/>
          </p:nvPr>
        </p:nvSpPr>
        <p:spPr/>
        <p:txBody>
          <a:bodyPr/>
          <a:lstStyle/>
          <a:p>
            <a:r>
              <a:rPr lang="en-US" b="1" dirty="0">
                <a:latin typeface="Work Sans" pitchFamily="2" charset="0"/>
              </a:rPr>
              <a:t>Debt Reporting Requirement</a:t>
            </a:r>
          </a:p>
        </p:txBody>
      </p:sp>
    </p:spTree>
    <p:extLst>
      <p:ext uri="{BB962C8B-B14F-4D97-AF65-F5344CB8AC3E}">
        <p14:creationId xmlns:p14="http://schemas.microsoft.com/office/powerpoint/2010/main" val="164398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68DBD-F4C8-C32D-BA45-C08A240BC8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EC3AB5-91C6-92E9-E4B7-47751AB70D13}"/>
              </a:ext>
            </a:extLst>
          </p:cNvPr>
          <p:cNvSpPr>
            <a:spLocks noGrp="1"/>
          </p:cNvSpPr>
          <p:nvPr>
            <p:ph type="body" idx="1"/>
          </p:nvPr>
        </p:nvSpPr>
        <p:spPr>
          <a:xfrm>
            <a:off x="628650" y="1443037"/>
            <a:ext cx="7886700" cy="3502388"/>
          </a:xfrm>
        </p:spPr>
        <p:txBody>
          <a:bodyPr/>
          <a:lstStyle/>
          <a:p>
            <a:r>
              <a:rPr lang="en-US" dirty="0"/>
              <a:t>Voted</a:t>
            </a:r>
          </a:p>
          <a:p>
            <a:pPr lvl="1"/>
            <a:r>
              <a:rPr lang="en-US" sz="1800" dirty="0"/>
              <a:t>Select the approval method which was required under Code of Iowa 331 or 384 for the type of debt issued from the dropdown</a:t>
            </a:r>
          </a:p>
          <a:p>
            <a:pPr lvl="2"/>
            <a:r>
              <a:rPr lang="en-US" sz="1500" b="1" dirty="0"/>
              <a:t>Voted</a:t>
            </a:r>
            <a:r>
              <a:rPr lang="en-US" sz="1500" dirty="0"/>
              <a:t>: Debt was required to be approved by a vote of the citizens</a:t>
            </a:r>
          </a:p>
          <a:p>
            <a:pPr lvl="2"/>
            <a:r>
              <a:rPr lang="en-US" sz="1500" b="1" dirty="0"/>
              <a:t>No Vote – Essential GO</a:t>
            </a:r>
            <a:r>
              <a:rPr lang="en-US" sz="1500" dirty="0"/>
              <a:t>: GO debt was approved by as an essential corporate purpose, which does not have a debt requirement.</a:t>
            </a:r>
          </a:p>
          <a:p>
            <a:pPr lvl="2"/>
            <a:r>
              <a:rPr lang="en-US" sz="1500" b="1" dirty="0"/>
              <a:t>No Vote – Below Threshold</a:t>
            </a:r>
            <a:r>
              <a:rPr lang="en-US" sz="1500" dirty="0"/>
              <a:t>: GO debt was below threshold of principal issued over which a citizen vote would be required</a:t>
            </a:r>
          </a:p>
          <a:p>
            <a:pPr lvl="2"/>
            <a:r>
              <a:rPr lang="en-US" sz="1500" b="1" dirty="0"/>
              <a:t>No Vote – Non-GO</a:t>
            </a:r>
            <a:r>
              <a:rPr lang="en-US" sz="1500" dirty="0"/>
              <a:t>: Debt is not a general obligation</a:t>
            </a:r>
            <a:endParaRPr lang="en-US" sz="1500" b="1" dirty="0"/>
          </a:p>
          <a:p>
            <a:pPr lvl="2"/>
            <a:endParaRPr lang="en-US" sz="1200" dirty="0"/>
          </a:p>
        </p:txBody>
      </p:sp>
      <p:sp>
        <p:nvSpPr>
          <p:cNvPr id="3" name="Title 2">
            <a:extLst>
              <a:ext uri="{FF2B5EF4-FFF2-40B4-BE49-F238E27FC236}">
                <a16:creationId xmlns:a16="http://schemas.microsoft.com/office/drawing/2014/main" id="{7C1987C0-191B-0720-66A6-626E215B2F75}"/>
              </a:ext>
            </a:extLst>
          </p:cNvPr>
          <p:cNvSpPr>
            <a:spLocks noGrp="1"/>
          </p:cNvSpPr>
          <p:nvPr>
            <p:ph type="title"/>
          </p:nvPr>
        </p:nvSpPr>
        <p:spPr/>
        <p:txBody>
          <a:bodyPr/>
          <a:lstStyle/>
          <a:p>
            <a:r>
              <a:rPr lang="en-US" b="1" dirty="0">
                <a:latin typeface="Work Sans" pitchFamily="2" charset="0"/>
              </a:rPr>
              <a:t>Debt Reporting Requirement</a:t>
            </a:r>
          </a:p>
        </p:txBody>
      </p:sp>
      <p:pic>
        <p:nvPicPr>
          <p:cNvPr id="5" name="Picture 4">
            <a:extLst>
              <a:ext uri="{FF2B5EF4-FFF2-40B4-BE49-F238E27FC236}">
                <a16:creationId xmlns:a16="http://schemas.microsoft.com/office/drawing/2014/main" id="{CF13CFCE-80AF-5563-B95F-A01E0644EB6C}"/>
              </a:ext>
            </a:extLst>
          </p:cNvPr>
          <p:cNvPicPr>
            <a:picLocks noChangeAspect="1"/>
          </p:cNvPicPr>
          <p:nvPr/>
        </p:nvPicPr>
        <p:blipFill>
          <a:blip r:embed="rId2"/>
          <a:srcRect l="2108" t="35006" r="37778" b="40043"/>
          <a:stretch/>
        </p:blipFill>
        <p:spPr>
          <a:xfrm>
            <a:off x="819282" y="890923"/>
            <a:ext cx="6969917" cy="553137"/>
          </a:xfrm>
          <a:prstGeom prst="rect">
            <a:avLst/>
          </a:prstGeom>
        </p:spPr>
      </p:pic>
      <p:sp>
        <p:nvSpPr>
          <p:cNvPr id="7" name="Rectangle 6">
            <a:extLst>
              <a:ext uri="{FF2B5EF4-FFF2-40B4-BE49-F238E27FC236}">
                <a16:creationId xmlns:a16="http://schemas.microsoft.com/office/drawing/2014/main" id="{9F329EC8-2858-49C3-9897-C24E8520EBA9}"/>
              </a:ext>
            </a:extLst>
          </p:cNvPr>
          <p:cNvSpPr/>
          <p:nvPr/>
        </p:nvSpPr>
        <p:spPr>
          <a:xfrm>
            <a:off x="5621923" y="1027857"/>
            <a:ext cx="389277" cy="306616"/>
          </a:xfrm>
          <a:prstGeom prst="rect">
            <a:avLst/>
          </a:prstGeom>
          <a:solidFill>
            <a:schemeClr val="accent1">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2856256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3A45A0-238B-4E9E-B142-F61565E9CE1F}"/>
              </a:ext>
            </a:extLst>
          </p:cNvPr>
          <p:cNvSpPr>
            <a:spLocks noGrp="1"/>
          </p:cNvSpPr>
          <p:nvPr>
            <p:ph type="body" idx="1"/>
          </p:nvPr>
        </p:nvSpPr>
        <p:spPr>
          <a:xfrm>
            <a:off x="529771" y="899886"/>
            <a:ext cx="7985579" cy="3732733"/>
          </a:xfrm>
        </p:spPr>
        <p:txBody>
          <a:bodyPr/>
          <a:lstStyle/>
          <a:p>
            <a:r>
              <a:rPr lang="en-US" dirty="0"/>
              <a:t>New page added to the AFR</a:t>
            </a:r>
          </a:p>
          <a:p>
            <a:r>
              <a:rPr lang="en-US" dirty="0"/>
              <a:t>COUNTY DEBT DETAIL and CITY DEBT DETAIL</a:t>
            </a:r>
          </a:p>
          <a:p>
            <a:pPr lvl="1"/>
            <a:r>
              <a:rPr lang="en-US" dirty="0"/>
              <a:t>Similar to the Long-Term Debt pages of the budget form</a:t>
            </a:r>
          </a:p>
          <a:p>
            <a:pPr lvl="1"/>
            <a:r>
              <a:rPr lang="en-US" dirty="0"/>
              <a:t>Requires a few extra pieces of debt information</a:t>
            </a:r>
          </a:p>
          <a:p>
            <a:pPr lvl="2"/>
            <a:r>
              <a:rPr lang="en-US" dirty="0"/>
              <a:t>Rate range</a:t>
            </a:r>
          </a:p>
          <a:p>
            <a:pPr lvl="2"/>
            <a:r>
              <a:rPr lang="en-US" dirty="0"/>
              <a:t>Method of approval – Voted</a:t>
            </a:r>
          </a:p>
          <a:p>
            <a:pPr lvl="2"/>
            <a:r>
              <a:rPr lang="en-US" dirty="0"/>
              <a:t>Tied to other debt?</a:t>
            </a:r>
          </a:p>
          <a:p>
            <a:pPr lvl="2"/>
            <a:r>
              <a:rPr lang="en-US" dirty="0"/>
              <a:t>Purpose of the debt issue – what was it used for?</a:t>
            </a:r>
          </a:p>
        </p:txBody>
      </p:sp>
      <p:sp>
        <p:nvSpPr>
          <p:cNvPr id="3" name="Title 2">
            <a:extLst>
              <a:ext uri="{FF2B5EF4-FFF2-40B4-BE49-F238E27FC236}">
                <a16:creationId xmlns:a16="http://schemas.microsoft.com/office/drawing/2014/main" id="{054CCD34-34A4-B211-D62F-CBF3D249044B}"/>
              </a:ext>
            </a:extLst>
          </p:cNvPr>
          <p:cNvSpPr>
            <a:spLocks noGrp="1"/>
          </p:cNvSpPr>
          <p:nvPr>
            <p:ph type="title"/>
          </p:nvPr>
        </p:nvSpPr>
        <p:spPr/>
        <p:txBody>
          <a:bodyPr/>
          <a:lstStyle/>
          <a:p>
            <a:r>
              <a:rPr lang="en-US" b="1" dirty="0">
                <a:latin typeface="Work Sans" pitchFamily="2" charset="0"/>
              </a:rPr>
              <a:t>Implementation</a:t>
            </a:r>
          </a:p>
        </p:txBody>
      </p:sp>
    </p:spTree>
    <p:extLst>
      <p:ext uri="{BB962C8B-B14F-4D97-AF65-F5344CB8AC3E}">
        <p14:creationId xmlns:p14="http://schemas.microsoft.com/office/powerpoint/2010/main" val="320682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490FDC-5DFE-B906-BAE2-FAFB024AC0D5}"/>
              </a:ext>
            </a:extLst>
          </p:cNvPr>
          <p:cNvSpPr>
            <a:spLocks noGrp="1"/>
          </p:cNvSpPr>
          <p:nvPr>
            <p:ph type="body" idx="1"/>
          </p:nvPr>
        </p:nvSpPr>
        <p:spPr>
          <a:xfrm>
            <a:off x="628650" y="782358"/>
            <a:ext cx="7886700" cy="4361141"/>
          </a:xfrm>
        </p:spPr>
        <p:txBody>
          <a:bodyPr/>
          <a:lstStyle/>
          <a:p>
            <a:r>
              <a:rPr lang="en-US" dirty="0"/>
              <a:t>Attempt to remove yearly work &amp; uncertainty</a:t>
            </a:r>
          </a:p>
          <a:p>
            <a:pPr lvl="1"/>
            <a:r>
              <a:rPr lang="en-US" dirty="0"/>
              <a:t>Debts on a set schedule and do not change often</a:t>
            </a:r>
          </a:p>
          <a:p>
            <a:pPr lvl="1"/>
            <a:r>
              <a:rPr lang="en-US" dirty="0"/>
              <a:t>Helps provide continuity for staff turnover</a:t>
            </a:r>
          </a:p>
          <a:p>
            <a:pPr lvl="1"/>
            <a:r>
              <a:rPr lang="en-US" dirty="0"/>
              <a:t>Provides local governments &amp; County Auditors with a repository for GO debt documents</a:t>
            </a:r>
          </a:p>
          <a:p>
            <a:r>
              <a:rPr lang="en-US" dirty="0"/>
              <a:t>Data integration</a:t>
            </a:r>
          </a:p>
          <a:p>
            <a:pPr lvl="1"/>
            <a:r>
              <a:rPr lang="en-US" dirty="0"/>
              <a:t>Automatically fill in budget and AFR for debt reporting</a:t>
            </a:r>
          </a:p>
          <a:p>
            <a:pPr lvl="1"/>
            <a:r>
              <a:rPr lang="en-US" dirty="0"/>
              <a:t>Working toward integration in other reports</a:t>
            </a:r>
          </a:p>
          <a:p>
            <a:pPr lvl="2">
              <a:buFont typeface="Courier New" panose="02070309020205020404" pitchFamily="49" charset="0"/>
              <a:buChar char="o"/>
            </a:pPr>
            <a:r>
              <a:rPr lang="en-US" dirty="0"/>
              <a:t>Will provide an output for filling out the Outstanding Obligations Report</a:t>
            </a:r>
          </a:p>
          <a:p>
            <a:pPr lvl="2"/>
            <a:endParaRPr lang="en-US" dirty="0"/>
          </a:p>
          <a:p>
            <a:pPr lvl="1"/>
            <a:endParaRPr lang="en-US" dirty="0"/>
          </a:p>
        </p:txBody>
      </p:sp>
      <p:sp>
        <p:nvSpPr>
          <p:cNvPr id="4" name="Title 3">
            <a:extLst>
              <a:ext uri="{FF2B5EF4-FFF2-40B4-BE49-F238E27FC236}">
                <a16:creationId xmlns:a16="http://schemas.microsoft.com/office/drawing/2014/main" id="{44142510-CBC0-82C6-9957-90CC71D8D74C}"/>
              </a:ext>
            </a:extLst>
          </p:cNvPr>
          <p:cNvSpPr>
            <a:spLocks noGrp="1"/>
          </p:cNvSpPr>
          <p:nvPr>
            <p:ph type="title"/>
          </p:nvPr>
        </p:nvSpPr>
        <p:spPr/>
        <p:txBody>
          <a:bodyPr/>
          <a:lstStyle/>
          <a:p>
            <a:r>
              <a:rPr lang="en-US" b="1" dirty="0">
                <a:latin typeface="Work Sans" pitchFamily="2" charset="0"/>
              </a:rPr>
              <a:t>DOM Debt Database System</a:t>
            </a:r>
          </a:p>
        </p:txBody>
      </p:sp>
    </p:spTree>
    <p:extLst>
      <p:ext uri="{BB962C8B-B14F-4D97-AF65-F5344CB8AC3E}">
        <p14:creationId xmlns:p14="http://schemas.microsoft.com/office/powerpoint/2010/main" val="2850414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2FBCCB-E32F-A9D4-BD3F-034702959B93}"/>
              </a:ext>
            </a:extLst>
          </p:cNvPr>
          <p:cNvSpPr>
            <a:spLocks noGrp="1"/>
          </p:cNvSpPr>
          <p:nvPr>
            <p:ph type="body" idx="1"/>
          </p:nvPr>
        </p:nvSpPr>
        <p:spPr>
          <a:xfrm>
            <a:off x="628650" y="856840"/>
            <a:ext cx="7886700" cy="4000082"/>
          </a:xfrm>
        </p:spPr>
        <p:txBody>
          <a:bodyPr/>
          <a:lstStyle/>
          <a:p>
            <a:r>
              <a:rPr lang="en-US" dirty="0"/>
              <a:t>AFR – Starting FY 25/26 </a:t>
            </a:r>
          </a:p>
          <a:p>
            <a:pPr lvl="1">
              <a:spcAft>
                <a:spcPts val="600"/>
              </a:spcAft>
            </a:pPr>
            <a:r>
              <a:rPr lang="en-US" dirty="0"/>
              <a:t>Will fill in the City or County Debt Detail page completely</a:t>
            </a:r>
          </a:p>
          <a:p>
            <a:r>
              <a:rPr lang="en-US" dirty="0"/>
              <a:t>Budget – Starting FY 27/28</a:t>
            </a:r>
          </a:p>
          <a:p>
            <a:pPr lvl="1"/>
            <a:r>
              <a:rPr lang="en-US" dirty="0"/>
              <a:t>Fills in the LT Debt page completely</a:t>
            </a:r>
          </a:p>
          <a:p>
            <a:pPr lvl="1"/>
            <a:r>
              <a:rPr lang="en-US" dirty="0"/>
              <a:t>Changes to debt will have to go through the database first</a:t>
            </a:r>
          </a:p>
          <a:p>
            <a:pPr lvl="2"/>
            <a:r>
              <a:rPr lang="en-US" dirty="0"/>
              <a:t>Similar to AFR changes in the budget</a:t>
            </a:r>
          </a:p>
        </p:txBody>
      </p:sp>
      <p:sp>
        <p:nvSpPr>
          <p:cNvPr id="3" name="Title 2">
            <a:extLst>
              <a:ext uri="{FF2B5EF4-FFF2-40B4-BE49-F238E27FC236}">
                <a16:creationId xmlns:a16="http://schemas.microsoft.com/office/drawing/2014/main" id="{8F67ACF2-3C0E-A7D5-70EE-9B53E643BE58}"/>
              </a:ext>
            </a:extLst>
          </p:cNvPr>
          <p:cNvSpPr>
            <a:spLocks noGrp="1"/>
          </p:cNvSpPr>
          <p:nvPr>
            <p:ph type="title"/>
          </p:nvPr>
        </p:nvSpPr>
        <p:spPr/>
        <p:txBody>
          <a:bodyPr/>
          <a:lstStyle/>
          <a:p>
            <a:r>
              <a:rPr lang="en-US" b="1" dirty="0">
                <a:latin typeface="Work Sans" pitchFamily="2" charset="0"/>
              </a:rPr>
              <a:t>DOM Debt Database System</a:t>
            </a:r>
          </a:p>
        </p:txBody>
      </p:sp>
    </p:spTree>
    <p:extLst>
      <p:ext uri="{BB962C8B-B14F-4D97-AF65-F5344CB8AC3E}">
        <p14:creationId xmlns:p14="http://schemas.microsoft.com/office/powerpoint/2010/main" val="3752374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8EEBE53-D307-0231-9EC2-E0E14023B61B}"/>
              </a:ext>
            </a:extLst>
          </p:cNvPr>
          <p:cNvSpPr>
            <a:spLocks noGrp="1"/>
          </p:cNvSpPr>
          <p:nvPr>
            <p:ph type="body" idx="1"/>
          </p:nvPr>
        </p:nvSpPr>
        <p:spPr/>
        <p:txBody>
          <a:bodyPr/>
          <a:lstStyle/>
          <a:p>
            <a:r>
              <a:rPr lang="en-US" dirty="0"/>
              <a:t>System will require that users fill in basic information about the debts from the resolutions approving the debt which are on file</a:t>
            </a:r>
          </a:p>
          <a:p>
            <a:r>
              <a:rPr lang="en-US" dirty="0"/>
              <a:t>Entries will remain editable</a:t>
            </a:r>
          </a:p>
          <a:p>
            <a:r>
              <a:rPr lang="en-US" dirty="0"/>
              <a:t>One time lift, then only updated as resolutions </a:t>
            </a:r>
            <a:br>
              <a:rPr lang="en-US" dirty="0"/>
            </a:br>
            <a:r>
              <a:rPr lang="en-US" dirty="0"/>
              <a:t>are changed</a:t>
            </a:r>
          </a:p>
          <a:p>
            <a:r>
              <a:rPr lang="en-US" dirty="0"/>
              <a:t>Once your debt is entered, you click the following button to pull it into your AFR/budget </a:t>
            </a:r>
          </a:p>
          <a:p>
            <a:endParaRPr lang="en-US" dirty="0"/>
          </a:p>
        </p:txBody>
      </p:sp>
      <p:sp>
        <p:nvSpPr>
          <p:cNvPr id="5" name="Title 4">
            <a:extLst>
              <a:ext uri="{FF2B5EF4-FFF2-40B4-BE49-F238E27FC236}">
                <a16:creationId xmlns:a16="http://schemas.microsoft.com/office/drawing/2014/main" id="{64E9802D-90AE-F2A5-062A-C9E139278DE8}"/>
              </a:ext>
            </a:extLst>
          </p:cNvPr>
          <p:cNvSpPr>
            <a:spLocks noGrp="1"/>
          </p:cNvSpPr>
          <p:nvPr>
            <p:ph type="title"/>
          </p:nvPr>
        </p:nvSpPr>
        <p:spPr/>
        <p:txBody>
          <a:bodyPr/>
          <a:lstStyle/>
          <a:p>
            <a:r>
              <a:rPr lang="en-US" dirty="0"/>
              <a:t>DOM Debt Database System</a:t>
            </a:r>
          </a:p>
        </p:txBody>
      </p:sp>
      <p:pic>
        <p:nvPicPr>
          <p:cNvPr id="8" name="Picture 7">
            <a:extLst>
              <a:ext uri="{FF2B5EF4-FFF2-40B4-BE49-F238E27FC236}">
                <a16:creationId xmlns:a16="http://schemas.microsoft.com/office/drawing/2014/main" id="{22B5AA06-B5AE-DCB6-1CC0-42ADD14A8961}"/>
              </a:ext>
            </a:extLst>
          </p:cNvPr>
          <p:cNvPicPr>
            <a:picLocks noChangeAspect="1"/>
          </p:cNvPicPr>
          <p:nvPr/>
        </p:nvPicPr>
        <p:blipFill>
          <a:blip r:embed="rId2"/>
          <a:stretch>
            <a:fillRect/>
          </a:stretch>
        </p:blipFill>
        <p:spPr>
          <a:xfrm>
            <a:off x="2039880" y="3790717"/>
            <a:ext cx="4682637" cy="995458"/>
          </a:xfrm>
          <a:prstGeom prst="rect">
            <a:avLst/>
          </a:prstGeom>
        </p:spPr>
      </p:pic>
    </p:spTree>
    <p:extLst>
      <p:ext uri="{BB962C8B-B14F-4D97-AF65-F5344CB8AC3E}">
        <p14:creationId xmlns:p14="http://schemas.microsoft.com/office/powerpoint/2010/main" val="3724791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A1F661E-5112-3663-02C0-C7A816B59EF0}"/>
              </a:ext>
            </a:extLst>
          </p:cNvPr>
          <p:cNvSpPr>
            <a:spLocks noGrp="1"/>
          </p:cNvSpPr>
          <p:nvPr>
            <p:ph type="body" idx="1"/>
          </p:nvPr>
        </p:nvSpPr>
        <p:spPr/>
        <p:txBody>
          <a:bodyPr/>
          <a:lstStyle/>
          <a:p>
            <a:r>
              <a:rPr lang="en-US" dirty="0"/>
              <a:t>Debt Database accessible through the AFR or Budget form using the Debts Button</a:t>
            </a:r>
          </a:p>
          <a:p>
            <a:pPr marL="88900" indent="0">
              <a:buNone/>
            </a:pPr>
            <a:endParaRPr lang="en-US" dirty="0"/>
          </a:p>
          <a:p>
            <a:pPr>
              <a:buFont typeface="+mj-lt"/>
              <a:buAutoNum type="alphaUcPeriod" startAt="2"/>
            </a:pPr>
            <a:r>
              <a:rPr lang="en-US" dirty="0"/>
              <a:t>OR access the Debt Database via the option on the lefthand navigation under Local Budgets</a:t>
            </a:r>
          </a:p>
        </p:txBody>
      </p:sp>
      <p:sp>
        <p:nvSpPr>
          <p:cNvPr id="5" name="Title 4">
            <a:extLst>
              <a:ext uri="{FF2B5EF4-FFF2-40B4-BE49-F238E27FC236}">
                <a16:creationId xmlns:a16="http://schemas.microsoft.com/office/drawing/2014/main" id="{DA40E3AB-4370-CE38-494F-C38D5ED3D2C1}"/>
              </a:ext>
            </a:extLst>
          </p:cNvPr>
          <p:cNvSpPr>
            <a:spLocks noGrp="1"/>
          </p:cNvSpPr>
          <p:nvPr>
            <p:ph type="title"/>
          </p:nvPr>
        </p:nvSpPr>
        <p:spPr/>
        <p:txBody>
          <a:bodyPr/>
          <a:lstStyle/>
          <a:p>
            <a:r>
              <a:rPr lang="en-US" dirty="0"/>
              <a:t>DOM Debt Database System</a:t>
            </a:r>
          </a:p>
        </p:txBody>
      </p:sp>
      <p:pic>
        <p:nvPicPr>
          <p:cNvPr id="10" name="Picture 9" descr="Graphical user interface, text&#10;&#10;AI-generated content may be incorrect.">
            <a:extLst>
              <a:ext uri="{FF2B5EF4-FFF2-40B4-BE49-F238E27FC236}">
                <a16:creationId xmlns:a16="http://schemas.microsoft.com/office/drawing/2014/main" id="{4D67842C-0EB9-3089-A3F8-184C71D04BAF}"/>
              </a:ext>
            </a:extLst>
          </p:cNvPr>
          <p:cNvPicPr>
            <a:picLocks noChangeAspect="1"/>
          </p:cNvPicPr>
          <p:nvPr/>
        </p:nvPicPr>
        <p:blipFill>
          <a:blip r:embed="rId2"/>
          <a:stretch>
            <a:fillRect/>
          </a:stretch>
        </p:blipFill>
        <p:spPr>
          <a:xfrm>
            <a:off x="3957550" y="1579814"/>
            <a:ext cx="1228896" cy="523948"/>
          </a:xfrm>
          <a:prstGeom prst="rect">
            <a:avLst/>
          </a:prstGeom>
        </p:spPr>
      </p:pic>
      <p:pic>
        <p:nvPicPr>
          <p:cNvPr id="12" name="Picture 11">
            <a:extLst>
              <a:ext uri="{FF2B5EF4-FFF2-40B4-BE49-F238E27FC236}">
                <a16:creationId xmlns:a16="http://schemas.microsoft.com/office/drawing/2014/main" id="{190F6EA4-3F8F-7DA4-694E-23F4DC351C71}"/>
              </a:ext>
            </a:extLst>
          </p:cNvPr>
          <p:cNvPicPr>
            <a:picLocks noChangeAspect="1"/>
          </p:cNvPicPr>
          <p:nvPr/>
        </p:nvPicPr>
        <p:blipFill>
          <a:blip r:embed="rId3"/>
          <a:stretch>
            <a:fillRect/>
          </a:stretch>
        </p:blipFill>
        <p:spPr>
          <a:xfrm>
            <a:off x="3204560" y="2901217"/>
            <a:ext cx="2734877" cy="1502142"/>
          </a:xfrm>
          <a:prstGeom prst="rect">
            <a:avLst/>
          </a:prstGeom>
        </p:spPr>
      </p:pic>
    </p:spTree>
    <p:extLst>
      <p:ext uri="{BB962C8B-B14F-4D97-AF65-F5344CB8AC3E}">
        <p14:creationId xmlns:p14="http://schemas.microsoft.com/office/powerpoint/2010/main" val="3693295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D2EFDCB-CFCD-E84E-52D7-F80F1FCB8262}"/>
              </a:ext>
            </a:extLst>
          </p:cNvPr>
          <p:cNvSpPr>
            <a:spLocks noGrp="1"/>
          </p:cNvSpPr>
          <p:nvPr>
            <p:ph type="body" idx="1"/>
          </p:nvPr>
        </p:nvSpPr>
        <p:spPr/>
        <p:txBody>
          <a:bodyPr/>
          <a:lstStyle/>
          <a:p>
            <a:endParaRPr lang="en-US" dirty="0"/>
          </a:p>
          <a:p>
            <a:endParaRPr lang="en-US" dirty="0"/>
          </a:p>
          <a:p>
            <a:r>
              <a:rPr lang="en-US" dirty="0"/>
              <a:t>The “Debts” button has two functions:</a:t>
            </a:r>
          </a:p>
          <a:p>
            <a:pPr lvl="1"/>
            <a:r>
              <a:rPr lang="en-US" dirty="0"/>
              <a:t>Access the Debt Database</a:t>
            </a:r>
          </a:p>
          <a:p>
            <a:pPr lvl="1"/>
            <a:r>
              <a:rPr lang="en-US" dirty="0"/>
              <a:t>Pull the data from the Debt Database into your budget and AFR using the dropdown arrow</a:t>
            </a:r>
          </a:p>
          <a:p>
            <a:endParaRPr lang="en-US" dirty="0"/>
          </a:p>
        </p:txBody>
      </p:sp>
      <p:sp>
        <p:nvSpPr>
          <p:cNvPr id="7" name="Title 6">
            <a:extLst>
              <a:ext uri="{FF2B5EF4-FFF2-40B4-BE49-F238E27FC236}">
                <a16:creationId xmlns:a16="http://schemas.microsoft.com/office/drawing/2014/main" id="{A6894C8A-A5E4-FF59-0759-969C0CAA315B}"/>
              </a:ext>
            </a:extLst>
          </p:cNvPr>
          <p:cNvSpPr>
            <a:spLocks noGrp="1"/>
          </p:cNvSpPr>
          <p:nvPr>
            <p:ph type="title"/>
          </p:nvPr>
        </p:nvSpPr>
        <p:spPr/>
        <p:txBody>
          <a:bodyPr/>
          <a:lstStyle/>
          <a:p>
            <a:r>
              <a:rPr lang="en-US" dirty="0"/>
              <a:t>DOM Debt Database System</a:t>
            </a:r>
          </a:p>
        </p:txBody>
      </p:sp>
      <p:pic>
        <p:nvPicPr>
          <p:cNvPr id="10" name="Picture 9" descr="Graphical user interface, text&#10;&#10;AI-generated content may be incorrect.">
            <a:extLst>
              <a:ext uri="{FF2B5EF4-FFF2-40B4-BE49-F238E27FC236}">
                <a16:creationId xmlns:a16="http://schemas.microsoft.com/office/drawing/2014/main" id="{930189E1-9621-A599-25EA-66A1E5A1D2A7}"/>
              </a:ext>
            </a:extLst>
          </p:cNvPr>
          <p:cNvPicPr>
            <a:picLocks noChangeAspect="1"/>
          </p:cNvPicPr>
          <p:nvPr/>
        </p:nvPicPr>
        <p:blipFill>
          <a:blip r:embed="rId2"/>
          <a:stretch>
            <a:fillRect/>
          </a:stretch>
        </p:blipFill>
        <p:spPr>
          <a:xfrm>
            <a:off x="3542154" y="915298"/>
            <a:ext cx="1228896" cy="523948"/>
          </a:xfrm>
          <a:prstGeom prst="rect">
            <a:avLst/>
          </a:prstGeom>
        </p:spPr>
      </p:pic>
    </p:spTree>
    <p:extLst>
      <p:ext uri="{BB962C8B-B14F-4D97-AF65-F5344CB8AC3E}">
        <p14:creationId xmlns:p14="http://schemas.microsoft.com/office/powerpoint/2010/main" val="3879150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E1E3F69-C10A-711D-803E-D427C091D2EC}"/>
              </a:ext>
            </a:extLst>
          </p:cNvPr>
          <p:cNvSpPr>
            <a:spLocks noGrp="1"/>
          </p:cNvSpPr>
          <p:nvPr>
            <p:ph type="body" idx="1"/>
          </p:nvPr>
        </p:nvSpPr>
        <p:spPr/>
        <p:txBody>
          <a:bodyPr/>
          <a:lstStyle/>
          <a:p>
            <a:r>
              <a:rPr lang="en-US" dirty="0"/>
              <a:t>Enter all Debt using the “+ Add Long Term Debt” button for each obligation.</a:t>
            </a:r>
          </a:p>
          <a:p>
            <a:endParaRPr lang="en-US" dirty="0"/>
          </a:p>
        </p:txBody>
      </p:sp>
      <p:sp>
        <p:nvSpPr>
          <p:cNvPr id="5" name="Title 4">
            <a:extLst>
              <a:ext uri="{FF2B5EF4-FFF2-40B4-BE49-F238E27FC236}">
                <a16:creationId xmlns:a16="http://schemas.microsoft.com/office/drawing/2014/main" id="{21B4484C-3E5F-891F-2F6A-1A7DCB62CF63}"/>
              </a:ext>
            </a:extLst>
          </p:cNvPr>
          <p:cNvSpPr>
            <a:spLocks noGrp="1"/>
          </p:cNvSpPr>
          <p:nvPr>
            <p:ph type="title"/>
          </p:nvPr>
        </p:nvSpPr>
        <p:spPr/>
        <p:txBody>
          <a:bodyPr/>
          <a:lstStyle/>
          <a:p>
            <a:r>
              <a:rPr lang="en-US" dirty="0"/>
              <a:t>DOM Debt Database System</a:t>
            </a:r>
          </a:p>
        </p:txBody>
      </p:sp>
      <p:pic>
        <p:nvPicPr>
          <p:cNvPr id="8" name="Picture 7">
            <a:extLst>
              <a:ext uri="{FF2B5EF4-FFF2-40B4-BE49-F238E27FC236}">
                <a16:creationId xmlns:a16="http://schemas.microsoft.com/office/drawing/2014/main" id="{1DDC2700-7456-C7EE-964F-8E97CAEC8097}"/>
              </a:ext>
            </a:extLst>
          </p:cNvPr>
          <p:cNvPicPr>
            <a:picLocks noChangeAspect="1"/>
          </p:cNvPicPr>
          <p:nvPr/>
        </p:nvPicPr>
        <p:blipFill>
          <a:blip r:embed="rId2"/>
          <a:stretch>
            <a:fillRect/>
          </a:stretch>
        </p:blipFill>
        <p:spPr>
          <a:xfrm>
            <a:off x="230550" y="1873433"/>
            <a:ext cx="8647200" cy="1062020"/>
          </a:xfrm>
          <a:prstGeom prst="rect">
            <a:avLst/>
          </a:prstGeom>
        </p:spPr>
      </p:pic>
      <p:sp>
        <p:nvSpPr>
          <p:cNvPr id="10" name="Oval 9">
            <a:extLst>
              <a:ext uri="{FF2B5EF4-FFF2-40B4-BE49-F238E27FC236}">
                <a16:creationId xmlns:a16="http://schemas.microsoft.com/office/drawing/2014/main" id="{700D99B5-1369-185D-68E6-5A52C528CB9F}"/>
              </a:ext>
            </a:extLst>
          </p:cNvPr>
          <p:cNvSpPr/>
          <p:nvPr/>
        </p:nvSpPr>
        <p:spPr>
          <a:xfrm>
            <a:off x="2931850" y="1810275"/>
            <a:ext cx="1514475" cy="371475"/>
          </a:xfrm>
          <a:prstGeom prst="ellipse">
            <a:avLst/>
          </a:prstGeom>
          <a:noFill/>
          <a:ln w="762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63617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0E29ED2-6C23-648E-46E9-3A06CC8E163D}"/>
              </a:ext>
            </a:extLst>
          </p:cNvPr>
          <p:cNvSpPr>
            <a:spLocks noGrp="1"/>
          </p:cNvSpPr>
          <p:nvPr>
            <p:ph type="body" idx="1"/>
          </p:nvPr>
        </p:nvSpPr>
        <p:spPr/>
        <p:txBody>
          <a:bodyPr/>
          <a:lstStyle/>
          <a:p>
            <a:r>
              <a:rPr lang="en-US" dirty="0"/>
              <a:t>The initial information to populate after selecting “+ Add Long Term Debt” button is a new window with several fields to identify the type of debt and collect basic information about the obligation.</a:t>
            </a:r>
          </a:p>
          <a:p>
            <a:endParaRPr lang="en-US" dirty="0"/>
          </a:p>
        </p:txBody>
      </p:sp>
      <p:sp>
        <p:nvSpPr>
          <p:cNvPr id="5" name="Title 4">
            <a:extLst>
              <a:ext uri="{FF2B5EF4-FFF2-40B4-BE49-F238E27FC236}">
                <a16:creationId xmlns:a16="http://schemas.microsoft.com/office/drawing/2014/main" id="{2E4472EF-FF6F-7B7D-AEE1-5671AF2ABC60}"/>
              </a:ext>
            </a:extLst>
          </p:cNvPr>
          <p:cNvSpPr>
            <a:spLocks noGrp="1"/>
          </p:cNvSpPr>
          <p:nvPr>
            <p:ph type="title"/>
          </p:nvPr>
        </p:nvSpPr>
        <p:spPr/>
        <p:txBody>
          <a:bodyPr/>
          <a:lstStyle/>
          <a:p>
            <a:r>
              <a:rPr lang="en-US" dirty="0"/>
              <a:t>DOM Debt Database System</a:t>
            </a:r>
          </a:p>
        </p:txBody>
      </p:sp>
      <p:pic>
        <p:nvPicPr>
          <p:cNvPr id="8" name="Picture 7">
            <a:extLst>
              <a:ext uri="{FF2B5EF4-FFF2-40B4-BE49-F238E27FC236}">
                <a16:creationId xmlns:a16="http://schemas.microsoft.com/office/drawing/2014/main" id="{CF633274-208D-C0DA-2E78-173C1F26DEF0}"/>
              </a:ext>
            </a:extLst>
          </p:cNvPr>
          <p:cNvPicPr>
            <a:picLocks noChangeAspect="1"/>
          </p:cNvPicPr>
          <p:nvPr/>
        </p:nvPicPr>
        <p:blipFill>
          <a:blip r:embed="rId2"/>
          <a:stretch>
            <a:fillRect/>
          </a:stretch>
        </p:blipFill>
        <p:spPr>
          <a:xfrm>
            <a:off x="2952067" y="2224966"/>
            <a:ext cx="3239865" cy="2736393"/>
          </a:xfrm>
          <a:prstGeom prst="rect">
            <a:avLst/>
          </a:prstGeom>
          <a:ln>
            <a:solidFill>
              <a:srgbClr val="E0A624"/>
            </a:solidFill>
          </a:ln>
        </p:spPr>
      </p:pic>
    </p:spTree>
    <p:extLst>
      <p:ext uri="{BB962C8B-B14F-4D97-AF65-F5344CB8AC3E}">
        <p14:creationId xmlns:p14="http://schemas.microsoft.com/office/powerpoint/2010/main" val="106023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9BF41A-A8D4-1CA7-4EF6-FA88688AF481}"/>
              </a:ext>
            </a:extLst>
          </p:cNvPr>
          <p:cNvSpPr>
            <a:spLocks noGrp="1"/>
          </p:cNvSpPr>
          <p:nvPr>
            <p:ph type="title"/>
          </p:nvPr>
        </p:nvSpPr>
        <p:spPr>
          <a:xfrm>
            <a:off x="628650" y="224359"/>
            <a:ext cx="8140950" cy="558000"/>
          </a:xfrm>
        </p:spPr>
        <p:txBody>
          <a:bodyPr/>
          <a:lstStyle/>
          <a:p>
            <a:r>
              <a:rPr lang="en-US" dirty="0"/>
              <a:t>Debt Database – General Information</a:t>
            </a:r>
          </a:p>
        </p:txBody>
      </p:sp>
      <p:pic>
        <p:nvPicPr>
          <p:cNvPr id="7" name="Picture 6">
            <a:extLst>
              <a:ext uri="{FF2B5EF4-FFF2-40B4-BE49-F238E27FC236}">
                <a16:creationId xmlns:a16="http://schemas.microsoft.com/office/drawing/2014/main" id="{F9ED940B-4117-2D36-C906-2FAAF8ECC30E}"/>
              </a:ext>
            </a:extLst>
          </p:cNvPr>
          <p:cNvPicPr>
            <a:picLocks noChangeAspect="1"/>
          </p:cNvPicPr>
          <p:nvPr/>
        </p:nvPicPr>
        <p:blipFill>
          <a:blip r:embed="rId2"/>
          <a:stretch>
            <a:fillRect/>
          </a:stretch>
        </p:blipFill>
        <p:spPr>
          <a:xfrm>
            <a:off x="4723679" y="782359"/>
            <a:ext cx="4117446" cy="3477599"/>
          </a:xfrm>
          <a:prstGeom prst="rect">
            <a:avLst/>
          </a:prstGeom>
          <a:ln>
            <a:solidFill>
              <a:srgbClr val="E0A624"/>
            </a:solidFill>
          </a:ln>
        </p:spPr>
      </p:pic>
      <p:grpSp>
        <p:nvGrpSpPr>
          <p:cNvPr id="8" name="Group 7">
            <a:extLst>
              <a:ext uri="{FF2B5EF4-FFF2-40B4-BE49-F238E27FC236}">
                <a16:creationId xmlns:a16="http://schemas.microsoft.com/office/drawing/2014/main" id="{F5FD0B1C-EDC6-F472-D179-967F2CFB08BA}"/>
              </a:ext>
            </a:extLst>
          </p:cNvPr>
          <p:cNvGrpSpPr/>
          <p:nvPr/>
        </p:nvGrpSpPr>
        <p:grpSpPr>
          <a:xfrm>
            <a:off x="285414" y="800220"/>
            <a:ext cx="4560186" cy="546180"/>
            <a:chOff x="518400" y="1130400"/>
            <a:chExt cx="2299434" cy="825670"/>
          </a:xfrm>
        </p:grpSpPr>
        <p:sp>
          <p:nvSpPr>
            <p:cNvPr id="9" name="TextBox 8">
              <a:extLst>
                <a:ext uri="{FF2B5EF4-FFF2-40B4-BE49-F238E27FC236}">
                  <a16:creationId xmlns:a16="http://schemas.microsoft.com/office/drawing/2014/main" id="{C8DFE4BE-02A0-CC5E-5E84-E19BF6524750}"/>
                </a:ext>
              </a:extLst>
            </p:cNvPr>
            <p:cNvSpPr txBox="1"/>
            <p:nvPr/>
          </p:nvSpPr>
          <p:spPr>
            <a:xfrm>
              <a:off x="518400" y="1130400"/>
              <a:ext cx="1838356" cy="651379"/>
            </a:xfrm>
            <a:prstGeom prst="rect">
              <a:avLst/>
            </a:prstGeom>
            <a:noFill/>
            <a:ln>
              <a:solidFill>
                <a:srgbClr val="03617A"/>
              </a:solidFill>
            </a:ln>
          </p:spPr>
          <p:txBody>
            <a:bodyPr wrap="square" rtlCol="0">
              <a:spAutoFit/>
            </a:bodyPr>
            <a:lstStyle/>
            <a:p>
              <a:r>
                <a:rPr lang="en-US" sz="1100" dirty="0"/>
                <a:t>Enter a trackable debt name (Year issued + repayment source + main project borrowed for)</a:t>
              </a:r>
            </a:p>
          </p:txBody>
        </p:sp>
        <p:cxnSp>
          <p:nvCxnSpPr>
            <p:cNvPr id="10" name="Straight Arrow Connector 9">
              <a:extLst>
                <a:ext uri="{FF2B5EF4-FFF2-40B4-BE49-F238E27FC236}">
                  <a16:creationId xmlns:a16="http://schemas.microsoft.com/office/drawing/2014/main" id="{F147DBE8-4E70-0B4F-4090-5FF0BAAD6CF5}"/>
                </a:ext>
              </a:extLst>
            </p:cNvPr>
            <p:cNvCxnSpPr>
              <a:cxnSpLocks/>
              <a:stCxn id="9" idx="3"/>
            </p:cNvCxnSpPr>
            <p:nvPr/>
          </p:nvCxnSpPr>
          <p:spPr>
            <a:xfrm>
              <a:off x="2356756" y="1456091"/>
              <a:ext cx="461078" cy="499979"/>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DD336CEB-C539-D073-92DA-9027288574FF}"/>
              </a:ext>
            </a:extLst>
          </p:cNvPr>
          <p:cNvGrpSpPr/>
          <p:nvPr/>
        </p:nvGrpSpPr>
        <p:grpSpPr>
          <a:xfrm>
            <a:off x="302874" y="1321235"/>
            <a:ext cx="4542724" cy="502646"/>
            <a:chOff x="518399" y="1130400"/>
            <a:chExt cx="4542724" cy="502646"/>
          </a:xfrm>
        </p:grpSpPr>
        <p:sp>
          <p:nvSpPr>
            <p:cNvPr id="12" name="TextBox 11">
              <a:extLst>
                <a:ext uri="{FF2B5EF4-FFF2-40B4-BE49-F238E27FC236}">
                  <a16:creationId xmlns:a16="http://schemas.microsoft.com/office/drawing/2014/main" id="{85AD309E-D915-64FF-8E3E-58823239A217}"/>
                </a:ext>
              </a:extLst>
            </p:cNvPr>
            <p:cNvSpPr txBox="1"/>
            <p:nvPr/>
          </p:nvSpPr>
          <p:spPr>
            <a:xfrm>
              <a:off x="518399" y="1130400"/>
              <a:ext cx="3628325" cy="430887"/>
            </a:xfrm>
            <a:prstGeom prst="rect">
              <a:avLst/>
            </a:prstGeom>
            <a:noFill/>
            <a:ln>
              <a:solidFill>
                <a:srgbClr val="03617A"/>
              </a:solidFill>
            </a:ln>
          </p:spPr>
          <p:txBody>
            <a:bodyPr wrap="square" rtlCol="0">
              <a:spAutoFit/>
            </a:bodyPr>
            <a:lstStyle/>
            <a:p>
              <a:r>
                <a:rPr lang="en-US" sz="1100" dirty="0"/>
                <a:t>Enter a description of project(s) funded by the debt – 150-character limit</a:t>
              </a:r>
            </a:p>
          </p:txBody>
        </p:sp>
        <p:cxnSp>
          <p:nvCxnSpPr>
            <p:cNvPr id="13" name="Straight Arrow Connector 12">
              <a:extLst>
                <a:ext uri="{FF2B5EF4-FFF2-40B4-BE49-F238E27FC236}">
                  <a16:creationId xmlns:a16="http://schemas.microsoft.com/office/drawing/2014/main" id="{417FA882-3935-8737-3525-A6965DF13E1A}"/>
                </a:ext>
              </a:extLst>
            </p:cNvPr>
            <p:cNvCxnSpPr>
              <a:cxnSpLocks/>
              <a:stCxn id="12" idx="3"/>
            </p:cNvCxnSpPr>
            <p:nvPr/>
          </p:nvCxnSpPr>
          <p:spPr>
            <a:xfrm>
              <a:off x="4146724" y="1345844"/>
              <a:ext cx="914399" cy="287202"/>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D6F08D5A-A259-3A3B-519D-90EDE1345704}"/>
              </a:ext>
            </a:extLst>
          </p:cNvPr>
          <p:cNvGrpSpPr/>
          <p:nvPr/>
        </p:nvGrpSpPr>
        <p:grpSpPr>
          <a:xfrm>
            <a:off x="302874" y="1845985"/>
            <a:ext cx="4542724" cy="600164"/>
            <a:chOff x="518399" y="1130400"/>
            <a:chExt cx="4542724" cy="600164"/>
          </a:xfrm>
        </p:grpSpPr>
        <p:sp>
          <p:nvSpPr>
            <p:cNvPr id="15" name="TextBox 14">
              <a:extLst>
                <a:ext uri="{FF2B5EF4-FFF2-40B4-BE49-F238E27FC236}">
                  <a16:creationId xmlns:a16="http://schemas.microsoft.com/office/drawing/2014/main" id="{6E1D3390-44CB-7B26-3E90-8B9E3BF5BF24}"/>
                </a:ext>
              </a:extLst>
            </p:cNvPr>
            <p:cNvSpPr txBox="1"/>
            <p:nvPr/>
          </p:nvSpPr>
          <p:spPr>
            <a:xfrm>
              <a:off x="518399" y="1130400"/>
              <a:ext cx="3628325" cy="600164"/>
            </a:xfrm>
            <a:prstGeom prst="rect">
              <a:avLst/>
            </a:prstGeom>
            <a:noFill/>
            <a:ln>
              <a:solidFill>
                <a:srgbClr val="03617A"/>
              </a:solidFill>
            </a:ln>
          </p:spPr>
          <p:txBody>
            <a:bodyPr wrap="square" rtlCol="0">
              <a:spAutoFit/>
            </a:bodyPr>
            <a:lstStyle/>
            <a:p>
              <a:r>
                <a:rPr lang="en-US" sz="1100" dirty="0"/>
                <a:t>Select the debt repayment source from the debt resolution; will flow the debt balance to the correct Other P10 column</a:t>
              </a:r>
            </a:p>
          </p:txBody>
        </p:sp>
        <p:cxnSp>
          <p:nvCxnSpPr>
            <p:cNvPr id="16" name="Straight Arrow Connector 15">
              <a:extLst>
                <a:ext uri="{FF2B5EF4-FFF2-40B4-BE49-F238E27FC236}">
                  <a16:creationId xmlns:a16="http://schemas.microsoft.com/office/drawing/2014/main" id="{A7936746-9B7F-BFC9-E426-D2733D753D16}"/>
                </a:ext>
              </a:extLst>
            </p:cNvPr>
            <p:cNvCxnSpPr>
              <a:cxnSpLocks/>
              <a:stCxn id="15" idx="3"/>
            </p:cNvCxnSpPr>
            <p:nvPr/>
          </p:nvCxnSpPr>
          <p:spPr>
            <a:xfrm>
              <a:off x="4146724" y="1430482"/>
              <a:ext cx="914399" cy="39418"/>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E485220E-DC1A-27DA-80B3-7432C674FEFA}"/>
              </a:ext>
            </a:extLst>
          </p:cNvPr>
          <p:cNvGrpSpPr/>
          <p:nvPr/>
        </p:nvGrpSpPr>
        <p:grpSpPr>
          <a:xfrm>
            <a:off x="302874" y="2522700"/>
            <a:ext cx="4542724" cy="430887"/>
            <a:chOff x="518399" y="861805"/>
            <a:chExt cx="4542724" cy="430887"/>
          </a:xfrm>
        </p:grpSpPr>
        <p:sp>
          <p:nvSpPr>
            <p:cNvPr id="18" name="TextBox 17">
              <a:extLst>
                <a:ext uri="{FF2B5EF4-FFF2-40B4-BE49-F238E27FC236}">
                  <a16:creationId xmlns:a16="http://schemas.microsoft.com/office/drawing/2014/main" id="{CBE8D101-3485-90CB-2D9C-CAFE2360AB2A}"/>
                </a:ext>
              </a:extLst>
            </p:cNvPr>
            <p:cNvSpPr txBox="1"/>
            <p:nvPr/>
          </p:nvSpPr>
          <p:spPr>
            <a:xfrm>
              <a:off x="518399" y="861805"/>
              <a:ext cx="3628325" cy="430887"/>
            </a:xfrm>
            <a:prstGeom prst="rect">
              <a:avLst/>
            </a:prstGeom>
            <a:noFill/>
            <a:ln>
              <a:solidFill>
                <a:srgbClr val="03617A"/>
              </a:solidFill>
            </a:ln>
          </p:spPr>
          <p:txBody>
            <a:bodyPr wrap="square" rtlCol="0">
              <a:spAutoFit/>
            </a:bodyPr>
            <a:lstStyle/>
            <a:p>
              <a:r>
                <a:rPr lang="en-US" sz="1100" dirty="0"/>
                <a:t>Select the AFR-based purpose of the debt; will flow the debt information to the correct Other P10 line</a:t>
              </a:r>
            </a:p>
          </p:txBody>
        </p:sp>
        <p:cxnSp>
          <p:nvCxnSpPr>
            <p:cNvPr id="19" name="Straight Arrow Connector 18">
              <a:extLst>
                <a:ext uri="{FF2B5EF4-FFF2-40B4-BE49-F238E27FC236}">
                  <a16:creationId xmlns:a16="http://schemas.microsoft.com/office/drawing/2014/main" id="{CDBAE7B1-478F-58D0-0434-0198010BA727}"/>
                </a:ext>
              </a:extLst>
            </p:cNvPr>
            <p:cNvCxnSpPr>
              <a:cxnSpLocks/>
              <a:stCxn id="18" idx="3"/>
            </p:cNvCxnSpPr>
            <p:nvPr/>
          </p:nvCxnSpPr>
          <p:spPr>
            <a:xfrm flipV="1">
              <a:off x="4146724" y="969401"/>
              <a:ext cx="914399" cy="107848"/>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9F3FB2F5-2755-245F-BB7C-122A8F1A286A}"/>
              </a:ext>
            </a:extLst>
          </p:cNvPr>
          <p:cNvGrpSpPr/>
          <p:nvPr/>
        </p:nvGrpSpPr>
        <p:grpSpPr>
          <a:xfrm>
            <a:off x="302874" y="3061183"/>
            <a:ext cx="4542724" cy="292972"/>
            <a:chOff x="518399" y="709996"/>
            <a:chExt cx="4542724" cy="292972"/>
          </a:xfrm>
        </p:grpSpPr>
        <p:sp>
          <p:nvSpPr>
            <p:cNvPr id="21" name="TextBox 20">
              <a:extLst>
                <a:ext uri="{FF2B5EF4-FFF2-40B4-BE49-F238E27FC236}">
                  <a16:creationId xmlns:a16="http://schemas.microsoft.com/office/drawing/2014/main" id="{E4752BC8-0EE8-4BF1-1386-6BFC090B29F6}"/>
                </a:ext>
              </a:extLst>
            </p:cNvPr>
            <p:cNvSpPr txBox="1"/>
            <p:nvPr/>
          </p:nvSpPr>
          <p:spPr>
            <a:xfrm>
              <a:off x="518399" y="741358"/>
              <a:ext cx="3628325" cy="261610"/>
            </a:xfrm>
            <a:prstGeom prst="rect">
              <a:avLst/>
            </a:prstGeom>
            <a:noFill/>
            <a:ln>
              <a:solidFill>
                <a:srgbClr val="03617A"/>
              </a:solidFill>
            </a:ln>
          </p:spPr>
          <p:txBody>
            <a:bodyPr wrap="square" rtlCol="0">
              <a:spAutoFit/>
            </a:bodyPr>
            <a:lstStyle/>
            <a:p>
              <a:r>
                <a:rPr lang="en-US" sz="1100" dirty="0"/>
                <a:t>Enter the amount originally borrowed</a:t>
              </a:r>
            </a:p>
          </p:txBody>
        </p:sp>
        <p:cxnSp>
          <p:nvCxnSpPr>
            <p:cNvPr id="22" name="Straight Arrow Connector 21">
              <a:extLst>
                <a:ext uri="{FF2B5EF4-FFF2-40B4-BE49-F238E27FC236}">
                  <a16:creationId xmlns:a16="http://schemas.microsoft.com/office/drawing/2014/main" id="{C3E857B6-16A5-962F-8394-D46EE2636687}"/>
                </a:ext>
              </a:extLst>
            </p:cNvPr>
            <p:cNvCxnSpPr>
              <a:cxnSpLocks/>
              <a:stCxn id="21" idx="3"/>
            </p:cNvCxnSpPr>
            <p:nvPr/>
          </p:nvCxnSpPr>
          <p:spPr>
            <a:xfrm flipV="1">
              <a:off x="4146724" y="709996"/>
              <a:ext cx="914399" cy="162167"/>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FC5597F7-9CB8-303E-E638-1F7DDF33F069}"/>
              </a:ext>
            </a:extLst>
          </p:cNvPr>
          <p:cNvGrpSpPr/>
          <p:nvPr/>
        </p:nvGrpSpPr>
        <p:grpSpPr>
          <a:xfrm>
            <a:off x="302874" y="3398398"/>
            <a:ext cx="4542724" cy="389131"/>
            <a:chOff x="518399" y="1002879"/>
            <a:chExt cx="4542724" cy="389131"/>
          </a:xfrm>
        </p:grpSpPr>
        <p:sp>
          <p:nvSpPr>
            <p:cNvPr id="24" name="TextBox 23">
              <a:extLst>
                <a:ext uri="{FF2B5EF4-FFF2-40B4-BE49-F238E27FC236}">
                  <a16:creationId xmlns:a16="http://schemas.microsoft.com/office/drawing/2014/main" id="{621D4BFB-6AD6-4593-97F3-9D7AFB71FCFC}"/>
                </a:ext>
              </a:extLst>
            </p:cNvPr>
            <p:cNvSpPr txBox="1"/>
            <p:nvPr/>
          </p:nvSpPr>
          <p:spPr>
            <a:xfrm>
              <a:off x="518399" y="1130400"/>
              <a:ext cx="3628325" cy="261610"/>
            </a:xfrm>
            <a:prstGeom prst="rect">
              <a:avLst/>
            </a:prstGeom>
            <a:noFill/>
            <a:ln>
              <a:solidFill>
                <a:srgbClr val="03617A"/>
              </a:solidFill>
            </a:ln>
          </p:spPr>
          <p:txBody>
            <a:bodyPr wrap="square" rtlCol="0">
              <a:spAutoFit/>
            </a:bodyPr>
            <a:lstStyle/>
            <a:p>
              <a:r>
                <a:rPr lang="en-US" sz="1100" dirty="0"/>
                <a:t>Enter the resolution number of the issuing resolution</a:t>
              </a:r>
            </a:p>
          </p:txBody>
        </p:sp>
        <p:cxnSp>
          <p:nvCxnSpPr>
            <p:cNvPr id="25" name="Straight Arrow Connector 24">
              <a:extLst>
                <a:ext uri="{FF2B5EF4-FFF2-40B4-BE49-F238E27FC236}">
                  <a16:creationId xmlns:a16="http://schemas.microsoft.com/office/drawing/2014/main" id="{22BE9543-BB1E-D4B0-2510-4F8EBC45AC3B}"/>
                </a:ext>
              </a:extLst>
            </p:cNvPr>
            <p:cNvCxnSpPr>
              <a:cxnSpLocks/>
              <a:stCxn id="24" idx="3"/>
            </p:cNvCxnSpPr>
            <p:nvPr/>
          </p:nvCxnSpPr>
          <p:spPr>
            <a:xfrm flipV="1">
              <a:off x="4146724" y="1002879"/>
              <a:ext cx="914399" cy="258326"/>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3221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7"/>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0"/>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CD842C-7FCA-92F9-F695-915F6241FED3}"/>
              </a:ext>
            </a:extLst>
          </p:cNvPr>
          <p:cNvPicPr>
            <a:picLocks noChangeAspect="1"/>
          </p:cNvPicPr>
          <p:nvPr/>
        </p:nvPicPr>
        <p:blipFill>
          <a:blip r:embed="rId2"/>
          <a:stretch>
            <a:fillRect/>
          </a:stretch>
        </p:blipFill>
        <p:spPr>
          <a:xfrm>
            <a:off x="628650" y="150810"/>
            <a:ext cx="5837517" cy="4841879"/>
          </a:xfrm>
          <a:prstGeom prst="rect">
            <a:avLst/>
          </a:prstGeom>
        </p:spPr>
      </p:pic>
      <p:sp>
        <p:nvSpPr>
          <p:cNvPr id="8" name="Rectangle 7">
            <a:extLst>
              <a:ext uri="{FF2B5EF4-FFF2-40B4-BE49-F238E27FC236}">
                <a16:creationId xmlns:a16="http://schemas.microsoft.com/office/drawing/2014/main" id="{921141B9-EFE4-3EAD-9C98-1E4C29DAB5FA}"/>
              </a:ext>
            </a:extLst>
          </p:cNvPr>
          <p:cNvSpPr/>
          <p:nvPr/>
        </p:nvSpPr>
        <p:spPr>
          <a:xfrm>
            <a:off x="727200" y="734400"/>
            <a:ext cx="2728800" cy="33192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5144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4B1C7-7798-4916-DD8E-9D663C900DD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CF9D91-6566-4C9A-C207-640D27E9973C}"/>
              </a:ext>
            </a:extLst>
          </p:cNvPr>
          <p:cNvSpPr>
            <a:spLocks noGrp="1"/>
          </p:cNvSpPr>
          <p:nvPr>
            <p:ph type="title"/>
          </p:nvPr>
        </p:nvSpPr>
        <p:spPr>
          <a:xfrm>
            <a:off x="628649" y="224359"/>
            <a:ext cx="8212475" cy="558000"/>
          </a:xfrm>
        </p:spPr>
        <p:txBody>
          <a:bodyPr/>
          <a:lstStyle/>
          <a:p>
            <a:r>
              <a:rPr lang="en-US" b="1" dirty="0">
                <a:latin typeface="Work Sans" pitchFamily="2" charset="0"/>
              </a:rPr>
              <a:t>Debt Database – General Information</a:t>
            </a:r>
          </a:p>
        </p:txBody>
      </p:sp>
      <p:pic>
        <p:nvPicPr>
          <p:cNvPr id="5" name="Picture 4">
            <a:extLst>
              <a:ext uri="{FF2B5EF4-FFF2-40B4-BE49-F238E27FC236}">
                <a16:creationId xmlns:a16="http://schemas.microsoft.com/office/drawing/2014/main" id="{35DB0934-122D-FB94-76BB-9B78FA1925A9}"/>
              </a:ext>
            </a:extLst>
          </p:cNvPr>
          <p:cNvPicPr>
            <a:picLocks noChangeAspect="1"/>
          </p:cNvPicPr>
          <p:nvPr/>
        </p:nvPicPr>
        <p:blipFill>
          <a:blip r:embed="rId2"/>
          <a:stretch>
            <a:fillRect/>
          </a:stretch>
        </p:blipFill>
        <p:spPr>
          <a:xfrm>
            <a:off x="270952" y="782359"/>
            <a:ext cx="4117446" cy="3477599"/>
          </a:xfrm>
          <a:prstGeom prst="rect">
            <a:avLst/>
          </a:prstGeom>
          <a:ln>
            <a:solidFill>
              <a:srgbClr val="E0A624"/>
            </a:solidFill>
          </a:ln>
        </p:spPr>
      </p:pic>
      <p:grpSp>
        <p:nvGrpSpPr>
          <p:cNvPr id="7" name="Group 6">
            <a:extLst>
              <a:ext uri="{FF2B5EF4-FFF2-40B4-BE49-F238E27FC236}">
                <a16:creationId xmlns:a16="http://schemas.microsoft.com/office/drawing/2014/main" id="{B92D2E72-9ACB-CF55-2E04-5118FDE02E1A}"/>
              </a:ext>
            </a:extLst>
          </p:cNvPr>
          <p:cNvGrpSpPr/>
          <p:nvPr/>
        </p:nvGrpSpPr>
        <p:grpSpPr>
          <a:xfrm>
            <a:off x="4247535" y="922619"/>
            <a:ext cx="4666065" cy="515380"/>
            <a:chOff x="3933" y="1130400"/>
            <a:chExt cx="2352823" cy="779110"/>
          </a:xfrm>
        </p:grpSpPr>
        <p:sp>
          <p:nvSpPr>
            <p:cNvPr id="2" name="TextBox 1">
              <a:extLst>
                <a:ext uri="{FF2B5EF4-FFF2-40B4-BE49-F238E27FC236}">
                  <a16:creationId xmlns:a16="http://schemas.microsoft.com/office/drawing/2014/main" id="{763F9458-3BA7-D6FB-9688-0F44A8812A02}"/>
                </a:ext>
              </a:extLst>
            </p:cNvPr>
            <p:cNvSpPr txBox="1"/>
            <p:nvPr/>
          </p:nvSpPr>
          <p:spPr>
            <a:xfrm>
              <a:off x="518400" y="1130400"/>
              <a:ext cx="1838356" cy="395481"/>
            </a:xfrm>
            <a:prstGeom prst="rect">
              <a:avLst/>
            </a:prstGeom>
            <a:noFill/>
            <a:ln>
              <a:solidFill>
                <a:srgbClr val="03617A"/>
              </a:solidFill>
            </a:ln>
          </p:spPr>
          <p:txBody>
            <a:bodyPr wrap="square" rtlCol="0">
              <a:spAutoFit/>
            </a:bodyPr>
            <a:lstStyle/>
            <a:p>
              <a:r>
                <a:rPr lang="en-US" sz="1100" dirty="0"/>
                <a:t>Select the level of citizen vote on the debt</a:t>
              </a:r>
            </a:p>
          </p:txBody>
        </p:sp>
        <p:cxnSp>
          <p:nvCxnSpPr>
            <p:cNvPr id="6" name="Straight Arrow Connector 5">
              <a:extLst>
                <a:ext uri="{FF2B5EF4-FFF2-40B4-BE49-F238E27FC236}">
                  <a16:creationId xmlns:a16="http://schemas.microsoft.com/office/drawing/2014/main" id="{7098B676-356A-7028-27F2-623B7ABB2234}"/>
                </a:ext>
              </a:extLst>
            </p:cNvPr>
            <p:cNvCxnSpPr>
              <a:cxnSpLocks/>
            </p:cNvCxnSpPr>
            <p:nvPr/>
          </p:nvCxnSpPr>
          <p:spPr>
            <a:xfrm flipH="1">
              <a:off x="3933" y="1474576"/>
              <a:ext cx="514467" cy="434934"/>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C2B46868-11A9-0D3C-97AF-B241ED5030E5}"/>
              </a:ext>
            </a:extLst>
          </p:cNvPr>
          <p:cNvGrpSpPr/>
          <p:nvPr/>
        </p:nvGrpSpPr>
        <p:grpSpPr>
          <a:xfrm>
            <a:off x="4247535" y="1443635"/>
            <a:ext cx="4666064" cy="430887"/>
            <a:chOff x="-519340" y="1130400"/>
            <a:chExt cx="4666064" cy="430887"/>
          </a:xfrm>
        </p:grpSpPr>
        <p:sp>
          <p:nvSpPr>
            <p:cNvPr id="9" name="TextBox 8">
              <a:extLst>
                <a:ext uri="{FF2B5EF4-FFF2-40B4-BE49-F238E27FC236}">
                  <a16:creationId xmlns:a16="http://schemas.microsoft.com/office/drawing/2014/main" id="{45F1D693-7FDD-913E-7C86-44209D93B6B0}"/>
                </a:ext>
              </a:extLst>
            </p:cNvPr>
            <p:cNvSpPr txBox="1"/>
            <p:nvPr/>
          </p:nvSpPr>
          <p:spPr>
            <a:xfrm>
              <a:off x="518399" y="1130400"/>
              <a:ext cx="3628325" cy="430887"/>
            </a:xfrm>
            <a:prstGeom prst="rect">
              <a:avLst/>
            </a:prstGeom>
            <a:noFill/>
            <a:ln>
              <a:solidFill>
                <a:srgbClr val="03617A"/>
              </a:solidFill>
            </a:ln>
          </p:spPr>
          <p:txBody>
            <a:bodyPr wrap="square" rtlCol="0">
              <a:spAutoFit/>
            </a:bodyPr>
            <a:lstStyle/>
            <a:p>
              <a:r>
                <a:rPr lang="en-US" sz="1100" dirty="0"/>
                <a:t>Enter the date of the final payment on the debt schedule</a:t>
              </a:r>
            </a:p>
          </p:txBody>
        </p:sp>
        <p:cxnSp>
          <p:nvCxnSpPr>
            <p:cNvPr id="10" name="Straight Arrow Connector 9">
              <a:extLst>
                <a:ext uri="{FF2B5EF4-FFF2-40B4-BE49-F238E27FC236}">
                  <a16:creationId xmlns:a16="http://schemas.microsoft.com/office/drawing/2014/main" id="{5F791349-725D-211C-3AC5-D6351B8AD363}"/>
                </a:ext>
              </a:extLst>
            </p:cNvPr>
            <p:cNvCxnSpPr>
              <a:cxnSpLocks/>
              <a:stCxn id="9" idx="1"/>
            </p:cNvCxnSpPr>
            <p:nvPr/>
          </p:nvCxnSpPr>
          <p:spPr>
            <a:xfrm flipH="1">
              <a:off x="-519340" y="1345844"/>
              <a:ext cx="1037739" cy="170348"/>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A31A254E-FD10-82B8-9780-167534F3F6DC}"/>
              </a:ext>
            </a:extLst>
          </p:cNvPr>
          <p:cNvGrpSpPr/>
          <p:nvPr/>
        </p:nvGrpSpPr>
        <p:grpSpPr>
          <a:xfrm>
            <a:off x="4247535" y="1982118"/>
            <a:ext cx="4666064" cy="600164"/>
            <a:chOff x="-519340" y="1144133"/>
            <a:chExt cx="4666064" cy="600164"/>
          </a:xfrm>
        </p:grpSpPr>
        <p:sp>
          <p:nvSpPr>
            <p:cNvPr id="15" name="TextBox 14">
              <a:extLst>
                <a:ext uri="{FF2B5EF4-FFF2-40B4-BE49-F238E27FC236}">
                  <a16:creationId xmlns:a16="http://schemas.microsoft.com/office/drawing/2014/main" id="{05255382-4AB5-2A5E-8B08-2CE4B77CD798}"/>
                </a:ext>
              </a:extLst>
            </p:cNvPr>
            <p:cNvSpPr txBox="1"/>
            <p:nvPr/>
          </p:nvSpPr>
          <p:spPr>
            <a:xfrm>
              <a:off x="518399" y="1144133"/>
              <a:ext cx="3628325" cy="600164"/>
            </a:xfrm>
            <a:prstGeom prst="rect">
              <a:avLst/>
            </a:prstGeom>
            <a:noFill/>
            <a:ln>
              <a:solidFill>
                <a:srgbClr val="03617A"/>
              </a:solidFill>
            </a:ln>
          </p:spPr>
          <p:txBody>
            <a:bodyPr wrap="square" rtlCol="0">
              <a:spAutoFit/>
            </a:bodyPr>
            <a:lstStyle/>
            <a:p>
              <a:r>
                <a:rPr lang="en-US" sz="1100" dirty="0"/>
                <a:t>Select the debt repayment source from the debt resolution; based on the Outstanding Obligations Report</a:t>
              </a:r>
            </a:p>
          </p:txBody>
        </p:sp>
        <p:cxnSp>
          <p:nvCxnSpPr>
            <p:cNvPr id="16" name="Straight Arrow Connector 15">
              <a:extLst>
                <a:ext uri="{FF2B5EF4-FFF2-40B4-BE49-F238E27FC236}">
                  <a16:creationId xmlns:a16="http://schemas.microsoft.com/office/drawing/2014/main" id="{849D9B4E-32D6-D75B-EDE6-8BDC30DE74BD}"/>
                </a:ext>
              </a:extLst>
            </p:cNvPr>
            <p:cNvCxnSpPr>
              <a:cxnSpLocks/>
              <a:stCxn id="15" idx="1"/>
            </p:cNvCxnSpPr>
            <p:nvPr/>
          </p:nvCxnSpPr>
          <p:spPr>
            <a:xfrm flipH="1" flipV="1">
              <a:off x="-519340" y="1397903"/>
              <a:ext cx="1037739" cy="46312"/>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7CC1DF99-33AF-7C0F-9B2D-5A22C6299D18}"/>
              </a:ext>
            </a:extLst>
          </p:cNvPr>
          <p:cNvGrpSpPr/>
          <p:nvPr/>
        </p:nvGrpSpPr>
        <p:grpSpPr>
          <a:xfrm>
            <a:off x="4247535" y="2616804"/>
            <a:ext cx="4666064" cy="505855"/>
            <a:chOff x="-519340" y="668447"/>
            <a:chExt cx="4666064" cy="505855"/>
          </a:xfrm>
        </p:grpSpPr>
        <p:sp>
          <p:nvSpPr>
            <p:cNvPr id="20" name="TextBox 19">
              <a:extLst>
                <a:ext uri="{FF2B5EF4-FFF2-40B4-BE49-F238E27FC236}">
                  <a16:creationId xmlns:a16="http://schemas.microsoft.com/office/drawing/2014/main" id="{196CF2A8-3921-92C2-8AA1-4AE13F85255D}"/>
                </a:ext>
              </a:extLst>
            </p:cNvPr>
            <p:cNvSpPr txBox="1"/>
            <p:nvPr/>
          </p:nvSpPr>
          <p:spPr>
            <a:xfrm>
              <a:off x="518399" y="743415"/>
              <a:ext cx="3628325" cy="430887"/>
            </a:xfrm>
            <a:prstGeom prst="rect">
              <a:avLst/>
            </a:prstGeom>
            <a:noFill/>
            <a:ln>
              <a:solidFill>
                <a:srgbClr val="03617A"/>
              </a:solidFill>
            </a:ln>
          </p:spPr>
          <p:txBody>
            <a:bodyPr wrap="square" rtlCol="0">
              <a:spAutoFit/>
            </a:bodyPr>
            <a:lstStyle/>
            <a:p>
              <a:r>
                <a:rPr lang="en-US" sz="1100" dirty="0"/>
                <a:t>Select the purpose of the debt; based on the Outstanding Obligations Report</a:t>
              </a:r>
            </a:p>
          </p:txBody>
        </p:sp>
        <p:cxnSp>
          <p:nvCxnSpPr>
            <p:cNvPr id="21" name="Straight Arrow Connector 20">
              <a:extLst>
                <a:ext uri="{FF2B5EF4-FFF2-40B4-BE49-F238E27FC236}">
                  <a16:creationId xmlns:a16="http://schemas.microsoft.com/office/drawing/2014/main" id="{64120D1F-62F5-286F-2563-D3ED13AE47C7}"/>
                </a:ext>
              </a:extLst>
            </p:cNvPr>
            <p:cNvCxnSpPr>
              <a:cxnSpLocks/>
              <a:stCxn id="20" idx="1"/>
            </p:cNvCxnSpPr>
            <p:nvPr/>
          </p:nvCxnSpPr>
          <p:spPr>
            <a:xfrm flipH="1" flipV="1">
              <a:off x="-519340" y="668447"/>
              <a:ext cx="1037739" cy="290412"/>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66214C10-6272-653F-FB25-1DB91F7DF5D5}"/>
              </a:ext>
            </a:extLst>
          </p:cNvPr>
          <p:cNvGrpSpPr/>
          <p:nvPr/>
        </p:nvGrpSpPr>
        <p:grpSpPr>
          <a:xfrm>
            <a:off x="4247535" y="3030716"/>
            <a:ext cx="4666064" cy="515914"/>
            <a:chOff x="-519340" y="280256"/>
            <a:chExt cx="4666064" cy="515914"/>
          </a:xfrm>
        </p:grpSpPr>
        <p:sp>
          <p:nvSpPr>
            <p:cNvPr id="25" name="TextBox 24">
              <a:extLst>
                <a:ext uri="{FF2B5EF4-FFF2-40B4-BE49-F238E27FC236}">
                  <a16:creationId xmlns:a16="http://schemas.microsoft.com/office/drawing/2014/main" id="{067A0A4C-3AD6-1999-8179-4D5DF648CD4D}"/>
                </a:ext>
              </a:extLst>
            </p:cNvPr>
            <p:cNvSpPr txBox="1"/>
            <p:nvPr/>
          </p:nvSpPr>
          <p:spPr>
            <a:xfrm>
              <a:off x="518399" y="534560"/>
              <a:ext cx="3628325" cy="261610"/>
            </a:xfrm>
            <a:prstGeom prst="rect">
              <a:avLst/>
            </a:prstGeom>
            <a:noFill/>
            <a:ln>
              <a:solidFill>
                <a:srgbClr val="03617A"/>
              </a:solidFill>
            </a:ln>
          </p:spPr>
          <p:txBody>
            <a:bodyPr wrap="square" rtlCol="0">
              <a:spAutoFit/>
            </a:bodyPr>
            <a:lstStyle/>
            <a:p>
              <a:r>
                <a:rPr lang="en-US" sz="1100" dirty="0"/>
                <a:t>Enter the date debt was issued</a:t>
              </a:r>
            </a:p>
          </p:txBody>
        </p:sp>
        <p:cxnSp>
          <p:nvCxnSpPr>
            <p:cNvPr id="26" name="Straight Arrow Connector 25">
              <a:extLst>
                <a:ext uri="{FF2B5EF4-FFF2-40B4-BE49-F238E27FC236}">
                  <a16:creationId xmlns:a16="http://schemas.microsoft.com/office/drawing/2014/main" id="{AD6CB2A7-5A06-8433-81F6-783481C16152}"/>
                </a:ext>
              </a:extLst>
            </p:cNvPr>
            <p:cNvCxnSpPr>
              <a:cxnSpLocks/>
              <a:stCxn id="25" idx="1"/>
            </p:cNvCxnSpPr>
            <p:nvPr/>
          </p:nvCxnSpPr>
          <p:spPr>
            <a:xfrm flipH="1" flipV="1">
              <a:off x="-519340" y="280256"/>
              <a:ext cx="1037739" cy="385109"/>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413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F9D90-2723-C9A9-6102-5375679DCA4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D052261-6824-8300-B280-B7870F4A383B}"/>
              </a:ext>
            </a:extLst>
          </p:cNvPr>
          <p:cNvPicPr>
            <a:picLocks noChangeAspect="1"/>
          </p:cNvPicPr>
          <p:nvPr/>
        </p:nvPicPr>
        <p:blipFill>
          <a:blip r:embed="rId2"/>
          <a:stretch>
            <a:fillRect/>
          </a:stretch>
        </p:blipFill>
        <p:spPr>
          <a:xfrm>
            <a:off x="628650" y="150810"/>
            <a:ext cx="5837517" cy="4841879"/>
          </a:xfrm>
          <a:prstGeom prst="rect">
            <a:avLst/>
          </a:prstGeom>
        </p:spPr>
      </p:pic>
      <p:sp>
        <p:nvSpPr>
          <p:cNvPr id="2" name="Rectangle 1">
            <a:extLst>
              <a:ext uri="{FF2B5EF4-FFF2-40B4-BE49-F238E27FC236}">
                <a16:creationId xmlns:a16="http://schemas.microsoft.com/office/drawing/2014/main" id="{3DF5B015-2C53-193F-940C-6749DBCF03D8}"/>
              </a:ext>
            </a:extLst>
          </p:cNvPr>
          <p:cNvSpPr/>
          <p:nvPr/>
        </p:nvSpPr>
        <p:spPr>
          <a:xfrm>
            <a:off x="3561808" y="712800"/>
            <a:ext cx="2728800" cy="2757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9571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0375F-40AD-776A-3899-5BDCA8D17EE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0C7EEC-38F9-2B2C-6608-2F64402626F5}"/>
              </a:ext>
            </a:extLst>
          </p:cNvPr>
          <p:cNvSpPr>
            <a:spLocks noGrp="1"/>
          </p:cNvSpPr>
          <p:nvPr>
            <p:ph type="title"/>
          </p:nvPr>
        </p:nvSpPr>
        <p:spPr>
          <a:xfrm>
            <a:off x="628650" y="224359"/>
            <a:ext cx="8234550" cy="558000"/>
          </a:xfrm>
        </p:spPr>
        <p:txBody>
          <a:bodyPr/>
          <a:lstStyle/>
          <a:p>
            <a:r>
              <a:rPr lang="en-US" b="1" dirty="0">
                <a:latin typeface="Work Sans" pitchFamily="2" charset="0"/>
              </a:rPr>
              <a:t>Debt Database – General Information</a:t>
            </a:r>
          </a:p>
        </p:txBody>
      </p:sp>
      <p:pic>
        <p:nvPicPr>
          <p:cNvPr id="5" name="Picture 4">
            <a:extLst>
              <a:ext uri="{FF2B5EF4-FFF2-40B4-BE49-F238E27FC236}">
                <a16:creationId xmlns:a16="http://schemas.microsoft.com/office/drawing/2014/main" id="{9EB8FF5F-A279-FDDA-D509-7955AFAE98C2}"/>
              </a:ext>
            </a:extLst>
          </p:cNvPr>
          <p:cNvPicPr>
            <a:picLocks noChangeAspect="1"/>
          </p:cNvPicPr>
          <p:nvPr/>
        </p:nvPicPr>
        <p:blipFill>
          <a:blip r:embed="rId2"/>
          <a:srcRect t="82195"/>
          <a:stretch>
            <a:fillRect/>
          </a:stretch>
        </p:blipFill>
        <p:spPr>
          <a:xfrm>
            <a:off x="1666549" y="2743881"/>
            <a:ext cx="5378901" cy="808902"/>
          </a:xfrm>
          <a:prstGeom prst="rect">
            <a:avLst/>
          </a:prstGeom>
          <a:ln>
            <a:solidFill>
              <a:srgbClr val="E0A624"/>
            </a:solidFill>
          </a:ln>
        </p:spPr>
      </p:pic>
      <p:grpSp>
        <p:nvGrpSpPr>
          <p:cNvPr id="14" name="Group 13">
            <a:extLst>
              <a:ext uri="{FF2B5EF4-FFF2-40B4-BE49-F238E27FC236}">
                <a16:creationId xmlns:a16="http://schemas.microsoft.com/office/drawing/2014/main" id="{49622D72-21C3-04EB-17C9-1AC2DA771224}"/>
              </a:ext>
            </a:extLst>
          </p:cNvPr>
          <p:cNvGrpSpPr/>
          <p:nvPr/>
        </p:nvGrpSpPr>
        <p:grpSpPr>
          <a:xfrm>
            <a:off x="1666549" y="1614930"/>
            <a:ext cx="1665786" cy="1553070"/>
            <a:chOff x="518400" y="712899"/>
            <a:chExt cx="1665786" cy="1553070"/>
          </a:xfrm>
        </p:grpSpPr>
        <p:sp>
          <p:nvSpPr>
            <p:cNvPr id="15" name="TextBox 14">
              <a:extLst>
                <a:ext uri="{FF2B5EF4-FFF2-40B4-BE49-F238E27FC236}">
                  <a16:creationId xmlns:a16="http://schemas.microsoft.com/office/drawing/2014/main" id="{25C39D2C-9D60-24C8-F31E-7C8E1D6B4194}"/>
                </a:ext>
              </a:extLst>
            </p:cNvPr>
            <p:cNvSpPr txBox="1"/>
            <p:nvPr/>
          </p:nvSpPr>
          <p:spPr>
            <a:xfrm>
              <a:off x="518400" y="712899"/>
              <a:ext cx="1665786" cy="600164"/>
            </a:xfrm>
            <a:prstGeom prst="rect">
              <a:avLst/>
            </a:prstGeom>
            <a:noFill/>
            <a:ln>
              <a:solidFill>
                <a:srgbClr val="03617A"/>
              </a:solidFill>
            </a:ln>
          </p:spPr>
          <p:txBody>
            <a:bodyPr wrap="square" rtlCol="0">
              <a:spAutoFit/>
            </a:bodyPr>
            <a:lstStyle/>
            <a:p>
              <a:r>
                <a:rPr lang="en-US" sz="1100" dirty="0"/>
                <a:t>Click to find and upload the issuing resolution for this debt</a:t>
              </a:r>
            </a:p>
          </p:txBody>
        </p:sp>
        <p:cxnSp>
          <p:nvCxnSpPr>
            <p:cNvPr id="16" name="Straight Arrow Connector 15">
              <a:extLst>
                <a:ext uri="{FF2B5EF4-FFF2-40B4-BE49-F238E27FC236}">
                  <a16:creationId xmlns:a16="http://schemas.microsoft.com/office/drawing/2014/main" id="{A188DEEE-E346-C63B-E09E-5478D4E98351}"/>
                </a:ext>
              </a:extLst>
            </p:cNvPr>
            <p:cNvCxnSpPr>
              <a:cxnSpLocks/>
              <a:stCxn id="15" idx="2"/>
            </p:cNvCxnSpPr>
            <p:nvPr/>
          </p:nvCxnSpPr>
          <p:spPr>
            <a:xfrm flipH="1">
              <a:off x="1019051" y="1313063"/>
              <a:ext cx="332242" cy="952906"/>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C235B1BB-1D1B-9714-969A-5E67E26D2ACD}"/>
              </a:ext>
            </a:extLst>
          </p:cNvPr>
          <p:cNvGrpSpPr/>
          <p:nvPr/>
        </p:nvGrpSpPr>
        <p:grpSpPr>
          <a:xfrm>
            <a:off x="6275749" y="1614930"/>
            <a:ext cx="1665786" cy="1553070"/>
            <a:chOff x="518400" y="834099"/>
            <a:chExt cx="1665786" cy="1553070"/>
          </a:xfrm>
        </p:grpSpPr>
        <p:sp>
          <p:nvSpPr>
            <p:cNvPr id="17" name="TextBox 16">
              <a:extLst>
                <a:ext uri="{FF2B5EF4-FFF2-40B4-BE49-F238E27FC236}">
                  <a16:creationId xmlns:a16="http://schemas.microsoft.com/office/drawing/2014/main" id="{723B4109-0A31-FB02-6851-945E6EE5FB8D}"/>
                </a:ext>
              </a:extLst>
            </p:cNvPr>
            <p:cNvSpPr txBox="1"/>
            <p:nvPr/>
          </p:nvSpPr>
          <p:spPr>
            <a:xfrm>
              <a:off x="518400" y="834099"/>
              <a:ext cx="1665786" cy="600164"/>
            </a:xfrm>
            <a:prstGeom prst="rect">
              <a:avLst/>
            </a:prstGeom>
            <a:noFill/>
            <a:ln>
              <a:solidFill>
                <a:srgbClr val="03617A"/>
              </a:solidFill>
            </a:ln>
          </p:spPr>
          <p:txBody>
            <a:bodyPr wrap="square" rtlCol="0">
              <a:spAutoFit/>
            </a:bodyPr>
            <a:lstStyle/>
            <a:p>
              <a:r>
                <a:rPr lang="en-US" sz="1100" dirty="0"/>
                <a:t>Click to save the entered debt information</a:t>
              </a:r>
            </a:p>
          </p:txBody>
        </p:sp>
        <p:cxnSp>
          <p:nvCxnSpPr>
            <p:cNvPr id="18" name="Straight Arrow Connector 17">
              <a:extLst>
                <a:ext uri="{FF2B5EF4-FFF2-40B4-BE49-F238E27FC236}">
                  <a16:creationId xmlns:a16="http://schemas.microsoft.com/office/drawing/2014/main" id="{1E41B3F1-8FA8-44AE-DB14-0DACB5E0A87B}"/>
                </a:ext>
              </a:extLst>
            </p:cNvPr>
            <p:cNvCxnSpPr>
              <a:cxnSpLocks/>
              <a:stCxn id="17" idx="2"/>
            </p:cNvCxnSpPr>
            <p:nvPr/>
          </p:nvCxnSpPr>
          <p:spPr>
            <a:xfrm flipH="1">
              <a:off x="1019051" y="1434263"/>
              <a:ext cx="332242" cy="952906"/>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10726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1">
          <a:extLst>
            <a:ext uri="{FF2B5EF4-FFF2-40B4-BE49-F238E27FC236}">
              <a16:creationId xmlns:a16="http://schemas.microsoft.com/office/drawing/2014/main" id="{1E1B1AA6-FD9E-F906-2DEA-B158B992CE1D}"/>
            </a:ext>
          </a:extLst>
        </p:cNvPr>
        <p:cNvGrpSpPr/>
        <p:nvPr/>
      </p:nvGrpSpPr>
      <p:grpSpPr>
        <a:xfrm>
          <a:off x="0" y="0"/>
          <a:ext cx="0" cy="0"/>
          <a:chOff x="0" y="0"/>
          <a:chExt cx="0" cy="0"/>
        </a:xfrm>
      </p:grpSpPr>
      <p:sp>
        <p:nvSpPr>
          <p:cNvPr id="212" name="Google Shape;212;p35">
            <a:extLst>
              <a:ext uri="{FF2B5EF4-FFF2-40B4-BE49-F238E27FC236}">
                <a16:creationId xmlns:a16="http://schemas.microsoft.com/office/drawing/2014/main" id="{12EEDFBF-8BDE-4B85-CC9B-6A13168EFCF2}"/>
              </a:ext>
            </a:extLst>
          </p:cNvPr>
          <p:cNvSpPr txBox="1">
            <a:spLocks noGrp="1"/>
          </p:cNvSpPr>
          <p:nvPr>
            <p:ph type="body" idx="1"/>
          </p:nvPr>
        </p:nvSpPr>
        <p:spPr>
          <a:xfrm>
            <a:off x="628650" y="948930"/>
            <a:ext cx="8284800" cy="3621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US" dirty="0"/>
              <a:t>You can add more debts or edit the information about the debts using the buttons:</a:t>
            </a:r>
            <a:endParaRPr dirty="0"/>
          </a:p>
        </p:txBody>
      </p:sp>
      <p:sp>
        <p:nvSpPr>
          <p:cNvPr id="213" name="Google Shape;213;p35">
            <a:extLst>
              <a:ext uri="{FF2B5EF4-FFF2-40B4-BE49-F238E27FC236}">
                <a16:creationId xmlns:a16="http://schemas.microsoft.com/office/drawing/2014/main" id="{AE13695F-6011-2FEE-36C6-F4EDF091B041}"/>
              </a:ext>
            </a:extLst>
          </p:cNvPr>
          <p:cNvSpPr txBox="1">
            <a:spLocks noGrp="1"/>
          </p:cNvSpPr>
          <p:nvPr>
            <p:ph type="title"/>
          </p:nvPr>
        </p:nvSpPr>
        <p:spPr>
          <a:xfrm>
            <a:off x="628650" y="224359"/>
            <a:ext cx="7886700" cy="558000"/>
          </a:xfrm>
          <a:prstGeom prst="rect">
            <a:avLst/>
          </a:prstGeom>
        </p:spPr>
        <p:txBody>
          <a:bodyPr spcFirstLastPara="1" wrap="square" lIns="71100" tIns="35550" rIns="71100" bIns="35550" anchor="t" anchorCtr="0">
            <a:noAutofit/>
          </a:bodyPr>
          <a:lstStyle/>
          <a:p>
            <a:pPr lvl="0"/>
            <a:r>
              <a:rPr lang="en-US" b="1" dirty="0">
                <a:latin typeface="Work Sans" pitchFamily="2" charset="0"/>
              </a:rPr>
              <a:t>Debt Database – Editing Controls</a:t>
            </a:r>
            <a:endParaRPr dirty="0"/>
          </a:p>
        </p:txBody>
      </p:sp>
      <p:pic>
        <p:nvPicPr>
          <p:cNvPr id="2051" name="Picture 1">
            <a:extLst>
              <a:ext uri="{FF2B5EF4-FFF2-40B4-BE49-F238E27FC236}">
                <a16:creationId xmlns:a16="http://schemas.microsoft.com/office/drawing/2014/main" id="{42B8F73D-4A54-54B4-71BF-21A4416C05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0075" y="2652350"/>
            <a:ext cx="1628775" cy="493713"/>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2">
            <a:extLst>
              <a:ext uri="{FF2B5EF4-FFF2-40B4-BE49-F238E27FC236}">
                <a16:creationId xmlns:a16="http://schemas.microsoft.com/office/drawing/2014/main" id="{27C51B6F-4E71-4EDE-E52B-44D7460C6E1B}"/>
              </a:ext>
            </a:extLst>
          </p:cNvPr>
          <p:cNvSpPr txBox="1">
            <a:spLocks noChangeArrowheads="1"/>
          </p:cNvSpPr>
          <p:nvPr/>
        </p:nvSpPr>
        <p:spPr bwMode="auto">
          <a:xfrm>
            <a:off x="688650" y="2167368"/>
            <a:ext cx="2000250" cy="11695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Edit the name, Debt Purpose, Obligation Type, Maturity Date, and Amount of Issue using the edit icon</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5" name="Text Box 7">
            <a:extLst>
              <a:ext uri="{FF2B5EF4-FFF2-40B4-BE49-F238E27FC236}">
                <a16:creationId xmlns:a16="http://schemas.microsoft.com/office/drawing/2014/main" id="{0696FF44-AA1D-A1B9-CF67-A5009C5D4F97}"/>
              </a:ext>
            </a:extLst>
          </p:cNvPr>
          <p:cNvSpPr txBox="1">
            <a:spLocks noChangeArrowheads="1"/>
          </p:cNvSpPr>
          <p:nvPr/>
        </p:nvSpPr>
        <p:spPr bwMode="auto">
          <a:xfrm>
            <a:off x="2816965" y="3767713"/>
            <a:ext cx="2000250" cy="4587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Edit annual payments using the dollar sign</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6" name="Text Box 1">
            <a:extLst>
              <a:ext uri="{FF2B5EF4-FFF2-40B4-BE49-F238E27FC236}">
                <a16:creationId xmlns:a16="http://schemas.microsoft.com/office/drawing/2014/main" id="{F05C96B7-B31B-24D2-8244-8AB253879FC1}"/>
              </a:ext>
            </a:extLst>
          </p:cNvPr>
          <p:cNvSpPr txBox="1">
            <a:spLocks noChangeArrowheads="1"/>
          </p:cNvSpPr>
          <p:nvPr/>
        </p:nvSpPr>
        <p:spPr bwMode="auto">
          <a:xfrm>
            <a:off x="5965800" y="2262187"/>
            <a:ext cx="1466850" cy="619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Use the trash can icon to delete the debt series</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cxnSp>
        <p:nvCxnSpPr>
          <p:cNvPr id="7" name="Straight Arrow Connector 6">
            <a:extLst>
              <a:ext uri="{FF2B5EF4-FFF2-40B4-BE49-F238E27FC236}">
                <a16:creationId xmlns:a16="http://schemas.microsoft.com/office/drawing/2014/main" id="{391B778F-A1DC-8CB8-AE39-48C02A4CB899}"/>
              </a:ext>
            </a:extLst>
          </p:cNvPr>
          <p:cNvCxnSpPr/>
          <p:nvPr/>
        </p:nvCxnSpPr>
        <p:spPr>
          <a:xfrm flipV="1">
            <a:off x="3941550" y="10999425"/>
            <a:ext cx="247650" cy="9525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9A1C548-8487-5389-841A-A452995E04F9}"/>
              </a:ext>
            </a:extLst>
          </p:cNvPr>
          <p:cNvCxnSpPr/>
          <p:nvPr/>
        </p:nvCxnSpPr>
        <p:spPr>
          <a:xfrm flipH="1" flipV="1">
            <a:off x="4712440" y="11094040"/>
            <a:ext cx="104775" cy="257175"/>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1C20E64-B312-538A-07F0-4178781F01BD}"/>
              </a:ext>
            </a:extLst>
          </p:cNvPr>
          <p:cNvCxnSpPr/>
          <p:nvPr/>
        </p:nvCxnSpPr>
        <p:spPr>
          <a:xfrm flipH="1">
            <a:off x="5474440" y="10884490"/>
            <a:ext cx="381000" cy="104775"/>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A5A6706-F5EE-3E6B-696C-2268C346653C}"/>
              </a:ext>
            </a:extLst>
          </p:cNvPr>
          <p:cNvCxnSpPr/>
          <p:nvPr/>
        </p:nvCxnSpPr>
        <p:spPr>
          <a:xfrm flipH="1" flipV="1">
            <a:off x="5094075" y="11073085"/>
            <a:ext cx="1221105" cy="378460"/>
          </a:xfrm>
          <a:prstGeom prst="straightConnector1">
            <a:avLst/>
          </a:prstGeom>
          <a:noFill/>
          <a:ln w="57150" cap="flat" cmpd="sng" algn="ctr">
            <a:solidFill>
              <a:srgbClr val="FFC000"/>
            </a:solidFill>
            <a:prstDash val="solid"/>
            <a:miter lim="800000"/>
            <a:tailEnd type="triangle"/>
          </a:ln>
          <a:effectLst/>
        </p:spPr>
      </p:cxnSp>
      <p:sp>
        <p:nvSpPr>
          <p:cNvPr id="11" name="Text Box 9">
            <a:extLst>
              <a:ext uri="{FF2B5EF4-FFF2-40B4-BE49-F238E27FC236}">
                <a16:creationId xmlns:a16="http://schemas.microsoft.com/office/drawing/2014/main" id="{3B698D7B-DAF8-0C14-DAC8-D320C0510B56}"/>
              </a:ext>
            </a:extLst>
          </p:cNvPr>
          <p:cNvSpPr txBox="1">
            <a:spLocks noChangeArrowheads="1"/>
          </p:cNvSpPr>
          <p:nvPr/>
        </p:nvSpPr>
        <p:spPr bwMode="auto">
          <a:xfrm>
            <a:off x="5855440" y="3555464"/>
            <a:ext cx="2173288" cy="4889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Use the documents icon to upload the adopted debt resolution</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cxnSp>
        <p:nvCxnSpPr>
          <p:cNvPr id="13" name="Straight Arrow Connector 12">
            <a:extLst>
              <a:ext uri="{FF2B5EF4-FFF2-40B4-BE49-F238E27FC236}">
                <a16:creationId xmlns:a16="http://schemas.microsoft.com/office/drawing/2014/main" id="{7FD23AC4-ACF9-476D-FD17-D29A77C9E8A8}"/>
              </a:ext>
            </a:extLst>
          </p:cNvPr>
          <p:cNvCxnSpPr>
            <a:cxnSpLocks/>
            <a:stCxn id="11" idx="1"/>
          </p:cNvCxnSpPr>
          <p:nvPr/>
        </p:nvCxnSpPr>
        <p:spPr>
          <a:xfrm flipH="1" flipV="1">
            <a:off x="4634335" y="2998743"/>
            <a:ext cx="1221105" cy="801196"/>
          </a:xfrm>
          <a:prstGeom prst="straightConnector1">
            <a:avLst/>
          </a:prstGeom>
          <a:noFill/>
          <a:ln w="57150" cap="flat" cmpd="sng" algn="ctr">
            <a:solidFill>
              <a:srgbClr val="FFC000"/>
            </a:solidFill>
            <a:prstDash val="solid"/>
            <a:miter lim="800000"/>
            <a:tailEnd type="triangle"/>
          </a:ln>
          <a:effectLst/>
        </p:spPr>
      </p:cxnSp>
      <p:cxnSp>
        <p:nvCxnSpPr>
          <p:cNvPr id="15" name="Straight Arrow Connector 14">
            <a:extLst>
              <a:ext uri="{FF2B5EF4-FFF2-40B4-BE49-F238E27FC236}">
                <a16:creationId xmlns:a16="http://schemas.microsoft.com/office/drawing/2014/main" id="{0C900347-9A6D-FFC7-083E-4616EC5825A9}"/>
              </a:ext>
            </a:extLst>
          </p:cNvPr>
          <p:cNvCxnSpPr>
            <a:cxnSpLocks/>
            <a:stCxn id="6" idx="1"/>
          </p:cNvCxnSpPr>
          <p:nvPr/>
        </p:nvCxnSpPr>
        <p:spPr>
          <a:xfrm flipH="1">
            <a:off x="5015970" y="2571750"/>
            <a:ext cx="949830" cy="289153"/>
          </a:xfrm>
          <a:prstGeom prst="straightConnector1">
            <a:avLst/>
          </a:prstGeom>
          <a:noFill/>
          <a:ln w="57150" cap="flat" cmpd="sng" algn="ctr">
            <a:solidFill>
              <a:srgbClr val="FFC000"/>
            </a:solidFill>
            <a:prstDash val="solid"/>
            <a:miter lim="800000"/>
            <a:tailEnd type="triangle"/>
          </a:ln>
          <a:effectLst/>
        </p:spPr>
      </p:cxnSp>
      <p:cxnSp>
        <p:nvCxnSpPr>
          <p:cNvPr id="17" name="Straight Arrow Connector 16">
            <a:extLst>
              <a:ext uri="{FF2B5EF4-FFF2-40B4-BE49-F238E27FC236}">
                <a16:creationId xmlns:a16="http://schemas.microsoft.com/office/drawing/2014/main" id="{C71FC11F-D521-CDA8-6F02-E7AA0AB31E14}"/>
              </a:ext>
            </a:extLst>
          </p:cNvPr>
          <p:cNvCxnSpPr>
            <a:cxnSpLocks/>
            <a:stCxn id="5" idx="0"/>
          </p:cNvCxnSpPr>
          <p:nvPr/>
        </p:nvCxnSpPr>
        <p:spPr>
          <a:xfrm flipV="1">
            <a:off x="3817090" y="3027151"/>
            <a:ext cx="472822" cy="740562"/>
          </a:xfrm>
          <a:prstGeom prst="straightConnector1">
            <a:avLst/>
          </a:prstGeom>
          <a:noFill/>
          <a:ln w="57150" cap="flat" cmpd="sng" algn="ctr">
            <a:solidFill>
              <a:srgbClr val="FFC000"/>
            </a:solidFill>
            <a:prstDash val="solid"/>
            <a:miter lim="800000"/>
            <a:tailEnd type="triangle"/>
          </a:ln>
          <a:effectLst/>
        </p:spPr>
      </p:cxnSp>
      <p:cxnSp>
        <p:nvCxnSpPr>
          <p:cNvPr id="19" name="Straight Arrow Connector 18">
            <a:extLst>
              <a:ext uri="{FF2B5EF4-FFF2-40B4-BE49-F238E27FC236}">
                <a16:creationId xmlns:a16="http://schemas.microsoft.com/office/drawing/2014/main" id="{35776D94-F871-FFC0-91AC-9B2A3898F6D1}"/>
              </a:ext>
            </a:extLst>
          </p:cNvPr>
          <p:cNvCxnSpPr>
            <a:cxnSpLocks/>
          </p:cNvCxnSpPr>
          <p:nvPr/>
        </p:nvCxnSpPr>
        <p:spPr>
          <a:xfrm>
            <a:off x="2622338" y="2759430"/>
            <a:ext cx="1016392" cy="139776"/>
          </a:xfrm>
          <a:prstGeom prst="straightConnector1">
            <a:avLst/>
          </a:prstGeom>
          <a:noFill/>
          <a:ln w="57150" cap="flat" cmpd="sng" algn="ctr">
            <a:solidFill>
              <a:srgbClr val="FFC000"/>
            </a:solidFill>
            <a:prstDash val="solid"/>
            <a:miter lim="800000"/>
            <a:tailEnd type="triangle"/>
          </a:ln>
          <a:effectLst/>
        </p:spPr>
      </p:cxnSp>
    </p:spTree>
    <p:extLst>
      <p:ext uri="{BB962C8B-B14F-4D97-AF65-F5344CB8AC3E}">
        <p14:creationId xmlns:p14="http://schemas.microsoft.com/office/powerpoint/2010/main" val="1415825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1">
          <a:extLst>
            <a:ext uri="{FF2B5EF4-FFF2-40B4-BE49-F238E27FC236}">
              <a16:creationId xmlns:a16="http://schemas.microsoft.com/office/drawing/2014/main" id="{01588281-65A9-B8A8-D606-768C0ED0A0EF}"/>
            </a:ext>
          </a:extLst>
        </p:cNvPr>
        <p:cNvGrpSpPr/>
        <p:nvPr/>
      </p:nvGrpSpPr>
      <p:grpSpPr>
        <a:xfrm>
          <a:off x="0" y="0"/>
          <a:ext cx="0" cy="0"/>
          <a:chOff x="0" y="0"/>
          <a:chExt cx="0" cy="0"/>
        </a:xfrm>
      </p:grpSpPr>
      <p:sp>
        <p:nvSpPr>
          <p:cNvPr id="212" name="Google Shape;212;p35">
            <a:extLst>
              <a:ext uri="{FF2B5EF4-FFF2-40B4-BE49-F238E27FC236}">
                <a16:creationId xmlns:a16="http://schemas.microsoft.com/office/drawing/2014/main" id="{F18FDC7C-D818-1360-FB9A-F5DB23005262}"/>
              </a:ext>
            </a:extLst>
          </p:cNvPr>
          <p:cNvSpPr txBox="1">
            <a:spLocks noGrp="1"/>
          </p:cNvSpPr>
          <p:nvPr>
            <p:ph type="body" idx="1"/>
          </p:nvPr>
        </p:nvSpPr>
        <p:spPr>
          <a:xfrm>
            <a:off x="628650" y="948930"/>
            <a:ext cx="8284800" cy="3621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US" dirty="0"/>
              <a:t>After inputting the required information about the debt, the annual payment amounts from your long-term debt schedule/resolution of payments can be entered using the dollar sign:</a:t>
            </a:r>
            <a:endParaRPr dirty="0"/>
          </a:p>
        </p:txBody>
      </p:sp>
      <p:pic>
        <p:nvPicPr>
          <p:cNvPr id="3" name="Picture 2">
            <a:extLst>
              <a:ext uri="{FF2B5EF4-FFF2-40B4-BE49-F238E27FC236}">
                <a16:creationId xmlns:a16="http://schemas.microsoft.com/office/drawing/2014/main" id="{4A9ACE49-54DA-258E-4643-A948C1542E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200" y="2672618"/>
            <a:ext cx="7212820" cy="729170"/>
          </a:xfrm>
          <a:prstGeom prst="rect">
            <a:avLst/>
          </a:prstGeom>
        </p:spPr>
      </p:pic>
      <p:sp>
        <p:nvSpPr>
          <p:cNvPr id="4" name="Oval 3">
            <a:extLst>
              <a:ext uri="{FF2B5EF4-FFF2-40B4-BE49-F238E27FC236}">
                <a16:creationId xmlns:a16="http://schemas.microsoft.com/office/drawing/2014/main" id="{59CB532F-7EE0-EA0D-DBF3-B0B59B68A124}"/>
              </a:ext>
            </a:extLst>
          </p:cNvPr>
          <p:cNvSpPr/>
          <p:nvPr/>
        </p:nvSpPr>
        <p:spPr>
          <a:xfrm>
            <a:off x="6195675" y="2856228"/>
            <a:ext cx="323850" cy="361950"/>
          </a:xfrm>
          <a:prstGeom prst="ellipse">
            <a:avLst/>
          </a:prstGeom>
          <a:noFill/>
          <a:ln w="762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Google Shape;213;p35">
            <a:extLst>
              <a:ext uri="{FF2B5EF4-FFF2-40B4-BE49-F238E27FC236}">
                <a16:creationId xmlns:a16="http://schemas.microsoft.com/office/drawing/2014/main" id="{ED1D055A-87CB-D3A8-EB2E-83963C8402B7}"/>
              </a:ext>
            </a:extLst>
          </p:cNvPr>
          <p:cNvSpPr txBox="1">
            <a:spLocks/>
          </p:cNvSpPr>
          <p:nvPr/>
        </p:nvSpPr>
        <p:spPr>
          <a:xfrm>
            <a:off x="361125" y="207320"/>
            <a:ext cx="8421750" cy="558000"/>
          </a:xfrm>
          <a:prstGeom prst="rect">
            <a:avLst/>
          </a:prstGeom>
          <a:noFill/>
          <a:ln>
            <a:noFill/>
          </a:ln>
        </p:spPr>
        <p:txBody>
          <a:bodyPr spcFirstLastPara="1" wrap="square" lIns="71100" tIns="35550" rIns="71100" bIns="3555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r>
              <a:rPr lang="en-US" b="1" dirty="0">
                <a:latin typeface="Work Sans" pitchFamily="2" charset="0"/>
              </a:rPr>
              <a:t>Debt Database – Payment Information</a:t>
            </a:r>
          </a:p>
        </p:txBody>
      </p:sp>
    </p:spTree>
    <p:extLst>
      <p:ext uri="{BB962C8B-B14F-4D97-AF65-F5344CB8AC3E}">
        <p14:creationId xmlns:p14="http://schemas.microsoft.com/office/powerpoint/2010/main" val="1840812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1">
          <a:extLst>
            <a:ext uri="{FF2B5EF4-FFF2-40B4-BE49-F238E27FC236}">
              <a16:creationId xmlns:a16="http://schemas.microsoft.com/office/drawing/2014/main" id="{7AB516DE-FE07-DA66-511A-A30301A1DA78}"/>
            </a:ext>
          </a:extLst>
        </p:cNvPr>
        <p:cNvGrpSpPr/>
        <p:nvPr/>
      </p:nvGrpSpPr>
      <p:grpSpPr>
        <a:xfrm>
          <a:off x="0" y="0"/>
          <a:ext cx="0" cy="0"/>
          <a:chOff x="0" y="0"/>
          <a:chExt cx="0" cy="0"/>
        </a:xfrm>
      </p:grpSpPr>
      <p:sp>
        <p:nvSpPr>
          <p:cNvPr id="212" name="Google Shape;212;p35">
            <a:extLst>
              <a:ext uri="{FF2B5EF4-FFF2-40B4-BE49-F238E27FC236}">
                <a16:creationId xmlns:a16="http://schemas.microsoft.com/office/drawing/2014/main" id="{6D1EADA5-C357-0A49-82EE-1FCC45319918}"/>
              </a:ext>
            </a:extLst>
          </p:cNvPr>
          <p:cNvSpPr txBox="1">
            <a:spLocks noGrp="1"/>
          </p:cNvSpPr>
          <p:nvPr>
            <p:ph type="body" idx="1"/>
          </p:nvPr>
        </p:nvSpPr>
        <p:spPr>
          <a:xfrm>
            <a:off x="187890" y="720247"/>
            <a:ext cx="8725560" cy="3849683"/>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US" dirty="0"/>
              <a:t>Payment information will be entered by fiscal year from current date through end of debt payment term</a:t>
            </a:r>
            <a:endParaRPr dirty="0"/>
          </a:p>
        </p:txBody>
      </p:sp>
      <p:sp>
        <p:nvSpPr>
          <p:cNvPr id="213" name="Google Shape;213;p35">
            <a:extLst>
              <a:ext uri="{FF2B5EF4-FFF2-40B4-BE49-F238E27FC236}">
                <a16:creationId xmlns:a16="http://schemas.microsoft.com/office/drawing/2014/main" id="{824EF287-9A55-3099-A396-2E28BE67BD85}"/>
              </a:ext>
            </a:extLst>
          </p:cNvPr>
          <p:cNvSpPr txBox="1">
            <a:spLocks noGrp="1"/>
          </p:cNvSpPr>
          <p:nvPr>
            <p:ph type="title"/>
          </p:nvPr>
        </p:nvSpPr>
        <p:spPr>
          <a:xfrm>
            <a:off x="361125" y="217159"/>
            <a:ext cx="8421750" cy="558000"/>
          </a:xfrm>
          <a:prstGeom prst="rect">
            <a:avLst/>
          </a:prstGeom>
        </p:spPr>
        <p:txBody>
          <a:bodyPr spcFirstLastPara="1" wrap="square" lIns="71100" tIns="35550" rIns="71100" bIns="35550" anchor="t" anchorCtr="0">
            <a:noAutofit/>
          </a:bodyPr>
          <a:lstStyle/>
          <a:p>
            <a:r>
              <a:rPr lang="en-US" b="1" dirty="0">
                <a:latin typeface="Work Sans" pitchFamily="2" charset="0"/>
              </a:rPr>
              <a:t>Debt Database – Payment Information</a:t>
            </a:r>
          </a:p>
        </p:txBody>
      </p:sp>
      <p:pic>
        <p:nvPicPr>
          <p:cNvPr id="5" name="Picture 4">
            <a:extLst>
              <a:ext uri="{FF2B5EF4-FFF2-40B4-BE49-F238E27FC236}">
                <a16:creationId xmlns:a16="http://schemas.microsoft.com/office/drawing/2014/main" id="{05EB7C33-CC45-9449-9DD6-932401C2B9DB}"/>
              </a:ext>
            </a:extLst>
          </p:cNvPr>
          <p:cNvPicPr>
            <a:picLocks noChangeAspect="1"/>
          </p:cNvPicPr>
          <p:nvPr/>
        </p:nvPicPr>
        <p:blipFill>
          <a:blip r:embed="rId3"/>
          <a:stretch>
            <a:fillRect/>
          </a:stretch>
        </p:blipFill>
        <p:spPr>
          <a:xfrm>
            <a:off x="274391" y="1800956"/>
            <a:ext cx="8309634" cy="2320107"/>
          </a:xfrm>
          <a:prstGeom prst="rect">
            <a:avLst/>
          </a:prstGeom>
        </p:spPr>
      </p:pic>
    </p:spTree>
    <p:extLst>
      <p:ext uri="{BB962C8B-B14F-4D97-AF65-F5344CB8AC3E}">
        <p14:creationId xmlns:p14="http://schemas.microsoft.com/office/powerpoint/2010/main" val="4233949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
          <a:extLst>
            <a:ext uri="{FF2B5EF4-FFF2-40B4-BE49-F238E27FC236}">
              <a16:creationId xmlns:a16="http://schemas.microsoft.com/office/drawing/2014/main" id="{7AB516DE-FE07-DA66-511A-A30301A1DA78}"/>
            </a:ext>
          </a:extLst>
        </p:cNvPr>
        <p:cNvGrpSpPr/>
        <p:nvPr/>
      </p:nvGrpSpPr>
      <p:grpSpPr>
        <a:xfrm>
          <a:off x="0" y="0"/>
          <a:ext cx="0" cy="0"/>
          <a:chOff x="0" y="0"/>
          <a:chExt cx="0" cy="0"/>
        </a:xfrm>
      </p:grpSpPr>
      <p:sp>
        <p:nvSpPr>
          <p:cNvPr id="212" name="Google Shape;212;p35">
            <a:extLst>
              <a:ext uri="{FF2B5EF4-FFF2-40B4-BE49-F238E27FC236}">
                <a16:creationId xmlns:a16="http://schemas.microsoft.com/office/drawing/2014/main" id="{6D1EADA5-C357-0A49-82EE-1FCC45319918}"/>
              </a:ext>
            </a:extLst>
          </p:cNvPr>
          <p:cNvSpPr txBox="1">
            <a:spLocks noGrp="1"/>
          </p:cNvSpPr>
          <p:nvPr>
            <p:ph type="body" idx="1"/>
          </p:nvPr>
        </p:nvSpPr>
        <p:spPr>
          <a:xfrm>
            <a:off x="628650" y="948930"/>
            <a:ext cx="8284800" cy="3621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US" dirty="0"/>
              <a:t>You will have to fill out payment information for the reminder fiscal years of the obligations:</a:t>
            </a:r>
            <a:endParaRPr dirty="0"/>
          </a:p>
        </p:txBody>
      </p:sp>
      <p:sp>
        <p:nvSpPr>
          <p:cNvPr id="4" name="Oval 3">
            <a:extLst>
              <a:ext uri="{FF2B5EF4-FFF2-40B4-BE49-F238E27FC236}">
                <a16:creationId xmlns:a16="http://schemas.microsoft.com/office/drawing/2014/main" id="{D3C1DECD-BFC7-A84F-90BD-BC92A0E4650E}"/>
              </a:ext>
            </a:extLst>
          </p:cNvPr>
          <p:cNvSpPr/>
          <p:nvPr/>
        </p:nvSpPr>
        <p:spPr>
          <a:xfrm>
            <a:off x="6195675" y="2856228"/>
            <a:ext cx="323850" cy="361950"/>
          </a:xfrm>
          <a:prstGeom prst="ellipse">
            <a:avLst/>
          </a:prstGeom>
          <a:noFill/>
          <a:ln w="762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 name="Picture 1" descr="Graphical user interface, table&#10;&#10;AI-generated content may be incorrect.">
            <a:extLst>
              <a:ext uri="{FF2B5EF4-FFF2-40B4-BE49-F238E27FC236}">
                <a16:creationId xmlns:a16="http://schemas.microsoft.com/office/drawing/2014/main" id="{20236E98-7D58-7B26-3885-69A902C23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800" y="2098947"/>
            <a:ext cx="6858000" cy="1665605"/>
          </a:xfrm>
          <a:prstGeom prst="rect">
            <a:avLst/>
          </a:prstGeom>
        </p:spPr>
      </p:pic>
      <p:sp>
        <p:nvSpPr>
          <p:cNvPr id="7" name="Google Shape;213;p35">
            <a:extLst>
              <a:ext uri="{FF2B5EF4-FFF2-40B4-BE49-F238E27FC236}">
                <a16:creationId xmlns:a16="http://schemas.microsoft.com/office/drawing/2014/main" id="{4B31BF48-1773-9D9D-C2E6-442F8ADCD9A2}"/>
              </a:ext>
            </a:extLst>
          </p:cNvPr>
          <p:cNvSpPr txBox="1">
            <a:spLocks noGrp="1"/>
          </p:cNvSpPr>
          <p:nvPr>
            <p:ph type="title"/>
          </p:nvPr>
        </p:nvSpPr>
        <p:spPr>
          <a:xfrm>
            <a:off x="361125" y="217159"/>
            <a:ext cx="8421750" cy="558000"/>
          </a:xfrm>
          <a:prstGeom prst="rect">
            <a:avLst/>
          </a:prstGeom>
        </p:spPr>
        <p:txBody>
          <a:bodyPr spcFirstLastPara="1" wrap="square" lIns="71100" tIns="35550" rIns="71100" bIns="35550" anchor="t" anchorCtr="0">
            <a:noAutofit/>
          </a:bodyPr>
          <a:lstStyle/>
          <a:p>
            <a:r>
              <a:rPr lang="en-US" b="1" dirty="0">
                <a:latin typeface="Work Sans" pitchFamily="2" charset="0"/>
              </a:rPr>
              <a:t>Debt Database – Payment Information</a:t>
            </a:r>
          </a:p>
        </p:txBody>
      </p:sp>
    </p:spTree>
    <p:extLst>
      <p:ext uri="{BB962C8B-B14F-4D97-AF65-F5344CB8AC3E}">
        <p14:creationId xmlns:p14="http://schemas.microsoft.com/office/powerpoint/2010/main" val="1222444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B11CDDA-611F-16B9-5078-5B590B81FC16}"/>
              </a:ext>
            </a:extLst>
          </p:cNvPr>
          <p:cNvSpPr>
            <a:spLocks noGrp="1"/>
          </p:cNvSpPr>
          <p:nvPr>
            <p:ph type="body" idx="1"/>
          </p:nvPr>
        </p:nvSpPr>
        <p:spPr>
          <a:xfrm>
            <a:off x="498075" y="933275"/>
            <a:ext cx="8284800" cy="2495137"/>
          </a:xfrm>
        </p:spPr>
        <p:txBody>
          <a:bodyPr/>
          <a:lstStyle/>
          <a:p>
            <a:pPr marL="88900" indent="0">
              <a:buNone/>
            </a:pPr>
            <a:r>
              <a:rPr lang="en-US" dirty="0"/>
              <a:t>Spots are provided to enter the amount of payment that will come from sources other than property tax</a:t>
            </a:r>
          </a:p>
          <a:p>
            <a:pPr lvl="1">
              <a:buFont typeface="+mj-lt"/>
              <a:buAutoNum type="alphaUcPeriod"/>
            </a:pPr>
            <a:r>
              <a:rPr lang="en-US" dirty="0"/>
              <a:t>Optional use</a:t>
            </a:r>
          </a:p>
          <a:p>
            <a:pPr lvl="1">
              <a:buFont typeface="+mj-lt"/>
              <a:buAutoNum type="alphaUcPeriod"/>
            </a:pPr>
            <a:r>
              <a:rPr lang="en-US" dirty="0"/>
              <a:t>Will remain editable year-to-year</a:t>
            </a:r>
          </a:p>
          <a:p>
            <a:pPr lvl="1">
              <a:buFont typeface="+mj-lt"/>
              <a:buAutoNum type="alphaUcPeriod"/>
            </a:pPr>
            <a:r>
              <a:rPr lang="en-US" dirty="0"/>
              <a:t>Will flow through to budget LT Debt, but can then be edited on the LT Debt page</a:t>
            </a:r>
          </a:p>
          <a:p>
            <a:pPr lvl="2">
              <a:buFont typeface="+mj-lt"/>
              <a:buAutoNum type="romanLcPeriod"/>
            </a:pPr>
            <a:r>
              <a:rPr lang="en-US" dirty="0"/>
              <a:t>Does not populate to the AFR</a:t>
            </a:r>
          </a:p>
        </p:txBody>
      </p:sp>
      <p:sp>
        <p:nvSpPr>
          <p:cNvPr id="7" name="Google Shape;213;p35">
            <a:extLst>
              <a:ext uri="{FF2B5EF4-FFF2-40B4-BE49-F238E27FC236}">
                <a16:creationId xmlns:a16="http://schemas.microsoft.com/office/drawing/2014/main" id="{F0DE023A-E07C-7844-D376-5828C1188D8F}"/>
              </a:ext>
            </a:extLst>
          </p:cNvPr>
          <p:cNvSpPr txBox="1">
            <a:spLocks noGrp="1"/>
          </p:cNvSpPr>
          <p:nvPr>
            <p:ph type="title"/>
          </p:nvPr>
        </p:nvSpPr>
        <p:spPr>
          <a:xfrm>
            <a:off x="361125" y="217159"/>
            <a:ext cx="8421750" cy="558000"/>
          </a:xfrm>
          <a:prstGeom prst="rect">
            <a:avLst/>
          </a:prstGeom>
        </p:spPr>
        <p:txBody>
          <a:bodyPr spcFirstLastPara="1" wrap="square" lIns="71100" tIns="35550" rIns="71100" bIns="35550" anchor="t" anchorCtr="0">
            <a:noAutofit/>
          </a:bodyPr>
          <a:lstStyle/>
          <a:p>
            <a:r>
              <a:rPr lang="en-US" b="1" dirty="0">
                <a:latin typeface="Work Sans" pitchFamily="2" charset="0"/>
              </a:rPr>
              <a:t>Debt Database – Payment Information</a:t>
            </a:r>
          </a:p>
        </p:txBody>
      </p:sp>
      <p:pic>
        <p:nvPicPr>
          <p:cNvPr id="9" name="Picture 8">
            <a:extLst>
              <a:ext uri="{FF2B5EF4-FFF2-40B4-BE49-F238E27FC236}">
                <a16:creationId xmlns:a16="http://schemas.microsoft.com/office/drawing/2014/main" id="{28111234-3E4E-C4F6-480A-DF6E17DEC120}"/>
              </a:ext>
            </a:extLst>
          </p:cNvPr>
          <p:cNvPicPr>
            <a:picLocks noChangeAspect="1"/>
          </p:cNvPicPr>
          <p:nvPr/>
        </p:nvPicPr>
        <p:blipFill>
          <a:blip r:embed="rId2"/>
          <a:srcRect l="48513" t="41543"/>
          <a:stretch>
            <a:fillRect/>
          </a:stretch>
        </p:blipFill>
        <p:spPr>
          <a:xfrm>
            <a:off x="1720800" y="3315918"/>
            <a:ext cx="5261894" cy="1668023"/>
          </a:xfrm>
          <a:prstGeom prst="rect">
            <a:avLst/>
          </a:prstGeom>
        </p:spPr>
      </p:pic>
    </p:spTree>
    <p:extLst>
      <p:ext uri="{BB962C8B-B14F-4D97-AF65-F5344CB8AC3E}">
        <p14:creationId xmlns:p14="http://schemas.microsoft.com/office/powerpoint/2010/main" val="4254521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1">
          <a:extLst>
            <a:ext uri="{FF2B5EF4-FFF2-40B4-BE49-F238E27FC236}">
              <a16:creationId xmlns:a16="http://schemas.microsoft.com/office/drawing/2014/main" id="{FB175F0E-E802-434A-E8A8-DA575B2660C0}"/>
            </a:ext>
          </a:extLst>
        </p:cNvPr>
        <p:cNvGrpSpPr/>
        <p:nvPr/>
      </p:nvGrpSpPr>
      <p:grpSpPr>
        <a:xfrm>
          <a:off x="0" y="0"/>
          <a:ext cx="0" cy="0"/>
          <a:chOff x="0" y="0"/>
          <a:chExt cx="0" cy="0"/>
        </a:xfrm>
      </p:grpSpPr>
      <p:sp>
        <p:nvSpPr>
          <p:cNvPr id="212" name="Google Shape;212;p35">
            <a:extLst>
              <a:ext uri="{FF2B5EF4-FFF2-40B4-BE49-F238E27FC236}">
                <a16:creationId xmlns:a16="http://schemas.microsoft.com/office/drawing/2014/main" id="{C94D2BAB-2A07-E5DC-5AB6-AD8CD04AE8A7}"/>
              </a:ext>
            </a:extLst>
          </p:cNvPr>
          <p:cNvSpPr txBox="1">
            <a:spLocks noGrp="1"/>
          </p:cNvSpPr>
          <p:nvPr>
            <p:ph type="body" idx="1"/>
          </p:nvPr>
        </p:nvSpPr>
        <p:spPr>
          <a:xfrm>
            <a:off x="311850" y="782359"/>
            <a:ext cx="5354550" cy="1492841"/>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US" dirty="0"/>
              <a:t>To populate your Long-Term Debt </a:t>
            </a:r>
          </a:p>
          <a:p>
            <a:pPr marL="0" lvl="0" indent="0" algn="l" rtl="0">
              <a:spcBef>
                <a:spcPts val="0"/>
              </a:spcBef>
              <a:spcAft>
                <a:spcPts val="0"/>
              </a:spcAft>
              <a:buNone/>
            </a:pPr>
            <a:r>
              <a:rPr lang="en-US" dirty="0"/>
              <a:t>Schedule Tab you will need to use </a:t>
            </a:r>
          </a:p>
          <a:p>
            <a:pPr marL="0" lvl="0" indent="0" algn="l" rtl="0">
              <a:spcBef>
                <a:spcPts val="0"/>
              </a:spcBef>
              <a:spcAft>
                <a:spcPts val="0"/>
              </a:spcAft>
              <a:buNone/>
            </a:pPr>
            <a:r>
              <a:rPr lang="en-US" dirty="0"/>
              <a:t>the dropdown of the “Debts” button </a:t>
            </a:r>
          </a:p>
          <a:p>
            <a:pPr marL="0" lvl="0" indent="0" algn="l" rtl="0">
              <a:spcBef>
                <a:spcPts val="0"/>
              </a:spcBef>
              <a:spcAft>
                <a:spcPts val="0"/>
              </a:spcAft>
              <a:buNone/>
            </a:pPr>
            <a:r>
              <a:rPr lang="en-US" dirty="0"/>
              <a:t>and select “$ Pull Debt”</a:t>
            </a:r>
          </a:p>
        </p:txBody>
      </p:sp>
      <p:pic>
        <p:nvPicPr>
          <p:cNvPr id="2" name="Picture 1" descr="Graphical user interface, text, application&#10;&#10;AI-generated content may be incorrect.">
            <a:extLst>
              <a:ext uri="{FF2B5EF4-FFF2-40B4-BE49-F238E27FC236}">
                <a16:creationId xmlns:a16="http://schemas.microsoft.com/office/drawing/2014/main" id="{D1C7B66B-3F42-FD56-27D5-770ED0DFC0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7531" y="996017"/>
            <a:ext cx="2590800" cy="1066800"/>
          </a:xfrm>
          <a:prstGeom prst="rect">
            <a:avLst/>
          </a:prstGeom>
        </p:spPr>
      </p:pic>
      <p:sp>
        <p:nvSpPr>
          <p:cNvPr id="3" name="Oval 2">
            <a:extLst>
              <a:ext uri="{FF2B5EF4-FFF2-40B4-BE49-F238E27FC236}">
                <a16:creationId xmlns:a16="http://schemas.microsoft.com/office/drawing/2014/main" id="{3BB3F1A8-CDE6-22F6-B8FB-651E870486FB}"/>
              </a:ext>
            </a:extLst>
          </p:cNvPr>
          <p:cNvSpPr/>
          <p:nvPr/>
        </p:nvSpPr>
        <p:spPr>
          <a:xfrm>
            <a:off x="6765188" y="1544642"/>
            <a:ext cx="1114425" cy="476250"/>
          </a:xfrm>
          <a:prstGeom prst="ellipse">
            <a:avLst/>
          </a:prstGeom>
          <a:noFill/>
          <a:ln w="762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5" name="Picture 4">
            <a:extLst>
              <a:ext uri="{FF2B5EF4-FFF2-40B4-BE49-F238E27FC236}">
                <a16:creationId xmlns:a16="http://schemas.microsoft.com/office/drawing/2014/main" id="{41B15256-DB30-B570-1B20-89EE973BEEDA}"/>
              </a:ext>
            </a:extLst>
          </p:cNvPr>
          <p:cNvPicPr>
            <a:picLocks noChangeAspect="1"/>
          </p:cNvPicPr>
          <p:nvPr/>
        </p:nvPicPr>
        <p:blipFill>
          <a:blip r:embed="rId4"/>
          <a:stretch>
            <a:fillRect/>
          </a:stretch>
        </p:blipFill>
        <p:spPr>
          <a:xfrm>
            <a:off x="136582" y="3255411"/>
            <a:ext cx="3701956" cy="1760930"/>
          </a:xfrm>
          <a:prstGeom prst="rect">
            <a:avLst/>
          </a:prstGeom>
        </p:spPr>
      </p:pic>
      <p:sp>
        <p:nvSpPr>
          <p:cNvPr id="6" name="Google Shape;212;p35">
            <a:extLst>
              <a:ext uri="{FF2B5EF4-FFF2-40B4-BE49-F238E27FC236}">
                <a16:creationId xmlns:a16="http://schemas.microsoft.com/office/drawing/2014/main" id="{E894CB3F-239D-B71C-D77A-BB9A6EA672BE}"/>
              </a:ext>
            </a:extLst>
          </p:cNvPr>
          <p:cNvSpPr txBox="1">
            <a:spLocks/>
          </p:cNvSpPr>
          <p:nvPr/>
        </p:nvSpPr>
        <p:spPr>
          <a:xfrm>
            <a:off x="4028468" y="2569517"/>
            <a:ext cx="4978950" cy="1791624"/>
          </a:xfrm>
          <a:prstGeom prst="rect">
            <a:avLst/>
          </a:prstGeom>
          <a:noFill/>
          <a:ln>
            <a:noFill/>
          </a:ln>
        </p:spPr>
        <p:txBody>
          <a:bodyPr spcFirstLastPara="1" wrap="square" lIns="71100" tIns="35550" rIns="71100" bIns="35550" anchor="t" anchorCtr="0">
            <a:noAutofit/>
          </a:bodyPr>
          <a:lstStyle>
            <a:defPPr marR="0" lvl="0" algn="l" rtl="0">
              <a:lnSpc>
                <a:spcPct val="100000"/>
              </a:lnSpc>
              <a:spcBef>
                <a:spcPts val="0"/>
              </a:spcBef>
              <a:spcAft>
                <a:spcPts val="0"/>
              </a:spcAft>
            </a:defPPr>
            <a:lvl1pPr marL="457200" marR="0" lvl="0" indent="-368300" algn="l" rtl="0">
              <a:lnSpc>
                <a:spcPct val="90000"/>
              </a:lnSpc>
              <a:spcBef>
                <a:spcPts val="900"/>
              </a:spcBef>
              <a:spcAft>
                <a:spcPts val="0"/>
              </a:spcAft>
              <a:buClr>
                <a:schemeClr val="dk1"/>
              </a:buClr>
              <a:buSzPts val="2200"/>
              <a:buFont typeface="Work Sans"/>
              <a:buAutoNum type="alphaUcPeriod"/>
              <a:defRPr sz="2200" b="0" i="0" u="none" strike="noStrike" cap="none">
                <a:solidFill>
                  <a:schemeClr val="dk1"/>
                </a:solidFill>
                <a:latin typeface="Work Sans"/>
                <a:ea typeface="Work Sans"/>
                <a:cs typeface="Work Sans"/>
                <a:sym typeface="Work Sans"/>
              </a:defRPr>
            </a:lvl1pPr>
            <a:lvl2pPr marL="914400" marR="0" lvl="1" indent="-349250" algn="l" rtl="0">
              <a:lnSpc>
                <a:spcPct val="90000"/>
              </a:lnSpc>
              <a:spcBef>
                <a:spcPts val="400"/>
              </a:spcBef>
              <a:spcAft>
                <a:spcPts val="0"/>
              </a:spcAft>
              <a:buClr>
                <a:schemeClr val="dk1"/>
              </a:buClr>
              <a:buSzPts val="1900"/>
              <a:buFont typeface="Work Sans"/>
              <a:buAutoNum type="alphaLcPeriod"/>
              <a:defRPr sz="1900" b="0" i="0" u="none" strike="noStrike" cap="none">
                <a:solidFill>
                  <a:schemeClr val="dk1"/>
                </a:solidFill>
                <a:latin typeface="Work Sans"/>
                <a:ea typeface="Work Sans"/>
                <a:cs typeface="Work Sans"/>
                <a:sym typeface="Work Sans"/>
              </a:defRPr>
            </a:lvl2pPr>
            <a:lvl3pPr marL="1371600" marR="0" lvl="2" indent="-330200" algn="l" rtl="0">
              <a:lnSpc>
                <a:spcPct val="90000"/>
              </a:lnSpc>
              <a:spcBef>
                <a:spcPts val="400"/>
              </a:spcBef>
              <a:spcAft>
                <a:spcPts val="0"/>
              </a:spcAft>
              <a:buClr>
                <a:schemeClr val="dk1"/>
              </a:buClr>
              <a:buSzPts val="1600"/>
              <a:buFont typeface="Work Sans"/>
              <a:buAutoNum type="romanLcPeriod"/>
              <a:defRPr sz="1600" b="0" i="0" u="none" strike="noStrike" cap="none">
                <a:solidFill>
                  <a:schemeClr val="dk1"/>
                </a:solidFill>
                <a:latin typeface="Work Sans"/>
                <a:ea typeface="Work Sans"/>
                <a:cs typeface="Work Sans"/>
                <a:sym typeface="Work Sans"/>
              </a:defRPr>
            </a:lvl3pPr>
            <a:lvl4pPr marL="1828800" marR="0" lvl="3" indent="-323850" algn="l" rtl="0">
              <a:lnSpc>
                <a:spcPct val="90000"/>
              </a:lnSpc>
              <a:spcBef>
                <a:spcPts val="400"/>
              </a:spcBef>
              <a:spcAft>
                <a:spcPts val="0"/>
              </a:spcAft>
              <a:buClr>
                <a:schemeClr val="dk1"/>
              </a:buClr>
              <a:buSzPts val="1500"/>
              <a:buFont typeface="Work Sans"/>
              <a:buAutoNum type="arabicPeriod"/>
              <a:defRPr sz="1500" b="0" i="0" u="none" strike="noStrike" cap="none">
                <a:solidFill>
                  <a:schemeClr val="dk1"/>
                </a:solidFill>
                <a:latin typeface="Work Sans"/>
                <a:ea typeface="Work Sans"/>
                <a:cs typeface="Work Sans"/>
                <a:sym typeface="Work Sans"/>
              </a:defRPr>
            </a:lvl4pPr>
            <a:lvl5pPr marL="2286000" marR="0" lvl="4" indent="-323850" algn="l" rtl="0">
              <a:lnSpc>
                <a:spcPct val="90000"/>
              </a:lnSpc>
              <a:spcBef>
                <a:spcPts val="400"/>
              </a:spcBef>
              <a:spcAft>
                <a:spcPts val="0"/>
              </a:spcAft>
              <a:buClr>
                <a:schemeClr val="dk1"/>
              </a:buClr>
              <a:buSzPts val="1500"/>
              <a:buFont typeface="Work Sans"/>
              <a:buAutoNum type="alphaLcPeriod"/>
              <a:defRPr sz="1500" b="0" i="0" u="none" strike="noStrike" cap="none">
                <a:solidFill>
                  <a:schemeClr val="dk1"/>
                </a:solidFill>
                <a:latin typeface="Work Sans"/>
                <a:ea typeface="Work Sans"/>
                <a:cs typeface="Work Sans"/>
                <a:sym typeface="Work Sans"/>
              </a:defRPr>
            </a:lvl5pPr>
            <a:lvl6pPr marL="2743200" marR="0" lvl="5" indent="-323850" algn="l" rtl="0">
              <a:lnSpc>
                <a:spcPct val="90000"/>
              </a:lnSpc>
              <a:spcBef>
                <a:spcPts val="400"/>
              </a:spcBef>
              <a:spcAft>
                <a:spcPts val="0"/>
              </a:spcAft>
              <a:buClr>
                <a:schemeClr val="dk1"/>
              </a:buClr>
              <a:buSzPts val="1500"/>
              <a:buFont typeface="Work Sans"/>
              <a:buAutoNum type="romanLcPeriod"/>
              <a:defRPr sz="1500" b="0" i="0" u="none" strike="noStrike" cap="none">
                <a:solidFill>
                  <a:schemeClr val="dk1"/>
                </a:solidFill>
                <a:latin typeface="Work Sans"/>
                <a:ea typeface="Work Sans"/>
                <a:cs typeface="Work Sans"/>
                <a:sym typeface="Work Sans"/>
              </a:defRPr>
            </a:lvl6pPr>
            <a:lvl7pPr marL="3200400" marR="0" lvl="6" indent="-323850" algn="l" rtl="0">
              <a:lnSpc>
                <a:spcPct val="90000"/>
              </a:lnSpc>
              <a:spcBef>
                <a:spcPts val="400"/>
              </a:spcBef>
              <a:spcAft>
                <a:spcPts val="0"/>
              </a:spcAft>
              <a:buClr>
                <a:schemeClr val="dk1"/>
              </a:buClr>
              <a:buSzPts val="1500"/>
              <a:buFont typeface="Work Sans"/>
              <a:buAutoNum type="arabicPeriod"/>
              <a:defRPr sz="1500" b="0" i="0" u="none" strike="noStrike" cap="none">
                <a:solidFill>
                  <a:schemeClr val="dk1"/>
                </a:solidFill>
                <a:latin typeface="Work Sans"/>
                <a:ea typeface="Work Sans"/>
                <a:cs typeface="Work Sans"/>
                <a:sym typeface="Work Sans"/>
              </a:defRPr>
            </a:lvl7pPr>
            <a:lvl8pPr marL="3657600" marR="0" lvl="7" indent="-323850" algn="l" rtl="0">
              <a:lnSpc>
                <a:spcPct val="90000"/>
              </a:lnSpc>
              <a:spcBef>
                <a:spcPts val="400"/>
              </a:spcBef>
              <a:spcAft>
                <a:spcPts val="0"/>
              </a:spcAft>
              <a:buClr>
                <a:schemeClr val="dk1"/>
              </a:buClr>
              <a:buSzPts val="1500"/>
              <a:buFont typeface="Work Sans"/>
              <a:buAutoNum type="alphaLcPeriod"/>
              <a:defRPr sz="1500" b="0" i="0" u="none" strike="noStrike" cap="none">
                <a:solidFill>
                  <a:schemeClr val="dk1"/>
                </a:solidFill>
                <a:latin typeface="Work Sans"/>
                <a:ea typeface="Work Sans"/>
                <a:cs typeface="Work Sans"/>
                <a:sym typeface="Work Sans"/>
              </a:defRPr>
            </a:lvl8pPr>
            <a:lvl9pPr marL="4114800" marR="0" lvl="8" indent="-323850" algn="l" rtl="0">
              <a:lnSpc>
                <a:spcPct val="90000"/>
              </a:lnSpc>
              <a:spcBef>
                <a:spcPts val="400"/>
              </a:spcBef>
              <a:spcAft>
                <a:spcPts val="0"/>
              </a:spcAft>
              <a:buClr>
                <a:schemeClr val="dk1"/>
              </a:buClr>
              <a:buSzPts val="1500"/>
              <a:buFont typeface="Work Sans"/>
              <a:buAutoNum type="romanLcPeriod"/>
              <a:defRPr sz="1500" b="0" i="0" u="none" strike="noStrike" cap="none">
                <a:solidFill>
                  <a:schemeClr val="dk1"/>
                </a:solidFill>
                <a:latin typeface="Work Sans"/>
                <a:ea typeface="Work Sans"/>
                <a:cs typeface="Work Sans"/>
                <a:sym typeface="Work Sans"/>
              </a:defRPr>
            </a:lvl9pPr>
          </a:lstStyle>
          <a:p>
            <a:pPr marL="0" indent="0">
              <a:buFont typeface="Work Sans"/>
              <a:buNone/>
            </a:pPr>
            <a:r>
              <a:rPr lang="en-US" dirty="0"/>
              <a:t>You can also populate the data by clicking on the        button to get back to the AFR and the       button to pull the updated data.</a:t>
            </a:r>
          </a:p>
        </p:txBody>
      </p:sp>
      <p:pic>
        <p:nvPicPr>
          <p:cNvPr id="8" name="Picture 7">
            <a:extLst>
              <a:ext uri="{FF2B5EF4-FFF2-40B4-BE49-F238E27FC236}">
                <a16:creationId xmlns:a16="http://schemas.microsoft.com/office/drawing/2014/main" id="{00EECA8C-3C50-FDC1-0BC8-F63C07BCAB36}"/>
              </a:ext>
            </a:extLst>
          </p:cNvPr>
          <p:cNvPicPr>
            <a:picLocks noChangeAspect="1"/>
          </p:cNvPicPr>
          <p:nvPr/>
        </p:nvPicPr>
        <p:blipFill>
          <a:blip r:embed="rId4"/>
          <a:srcRect l="79515" t="74377" r="1527" b="4073"/>
          <a:stretch>
            <a:fillRect/>
          </a:stretch>
        </p:blipFill>
        <p:spPr>
          <a:xfrm>
            <a:off x="7566882" y="3323481"/>
            <a:ext cx="625462" cy="338144"/>
          </a:xfrm>
          <a:prstGeom prst="rect">
            <a:avLst/>
          </a:prstGeom>
        </p:spPr>
      </p:pic>
      <p:grpSp>
        <p:nvGrpSpPr>
          <p:cNvPr id="22" name="Group 21">
            <a:extLst>
              <a:ext uri="{FF2B5EF4-FFF2-40B4-BE49-F238E27FC236}">
                <a16:creationId xmlns:a16="http://schemas.microsoft.com/office/drawing/2014/main" id="{B48715FD-B999-7F21-D732-373B1F215157}"/>
              </a:ext>
            </a:extLst>
          </p:cNvPr>
          <p:cNvGrpSpPr/>
          <p:nvPr/>
        </p:nvGrpSpPr>
        <p:grpSpPr>
          <a:xfrm>
            <a:off x="142635" y="2490437"/>
            <a:ext cx="3790868" cy="280800"/>
            <a:chOff x="142635" y="2490437"/>
            <a:chExt cx="3790868" cy="280800"/>
          </a:xfrm>
        </p:grpSpPr>
        <p:pic>
          <p:nvPicPr>
            <p:cNvPr id="10" name="Picture 9">
              <a:extLst>
                <a:ext uri="{FF2B5EF4-FFF2-40B4-BE49-F238E27FC236}">
                  <a16:creationId xmlns:a16="http://schemas.microsoft.com/office/drawing/2014/main" id="{CC32540D-5A70-E286-472E-C2D9FEB8BE10}"/>
                </a:ext>
              </a:extLst>
            </p:cNvPr>
            <p:cNvPicPr>
              <a:picLocks noChangeAspect="1"/>
            </p:cNvPicPr>
            <p:nvPr/>
          </p:nvPicPr>
          <p:blipFill>
            <a:blip r:embed="rId5"/>
            <a:srcRect t="5371" r="17254" b="69051"/>
            <a:stretch>
              <a:fillRect/>
            </a:stretch>
          </p:blipFill>
          <p:spPr>
            <a:xfrm>
              <a:off x="142635" y="2490437"/>
              <a:ext cx="3790868" cy="280800"/>
            </a:xfrm>
            <a:prstGeom prst="rect">
              <a:avLst/>
            </a:prstGeom>
          </p:spPr>
        </p:pic>
        <p:sp>
          <p:nvSpPr>
            <p:cNvPr id="11" name="Rectangle 10">
              <a:extLst>
                <a:ext uri="{FF2B5EF4-FFF2-40B4-BE49-F238E27FC236}">
                  <a16:creationId xmlns:a16="http://schemas.microsoft.com/office/drawing/2014/main" id="{021394AD-7016-BDC9-ABF1-747B5272E9AE}"/>
                </a:ext>
              </a:extLst>
            </p:cNvPr>
            <p:cNvSpPr/>
            <p:nvPr/>
          </p:nvSpPr>
          <p:spPr>
            <a:xfrm>
              <a:off x="2152800" y="2490437"/>
              <a:ext cx="727200" cy="2771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a:extLst>
              <a:ext uri="{FF2B5EF4-FFF2-40B4-BE49-F238E27FC236}">
                <a16:creationId xmlns:a16="http://schemas.microsoft.com/office/drawing/2014/main" id="{47FA3290-E5EB-976E-9D23-D4B969E39CEA}"/>
              </a:ext>
            </a:extLst>
          </p:cNvPr>
          <p:cNvPicPr>
            <a:picLocks noChangeAspect="1"/>
          </p:cNvPicPr>
          <p:nvPr/>
        </p:nvPicPr>
        <p:blipFill>
          <a:blip r:embed="rId5"/>
          <a:srcRect l="43669" t="5371" r="40458" b="69383"/>
          <a:stretch>
            <a:fillRect/>
          </a:stretch>
        </p:blipFill>
        <p:spPr>
          <a:xfrm>
            <a:off x="6154343" y="3046325"/>
            <a:ext cx="727200" cy="277156"/>
          </a:xfrm>
          <a:prstGeom prst="rect">
            <a:avLst/>
          </a:prstGeom>
        </p:spPr>
      </p:pic>
      <p:sp>
        <p:nvSpPr>
          <p:cNvPr id="15" name="Rectangle 14">
            <a:extLst>
              <a:ext uri="{FF2B5EF4-FFF2-40B4-BE49-F238E27FC236}">
                <a16:creationId xmlns:a16="http://schemas.microsoft.com/office/drawing/2014/main" id="{532F9FA6-BE75-1949-22E3-6462D52B2CA2}"/>
              </a:ext>
            </a:extLst>
          </p:cNvPr>
          <p:cNvSpPr/>
          <p:nvPr/>
        </p:nvSpPr>
        <p:spPr>
          <a:xfrm>
            <a:off x="3111338" y="4587600"/>
            <a:ext cx="589462" cy="27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Google Shape;213;p35">
            <a:extLst>
              <a:ext uri="{FF2B5EF4-FFF2-40B4-BE49-F238E27FC236}">
                <a16:creationId xmlns:a16="http://schemas.microsoft.com/office/drawing/2014/main" id="{62EA8DEC-8538-8C88-B203-B801F699DE4B}"/>
              </a:ext>
            </a:extLst>
          </p:cNvPr>
          <p:cNvSpPr txBox="1">
            <a:spLocks noGrp="1"/>
          </p:cNvSpPr>
          <p:nvPr>
            <p:ph type="title"/>
          </p:nvPr>
        </p:nvSpPr>
        <p:spPr>
          <a:xfrm>
            <a:off x="361125" y="217159"/>
            <a:ext cx="8421750" cy="558000"/>
          </a:xfrm>
          <a:prstGeom prst="rect">
            <a:avLst/>
          </a:prstGeom>
        </p:spPr>
        <p:txBody>
          <a:bodyPr spcFirstLastPara="1" wrap="square" lIns="71100" tIns="35550" rIns="71100" bIns="35550" anchor="t" anchorCtr="0">
            <a:noAutofit/>
          </a:bodyPr>
          <a:lstStyle/>
          <a:p>
            <a:r>
              <a:rPr lang="en-US" b="1" dirty="0">
                <a:latin typeface="Work Sans" pitchFamily="2" charset="0"/>
              </a:rPr>
              <a:t>Debt Database – Payment Information</a:t>
            </a:r>
          </a:p>
        </p:txBody>
      </p:sp>
      <p:sp>
        <p:nvSpPr>
          <p:cNvPr id="21" name="Arrow: Down 20">
            <a:extLst>
              <a:ext uri="{FF2B5EF4-FFF2-40B4-BE49-F238E27FC236}">
                <a16:creationId xmlns:a16="http://schemas.microsoft.com/office/drawing/2014/main" id="{7EA67BAD-3408-F7A1-3052-AAC7166F47B3}"/>
              </a:ext>
            </a:extLst>
          </p:cNvPr>
          <p:cNvSpPr/>
          <p:nvPr/>
        </p:nvSpPr>
        <p:spPr>
          <a:xfrm>
            <a:off x="1824799" y="2838368"/>
            <a:ext cx="213270" cy="296211"/>
          </a:xfrm>
          <a:prstGeom prst="downArrow">
            <a:avLst/>
          </a:prstGeom>
          <a:solidFill>
            <a:srgbClr val="E0A624"/>
          </a:solidFill>
          <a:ln>
            <a:solidFill>
              <a:srgbClr val="E0A6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6446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A54C979-8FB7-1098-4B3C-A2F7D77FC8A5}"/>
              </a:ext>
            </a:extLst>
          </p:cNvPr>
          <p:cNvPicPr>
            <a:picLocks noGrp="1" noChangeAspect="1"/>
          </p:cNvPicPr>
          <p:nvPr>
            <p:ph type="pic" idx="2"/>
          </p:nvPr>
        </p:nvPicPr>
        <p:blipFill>
          <a:blip r:embed="rId2"/>
          <a:srcRect t="5979" b="5979"/>
          <a:stretch/>
        </p:blipFill>
        <p:spPr>
          <a:xfrm>
            <a:off x="449156" y="1984125"/>
            <a:ext cx="8334375" cy="2219325"/>
          </a:xfrm>
          <a:prstGeom prst="rect">
            <a:avLst/>
          </a:prstGeom>
          <a:noFill/>
          <a:ln>
            <a:noFill/>
          </a:ln>
        </p:spPr>
      </p:pic>
      <p:sp>
        <p:nvSpPr>
          <p:cNvPr id="4" name="Text Placeholder 3">
            <a:extLst>
              <a:ext uri="{FF2B5EF4-FFF2-40B4-BE49-F238E27FC236}">
                <a16:creationId xmlns:a16="http://schemas.microsoft.com/office/drawing/2014/main" id="{4D37E089-1D4B-96AD-B8FA-9174A60B61B0}"/>
              </a:ext>
            </a:extLst>
          </p:cNvPr>
          <p:cNvSpPr>
            <a:spLocks noGrp="1"/>
          </p:cNvSpPr>
          <p:nvPr>
            <p:ph type="body" idx="1"/>
          </p:nvPr>
        </p:nvSpPr>
        <p:spPr>
          <a:xfrm>
            <a:off x="449156" y="940050"/>
            <a:ext cx="8245688" cy="996750"/>
          </a:xfrm>
        </p:spPr>
        <p:txBody>
          <a:bodyPr/>
          <a:lstStyle/>
          <a:p>
            <a:r>
              <a:rPr lang="en-US" dirty="0"/>
              <a:t>Information populates to line 2 and below on the debt detail pages.</a:t>
            </a:r>
          </a:p>
        </p:txBody>
      </p:sp>
      <p:sp>
        <p:nvSpPr>
          <p:cNvPr id="7" name="Google Shape;213;p35">
            <a:extLst>
              <a:ext uri="{FF2B5EF4-FFF2-40B4-BE49-F238E27FC236}">
                <a16:creationId xmlns:a16="http://schemas.microsoft.com/office/drawing/2014/main" id="{062ABB77-1E6B-0C7E-03D2-BF99F1EDCFB1}"/>
              </a:ext>
            </a:extLst>
          </p:cNvPr>
          <p:cNvSpPr txBox="1">
            <a:spLocks noGrp="1"/>
          </p:cNvSpPr>
          <p:nvPr>
            <p:ph type="title"/>
          </p:nvPr>
        </p:nvSpPr>
        <p:spPr>
          <a:xfrm>
            <a:off x="361125" y="217159"/>
            <a:ext cx="8421750" cy="558000"/>
          </a:xfrm>
          <a:prstGeom prst="rect">
            <a:avLst/>
          </a:prstGeom>
        </p:spPr>
        <p:txBody>
          <a:bodyPr spcFirstLastPara="1" wrap="square" lIns="71100" tIns="35550" rIns="71100" bIns="35550" anchor="t" anchorCtr="0">
            <a:noAutofit/>
          </a:bodyPr>
          <a:lstStyle/>
          <a:p>
            <a:r>
              <a:rPr lang="en-US" b="1" dirty="0">
                <a:latin typeface="Work Sans" pitchFamily="2" charset="0"/>
              </a:rPr>
              <a:t>Debt Database – Payment Information</a:t>
            </a:r>
          </a:p>
        </p:txBody>
      </p:sp>
      <p:sp>
        <p:nvSpPr>
          <p:cNvPr id="10" name="Rectangle 9">
            <a:extLst>
              <a:ext uri="{FF2B5EF4-FFF2-40B4-BE49-F238E27FC236}">
                <a16:creationId xmlns:a16="http://schemas.microsoft.com/office/drawing/2014/main" id="{E7A61AA3-D247-1294-AD2A-02D9A1BF8920}"/>
              </a:ext>
            </a:extLst>
          </p:cNvPr>
          <p:cNvSpPr/>
          <p:nvPr/>
        </p:nvSpPr>
        <p:spPr>
          <a:xfrm>
            <a:off x="619093" y="3200512"/>
            <a:ext cx="8163675" cy="10728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9833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205374D-8EA6-21F6-4B4E-E9A1FC2CDF7E}"/>
              </a:ext>
            </a:extLst>
          </p:cNvPr>
          <p:cNvSpPr>
            <a:spLocks noGrp="1"/>
          </p:cNvSpPr>
          <p:nvPr>
            <p:ph type="body" idx="1"/>
          </p:nvPr>
        </p:nvSpPr>
        <p:spPr/>
        <p:txBody>
          <a:bodyPr/>
          <a:lstStyle/>
          <a:p>
            <a:pPr marL="88900" indent="0">
              <a:buNone/>
            </a:pPr>
            <a:r>
              <a:rPr lang="en-US" dirty="0"/>
              <a:t>All TIF rebate / development agreement information must still be entered into line 1 of the debt detail pages manually</a:t>
            </a:r>
          </a:p>
          <a:p>
            <a:pPr>
              <a:buFont typeface="+mj-lt"/>
              <a:buAutoNum type="alphaUcPeriod"/>
            </a:pPr>
            <a:r>
              <a:rPr lang="en-US" dirty="0"/>
              <a:t>TIF rebates / agreements</a:t>
            </a:r>
          </a:p>
          <a:p>
            <a:pPr lvl="1">
              <a:spcBef>
                <a:spcPts val="1200"/>
              </a:spcBef>
              <a:buFont typeface="+mj-lt"/>
              <a:buAutoNum type="romanLcPeriod"/>
            </a:pPr>
            <a:r>
              <a:rPr lang="en-US" dirty="0"/>
              <a:t>Aggregate totals onto one line</a:t>
            </a:r>
          </a:p>
          <a:p>
            <a:pPr lvl="1">
              <a:spcBef>
                <a:spcPts val="900"/>
              </a:spcBef>
              <a:buFont typeface="+mj-lt"/>
              <a:buAutoNum type="romanLcPeriod"/>
            </a:pPr>
            <a:r>
              <a:rPr lang="en-US" dirty="0"/>
              <a:t>Amount of issue is the total of the original not to exceed amounts</a:t>
            </a:r>
          </a:p>
          <a:p>
            <a:pPr lvl="1">
              <a:spcBef>
                <a:spcPts val="900"/>
              </a:spcBef>
              <a:buFont typeface="+mj-lt"/>
              <a:buAutoNum type="romanLcPeriod"/>
            </a:pPr>
            <a:r>
              <a:rPr lang="en-US" dirty="0"/>
              <a:t>Principal outstanding is the not to exceed minus amount paid to beginning of the fiscal year being reported</a:t>
            </a:r>
          </a:p>
        </p:txBody>
      </p:sp>
      <p:sp>
        <p:nvSpPr>
          <p:cNvPr id="5" name="Title 4">
            <a:extLst>
              <a:ext uri="{FF2B5EF4-FFF2-40B4-BE49-F238E27FC236}">
                <a16:creationId xmlns:a16="http://schemas.microsoft.com/office/drawing/2014/main" id="{92BDB1C3-C566-D456-1918-03F84C95B7B3}"/>
              </a:ext>
            </a:extLst>
          </p:cNvPr>
          <p:cNvSpPr>
            <a:spLocks noGrp="1"/>
          </p:cNvSpPr>
          <p:nvPr>
            <p:ph type="title"/>
          </p:nvPr>
        </p:nvSpPr>
        <p:spPr/>
        <p:txBody>
          <a:bodyPr/>
          <a:lstStyle/>
          <a:p>
            <a:r>
              <a:rPr lang="en-US" b="1" dirty="0">
                <a:latin typeface="Work Sans" pitchFamily="2" charset="0"/>
              </a:rPr>
              <a:t>Debt Detail Page – TIF Agreements</a:t>
            </a:r>
          </a:p>
        </p:txBody>
      </p:sp>
    </p:spTree>
    <p:extLst>
      <p:ext uri="{BB962C8B-B14F-4D97-AF65-F5344CB8AC3E}">
        <p14:creationId xmlns:p14="http://schemas.microsoft.com/office/powerpoint/2010/main" val="1547886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93430C70-B661-3073-686B-5F869E463BC2}"/>
            </a:ext>
          </a:extLst>
        </p:cNvPr>
        <p:cNvGrpSpPr/>
        <p:nvPr/>
      </p:nvGrpSpPr>
      <p:grpSpPr>
        <a:xfrm>
          <a:off x="0" y="0"/>
          <a:ext cx="0" cy="0"/>
          <a:chOff x="0" y="0"/>
          <a:chExt cx="0" cy="0"/>
        </a:xfrm>
      </p:grpSpPr>
      <p:sp>
        <p:nvSpPr>
          <p:cNvPr id="89" name="Google Shape;89;p19">
            <a:extLst>
              <a:ext uri="{FF2B5EF4-FFF2-40B4-BE49-F238E27FC236}">
                <a16:creationId xmlns:a16="http://schemas.microsoft.com/office/drawing/2014/main" id="{1FF57EB1-24E3-8214-4355-EDE551F36447}"/>
              </a:ext>
            </a:extLst>
          </p:cNvPr>
          <p:cNvSpPr txBox="1">
            <a:spLocks noGrp="1"/>
          </p:cNvSpPr>
          <p:nvPr>
            <p:ph type="ctrTitle"/>
          </p:nvPr>
        </p:nvSpPr>
        <p:spPr>
          <a:xfrm>
            <a:off x="1571625" y="1028700"/>
            <a:ext cx="6000750" cy="3086100"/>
          </a:xfrm>
          <a:prstGeom prst="rect">
            <a:avLst/>
          </a:prstGeom>
          <a:noFill/>
          <a:ln>
            <a:noFill/>
          </a:ln>
        </p:spPr>
        <p:txBody>
          <a:bodyPr spcFirstLastPara="1" wrap="square" lIns="68575" tIns="34275" rIns="68575" bIns="34275" anchor="b" anchorCtr="0">
            <a:noAutofit/>
          </a:bodyPr>
          <a:lstStyle/>
          <a:p>
            <a:pPr marL="0" lvl="0" indent="0" algn="ctr" rtl="0">
              <a:spcBef>
                <a:spcPts val="0"/>
              </a:spcBef>
              <a:spcAft>
                <a:spcPts val="0"/>
              </a:spcAft>
              <a:buClr>
                <a:schemeClr val="lt2"/>
              </a:buClr>
              <a:buSzPts val="4900"/>
              <a:buFont typeface="Century Gothic"/>
              <a:buNone/>
            </a:pP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r>
              <a:rPr lang="en-US" sz="4900" dirty="0">
                <a:latin typeface="Work Sans" pitchFamily="2" charset="0"/>
                <a:ea typeface="Century Gothic"/>
                <a:cs typeface="Century Gothic"/>
                <a:sym typeface="Century Gothic"/>
              </a:rPr>
              <a:t>Urban Renewal Changes</a:t>
            </a:r>
            <a:br>
              <a:rPr lang="en-US" sz="4900" dirty="0">
                <a:latin typeface="Century Gothic"/>
                <a:ea typeface="Century Gothic"/>
                <a:cs typeface="Century Gothic"/>
                <a:sym typeface="Century Gothic"/>
              </a:rPr>
            </a:br>
            <a:r>
              <a:rPr lang="en-US" sz="4900" dirty="0">
                <a:latin typeface="Work Sans" pitchFamily="2" charset="0"/>
                <a:ea typeface="Century Gothic"/>
                <a:cs typeface="Century Gothic"/>
                <a:sym typeface="Century Gothic"/>
              </a:rPr>
              <a:t>SF2496 &amp; SF2472</a:t>
            </a:r>
            <a:br>
              <a:rPr lang="en-US" sz="4900" dirty="0">
                <a:latin typeface="Century Gothic"/>
                <a:ea typeface="Century Gothic"/>
                <a:cs typeface="Century Gothic"/>
                <a:sym typeface="Century Gothic"/>
              </a:rPr>
            </a:br>
            <a:endParaRPr sz="4900" dirty="0">
              <a:latin typeface="Century Gothic"/>
              <a:ea typeface="Century Gothic"/>
              <a:cs typeface="Century Gothic"/>
              <a:sym typeface="Century Gothic"/>
            </a:endParaRPr>
          </a:p>
        </p:txBody>
      </p:sp>
    </p:spTree>
    <p:extLst>
      <p:ext uri="{BB962C8B-B14F-4D97-AF65-F5344CB8AC3E}">
        <p14:creationId xmlns:p14="http://schemas.microsoft.com/office/powerpoint/2010/main" val="996615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6AF5297-AFA9-2E99-55C5-6B9B95C31372}"/>
              </a:ext>
            </a:extLst>
          </p:cNvPr>
          <p:cNvSpPr>
            <a:spLocks noGrp="1"/>
          </p:cNvSpPr>
          <p:nvPr>
            <p:ph type="body" idx="1"/>
          </p:nvPr>
        </p:nvSpPr>
        <p:spPr/>
        <p:txBody>
          <a:bodyPr/>
          <a:lstStyle/>
          <a:p>
            <a:r>
              <a:rPr lang="en-US" dirty="0"/>
              <a:t>Senate File 2496 excludes EMS levies from being diverted to TIF revenue</a:t>
            </a:r>
          </a:p>
          <a:p>
            <a:pPr lvl="1"/>
            <a:r>
              <a:rPr lang="en-US" dirty="0"/>
              <a:t>Levies specifically related to providing ambulance and emergency medical service no longer included in the net TIF consolidated rate</a:t>
            </a:r>
          </a:p>
          <a:p>
            <a:pPr lvl="2"/>
            <a:r>
              <a:rPr lang="en-US" dirty="0"/>
              <a:t>422D Countywide EMS levy</a:t>
            </a:r>
          </a:p>
          <a:p>
            <a:pPr lvl="2"/>
            <a:r>
              <a:rPr lang="en-US" dirty="0"/>
              <a:t>357F Unincorporated EMS levy</a:t>
            </a:r>
          </a:p>
          <a:p>
            <a:pPr lvl="2"/>
            <a:r>
              <a:rPr lang="en-US" dirty="0"/>
              <a:t>357G City EMS levy</a:t>
            </a:r>
          </a:p>
          <a:p>
            <a:pPr lvl="1"/>
            <a:r>
              <a:rPr lang="en-US" dirty="0"/>
              <a:t>Change took effect immediately (May 2, 2026) and applied to the FY 2026-2027 budgets which were already submitted</a:t>
            </a:r>
          </a:p>
          <a:p>
            <a:pPr lvl="2"/>
            <a:r>
              <a:rPr lang="en-US" dirty="0"/>
              <a:t>Required DOM to update rates for FY 2026-2027 budgets</a:t>
            </a:r>
          </a:p>
        </p:txBody>
      </p:sp>
      <p:sp>
        <p:nvSpPr>
          <p:cNvPr id="4" name="Title 3">
            <a:extLst>
              <a:ext uri="{FF2B5EF4-FFF2-40B4-BE49-F238E27FC236}">
                <a16:creationId xmlns:a16="http://schemas.microsoft.com/office/drawing/2014/main" id="{459D59DE-1501-4370-3B80-01CC359A749E}"/>
              </a:ext>
            </a:extLst>
          </p:cNvPr>
          <p:cNvSpPr>
            <a:spLocks noGrp="1"/>
          </p:cNvSpPr>
          <p:nvPr>
            <p:ph type="title"/>
          </p:nvPr>
        </p:nvSpPr>
        <p:spPr/>
        <p:txBody>
          <a:bodyPr/>
          <a:lstStyle/>
          <a:p>
            <a:r>
              <a:rPr lang="en-US" dirty="0"/>
              <a:t>SF2496 – EMS Levies &amp; TIF</a:t>
            </a:r>
          </a:p>
        </p:txBody>
      </p:sp>
    </p:spTree>
    <p:extLst>
      <p:ext uri="{BB962C8B-B14F-4D97-AF65-F5344CB8AC3E}">
        <p14:creationId xmlns:p14="http://schemas.microsoft.com/office/powerpoint/2010/main" val="3193139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FF62862-61ED-A2B1-FB34-291C619BD5CF}"/>
              </a:ext>
            </a:extLst>
          </p:cNvPr>
          <p:cNvSpPr>
            <a:spLocks noGrp="1"/>
          </p:cNvSpPr>
          <p:nvPr>
            <p:ph type="body" idx="1"/>
          </p:nvPr>
        </p:nvSpPr>
        <p:spPr/>
        <p:txBody>
          <a:bodyPr/>
          <a:lstStyle/>
          <a:p>
            <a:r>
              <a:rPr lang="en-US" u="sng" dirty="0"/>
              <a:t>Net TIF prior to SF2496</a:t>
            </a:r>
          </a:p>
          <a:p>
            <a:endParaRPr lang="en-US" dirty="0"/>
          </a:p>
          <a:p>
            <a:endParaRPr lang="en-US" dirty="0"/>
          </a:p>
          <a:p>
            <a:endParaRPr lang="en-US" dirty="0"/>
          </a:p>
          <a:p>
            <a:endParaRPr lang="en-US" dirty="0"/>
          </a:p>
          <a:p>
            <a:r>
              <a:rPr lang="en-US" u="sng" dirty="0"/>
              <a:t>Net TIF after SF2496</a:t>
            </a:r>
          </a:p>
        </p:txBody>
      </p:sp>
      <p:sp>
        <p:nvSpPr>
          <p:cNvPr id="5" name="Title 4">
            <a:extLst>
              <a:ext uri="{FF2B5EF4-FFF2-40B4-BE49-F238E27FC236}">
                <a16:creationId xmlns:a16="http://schemas.microsoft.com/office/drawing/2014/main" id="{6BC604CE-943E-CA3D-C662-966A643B4425}"/>
              </a:ext>
            </a:extLst>
          </p:cNvPr>
          <p:cNvSpPr>
            <a:spLocks noGrp="1"/>
          </p:cNvSpPr>
          <p:nvPr>
            <p:ph type="title"/>
          </p:nvPr>
        </p:nvSpPr>
        <p:spPr/>
        <p:txBody>
          <a:bodyPr/>
          <a:lstStyle/>
          <a:p>
            <a:r>
              <a:rPr lang="en-US" dirty="0"/>
              <a:t>SF2496 – EMS Levies &amp; TIF</a:t>
            </a:r>
          </a:p>
        </p:txBody>
      </p:sp>
      <p:pic>
        <p:nvPicPr>
          <p:cNvPr id="8" name="Picture 7">
            <a:extLst>
              <a:ext uri="{FF2B5EF4-FFF2-40B4-BE49-F238E27FC236}">
                <a16:creationId xmlns:a16="http://schemas.microsoft.com/office/drawing/2014/main" id="{92338831-0547-EE68-BA9B-6659B0BD58A3}"/>
              </a:ext>
            </a:extLst>
          </p:cNvPr>
          <p:cNvPicPr>
            <a:picLocks noChangeAspect="1"/>
          </p:cNvPicPr>
          <p:nvPr/>
        </p:nvPicPr>
        <p:blipFill>
          <a:blip r:embed="rId2"/>
          <a:stretch>
            <a:fillRect/>
          </a:stretch>
        </p:blipFill>
        <p:spPr>
          <a:xfrm>
            <a:off x="1159810" y="1261443"/>
            <a:ext cx="4888189" cy="1605077"/>
          </a:xfrm>
          <a:prstGeom prst="rect">
            <a:avLst/>
          </a:prstGeom>
        </p:spPr>
      </p:pic>
      <p:pic>
        <p:nvPicPr>
          <p:cNvPr id="10" name="Picture 9">
            <a:extLst>
              <a:ext uri="{FF2B5EF4-FFF2-40B4-BE49-F238E27FC236}">
                <a16:creationId xmlns:a16="http://schemas.microsoft.com/office/drawing/2014/main" id="{3F113F97-A531-94A3-2287-43F31B295FD3}"/>
              </a:ext>
            </a:extLst>
          </p:cNvPr>
          <p:cNvPicPr>
            <a:picLocks noChangeAspect="1"/>
          </p:cNvPicPr>
          <p:nvPr/>
        </p:nvPicPr>
        <p:blipFill>
          <a:blip r:embed="rId3"/>
          <a:stretch>
            <a:fillRect/>
          </a:stretch>
        </p:blipFill>
        <p:spPr>
          <a:xfrm>
            <a:off x="1181411" y="3345604"/>
            <a:ext cx="5561025" cy="1605077"/>
          </a:xfrm>
          <a:prstGeom prst="rect">
            <a:avLst/>
          </a:prstGeom>
        </p:spPr>
      </p:pic>
      <p:sp>
        <p:nvSpPr>
          <p:cNvPr id="11" name="Rectangle 10">
            <a:extLst>
              <a:ext uri="{FF2B5EF4-FFF2-40B4-BE49-F238E27FC236}">
                <a16:creationId xmlns:a16="http://schemas.microsoft.com/office/drawing/2014/main" id="{A32C0CA1-7BDA-979F-B3F4-9F75E28642A9}"/>
              </a:ext>
            </a:extLst>
          </p:cNvPr>
          <p:cNvSpPr/>
          <p:nvPr/>
        </p:nvSpPr>
        <p:spPr>
          <a:xfrm>
            <a:off x="3772800" y="3345604"/>
            <a:ext cx="763200" cy="16157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3603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9522A4-6484-227C-3E09-7BC49A8FB1A5}"/>
              </a:ext>
            </a:extLst>
          </p:cNvPr>
          <p:cNvSpPr>
            <a:spLocks noGrp="1"/>
          </p:cNvSpPr>
          <p:nvPr>
            <p:ph type="body" idx="1"/>
          </p:nvPr>
        </p:nvSpPr>
        <p:spPr/>
        <p:txBody>
          <a:bodyPr/>
          <a:lstStyle/>
          <a:p>
            <a:r>
              <a:rPr lang="en-US" dirty="0"/>
              <a:t>SF2472 created a sunset for </a:t>
            </a:r>
            <a:r>
              <a:rPr lang="en-US" b="1" dirty="0"/>
              <a:t>ALL</a:t>
            </a:r>
            <a:r>
              <a:rPr lang="en-US" dirty="0"/>
              <a:t> TIF ordinances passed after May 18, 2026</a:t>
            </a:r>
          </a:p>
          <a:p>
            <a:pPr lvl="1"/>
            <a:r>
              <a:rPr lang="en-US" dirty="0"/>
              <a:t>Includes slum and blight designated URAs, which were previously perpetual</a:t>
            </a:r>
          </a:p>
          <a:p>
            <a:pPr lvl="1"/>
            <a:r>
              <a:rPr lang="en-US" dirty="0"/>
              <a:t>TIF ordinances passed after 5/18/2026 are limited to 24-years (1 + 23 years) of revenue collection</a:t>
            </a:r>
          </a:p>
          <a:p>
            <a:pPr lvl="1"/>
            <a:r>
              <a:rPr lang="en-US" dirty="0"/>
              <a:t>TIF ordinances passed on or after 1/1/2027 are limited to 24-years of revenue collection and are not allowed to divert the school foundation levy </a:t>
            </a:r>
          </a:p>
          <a:p>
            <a:pPr lvl="2"/>
            <a:r>
              <a:rPr lang="en-US" dirty="0"/>
              <a:t>Currently $5.40 of the school levy</a:t>
            </a:r>
          </a:p>
          <a:p>
            <a:pPr lvl="2"/>
            <a:r>
              <a:rPr lang="en-US" dirty="0"/>
              <a:t>Schools may voluntarily allow the foundation levy </a:t>
            </a:r>
            <a:br>
              <a:rPr lang="en-US" dirty="0"/>
            </a:br>
            <a:r>
              <a:rPr lang="en-US" dirty="0"/>
              <a:t>to be captured in TIF revenue</a:t>
            </a:r>
          </a:p>
        </p:txBody>
      </p:sp>
      <p:sp>
        <p:nvSpPr>
          <p:cNvPr id="3" name="Title 2">
            <a:extLst>
              <a:ext uri="{FF2B5EF4-FFF2-40B4-BE49-F238E27FC236}">
                <a16:creationId xmlns:a16="http://schemas.microsoft.com/office/drawing/2014/main" id="{971A308C-3B88-EC39-3BEE-69D60A35A4E6}"/>
              </a:ext>
            </a:extLst>
          </p:cNvPr>
          <p:cNvSpPr>
            <a:spLocks noGrp="1"/>
          </p:cNvSpPr>
          <p:nvPr>
            <p:ph type="title"/>
          </p:nvPr>
        </p:nvSpPr>
        <p:spPr/>
        <p:txBody>
          <a:bodyPr/>
          <a:lstStyle/>
          <a:p>
            <a:r>
              <a:rPr lang="en-US" dirty="0"/>
              <a:t>TIF Sunsets</a:t>
            </a:r>
          </a:p>
        </p:txBody>
      </p:sp>
    </p:spTree>
    <p:extLst>
      <p:ext uri="{BB962C8B-B14F-4D97-AF65-F5344CB8AC3E}">
        <p14:creationId xmlns:p14="http://schemas.microsoft.com/office/powerpoint/2010/main" val="135395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D0D24-EDC1-554F-E9E5-1C59EEA4AB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0085DD-D0F4-BEC0-7444-32AFF4BE2CBB}"/>
              </a:ext>
            </a:extLst>
          </p:cNvPr>
          <p:cNvPicPr>
            <a:picLocks noChangeAspect="1"/>
          </p:cNvPicPr>
          <p:nvPr/>
        </p:nvPicPr>
        <p:blipFill>
          <a:blip r:embed="rId2"/>
          <a:stretch>
            <a:fillRect/>
          </a:stretch>
        </p:blipFill>
        <p:spPr>
          <a:xfrm>
            <a:off x="1100254" y="3345604"/>
            <a:ext cx="6014867" cy="1608010"/>
          </a:xfrm>
          <a:prstGeom prst="rect">
            <a:avLst/>
          </a:prstGeom>
        </p:spPr>
      </p:pic>
      <p:sp>
        <p:nvSpPr>
          <p:cNvPr id="6" name="Text Placeholder 5">
            <a:extLst>
              <a:ext uri="{FF2B5EF4-FFF2-40B4-BE49-F238E27FC236}">
                <a16:creationId xmlns:a16="http://schemas.microsoft.com/office/drawing/2014/main" id="{8BD0A6F8-B328-4DCE-8958-A43A8C652AB8}"/>
              </a:ext>
            </a:extLst>
          </p:cNvPr>
          <p:cNvSpPr>
            <a:spLocks noGrp="1"/>
          </p:cNvSpPr>
          <p:nvPr>
            <p:ph type="body" idx="1"/>
          </p:nvPr>
        </p:nvSpPr>
        <p:spPr/>
        <p:txBody>
          <a:bodyPr/>
          <a:lstStyle/>
          <a:p>
            <a:r>
              <a:rPr lang="en-US" u="sng" dirty="0"/>
              <a:t>Net TIF prior to SF2472</a:t>
            </a:r>
          </a:p>
          <a:p>
            <a:endParaRPr lang="en-US" dirty="0"/>
          </a:p>
          <a:p>
            <a:endParaRPr lang="en-US" dirty="0"/>
          </a:p>
          <a:p>
            <a:endParaRPr lang="en-US" dirty="0"/>
          </a:p>
          <a:p>
            <a:endParaRPr lang="en-US" dirty="0"/>
          </a:p>
          <a:p>
            <a:r>
              <a:rPr lang="en-US" u="sng" dirty="0"/>
              <a:t>Net TIF after SF2472</a:t>
            </a:r>
          </a:p>
        </p:txBody>
      </p:sp>
      <p:sp>
        <p:nvSpPr>
          <p:cNvPr id="5" name="Title 4">
            <a:extLst>
              <a:ext uri="{FF2B5EF4-FFF2-40B4-BE49-F238E27FC236}">
                <a16:creationId xmlns:a16="http://schemas.microsoft.com/office/drawing/2014/main" id="{6E8A139F-9412-B911-2857-E51218A8A5A8}"/>
              </a:ext>
            </a:extLst>
          </p:cNvPr>
          <p:cNvSpPr>
            <a:spLocks noGrp="1"/>
          </p:cNvSpPr>
          <p:nvPr>
            <p:ph type="title"/>
          </p:nvPr>
        </p:nvSpPr>
        <p:spPr/>
        <p:txBody>
          <a:bodyPr/>
          <a:lstStyle/>
          <a:p>
            <a:r>
              <a:rPr lang="en-US" dirty="0"/>
              <a:t>SF2472 Div. XIII – UR TIF Rates</a:t>
            </a:r>
          </a:p>
        </p:txBody>
      </p:sp>
      <p:pic>
        <p:nvPicPr>
          <p:cNvPr id="8" name="Picture 7">
            <a:extLst>
              <a:ext uri="{FF2B5EF4-FFF2-40B4-BE49-F238E27FC236}">
                <a16:creationId xmlns:a16="http://schemas.microsoft.com/office/drawing/2014/main" id="{1B284418-DFE1-510B-AFC8-D84A5689803F}"/>
              </a:ext>
            </a:extLst>
          </p:cNvPr>
          <p:cNvPicPr>
            <a:picLocks noChangeAspect="1"/>
          </p:cNvPicPr>
          <p:nvPr/>
        </p:nvPicPr>
        <p:blipFill>
          <a:blip r:embed="rId3"/>
          <a:stretch>
            <a:fillRect/>
          </a:stretch>
        </p:blipFill>
        <p:spPr>
          <a:xfrm>
            <a:off x="1159810" y="1261443"/>
            <a:ext cx="4888189" cy="1605077"/>
          </a:xfrm>
          <a:prstGeom prst="rect">
            <a:avLst/>
          </a:prstGeom>
        </p:spPr>
      </p:pic>
      <p:sp>
        <p:nvSpPr>
          <p:cNvPr id="11" name="Rectangle 10">
            <a:extLst>
              <a:ext uri="{FF2B5EF4-FFF2-40B4-BE49-F238E27FC236}">
                <a16:creationId xmlns:a16="http://schemas.microsoft.com/office/drawing/2014/main" id="{3598AD71-2D5F-BE2B-6B3B-90CCB857BB3C}"/>
              </a:ext>
            </a:extLst>
          </p:cNvPr>
          <p:cNvSpPr/>
          <p:nvPr/>
        </p:nvSpPr>
        <p:spPr>
          <a:xfrm>
            <a:off x="5716859" y="3345604"/>
            <a:ext cx="654204" cy="16157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5737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BE5CF9-0F69-B1EF-375B-F95456AF13B8}"/>
              </a:ext>
            </a:extLst>
          </p:cNvPr>
          <p:cNvSpPr>
            <a:spLocks noGrp="1"/>
          </p:cNvSpPr>
          <p:nvPr>
            <p:ph type="body" idx="1"/>
          </p:nvPr>
        </p:nvSpPr>
        <p:spPr/>
        <p:txBody>
          <a:bodyPr/>
          <a:lstStyle/>
          <a:p>
            <a:r>
              <a:rPr lang="en-US" dirty="0">
                <a:solidFill>
                  <a:schemeClr val="tx1"/>
                </a:solidFill>
              </a:rPr>
              <a:t>TIF Areas / TIF Taxing districts now have a statutory sunset</a:t>
            </a:r>
          </a:p>
          <a:p>
            <a:pPr lvl="1"/>
            <a:r>
              <a:rPr lang="en-US" dirty="0"/>
              <a:t>Economic Development (regular)</a:t>
            </a:r>
          </a:p>
          <a:p>
            <a:pPr lvl="2"/>
            <a:r>
              <a:rPr lang="en-US" u="sng" dirty="0"/>
              <a:t>Before 5/18/2026</a:t>
            </a:r>
            <a:r>
              <a:rPr lang="en-US" dirty="0"/>
              <a:t> - 20 years after the first year (21 years)</a:t>
            </a:r>
          </a:p>
          <a:p>
            <a:pPr lvl="2"/>
            <a:r>
              <a:rPr lang="en-US" u="sng" dirty="0"/>
              <a:t>After 5/18/2026 </a:t>
            </a:r>
            <a:r>
              <a:rPr lang="en-US" dirty="0"/>
              <a:t> - Existing TIF ord. areas will finish out on their current schedule.  New TIF ord. areas - 23 years after the first year (24 years)</a:t>
            </a:r>
          </a:p>
          <a:p>
            <a:pPr lvl="1"/>
            <a:r>
              <a:rPr lang="en-US" dirty="0"/>
              <a:t>Residential Economic Development</a:t>
            </a:r>
          </a:p>
          <a:p>
            <a:pPr lvl="2"/>
            <a:r>
              <a:rPr lang="en-US" u="sng" dirty="0"/>
              <a:t>Before 5/18/2026</a:t>
            </a:r>
            <a:r>
              <a:rPr lang="en-US" dirty="0"/>
              <a:t> - 10 years after the first year (11 years), with possible 3-year or 5-year extension</a:t>
            </a:r>
          </a:p>
          <a:p>
            <a:pPr lvl="2"/>
            <a:r>
              <a:rPr lang="en-US" u="sng" dirty="0"/>
              <a:t>After 5/18/2026 </a:t>
            </a:r>
            <a:r>
              <a:rPr lang="en-US" dirty="0"/>
              <a:t>– Code section struck by SF2472; now treated same as regular economic development - 23 years after </a:t>
            </a:r>
            <a:br>
              <a:rPr lang="en-US" dirty="0"/>
            </a:br>
            <a:r>
              <a:rPr lang="en-US" dirty="0"/>
              <a:t>the first year (24 years)</a:t>
            </a:r>
          </a:p>
        </p:txBody>
      </p:sp>
      <p:sp>
        <p:nvSpPr>
          <p:cNvPr id="3" name="Title 2">
            <a:extLst>
              <a:ext uri="{FF2B5EF4-FFF2-40B4-BE49-F238E27FC236}">
                <a16:creationId xmlns:a16="http://schemas.microsoft.com/office/drawing/2014/main" id="{11E5FB19-B39D-5737-A9CB-5C65063FC594}"/>
              </a:ext>
            </a:extLst>
          </p:cNvPr>
          <p:cNvSpPr>
            <a:spLocks noGrp="1"/>
          </p:cNvSpPr>
          <p:nvPr>
            <p:ph type="title"/>
          </p:nvPr>
        </p:nvSpPr>
        <p:spPr/>
        <p:txBody>
          <a:bodyPr/>
          <a:lstStyle/>
          <a:p>
            <a:r>
              <a:rPr lang="en-US" dirty="0"/>
              <a:t>TIF Sunsets</a:t>
            </a:r>
          </a:p>
        </p:txBody>
      </p:sp>
    </p:spTree>
    <p:extLst>
      <p:ext uri="{BB962C8B-B14F-4D97-AF65-F5344CB8AC3E}">
        <p14:creationId xmlns:p14="http://schemas.microsoft.com/office/powerpoint/2010/main" val="929440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B24C6-FEB7-AC74-BF45-FBD4EE2820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EE316D1-BEDB-F2D2-7B42-239D54D49B62}"/>
              </a:ext>
            </a:extLst>
          </p:cNvPr>
          <p:cNvSpPr>
            <a:spLocks noGrp="1"/>
          </p:cNvSpPr>
          <p:nvPr>
            <p:ph type="body" idx="1"/>
          </p:nvPr>
        </p:nvSpPr>
        <p:spPr>
          <a:xfrm>
            <a:off x="542925" y="782359"/>
            <a:ext cx="7886700" cy="4091408"/>
          </a:xfrm>
        </p:spPr>
        <p:txBody>
          <a:bodyPr/>
          <a:lstStyle/>
          <a:p>
            <a:r>
              <a:rPr lang="en-US" dirty="0">
                <a:solidFill>
                  <a:schemeClr val="tx1"/>
                </a:solidFill>
              </a:rPr>
              <a:t>TIF Areas / TIF Taxing districts now have a statutory sunset</a:t>
            </a:r>
          </a:p>
          <a:p>
            <a:pPr lvl="1"/>
            <a:r>
              <a:rPr lang="en-US" dirty="0"/>
              <a:t>Slum and Blight</a:t>
            </a:r>
          </a:p>
          <a:p>
            <a:pPr lvl="2"/>
            <a:r>
              <a:rPr lang="en-US" dirty="0"/>
              <a:t>Before 5/18/2026</a:t>
            </a:r>
          </a:p>
          <a:p>
            <a:pPr lvl="3"/>
            <a:r>
              <a:rPr lang="en-US" dirty="0">
                <a:solidFill>
                  <a:schemeClr val="tx1"/>
                </a:solidFill>
              </a:rPr>
              <a:t>PERPETUAL, ends at discretion of when the URA / TIF authority believes they achieved the plan’s goals</a:t>
            </a:r>
          </a:p>
          <a:p>
            <a:pPr lvl="2"/>
            <a:r>
              <a:rPr lang="en-US" dirty="0"/>
              <a:t>After 5/18/2026 </a:t>
            </a:r>
          </a:p>
          <a:p>
            <a:pPr lvl="3"/>
            <a:r>
              <a:rPr lang="en-US" dirty="0">
                <a:solidFill>
                  <a:schemeClr val="tx1"/>
                </a:solidFill>
              </a:rPr>
              <a:t>Existing perpetuals will continue to be perpetual, but after 20 years from May 18, 2026 (end of FY2046) will be limited to 60% of the available TIF and will no longer be allowed to divert the school foundation levy</a:t>
            </a:r>
          </a:p>
          <a:p>
            <a:pPr lvl="3"/>
            <a:r>
              <a:rPr lang="en-US" dirty="0">
                <a:solidFill>
                  <a:schemeClr val="tx1"/>
                </a:solidFill>
              </a:rPr>
              <a:t>Existing slum/blight TIF areas which have not yet been certified will be limited to full collection for 21 years, and then will be limited to 60% of available TIF revenue and </a:t>
            </a:r>
            <a:br>
              <a:rPr lang="en-US" dirty="0">
                <a:solidFill>
                  <a:schemeClr val="tx1"/>
                </a:solidFill>
              </a:rPr>
            </a:br>
            <a:r>
              <a:rPr lang="en-US" dirty="0">
                <a:solidFill>
                  <a:schemeClr val="tx1"/>
                </a:solidFill>
              </a:rPr>
              <a:t>cannot divert school foundation levy</a:t>
            </a:r>
          </a:p>
          <a:p>
            <a:pPr lvl="3"/>
            <a:endParaRPr lang="en-US" dirty="0">
              <a:solidFill>
                <a:schemeClr val="tx1"/>
              </a:solidFill>
            </a:endParaRPr>
          </a:p>
          <a:p>
            <a:endParaRPr lang="en-US" dirty="0"/>
          </a:p>
        </p:txBody>
      </p:sp>
      <p:sp>
        <p:nvSpPr>
          <p:cNvPr id="3" name="Title 2">
            <a:extLst>
              <a:ext uri="{FF2B5EF4-FFF2-40B4-BE49-F238E27FC236}">
                <a16:creationId xmlns:a16="http://schemas.microsoft.com/office/drawing/2014/main" id="{3F751363-94B5-E1C9-C80F-A71C7DD2F757}"/>
              </a:ext>
            </a:extLst>
          </p:cNvPr>
          <p:cNvSpPr>
            <a:spLocks noGrp="1"/>
          </p:cNvSpPr>
          <p:nvPr>
            <p:ph type="title"/>
          </p:nvPr>
        </p:nvSpPr>
        <p:spPr/>
        <p:txBody>
          <a:bodyPr/>
          <a:lstStyle/>
          <a:p>
            <a:r>
              <a:rPr lang="en-US" dirty="0"/>
              <a:t>TIF Sunsets</a:t>
            </a:r>
          </a:p>
        </p:txBody>
      </p:sp>
    </p:spTree>
    <p:extLst>
      <p:ext uri="{BB962C8B-B14F-4D97-AF65-F5344CB8AC3E}">
        <p14:creationId xmlns:p14="http://schemas.microsoft.com/office/powerpoint/2010/main" val="2054067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0CCCCD1-694F-E953-13FD-126ABC882AC7}"/>
              </a:ext>
            </a:extLst>
          </p:cNvPr>
          <p:cNvSpPr>
            <a:spLocks noGrp="1"/>
          </p:cNvSpPr>
          <p:nvPr>
            <p:ph type="body" idx="1"/>
          </p:nvPr>
        </p:nvSpPr>
        <p:spPr/>
        <p:txBody>
          <a:bodyPr/>
          <a:lstStyle/>
          <a:p>
            <a:r>
              <a:rPr lang="en-US" dirty="0"/>
              <a:t>Code of Iowa 403.22</a:t>
            </a:r>
          </a:p>
          <a:p>
            <a:pPr lvl="1"/>
            <a:r>
              <a:rPr lang="en-US" dirty="0"/>
              <a:t>Required projects receiving TIF to build housing in a residential economic development urban renewal to include assistance to low and moderate income (LMI) housing. </a:t>
            </a:r>
          </a:p>
          <a:p>
            <a:pPr lvl="2"/>
            <a:r>
              <a:rPr lang="en-US" dirty="0"/>
              <a:t>Projects not meeting this requirement had to certify a separate amount to be used for LMI assistance projects throughout the city.</a:t>
            </a:r>
          </a:p>
          <a:p>
            <a:pPr lvl="1"/>
            <a:r>
              <a:rPr lang="en-US" dirty="0"/>
              <a:t>SF2472 strikes COI 403.22 in its entirety.</a:t>
            </a:r>
          </a:p>
          <a:p>
            <a:pPr lvl="2"/>
            <a:r>
              <a:rPr lang="en-US" dirty="0"/>
              <a:t>Dollars currently being held in balance for LMI project must be used for LMI projects.</a:t>
            </a:r>
          </a:p>
          <a:p>
            <a:pPr lvl="2"/>
            <a:r>
              <a:rPr lang="en-US" dirty="0"/>
              <a:t>Dollars certified but not yet collected for LMI may be decertified and no longer need to be collected.</a:t>
            </a:r>
          </a:p>
          <a:p>
            <a:pPr lvl="2"/>
            <a:r>
              <a:rPr lang="en-US" dirty="0"/>
              <a:t>No LMI requirement on future residential UR/TIF projects.</a:t>
            </a:r>
          </a:p>
        </p:txBody>
      </p:sp>
      <p:sp>
        <p:nvSpPr>
          <p:cNvPr id="5" name="Title 4">
            <a:extLst>
              <a:ext uri="{FF2B5EF4-FFF2-40B4-BE49-F238E27FC236}">
                <a16:creationId xmlns:a16="http://schemas.microsoft.com/office/drawing/2014/main" id="{5D6538E5-A61E-F2B1-EDED-9C17137879E3}"/>
              </a:ext>
            </a:extLst>
          </p:cNvPr>
          <p:cNvSpPr>
            <a:spLocks noGrp="1"/>
          </p:cNvSpPr>
          <p:nvPr>
            <p:ph type="title"/>
          </p:nvPr>
        </p:nvSpPr>
        <p:spPr>
          <a:xfrm>
            <a:off x="628650" y="224359"/>
            <a:ext cx="7946550" cy="558000"/>
          </a:xfrm>
        </p:spPr>
        <p:txBody>
          <a:bodyPr/>
          <a:lstStyle/>
          <a:p>
            <a:r>
              <a:rPr lang="en-US" dirty="0"/>
              <a:t>SF2472 Div. XIII – LMI Requirements</a:t>
            </a:r>
          </a:p>
        </p:txBody>
      </p:sp>
    </p:spTree>
    <p:extLst>
      <p:ext uri="{BB962C8B-B14F-4D97-AF65-F5344CB8AC3E}">
        <p14:creationId xmlns:p14="http://schemas.microsoft.com/office/powerpoint/2010/main" val="12969290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89;p19">
            <a:extLst>
              <a:ext uri="{FF2B5EF4-FFF2-40B4-BE49-F238E27FC236}">
                <a16:creationId xmlns:a16="http://schemas.microsoft.com/office/drawing/2014/main" id="{BA3BA662-4114-83BF-6AB9-9336C53B9428}"/>
              </a:ext>
            </a:extLst>
          </p:cNvPr>
          <p:cNvSpPr txBox="1">
            <a:spLocks noGrp="1"/>
          </p:cNvSpPr>
          <p:nvPr>
            <p:ph type="ctrTitle"/>
          </p:nvPr>
        </p:nvSpPr>
        <p:spPr>
          <a:xfrm>
            <a:off x="1571625" y="1028700"/>
            <a:ext cx="6000750" cy="3086100"/>
          </a:xfrm>
          <a:prstGeom prst="rect">
            <a:avLst/>
          </a:prstGeom>
          <a:noFill/>
          <a:ln>
            <a:noFill/>
          </a:ln>
        </p:spPr>
        <p:txBody>
          <a:bodyPr spcFirstLastPara="1" wrap="square" lIns="68575" tIns="34275" rIns="68575" bIns="34275" anchor="b" anchorCtr="0">
            <a:noAutofit/>
          </a:bodyPr>
          <a:lstStyle/>
          <a:p>
            <a:pPr marL="0" lvl="0" indent="0" algn="ctr" rtl="0">
              <a:spcBef>
                <a:spcPts val="0"/>
              </a:spcBef>
              <a:spcAft>
                <a:spcPts val="0"/>
              </a:spcAft>
              <a:buClr>
                <a:schemeClr val="lt2"/>
              </a:buClr>
              <a:buSzPts val="4900"/>
              <a:buFont typeface="Century Gothic"/>
              <a:buNone/>
            </a:pP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r>
              <a:rPr lang="en-US" sz="4900" dirty="0">
                <a:latin typeface="Work Sans" pitchFamily="2" charset="0"/>
                <a:ea typeface="Century Gothic"/>
                <a:cs typeface="Century Gothic"/>
                <a:sym typeface="Century Gothic"/>
              </a:rPr>
              <a:t>Valuation Changes</a:t>
            </a:r>
            <a:br>
              <a:rPr lang="en-US" sz="4900" dirty="0">
                <a:latin typeface="Century Gothic"/>
                <a:ea typeface="Century Gothic"/>
                <a:cs typeface="Century Gothic"/>
                <a:sym typeface="Century Gothic"/>
              </a:rPr>
            </a:br>
            <a:r>
              <a:rPr lang="en-US" sz="4900" dirty="0">
                <a:latin typeface="Work Sans" pitchFamily="2" charset="0"/>
                <a:ea typeface="Century Gothic"/>
                <a:cs typeface="Century Gothic"/>
                <a:sym typeface="Century Gothic"/>
              </a:rPr>
              <a:t>SF2472</a:t>
            </a:r>
            <a:br>
              <a:rPr lang="en-US" sz="4900" dirty="0">
                <a:latin typeface="Century Gothic"/>
                <a:ea typeface="Century Gothic"/>
                <a:cs typeface="Century Gothic"/>
                <a:sym typeface="Century Gothic"/>
              </a:rPr>
            </a:br>
            <a:endParaRPr sz="4900" dirty="0">
              <a:latin typeface="Century Gothic"/>
              <a:ea typeface="Century Gothic"/>
              <a:cs typeface="Century Gothic"/>
              <a:sym typeface="Century Gothic"/>
            </a:endParaRPr>
          </a:p>
        </p:txBody>
      </p:sp>
    </p:spTree>
    <p:extLst>
      <p:ext uri="{BB962C8B-B14F-4D97-AF65-F5344CB8AC3E}">
        <p14:creationId xmlns:p14="http://schemas.microsoft.com/office/powerpoint/2010/main" val="2709352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8ECE875-DE6D-789C-8F63-AD87571A58DF}"/>
              </a:ext>
            </a:extLst>
          </p:cNvPr>
          <p:cNvSpPr>
            <a:spLocks noGrp="1"/>
          </p:cNvSpPr>
          <p:nvPr>
            <p:ph type="body" idx="1"/>
          </p:nvPr>
        </p:nvSpPr>
        <p:spPr/>
        <p:txBody>
          <a:bodyPr/>
          <a:lstStyle/>
          <a:p>
            <a:r>
              <a:rPr lang="en-US" dirty="0" err="1"/>
              <a:t>Multiresidential</a:t>
            </a:r>
            <a:r>
              <a:rPr lang="en-US" dirty="0"/>
              <a:t> Class Returns in FY29 (NO CHANGE FOR UPCOMING FY28)</a:t>
            </a:r>
          </a:p>
          <a:p>
            <a:pPr lvl="1"/>
            <a:r>
              <a:rPr lang="en-US" dirty="0"/>
              <a:t>Reinstates </a:t>
            </a:r>
            <a:r>
              <a:rPr lang="en-US" dirty="0" err="1"/>
              <a:t>multiresidential</a:t>
            </a:r>
            <a:r>
              <a:rPr lang="en-US" dirty="0"/>
              <a:t> as a property class for the 2027 assessment year (FY29)</a:t>
            </a:r>
          </a:p>
          <a:p>
            <a:pPr lvl="1"/>
            <a:r>
              <a:rPr lang="en-US" dirty="0"/>
              <a:t>Ties the </a:t>
            </a:r>
            <a:r>
              <a:rPr lang="en-US" dirty="0" err="1"/>
              <a:t>multiresidential</a:t>
            </a:r>
            <a:r>
              <a:rPr lang="en-US" dirty="0"/>
              <a:t> assessment limitation to the residential assessment limitation </a:t>
            </a:r>
          </a:p>
          <a:p>
            <a:pPr lvl="2"/>
            <a:r>
              <a:rPr lang="en-US" dirty="0"/>
              <a:t>FY29 - residential rollback percentage plus 3%</a:t>
            </a:r>
          </a:p>
          <a:p>
            <a:pPr lvl="2"/>
            <a:r>
              <a:rPr lang="en-US" dirty="0"/>
              <a:t>FY30 and after – residential rollback percent plus 6% (not to exceed 100%)</a:t>
            </a:r>
          </a:p>
          <a:p>
            <a:pPr lvl="1"/>
            <a:r>
              <a:rPr lang="en-US" dirty="0"/>
              <a:t>Example using the last two years assessment limitations:</a:t>
            </a:r>
          </a:p>
          <a:p>
            <a:pPr lvl="1"/>
            <a:endParaRPr lang="en-US" dirty="0"/>
          </a:p>
          <a:p>
            <a:endParaRPr lang="en-US" dirty="0"/>
          </a:p>
        </p:txBody>
      </p:sp>
      <p:sp>
        <p:nvSpPr>
          <p:cNvPr id="4" name="Title 3">
            <a:extLst>
              <a:ext uri="{FF2B5EF4-FFF2-40B4-BE49-F238E27FC236}">
                <a16:creationId xmlns:a16="http://schemas.microsoft.com/office/drawing/2014/main" id="{01C70B80-5F58-DEA3-7C89-02A759D3C671}"/>
              </a:ext>
            </a:extLst>
          </p:cNvPr>
          <p:cNvSpPr>
            <a:spLocks noGrp="1"/>
          </p:cNvSpPr>
          <p:nvPr>
            <p:ph type="title"/>
          </p:nvPr>
        </p:nvSpPr>
        <p:spPr/>
        <p:txBody>
          <a:bodyPr/>
          <a:lstStyle/>
          <a:p>
            <a:r>
              <a:rPr lang="en-US" dirty="0"/>
              <a:t>SF2472 Div. VIII - </a:t>
            </a:r>
            <a:r>
              <a:rPr lang="en-US" dirty="0" err="1"/>
              <a:t>Multiresidential</a:t>
            </a:r>
            <a:endParaRPr lang="en-US" dirty="0"/>
          </a:p>
        </p:txBody>
      </p:sp>
      <p:grpSp>
        <p:nvGrpSpPr>
          <p:cNvPr id="13" name="Group 12">
            <a:extLst>
              <a:ext uri="{FF2B5EF4-FFF2-40B4-BE49-F238E27FC236}">
                <a16:creationId xmlns:a16="http://schemas.microsoft.com/office/drawing/2014/main" id="{324DBEC9-1EFE-DFE2-EC9A-43C4D9390A6B}"/>
              </a:ext>
            </a:extLst>
          </p:cNvPr>
          <p:cNvGrpSpPr/>
          <p:nvPr/>
        </p:nvGrpSpPr>
        <p:grpSpPr>
          <a:xfrm>
            <a:off x="2779261" y="3793666"/>
            <a:ext cx="3585478" cy="1134949"/>
            <a:chOff x="1746676" y="3546088"/>
            <a:chExt cx="3725202" cy="1238334"/>
          </a:xfrm>
        </p:grpSpPr>
        <p:pic>
          <p:nvPicPr>
            <p:cNvPr id="7" name="Picture 6">
              <a:extLst>
                <a:ext uri="{FF2B5EF4-FFF2-40B4-BE49-F238E27FC236}">
                  <a16:creationId xmlns:a16="http://schemas.microsoft.com/office/drawing/2014/main" id="{59BFBDA0-2E0C-86BE-5788-84743854C83E}"/>
                </a:ext>
              </a:extLst>
            </p:cNvPr>
            <p:cNvPicPr>
              <a:picLocks noChangeAspect="1"/>
            </p:cNvPicPr>
            <p:nvPr/>
          </p:nvPicPr>
          <p:blipFill>
            <a:blip r:embed="rId2"/>
            <a:srcRect b="92340"/>
            <a:stretch>
              <a:fillRect/>
            </a:stretch>
          </p:blipFill>
          <p:spPr>
            <a:xfrm>
              <a:off x="1746676" y="3546088"/>
              <a:ext cx="3658295" cy="394010"/>
            </a:xfrm>
            <a:prstGeom prst="rect">
              <a:avLst/>
            </a:prstGeom>
          </p:spPr>
        </p:pic>
        <p:pic>
          <p:nvPicPr>
            <p:cNvPr id="9" name="Picture 8">
              <a:extLst>
                <a:ext uri="{FF2B5EF4-FFF2-40B4-BE49-F238E27FC236}">
                  <a16:creationId xmlns:a16="http://schemas.microsoft.com/office/drawing/2014/main" id="{0A04C677-3BB6-FA8D-8E80-5B1B46B0ED6E}"/>
                </a:ext>
              </a:extLst>
            </p:cNvPr>
            <p:cNvPicPr>
              <a:picLocks noChangeAspect="1"/>
            </p:cNvPicPr>
            <p:nvPr/>
          </p:nvPicPr>
          <p:blipFill>
            <a:blip r:embed="rId2"/>
            <a:srcRect t="83541"/>
            <a:stretch>
              <a:fillRect/>
            </a:stretch>
          </p:blipFill>
          <p:spPr>
            <a:xfrm>
              <a:off x="1813583" y="3937859"/>
              <a:ext cx="3658295" cy="846563"/>
            </a:xfrm>
            <a:prstGeom prst="rect">
              <a:avLst/>
            </a:prstGeom>
          </p:spPr>
        </p:pic>
        <p:sp>
          <p:nvSpPr>
            <p:cNvPr id="10" name="TextBox 9">
              <a:extLst>
                <a:ext uri="{FF2B5EF4-FFF2-40B4-BE49-F238E27FC236}">
                  <a16:creationId xmlns:a16="http://schemas.microsoft.com/office/drawing/2014/main" id="{2C445011-E652-C503-4ED1-B2022C90A9A8}"/>
                </a:ext>
              </a:extLst>
            </p:cNvPr>
            <p:cNvSpPr txBox="1"/>
            <p:nvPr/>
          </p:nvSpPr>
          <p:spPr>
            <a:xfrm>
              <a:off x="4519961" y="4029307"/>
              <a:ext cx="885010" cy="261610"/>
            </a:xfrm>
            <a:prstGeom prst="rect">
              <a:avLst/>
            </a:prstGeom>
            <a:noFill/>
          </p:spPr>
          <p:txBody>
            <a:bodyPr wrap="square" rtlCol="0">
              <a:spAutoFit/>
            </a:bodyPr>
            <a:lstStyle/>
            <a:p>
              <a:r>
                <a:rPr lang="en-US" sz="1100" b="1" dirty="0"/>
                <a:t>50.4316%</a:t>
              </a:r>
            </a:p>
          </p:txBody>
        </p:sp>
        <p:sp>
          <p:nvSpPr>
            <p:cNvPr id="12" name="TextBox 11">
              <a:extLst>
                <a:ext uri="{FF2B5EF4-FFF2-40B4-BE49-F238E27FC236}">
                  <a16:creationId xmlns:a16="http://schemas.microsoft.com/office/drawing/2014/main" id="{11CD683C-1BD7-CECE-A601-EE994E7E437C}"/>
                </a:ext>
              </a:extLst>
            </p:cNvPr>
            <p:cNvSpPr txBox="1"/>
            <p:nvPr/>
          </p:nvSpPr>
          <p:spPr>
            <a:xfrm>
              <a:off x="4519961" y="4448228"/>
              <a:ext cx="885010" cy="261610"/>
            </a:xfrm>
            <a:prstGeom prst="rect">
              <a:avLst/>
            </a:prstGeom>
            <a:noFill/>
          </p:spPr>
          <p:txBody>
            <a:bodyPr wrap="square" rtlCol="0">
              <a:spAutoFit/>
            </a:bodyPr>
            <a:lstStyle/>
            <a:p>
              <a:r>
                <a:rPr lang="en-US" sz="1100" b="1" dirty="0"/>
                <a:t>50.5345%</a:t>
              </a:r>
            </a:p>
          </p:txBody>
        </p:sp>
      </p:grpSp>
    </p:spTree>
    <p:extLst>
      <p:ext uri="{BB962C8B-B14F-4D97-AF65-F5344CB8AC3E}">
        <p14:creationId xmlns:p14="http://schemas.microsoft.com/office/powerpoint/2010/main" val="2458948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6618682-CEDA-521F-6875-F9E02F221CA9}"/>
              </a:ext>
            </a:extLst>
          </p:cNvPr>
          <p:cNvSpPr>
            <a:spLocks noGrp="1"/>
          </p:cNvSpPr>
          <p:nvPr>
            <p:ph type="body" idx="1"/>
          </p:nvPr>
        </p:nvSpPr>
        <p:spPr>
          <a:xfrm>
            <a:off x="628650" y="782358"/>
            <a:ext cx="8284800" cy="4207241"/>
          </a:xfrm>
        </p:spPr>
        <p:txBody>
          <a:bodyPr/>
          <a:lstStyle/>
          <a:p>
            <a:r>
              <a:rPr lang="en-US" dirty="0"/>
              <a:t>Homestead Credit Phase Out</a:t>
            </a:r>
          </a:p>
          <a:p>
            <a:pPr lvl="1"/>
            <a:r>
              <a:rPr lang="en-US" dirty="0"/>
              <a:t>An exemption is a reduction in the value of the property that a taxpayer pays taxes on. A credit is a direct reduction of the tax amount.</a:t>
            </a:r>
          </a:p>
          <a:p>
            <a:pPr lvl="2"/>
            <a:r>
              <a:rPr lang="en-US" dirty="0"/>
              <a:t>Regular homestead credit ends (more on this later).</a:t>
            </a:r>
          </a:p>
          <a:p>
            <a:pPr lvl="2"/>
            <a:r>
              <a:rPr lang="en-US" dirty="0"/>
              <a:t>Disabled Veteran Credit remains.</a:t>
            </a:r>
          </a:p>
          <a:p>
            <a:r>
              <a:rPr lang="en-US" dirty="0"/>
              <a:t>Homestead Exemptions</a:t>
            </a:r>
          </a:p>
          <a:p>
            <a:pPr lvl="1"/>
            <a:r>
              <a:rPr lang="en-US" dirty="0"/>
              <a:t>Sets the FY28 exemption at 10% of taxable value, no less than 5,500 and no more than 20,000 </a:t>
            </a:r>
          </a:p>
          <a:p>
            <a:pPr lvl="1"/>
            <a:r>
              <a:rPr lang="en-US" dirty="0"/>
              <a:t>Elderly homestead exemption remains in place at 6,500</a:t>
            </a:r>
          </a:p>
          <a:p>
            <a:pPr lvl="1"/>
            <a:r>
              <a:rPr lang="en-US" dirty="0"/>
              <a:t>Increases the max homestead exemption by a cumulative adjustment factor calculated by IDR </a:t>
            </a:r>
          </a:p>
          <a:p>
            <a:pPr lvl="2"/>
            <a:r>
              <a:rPr lang="en-US" dirty="0"/>
              <a:t>Factor is 100% in AY2026 and then tied to an </a:t>
            </a:r>
            <a:br>
              <a:rPr lang="en-US" dirty="0"/>
            </a:br>
            <a:r>
              <a:rPr lang="en-US" dirty="0"/>
              <a:t>inflationary factor each year after</a:t>
            </a:r>
          </a:p>
          <a:p>
            <a:endParaRPr lang="en-US" dirty="0"/>
          </a:p>
        </p:txBody>
      </p:sp>
      <p:sp>
        <p:nvSpPr>
          <p:cNvPr id="5" name="Title 4">
            <a:extLst>
              <a:ext uri="{FF2B5EF4-FFF2-40B4-BE49-F238E27FC236}">
                <a16:creationId xmlns:a16="http://schemas.microsoft.com/office/drawing/2014/main" id="{6FE09CFF-767D-0CBB-181C-BA413AC080C1}"/>
              </a:ext>
            </a:extLst>
          </p:cNvPr>
          <p:cNvSpPr>
            <a:spLocks noGrp="1"/>
          </p:cNvSpPr>
          <p:nvPr>
            <p:ph type="title"/>
          </p:nvPr>
        </p:nvSpPr>
        <p:spPr>
          <a:xfrm>
            <a:off x="628650" y="224359"/>
            <a:ext cx="8284800" cy="558000"/>
          </a:xfrm>
        </p:spPr>
        <p:txBody>
          <a:bodyPr/>
          <a:lstStyle/>
          <a:p>
            <a:r>
              <a:rPr lang="en-US" sz="3100" dirty="0"/>
              <a:t>SF2472 Div. XX – Homestead Exemptions</a:t>
            </a:r>
          </a:p>
        </p:txBody>
      </p:sp>
    </p:spTree>
    <p:extLst>
      <p:ext uri="{BB962C8B-B14F-4D97-AF65-F5344CB8AC3E}">
        <p14:creationId xmlns:p14="http://schemas.microsoft.com/office/powerpoint/2010/main" val="893158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4540657-8785-49D7-13DC-C5D9F04C1A50}"/>
              </a:ext>
            </a:extLst>
          </p:cNvPr>
          <p:cNvSpPr>
            <a:spLocks noGrp="1"/>
          </p:cNvSpPr>
          <p:nvPr>
            <p:ph type="body" idx="1"/>
          </p:nvPr>
        </p:nvSpPr>
        <p:spPr>
          <a:xfrm>
            <a:off x="628650" y="782359"/>
            <a:ext cx="8284800" cy="4136782"/>
          </a:xfrm>
        </p:spPr>
        <p:txBody>
          <a:bodyPr/>
          <a:lstStyle/>
          <a:p>
            <a:r>
              <a:rPr lang="en-US" dirty="0"/>
              <a:t>Homestead exemption is calculated on taxable valuation</a:t>
            </a:r>
          </a:p>
          <a:p>
            <a:r>
              <a:rPr lang="en-US" dirty="0"/>
              <a:t>Taxable Valuation Calculation steps:</a:t>
            </a:r>
          </a:p>
          <a:p>
            <a:pPr lvl="1"/>
            <a:r>
              <a:rPr lang="en-US" dirty="0"/>
              <a:t>Assessment limitation</a:t>
            </a:r>
          </a:p>
          <a:p>
            <a:pPr lvl="2"/>
            <a:r>
              <a:rPr lang="en-US" dirty="0"/>
              <a:t>Assessed value x assessment limitation percentage (rollback) = Net Taxable #1</a:t>
            </a:r>
          </a:p>
          <a:p>
            <a:pPr lvl="1"/>
            <a:r>
              <a:rPr lang="en-US" dirty="0"/>
              <a:t>Homestead Exemption</a:t>
            </a:r>
          </a:p>
          <a:p>
            <a:pPr lvl="2"/>
            <a:r>
              <a:rPr lang="en-US" dirty="0"/>
              <a:t>Net Taxable #1 – (Net Taxable #1 X 10%) (min. 5,500, max 20,000) = Net Taxable #2</a:t>
            </a:r>
          </a:p>
          <a:p>
            <a:pPr lvl="1"/>
            <a:r>
              <a:rPr lang="en-US" dirty="0"/>
              <a:t>Elderly Homestead Exemption</a:t>
            </a:r>
          </a:p>
          <a:p>
            <a:pPr lvl="2"/>
            <a:r>
              <a:rPr lang="en-US" dirty="0"/>
              <a:t>Net Taxable #2 – 6,500 (if applicable) = Net Taxable #3</a:t>
            </a:r>
          </a:p>
          <a:p>
            <a:pPr lvl="1"/>
            <a:r>
              <a:rPr lang="en-US" dirty="0"/>
              <a:t>Military Exemption</a:t>
            </a:r>
          </a:p>
          <a:p>
            <a:pPr lvl="2"/>
            <a:r>
              <a:rPr lang="en-US" dirty="0"/>
              <a:t>Net Taxable #3 – 4,000 (if applicable) = </a:t>
            </a:r>
            <a:r>
              <a:rPr lang="en-US" b="1" dirty="0"/>
              <a:t>Taxable </a:t>
            </a:r>
            <a:br>
              <a:rPr lang="en-US" b="1" dirty="0"/>
            </a:br>
            <a:r>
              <a:rPr lang="en-US" b="1" dirty="0"/>
              <a:t>					 Value</a:t>
            </a:r>
          </a:p>
        </p:txBody>
      </p:sp>
      <p:sp>
        <p:nvSpPr>
          <p:cNvPr id="5" name="Title 4">
            <a:extLst>
              <a:ext uri="{FF2B5EF4-FFF2-40B4-BE49-F238E27FC236}">
                <a16:creationId xmlns:a16="http://schemas.microsoft.com/office/drawing/2014/main" id="{11339489-7E3E-270E-51B3-8FFEA12F23D0}"/>
              </a:ext>
            </a:extLst>
          </p:cNvPr>
          <p:cNvSpPr>
            <a:spLocks noGrp="1"/>
          </p:cNvSpPr>
          <p:nvPr>
            <p:ph type="title"/>
          </p:nvPr>
        </p:nvSpPr>
        <p:spPr/>
        <p:txBody>
          <a:bodyPr/>
          <a:lstStyle/>
          <a:p>
            <a:r>
              <a:rPr lang="en-US" sz="3100" dirty="0"/>
              <a:t>SF2472 Div. XX – Homestead Exemptions</a:t>
            </a:r>
          </a:p>
        </p:txBody>
      </p:sp>
    </p:spTree>
    <p:extLst>
      <p:ext uri="{BB962C8B-B14F-4D97-AF65-F5344CB8AC3E}">
        <p14:creationId xmlns:p14="http://schemas.microsoft.com/office/powerpoint/2010/main" val="24868400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5C5C5-EA46-BC5D-CD51-CE6B715D188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311C4FD-B3B0-51E7-DF23-1E948566CD22}"/>
              </a:ext>
            </a:extLst>
          </p:cNvPr>
          <p:cNvSpPr>
            <a:spLocks noGrp="1"/>
          </p:cNvSpPr>
          <p:nvPr>
            <p:ph type="body" idx="1"/>
          </p:nvPr>
        </p:nvSpPr>
        <p:spPr>
          <a:xfrm>
            <a:off x="628650" y="782359"/>
            <a:ext cx="8284800" cy="880841"/>
          </a:xfrm>
        </p:spPr>
        <p:txBody>
          <a:bodyPr/>
          <a:lstStyle/>
          <a:p>
            <a:r>
              <a:rPr lang="en-US" dirty="0"/>
              <a:t>Homestead Exemption Example:</a:t>
            </a:r>
          </a:p>
          <a:p>
            <a:pPr lvl="1"/>
            <a:r>
              <a:rPr lang="en-US" dirty="0"/>
              <a:t>Statewide average homestead example</a:t>
            </a:r>
          </a:p>
        </p:txBody>
      </p:sp>
      <p:sp>
        <p:nvSpPr>
          <p:cNvPr id="5" name="Title 4">
            <a:extLst>
              <a:ext uri="{FF2B5EF4-FFF2-40B4-BE49-F238E27FC236}">
                <a16:creationId xmlns:a16="http://schemas.microsoft.com/office/drawing/2014/main" id="{99E4256B-CDF9-F4BC-53C4-8FD552F64E5C}"/>
              </a:ext>
            </a:extLst>
          </p:cNvPr>
          <p:cNvSpPr>
            <a:spLocks noGrp="1"/>
          </p:cNvSpPr>
          <p:nvPr>
            <p:ph type="title"/>
          </p:nvPr>
        </p:nvSpPr>
        <p:spPr/>
        <p:txBody>
          <a:bodyPr/>
          <a:lstStyle/>
          <a:p>
            <a:r>
              <a:rPr lang="en-US" sz="3100" dirty="0"/>
              <a:t>SF2472 Div. XX – Homestead Exemptions</a:t>
            </a:r>
          </a:p>
        </p:txBody>
      </p:sp>
      <p:pic>
        <p:nvPicPr>
          <p:cNvPr id="3" name="Picture 2">
            <a:extLst>
              <a:ext uri="{FF2B5EF4-FFF2-40B4-BE49-F238E27FC236}">
                <a16:creationId xmlns:a16="http://schemas.microsoft.com/office/drawing/2014/main" id="{C5B0128B-F46D-11DA-6316-155486807B60}"/>
              </a:ext>
            </a:extLst>
          </p:cNvPr>
          <p:cNvPicPr>
            <a:picLocks noChangeAspect="1"/>
          </p:cNvPicPr>
          <p:nvPr/>
        </p:nvPicPr>
        <p:blipFill>
          <a:blip r:embed="rId2"/>
          <a:stretch>
            <a:fillRect/>
          </a:stretch>
        </p:blipFill>
        <p:spPr>
          <a:xfrm>
            <a:off x="139050" y="1872000"/>
            <a:ext cx="8508816" cy="2138400"/>
          </a:xfrm>
          <a:prstGeom prst="rect">
            <a:avLst/>
          </a:prstGeom>
        </p:spPr>
      </p:pic>
    </p:spTree>
    <p:extLst>
      <p:ext uri="{BB962C8B-B14F-4D97-AF65-F5344CB8AC3E}">
        <p14:creationId xmlns:p14="http://schemas.microsoft.com/office/powerpoint/2010/main" val="861889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622F5-4717-9A01-0300-72490A3357F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B01342E-EE97-2777-F23D-F45B125C257D}"/>
              </a:ext>
            </a:extLst>
          </p:cNvPr>
          <p:cNvSpPr>
            <a:spLocks noGrp="1"/>
          </p:cNvSpPr>
          <p:nvPr>
            <p:ph type="body" idx="1"/>
          </p:nvPr>
        </p:nvSpPr>
        <p:spPr>
          <a:xfrm>
            <a:off x="628650" y="782359"/>
            <a:ext cx="8284800" cy="880841"/>
          </a:xfrm>
        </p:spPr>
        <p:txBody>
          <a:bodyPr/>
          <a:lstStyle/>
          <a:p>
            <a:r>
              <a:rPr lang="en-US" dirty="0"/>
              <a:t>Homestead Exemption Example:</a:t>
            </a:r>
          </a:p>
          <a:p>
            <a:pPr lvl="1"/>
            <a:r>
              <a:rPr lang="en-US" dirty="0"/>
              <a:t>Minimum exempt example:</a:t>
            </a:r>
          </a:p>
        </p:txBody>
      </p:sp>
      <p:sp>
        <p:nvSpPr>
          <p:cNvPr id="5" name="Title 4">
            <a:extLst>
              <a:ext uri="{FF2B5EF4-FFF2-40B4-BE49-F238E27FC236}">
                <a16:creationId xmlns:a16="http://schemas.microsoft.com/office/drawing/2014/main" id="{F5AFFFCD-5043-D4EE-014F-71200A4F0542}"/>
              </a:ext>
            </a:extLst>
          </p:cNvPr>
          <p:cNvSpPr>
            <a:spLocks noGrp="1"/>
          </p:cNvSpPr>
          <p:nvPr>
            <p:ph type="title"/>
          </p:nvPr>
        </p:nvSpPr>
        <p:spPr/>
        <p:txBody>
          <a:bodyPr/>
          <a:lstStyle/>
          <a:p>
            <a:r>
              <a:rPr lang="en-US" sz="3100" dirty="0"/>
              <a:t>SF2472 Div. XX – Homestead Exemptions</a:t>
            </a:r>
          </a:p>
        </p:txBody>
      </p:sp>
      <p:pic>
        <p:nvPicPr>
          <p:cNvPr id="3" name="Picture 2">
            <a:extLst>
              <a:ext uri="{FF2B5EF4-FFF2-40B4-BE49-F238E27FC236}">
                <a16:creationId xmlns:a16="http://schemas.microsoft.com/office/drawing/2014/main" id="{BAA992DD-1645-1B59-546A-173A10ABCF55}"/>
              </a:ext>
            </a:extLst>
          </p:cNvPr>
          <p:cNvPicPr>
            <a:picLocks noChangeAspect="1"/>
          </p:cNvPicPr>
          <p:nvPr/>
        </p:nvPicPr>
        <p:blipFill>
          <a:blip r:embed="rId2"/>
          <a:stretch>
            <a:fillRect/>
          </a:stretch>
        </p:blipFill>
        <p:spPr>
          <a:xfrm>
            <a:off x="436445" y="1792800"/>
            <a:ext cx="7980000" cy="2268000"/>
          </a:xfrm>
          <a:prstGeom prst="rect">
            <a:avLst/>
          </a:prstGeom>
        </p:spPr>
      </p:pic>
    </p:spTree>
    <p:extLst>
      <p:ext uri="{BB962C8B-B14F-4D97-AF65-F5344CB8AC3E}">
        <p14:creationId xmlns:p14="http://schemas.microsoft.com/office/powerpoint/2010/main" val="1953282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D16207F-1296-2CEA-4F10-AB1488D42E80}"/>
              </a:ext>
            </a:extLst>
          </p:cNvPr>
          <p:cNvSpPr>
            <a:spLocks noGrp="1"/>
          </p:cNvSpPr>
          <p:nvPr>
            <p:ph type="body" idx="1"/>
          </p:nvPr>
        </p:nvSpPr>
        <p:spPr>
          <a:xfrm>
            <a:off x="628650" y="782359"/>
            <a:ext cx="8284800" cy="880841"/>
          </a:xfrm>
        </p:spPr>
        <p:txBody>
          <a:bodyPr/>
          <a:lstStyle/>
          <a:p>
            <a:r>
              <a:rPr lang="en-US" dirty="0"/>
              <a:t>Homestead Exemption Example:</a:t>
            </a:r>
          </a:p>
          <a:p>
            <a:pPr lvl="1"/>
            <a:r>
              <a:rPr lang="en-US" dirty="0"/>
              <a:t>Maximum exempt example:</a:t>
            </a:r>
          </a:p>
        </p:txBody>
      </p:sp>
      <p:sp>
        <p:nvSpPr>
          <p:cNvPr id="5" name="Title 4">
            <a:extLst>
              <a:ext uri="{FF2B5EF4-FFF2-40B4-BE49-F238E27FC236}">
                <a16:creationId xmlns:a16="http://schemas.microsoft.com/office/drawing/2014/main" id="{9EF04B25-0616-012B-14B2-0A21DA5A3583}"/>
              </a:ext>
            </a:extLst>
          </p:cNvPr>
          <p:cNvSpPr>
            <a:spLocks noGrp="1"/>
          </p:cNvSpPr>
          <p:nvPr>
            <p:ph type="title"/>
          </p:nvPr>
        </p:nvSpPr>
        <p:spPr/>
        <p:txBody>
          <a:bodyPr/>
          <a:lstStyle/>
          <a:p>
            <a:r>
              <a:rPr lang="en-US" sz="3100" dirty="0"/>
              <a:t>SF2472 Div. XX – Homestead Exemptions</a:t>
            </a:r>
          </a:p>
        </p:txBody>
      </p:sp>
      <p:pic>
        <p:nvPicPr>
          <p:cNvPr id="8" name="Picture 7">
            <a:extLst>
              <a:ext uri="{FF2B5EF4-FFF2-40B4-BE49-F238E27FC236}">
                <a16:creationId xmlns:a16="http://schemas.microsoft.com/office/drawing/2014/main" id="{EFEF0107-31EC-F9FA-344F-84EC6F53CC9A}"/>
              </a:ext>
            </a:extLst>
          </p:cNvPr>
          <p:cNvPicPr>
            <a:picLocks noChangeAspect="1"/>
          </p:cNvPicPr>
          <p:nvPr/>
        </p:nvPicPr>
        <p:blipFill>
          <a:blip r:embed="rId2"/>
          <a:stretch>
            <a:fillRect/>
          </a:stretch>
        </p:blipFill>
        <p:spPr>
          <a:xfrm>
            <a:off x="464802" y="1754292"/>
            <a:ext cx="7940045" cy="2335307"/>
          </a:xfrm>
          <a:prstGeom prst="rect">
            <a:avLst/>
          </a:prstGeom>
        </p:spPr>
      </p:pic>
    </p:spTree>
    <p:extLst>
      <p:ext uri="{BB962C8B-B14F-4D97-AF65-F5344CB8AC3E}">
        <p14:creationId xmlns:p14="http://schemas.microsoft.com/office/powerpoint/2010/main" val="19925664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0A528-4617-0FF0-E029-A1A0F806A15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7B4020E-7893-8931-1641-6AF0B15974C7}"/>
              </a:ext>
            </a:extLst>
          </p:cNvPr>
          <p:cNvSpPr>
            <a:spLocks noGrp="1"/>
          </p:cNvSpPr>
          <p:nvPr>
            <p:ph type="body" idx="1"/>
          </p:nvPr>
        </p:nvSpPr>
        <p:spPr/>
        <p:txBody>
          <a:bodyPr/>
          <a:lstStyle/>
          <a:p>
            <a:r>
              <a:rPr lang="en-US" sz="2400" kern="100" dirty="0">
                <a:solidFill>
                  <a:schemeClr val="tx1"/>
                </a:solidFill>
                <a:latin typeface="Work Sans" pitchFamily="2" charset="0"/>
                <a:ea typeface="Calibri" panose="020F0502020204030204" pitchFamily="34" charset="0"/>
                <a:cs typeface="Times New Roman" panose="02020603050405020304" pitchFamily="18" charset="0"/>
              </a:rPr>
              <a:t>Defines “New Valuation”</a:t>
            </a:r>
            <a:r>
              <a:rPr lang="en-US" sz="2400" b="1" kern="100" dirty="0">
                <a:solidFill>
                  <a:srgbClr val="E0A624"/>
                </a:solidFill>
                <a:latin typeface="Work Sans" pitchFamily="2" charset="0"/>
                <a:ea typeface="Calibri" panose="020F0502020204030204" pitchFamily="34" charset="0"/>
                <a:cs typeface="Times New Roman" panose="02020603050405020304" pitchFamily="18" charset="0"/>
              </a:rPr>
              <a:t> </a:t>
            </a:r>
            <a:r>
              <a:rPr lang="en-US" sz="2400" kern="100" dirty="0">
                <a:solidFill>
                  <a:schemeClr val="tx1"/>
                </a:solidFill>
                <a:latin typeface="Work Sans" pitchFamily="2" charset="0"/>
                <a:ea typeface="Calibri" panose="020F0502020204030204" pitchFamily="34" charset="0"/>
                <a:cs typeface="Times New Roman" panose="02020603050405020304" pitchFamily="18" charset="0"/>
              </a:rPr>
              <a:t>- AY2026 (FY28)</a:t>
            </a:r>
          </a:p>
          <a:p>
            <a:pPr lvl="1"/>
            <a:r>
              <a:rPr lang="en-US" sz="2000" kern="100" dirty="0">
                <a:latin typeface="Work Sans" pitchFamily="2" charset="0"/>
                <a:ea typeface="Calibri" panose="020F0502020204030204" pitchFamily="34" charset="0"/>
                <a:cs typeface="Times New Roman" panose="02020603050405020304" pitchFamily="18" charset="0"/>
              </a:rPr>
              <a:t>Codifies how it was defined in AY2025 valuation submission</a:t>
            </a:r>
          </a:p>
          <a:p>
            <a:pPr lvl="2"/>
            <a:r>
              <a:rPr lang="en-US" dirty="0"/>
              <a:t>New Construction</a:t>
            </a:r>
          </a:p>
          <a:p>
            <a:pPr lvl="2"/>
            <a:r>
              <a:rPr lang="en-US" dirty="0"/>
              <a:t>Additions and Improvements</a:t>
            </a:r>
          </a:p>
          <a:p>
            <a:pPr lvl="2"/>
            <a:r>
              <a:rPr lang="en-US" dirty="0"/>
              <a:t>Boundary Adjustments</a:t>
            </a:r>
          </a:p>
          <a:p>
            <a:pPr lvl="2"/>
            <a:r>
              <a:rPr lang="en-US" dirty="0"/>
              <a:t>Does NOT mean expired exemptions</a:t>
            </a:r>
          </a:p>
          <a:p>
            <a:pPr lvl="2"/>
            <a:r>
              <a:rPr lang="en-US" dirty="0"/>
              <a:t>Does NOT mean TIF released/ended</a:t>
            </a:r>
          </a:p>
          <a:p>
            <a:r>
              <a:rPr lang="en-US" dirty="0"/>
              <a:t>Used in calculation of city general fund levy (CGFL)</a:t>
            </a:r>
          </a:p>
        </p:txBody>
      </p:sp>
      <p:sp>
        <p:nvSpPr>
          <p:cNvPr id="4" name="Title 3">
            <a:extLst>
              <a:ext uri="{FF2B5EF4-FFF2-40B4-BE49-F238E27FC236}">
                <a16:creationId xmlns:a16="http://schemas.microsoft.com/office/drawing/2014/main" id="{3B9A43DA-2A5A-664F-F92E-34145A5400CA}"/>
              </a:ext>
            </a:extLst>
          </p:cNvPr>
          <p:cNvSpPr>
            <a:spLocks noGrp="1"/>
          </p:cNvSpPr>
          <p:nvPr>
            <p:ph type="title"/>
          </p:nvPr>
        </p:nvSpPr>
        <p:spPr>
          <a:xfrm>
            <a:off x="628650" y="224359"/>
            <a:ext cx="8284800" cy="558000"/>
          </a:xfrm>
        </p:spPr>
        <p:txBody>
          <a:bodyPr/>
          <a:lstStyle/>
          <a:p>
            <a:r>
              <a:rPr lang="en-US" sz="3200" dirty="0"/>
              <a:t>SF2472 Div. II – New Valuation</a:t>
            </a:r>
          </a:p>
        </p:txBody>
      </p:sp>
    </p:spTree>
    <p:extLst>
      <p:ext uri="{BB962C8B-B14F-4D97-AF65-F5344CB8AC3E}">
        <p14:creationId xmlns:p14="http://schemas.microsoft.com/office/powerpoint/2010/main" val="888521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DE7A0-7B1A-52DF-2CFC-52C3C28C816B}"/>
            </a:ext>
          </a:extLst>
        </p:cNvPr>
        <p:cNvGrpSpPr/>
        <p:nvPr/>
      </p:nvGrpSpPr>
      <p:grpSpPr>
        <a:xfrm>
          <a:off x="0" y="0"/>
          <a:ext cx="0" cy="0"/>
          <a:chOff x="0" y="0"/>
          <a:chExt cx="0" cy="0"/>
        </a:xfrm>
      </p:grpSpPr>
      <p:sp>
        <p:nvSpPr>
          <p:cNvPr id="12" name="Google Shape;89;p19">
            <a:extLst>
              <a:ext uri="{FF2B5EF4-FFF2-40B4-BE49-F238E27FC236}">
                <a16:creationId xmlns:a16="http://schemas.microsoft.com/office/drawing/2014/main" id="{A30600E4-89CF-E090-66D3-92ED42D3A088}"/>
              </a:ext>
            </a:extLst>
          </p:cNvPr>
          <p:cNvSpPr txBox="1">
            <a:spLocks noGrp="1"/>
          </p:cNvSpPr>
          <p:nvPr>
            <p:ph type="ctrTitle"/>
          </p:nvPr>
        </p:nvSpPr>
        <p:spPr>
          <a:xfrm>
            <a:off x="1571625" y="1028700"/>
            <a:ext cx="6000750" cy="3086100"/>
          </a:xfrm>
          <a:prstGeom prst="rect">
            <a:avLst/>
          </a:prstGeom>
          <a:noFill/>
          <a:ln>
            <a:noFill/>
          </a:ln>
        </p:spPr>
        <p:txBody>
          <a:bodyPr spcFirstLastPara="1" wrap="square" lIns="68575" tIns="34275" rIns="68575" bIns="34275" anchor="b" anchorCtr="0">
            <a:noAutofit/>
          </a:bodyPr>
          <a:lstStyle/>
          <a:p>
            <a:pPr marL="0" lvl="0" indent="0" algn="ctr" rtl="0">
              <a:spcBef>
                <a:spcPts val="0"/>
              </a:spcBef>
              <a:spcAft>
                <a:spcPts val="0"/>
              </a:spcAft>
              <a:buClr>
                <a:schemeClr val="lt2"/>
              </a:buClr>
              <a:buSzPts val="4900"/>
              <a:buFont typeface="Century Gothic"/>
              <a:buNone/>
            </a:pP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br>
              <a:rPr lang="en-US" sz="4900" dirty="0">
                <a:latin typeface="Century Gothic"/>
                <a:ea typeface="Century Gothic"/>
                <a:cs typeface="Century Gothic"/>
                <a:sym typeface="Century Gothic"/>
              </a:rPr>
            </a:br>
            <a:r>
              <a:rPr lang="en-US" sz="4900" dirty="0">
                <a:latin typeface="Work Sans" pitchFamily="2" charset="0"/>
                <a:ea typeface="Century Gothic"/>
                <a:cs typeface="Century Gothic"/>
                <a:sym typeface="Century Gothic"/>
              </a:rPr>
              <a:t>Budget Changes</a:t>
            </a:r>
            <a:br>
              <a:rPr lang="en-US" sz="4900" dirty="0">
                <a:latin typeface="Century Gothic"/>
                <a:ea typeface="Century Gothic"/>
                <a:cs typeface="Century Gothic"/>
                <a:sym typeface="Century Gothic"/>
              </a:rPr>
            </a:br>
            <a:r>
              <a:rPr lang="en-US" sz="4900" dirty="0">
                <a:latin typeface="Work Sans" pitchFamily="2" charset="0"/>
                <a:ea typeface="Century Gothic"/>
                <a:cs typeface="Century Gothic"/>
                <a:sym typeface="Century Gothic"/>
              </a:rPr>
              <a:t>SF2472</a:t>
            </a:r>
            <a:br>
              <a:rPr lang="en-US" sz="4900" dirty="0">
                <a:latin typeface="Century Gothic"/>
                <a:ea typeface="Century Gothic"/>
                <a:cs typeface="Century Gothic"/>
                <a:sym typeface="Century Gothic"/>
              </a:rPr>
            </a:br>
            <a:endParaRPr sz="4900" dirty="0">
              <a:latin typeface="Century Gothic"/>
              <a:ea typeface="Century Gothic"/>
              <a:cs typeface="Century Gothic"/>
              <a:sym typeface="Century Gothic"/>
            </a:endParaRPr>
          </a:p>
        </p:txBody>
      </p:sp>
    </p:spTree>
    <p:extLst>
      <p:ext uri="{BB962C8B-B14F-4D97-AF65-F5344CB8AC3E}">
        <p14:creationId xmlns:p14="http://schemas.microsoft.com/office/powerpoint/2010/main" val="1294058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44BEA-3634-3983-E03F-D6F3424F7C8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1FBF657-795F-CC18-C462-56A6AC2BCCAE}"/>
              </a:ext>
            </a:extLst>
          </p:cNvPr>
          <p:cNvSpPr>
            <a:spLocks noGrp="1"/>
          </p:cNvSpPr>
          <p:nvPr>
            <p:ph type="body" idx="1"/>
          </p:nvPr>
        </p:nvSpPr>
        <p:spPr>
          <a:xfrm>
            <a:off x="628650" y="782359"/>
            <a:ext cx="8284800" cy="4136782"/>
          </a:xfrm>
        </p:spPr>
        <p:txBody>
          <a:bodyPr/>
          <a:lstStyle/>
          <a:p>
            <a:r>
              <a:rPr lang="en-US" dirty="0"/>
              <a:t>Homestead Credit Phase Out</a:t>
            </a:r>
          </a:p>
          <a:p>
            <a:pPr lvl="1"/>
            <a:r>
              <a:rPr lang="en-US" dirty="0"/>
              <a:t>An exemption is a reduction in the value of the property that a taxpayer pays taxes on. A credit is a direct reduction of the tax amount.</a:t>
            </a:r>
          </a:p>
          <a:p>
            <a:pPr lvl="2"/>
            <a:r>
              <a:rPr lang="en-US" dirty="0"/>
              <a:t>Regular homestead credit ends. Disabled Veteran Credit remains.</a:t>
            </a:r>
          </a:p>
          <a:p>
            <a:pPr lvl="2"/>
            <a:r>
              <a:rPr lang="en-US" dirty="0"/>
              <a:t>Phases out the homestead credit replacement by a 1/3 each year over three years</a:t>
            </a:r>
          </a:p>
          <a:p>
            <a:pPr lvl="3"/>
            <a:r>
              <a:rPr lang="en-US" dirty="0"/>
              <a:t>FY28 – 2/3 of FY27 payment</a:t>
            </a:r>
          </a:p>
          <a:p>
            <a:pPr lvl="3"/>
            <a:r>
              <a:rPr lang="en-US" dirty="0"/>
              <a:t>FY29 – 1/3 of FY27 payment</a:t>
            </a:r>
          </a:p>
          <a:p>
            <a:pPr lvl="3"/>
            <a:r>
              <a:rPr lang="en-US" dirty="0"/>
              <a:t>FY30 &amp; after – No further credit payments</a:t>
            </a:r>
          </a:p>
          <a:p>
            <a:pPr lvl="1"/>
            <a:r>
              <a:rPr lang="en-US" dirty="0"/>
              <a:t>No longer counted as property tax, must be counted as a replacement payment.</a:t>
            </a:r>
          </a:p>
          <a:p>
            <a:pPr lvl="2"/>
            <a:r>
              <a:rPr lang="en-US" dirty="0"/>
              <a:t>New chart of accounts number will be necessary.</a:t>
            </a:r>
          </a:p>
        </p:txBody>
      </p:sp>
      <p:sp>
        <p:nvSpPr>
          <p:cNvPr id="5" name="Title 4">
            <a:extLst>
              <a:ext uri="{FF2B5EF4-FFF2-40B4-BE49-F238E27FC236}">
                <a16:creationId xmlns:a16="http://schemas.microsoft.com/office/drawing/2014/main" id="{ED83477C-CB04-72F3-61BB-C9C7D3122671}"/>
              </a:ext>
            </a:extLst>
          </p:cNvPr>
          <p:cNvSpPr>
            <a:spLocks noGrp="1"/>
          </p:cNvSpPr>
          <p:nvPr>
            <p:ph type="title"/>
          </p:nvPr>
        </p:nvSpPr>
        <p:spPr>
          <a:xfrm>
            <a:off x="628650" y="224359"/>
            <a:ext cx="8284800" cy="558000"/>
          </a:xfrm>
        </p:spPr>
        <p:txBody>
          <a:bodyPr/>
          <a:lstStyle/>
          <a:p>
            <a:r>
              <a:rPr lang="en-US" sz="3000" dirty="0"/>
              <a:t>SF2472 Div. XX – Homestead Replacement</a:t>
            </a:r>
          </a:p>
        </p:txBody>
      </p:sp>
    </p:spTree>
    <p:extLst>
      <p:ext uri="{BB962C8B-B14F-4D97-AF65-F5344CB8AC3E}">
        <p14:creationId xmlns:p14="http://schemas.microsoft.com/office/powerpoint/2010/main" val="12527565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A1D3D18-5536-5FB9-BDA7-1530E5440B6E}"/>
              </a:ext>
            </a:extLst>
          </p:cNvPr>
          <p:cNvSpPr>
            <a:spLocks noGrp="1"/>
          </p:cNvSpPr>
          <p:nvPr>
            <p:ph type="body" idx="1"/>
          </p:nvPr>
        </p:nvSpPr>
        <p:spPr/>
        <p:txBody>
          <a:bodyPr/>
          <a:lstStyle/>
          <a:p>
            <a:r>
              <a:rPr lang="en-US" dirty="0"/>
              <a:t>First 150,000 of assessed commercial or industrial value receives the residential assessment limitation percentage.  Remaining value above 150,000 receives 90% assessment limitation.</a:t>
            </a:r>
          </a:p>
          <a:p>
            <a:pPr lvl="1"/>
            <a:r>
              <a:rPr lang="en-US" dirty="0"/>
              <a:t>Two-tier business property replacement payment in place to bridge the gap created by assessment limitation change.</a:t>
            </a:r>
          </a:p>
          <a:p>
            <a:pPr lvl="1"/>
            <a:r>
              <a:rPr lang="en-US" dirty="0"/>
              <a:t>Payments received each fall and spring, along with regular property tax payments</a:t>
            </a:r>
          </a:p>
          <a:p>
            <a:r>
              <a:rPr lang="en-US" dirty="0"/>
              <a:t>FY27 payments will be the last payments received.</a:t>
            </a:r>
          </a:p>
          <a:p>
            <a:r>
              <a:rPr lang="en-US" dirty="0"/>
              <a:t>Assessment limitation process will remain in place after payments end.</a:t>
            </a:r>
          </a:p>
        </p:txBody>
      </p:sp>
      <p:sp>
        <p:nvSpPr>
          <p:cNvPr id="7" name="Title 6">
            <a:extLst>
              <a:ext uri="{FF2B5EF4-FFF2-40B4-BE49-F238E27FC236}">
                <a16:creationId xmlns:a16="http://schemas.microsoft.com/office/drawing/2014/main" id="{A01F0B22-BFD8-DE1F-9DF6-7CA9084EE8B4}"/>
              </a:ext>
            </a:extLst>
          </p:cNvPr>
          <p:cNvSpPr>
            <a:spLocks noGrp="1"/>
          </p:cNvSpPr>
          <p:nvPr>
            <p:ph type="title"/>
          </p:nvPr>
        </p:nvSpPr>
        <p:spPr/>
        <p:txBody>
          <a:bodyPr/>
          <a:lstStyle/>
          <a:p>
            <a:r>
              <a:rPr lang="en-US" sz="3300" dirty="0"/>
              <a:t>SF2472 Div. XXIV – Two Tier Payments</a:t>
            </a:r>
          </a:p>
        </p:txBody>
      </p:sp>
    </p:spTree>
    <p:extLst>
      <p:ext uri="{BB962C8B-B14F-4D97-AF65-F5344CB8AC3E}">
        <p14:creationId xmlns:p14="http://schemas.microsoft.com/office/powerpoint/2010/main" val="3430826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75261F37-2CB9-2108-CC31-B151C465902A}"/>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FD5A2277-0EE2-4D68-26C9-BF5B3FFCAFF2}"/>
              </a:ext>
            </a:extLst>
          </p:cNvPr>
          <p:cNvPicPr>
            <a:picLocks noChangeAspect="1"/>
          </p:cNvPicPr>
          <p:nvPr/>
        </p:nvPicPr>
        <p:blipFill>
          <a:blip r:embed="rId3"/>
          <a:stretch>
            <a:fillRect/>
          </a:stretch>
        </p:blipFill>
        <p:spPr>
          <a:xfrm>
            <a:off x="4712137" y="2803671"/>
            <a:ext cx="959430" cy="2140948"/>
          </a:xfrm>
          <a:prstGeom prst="rect">
            <a:avLst/>
          </a:prstGeom>
        </p:spPr>
      </p:pic>
      <p:sp>
        <p:nvSpPr>
          <p:cNvPr id="296" name="Google Shape;296;p53">
            <a:extLst>
              <a:ext uri="{FF2B5EF4-FFF2-40B4-BE49-F238E27FC236}">
                <a16:creationId xmlns:a16="http://schemas.microsoft.com/office/drawing/2014/main" id="{EDF161E7-124D-2DFB-07D2-9F39B9C40350}"/>
              </a:ext>
            </a:extLst>
          </p:cNvPr>
          <p:cNvSpPr txBox="1"/>
          <p:nvPr/>
        </p:nvSpPr>
        <p:spPr>
          <a:xfrm>
            <a:off x="0" y="0"/>
            <a:ext cx="8314500" cy="65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400" dirty="0">
                <a:solidFill>
                  <a:schemeClr val="dk2"/>
                </a:solidFill>
                <a:latin typeface="Work Sans Black"/>
                <a:ea typeface="Work Sans Black"/>
                <a:cs typeface="Work Sans Black"/>
                <a:sym typeface="Work Sans Black"/>
              </a:rPr>
              <a:t>  </a:t>
            </a:r>
            <a:endParaRPr dirty="0"/>
          </a:p>
        </p:txBody>
      </p:sp>
      <p:sp>
        <p:nvSpPr>
          <p:cNvPr id="297" name="Google Shape;297;p53">
            <a:extLst>
              <a:ext uri="{FF2B5EF4-FFF2-40B4-BE49-F238E27FC236}">
                <a16:creationId xmlns:a16="http://schemas.microsoft.com/office/drawing/2014/main" id="{F617BAEA-9D33-48E4-F396-7D2F998DED9A}"/>
              </a:ext>
            </a:extLst>
          </p:cNvPr>
          <p:cNvSpPr txBox="1">
            <a:spLocks noGrp="1"/>
          </p:cNvSpPr>
          <p:nvPr>
            <p:ph type="body" idx="1"/>
          </p:nvPr>
        </p:nvSpPr>
        <p:spPr>
          <a:xfrm>
            <a:off x="628650" y="739159"/>
            <a:ext cx="7886700" cy="4223182"/>
          </a:xfrm>
          <a:prstGeom prst="rect">
            <a:avLst/>
          </a:prstGeom>
        </p:spPr>
        <p:txBody>
          <a:bodyPr spcFirstLastPara="1" wrap="square" lIns="71100" tIns="35550" rIns="71100" bIns="35550" anchor="t" anchorCtr="0">
            <a:noAutofit/>
          </a:bodyPr>
          <a:lstStyle/>
          <a:p>
            <a:pPr marL="341313" marR="0" indent="-341313">
              <a:lnSpc>
                <a:spcPct val="107000"/>
              </a:lnSpc>
              <a:spcBef>
                <a:spcPts val="0"/>
              </a:spcBef>
              <a:spcAft>
                <a:spcPts val="800"/>
              </a:spcAft>
            </a:pPr>
            <a:r>
              <a:rPr lang="en-US" sz="1800" kern="100" dirty="0">
                <a:effectLst/>
                <a:latin typeface="Work Sans" pitchFamily="2" charset="0"/>
                <a:ea typeface="Calibri" panose="020F0502020204030204" pitchFamily="34" charset="0"/>
                <a:cs typeface="Times New Roman" panose="02020603050405020304" pitchFamily="18" charset="0"/>
              </a:rPr>
              <a:t>Sets a 2% plus new construction levy limitation on </a:t>
            </a:r>
            <a:r>
              <a:rPr lang="en-US" sz="1800" kern="100" dirty="0">
                <a:latin typeface="Work Sans" pitchFamily="2" charset="0"/>
                <a:ea typeface="Calibri" panose="020F0502020204030204" pitchFamily="34" charset="0"/>
                <a:cs typeface="Times New Roman" panose="02020603050405020304" pitchFamily="18" charset="0"/>
              </a:rPr>
              <a:t>the General Fund levy (CGFL) for Cities</a:t>
            </a:r>
            <a:endParaRPr lang="en-US" sz="1800" kern="100" dirty="0">
              <a:effectLst/>
              <a:latin typeface="Work Sans" pitchFamily="2" charset="0"/>
              <a:ea typeface="Calibri" panose="020F0502020204030204" pitchFamily="34" charset="0"/>
              <a:cs typeface="Times New Roman" panose="02020603050405020304" pitchFamily="18" charset="0"/>
            </a:endParaRPr>
          </a:p>
          <a:p>
            <a:pPr marL="342900" indent="-342900"/>
            <a:r>
              <a:rPr lang="en-US" dirty="0"/>
              <a:t>Calculation method:</a:t>
            </a:r>
          </a:p>
          <a:p>
            <a:pPr marL="800100" lvl="1" indent="-342900"/>
            <a:r>
              <a:rPr lang="en-US" dirty="0"/>
              <a:t>CGFL rate = </a:t>
            </a:r>
          </a:p>
          <a:p>
            <a:pPr marL="457200" lvl="1" indent="0">
              <a:buNone/>
            </a:pPr>
            <a:r>
              <a:rPr lang="en-US" dirty="0"/>
              <a:t>     1000 X ((Current FY Request X 1.02) / non-TIF taxable 	value)</a:t>
            </a:r>
          </a:p>
        </p:txBody>
      </p:sp>
      <p:sp>
        <p:nvSpPr>
          <p:cNvPr id="298" name="Google Shape;298;p53">
            <a:extLst>
              <a:ext uri="{FF2B5EF4-FFF2-40B4-BE49-F238E27FC236}">
                <a16:creationId xmlns:a16="http://schemas.microsoft.com/office/drawing/2014/main" id="{9BF18631-7093-57C0-36AC-A094E9191E45}"/>
              </a:ext>
            </a:extLst>
          </p:cNvPr>
          <p:cNvSpPr txBox="1">
            <a:spLocks noGrp="1"/>
          </p:cNvSpPr>
          <p:nvPr>
            <p:ph type="title"/>
          </p:nvPr>
        </p:nvSpPr>
        <p:spPr>
          <a:xfrm>
            <a:off x="414750" y="181159"/>
            <a:ext cx="8314500" cy="558000"/>
          </a:xfrm>
          <a:prstGeom prst="rect">
            <a:avLst/>
          </a:prstGeom>
        </p:spPr>
        <p:txBody>
          <a:bodyPr spcFirstLastPara="1" wrap="square" lIns="71100" tIns="35550" rIns="71100" bIns="35550" anchor="t" anchorCtr="0">
            <a:noAutofit/>
          </a:bodyPr>
          <a:lstStyle/>
          <a:p>
            <a:pPr lvl="0"/>
            <a:r>
              <a:rPr lang="en-US" sz="3200" dirty="0"/>
              <a:t>SF2472 Div. II &amp; III – Property Tax</a:t>
            </a:r>
            <a:endParaRPr sz="3200" dirty="0"/>
          </a:p>
        </p:txBody>
      </p:sp>
      <p:pic>
        <p:nvPicPr>
          <p:cNvPr id="3" name="Picture 2">
            <a:extLst>
              <a:ext uri="{FF2B5EF4-FFF2-40B4-BE49-F238E27FC236}">
                <a16:creationId xmlns:a16="http://schemas.microsoft.com/office/drawing/2014/main" id="{928CE933-20EF-3A4E-FF37-E5B2487FDF14}"/>
              </a:ext>
            </a:extLst>
          </p:cNvPr>
          <p:cNvPicPr>
            <a:picLocks noChangeAspect="1"/>
          </p:cNvPicPr>
          <p:nvPr/>
        </p:nvPicPr>
        <p:blipFill>
          <a:blip r:embed="rId4"/>
          <a:srcRect r="58807"/>
          <a:stretch>
            <a:fillRect/>
          </a:stretch>
        </p:blipFill>
        <p:spPr>
          <a:xfrm>
            <a:off x="849600" y="2785950"/>
            <a:ext cx="3040588" cy="2176391"/>
          </a:xfrm>
          <a:prstGeom prst="rect">
            <a:avLst/>
          </a:prstGeom>
        </p:spPr>
      </p:pic>
      <p:sp>
        <p:nvSpPr>
          <p:cNvPr id="9" name="Rectangle 8">
            <a:extLst>
              <a:ext uri="{FF2B5EF4-FFF2-40B4-BE49-F238E27FC236}">
                <a16:creationId xmlns:a16="http://schemas.microsoft.com/office/drawing/2014/main" id="{A32DDC15-BC8D-70BB-EB76-21461C0CD0CB}"/>
              </a:ext>
            </a:extLst>
          </p:cNvPr>
          <p:cNvSpPr/>
          <p:nvPr/>
        </p:nvSpPr>
        <p:spPr>
          <a:xfrm>
            <a:off x="2916000" y="3636000"/>
            <a:ext cx="914400" cy="216000"/>
          </a:xfrm>
          <a:prstGeom prst="rect">
            <a:avLst/>
          </a:prstGeom>
          <a:noFill/>
          <a:ln>
            <a:solidFill>
              <a:srgbClr val="0361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F04B82C-9EA7-7298-3EEB-892D8A84AB2B}"/>
              </a:ext>
            </a:extLst>
          </p:cNvPr>
          <p:cNvSpPr/>
          <p:nvPr/>
        </p:nvSpPr>
        <p:spPr>
          <a:xfrm>
            <a:off x="4734652" y="3837598"/>
            <a:ext cx="914400" cy="210655"/>
          </a:xfrm>
          <a:prstGeom prst="rect">
            <a:avLst/>
          </a:prstGeom>
          <a:noFill/>
          <a:ln>
            <a:solidFill>
              <a:srgbClr val="0361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F3366E6-4198-FEEE-FD3D-DB99BFC550FA}"/>
              </a:ext>
            </a:extLst>
          </p:cNvPr>
          <p:cNvSpPr txBox="1"/>
          <p:nvPr/>
        </p:nvSpPr>
        <p:spPr>
          <a:xfrm>
            <a:off x="3999705" y="3744277"/>
            <a:ext cx="504001" cy="215444"/>
          </a:xfrm>
          <a:prstGeom prst="rect">
            <a:avLst/>
          </a:prstGeom>
          <a:noFill/>
          <a:ln>
            <a:solidFill>
              <a:srgbClr val="03617A"/>
            </a:solidFill>
          </a:ln>
        </p:spPr>
        <p:txBody>
          <a:bodyPr wrap="square" rtlCol="0">
            <a:spAutoFit/>
          </a:bodyPr>
          <a:lstStyle/>
          <a:p>
            <a:r>
              <a:rPr lang="en-US" sz="800" dirty="0"/>
              <a:t>X 1.02</a:t>
            </a:r>
          </a:p>
        </p:txBody>
      </p:sp>
      <p:cxnSp>
        <p:nvCxnSpPr>
          <p:cNvPr id="14" name="Straight Connector 13">
            <a:extLst>
              <a:ext uri="{FF2B5EF4-FFF2-40B4-BE49-F238E27FC236}">
                <a16:creationId xmlns:a16="http://schemas.microsoft.com/office/drawing/2014/main" id="{DD7279CE-ED41-13A5-3D75-BC86FF2087A8}"/>
              </a:ext>
            </a:extLst>
          </p:cNvPr>
          <p:cNvCxnSpPr>
            <a:stCxn id="9" idx="3"/>
            <a:endCxn id="12" idx="1"/>
          </p:cNvCxnSpPr>
          <p:nvPr/>
        </p:nvCxnSpPr>
        <p:spPr>
          <a:xfrm>
            <a:off x="3830400" y="3744000"/>
            <a:ext cx="169305" cy="107999"/>
          </a:xfrm>
          <a:prstGeom prst="line">
            <a:avLst/>
          </a:prstGeom>
          <a:ln>
            <a:solidFill>
              <a:srgbClr val="03617A"/>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E6A6FB-450A-275E-90ED-577412569ACD}"/>
              </a:ext>
            </a:extLst>
          </p:cNvPr>
          <p:cNvCxnSpPr>
            <a:cxnSpLocks/>
            <a:stCxn id="12" idx="3"/>
            <a:endCxn id="11" idx="1"/>
          </p:cNvCxnSpPr>
          <p:nvPr/>
        </p:nvCxnSpPr>
        <p:spPr>
          <a:xfrm>
            <a:off x="4503706" y="3851999"/>
            <a:ext cx="230946" cy="90927"/>
          </a:xfrm>
          <a:prstGeom prst="straightConnector1">
            <a:avLst/>
          </a:prstGeom>
          <a:ln>
            <a:solidFill>
              <a:srgbClr val="03617A"/>
            </a:solidFill>
            <a:tailEnd type="triangle"/>
          </a:ln>
        </p:spPr>
        <p:style>
          <a:lnRef idx="1">
            <a:schemeClr val="accent1"/>
          </a:lnRef>
          <a:fillRef idx="0">
            <a:schemeClr val="accent1"/>
          </a:fillRef>
          <a:effectRef idx="0">
            <a:schemeClr val="accent1"/>
          </a:effectRef>
          <a:fontRef idx="minor">
            <a:schemeClr val="tx1"/>
          </a:fontRef>
        </p:style>
      </p:cxnSp>
      <p:sp>
        <p:nvSpPr>
          <p:cNvPr id="31" name="Division Sign 30">
            <a:extLst>
              <a:ext uri="{FF2B5EF4-FFF2-40B4-BE49-F238E27FC236}">
                <a16:creationId xmlns:a16="http://schemas.microsoft.com/office/drawing/2014/main" id="{D3E0563B-605F-4367-58B6-1B17F7F7219F}"/>
              </a:ext>
            </a:extLst>
          </p:cNvPr>
          <p:cNvSpPr/>
          <p:nvPr/>
        </p:nvSpPr>
        <p:spPr>
          <a:xfrm>
            <a:off x="5698796" y="3437441"/>
            <a:ext cx="536403" cy="331199"/>
          </a:xfrm>
          <a:prstGeom prst="mathDivid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47FFD6F-DE41-6426-2C21-94F4739E40D9}"/>
              </a:ext>
            </a:extLst>
          </p:cNvPr>
          <p:cNvSpPr/>
          <p:nvPr/>
        </p:nvSpPr>
        <p:spPr>
          <a:xfrm>
            <a:off x="4757167" y="3332113"/>
            <a:ext cx="914400" cy="181487"/>
          </a:xfrm>
          <a:prstGeom prst="rect">
            <a:avLst/>
          </a:prstGeom>
          <a:noFill/>
          <a:ln>
            <a:solidFill>
              <a:srgbClr val="0361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quals 32">
            <a:extLst>
              <a:ext uri="{FF2B5EF4-FFF2-40B4-BE49-F238E27FC236}">
                <a16:creationId xmlns:a16="http://schemas.microsoft.com/office/drawing/2014/main" id="{54939481-724D-4594-6B3F-78D433C948FE}"/>
              </a:ext>
            </a:extLst>
          </p:cNvPr>
          <p:cNvSpPr/>
          <p:nvPr/>
        </p:nvSpPr>
        <p:spPr>
          <a:xfrm>
            <a:off x="5698797" y="4143041"/>
            <a:ext cx="453600" cy="331199"/>
          </a:xfrm>
          <a:prstGeom prst="mathEqual">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Rectangle 33">
            <a:extLst>
              <a:ext uri="{FF2B5EF4-FFF2-40B4-BE49-F238E27FC236}">
                <a16:creationId xmlns:a16="http://schemas.microsoft.com/office/drawing/2014/main" id="{73C95325-D490-0778-B738-39E5C91F03B3}"/>
              </a:ext>
            </a:extLst>
          </p:cNvPr>
          <p:cNvSpPr/>
          <p:nvPr/>
        </p:nvSpPr>
        <p:spPr>
          <a:xfrm>
            <a:off x="4734652" y="4197600"/>
            <a:ext cx="936915" cy="206741"/>
          </a:xfrm>
          <a:prstGeom prst="rect">
            <a:avLst/>
          </a:prstGeom>
          <a:noFill/>
          <a:ln>
            <a:solidFill>
              <a:srgbClr val="0361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315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11"/>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31"/>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32"/>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1" grpId="1" animBg="1"/>
      <p:bldP spid="12" grpId="0" animBg="1"/>
      <p:bldP spid="31" grpId="0" animBg="1"/>
      <p:bldP spid="31" grpId="1" animBg="1"/>
      <p:bldP spid="32" grpId="0" animBg="1"/>
      <p:bldP spid="32" grpId="1" animBg="1"/>
      <p:bldP spid="33" grpId="0" animBg="1"/>
      <p:bldP spid="3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6EDC91DA-8BC8-C1A2-CFAD-BE817116C4E3}"/>
            </a:ext>
          </a:extLst>
        </p:cNvPr>
        <p:cNvGrpSpPr/>
        <p:nvPr/>
      </p:nvGrpSpPr>
      <p:grpSpPr>
        <a:xfrm>
          <a:off x="0" y="0"/>
          <a:ext cx="0" cy="0"/>
          <a:chOff x="0" y="0"/>
          <a:chExt cx="0" cy="0"/>
        </a:xfrm>
      </p:grpSpPr>
      <p:sp>
        <p:nvSpPr>
          <p:cNvPr id="296" name="Google Shape;296;p53">
            <a:extLst>
              <a:ext uri="{FF2B5EF4-FFF2-40B4-BE49-F238E27FC236}">
                <a16:creationId xmlns:a16="http://schemas.microsoft.com/office/drawing/2014/main" id="{D444B41B-14B0-2663-5DF0-84E644631C3D}"/>
              </a:ext>
            </a:extLst>
          </p:cNvPr>
          <p:cNvSpPr txBox="1"/>
          <p:nvPr/>
        </p:nvSpPr>
        <p:spPr>
          <a:xfrm>
            <a:off x="0" y="0"/>
            <a:ext cx="8314500" cy="65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400">
                <a:solidFill>
                  <a:schemeClr val="dk2"/>
                </a:solidFill>
                <a:latin typeface="Work Sans Black"/>
                <a:ea typeface="Work Sans Black"/>
                <a:cs typeface="Work Sans Black"/>
                <a:sym typeface="Work Sans Black"/>
              </a:rPr>
              <a:t>  </a:t>
            </a:r>
            <a:endParaRPr/>
          </a:p>
        </p:txBody>
      </p:sp>
      <p:sp>
        <p:nvSpPr>
          <p:cNvPr id="297" name="Google Shape;297;p53">
            <a:extLst>
              <a:ext uri="{FF2B5EF4-FFF2-40B4-BE49-F238E27FC236}">
                <a16:creationId xmlns:a16="http://schemas.microsoft.com/office/drawing/2014/main" id="{6E69F189-8B6B-24F0-F464-CE484ABCC1B5}"/>
              </a:ext>
            </a:extLst>
          </p:cNvPr>
          <p:cNvSpPr txBox="1">
            <a:spLocks noGrp="1"/>
          </p:cNvSpPr>
          <p:nvPr>
            <p:ph type="body" idx="1"/>
          </p:nvPr>
        </p:nvSpPr>
        <p:spPr>
          <a:xfrm>
            <a:off x="628650" y="739159"/>
            <a:ext cx="7886700" cy="4223182"/>
          </a:xfrm>
          <a:prstGeom prst="rect">
            <a:avLst/>
          </a:prstGeom>
        </p:spPr>
        <p:txBody>
          <a:bodyPr spcFirstLastPara="1" wrap="square" lIns="71100" tIns="35550" rIns="71100" bIns="35550" anchor="t" anchorCtr="0">
            <a:noAutofit/>
          </a:bodyPr>
          <a:lstStyle/>
          <a:p>
            <a:pPr marL="342900" indent="-342900"/>
            <a:r>
              <a:rPr lang="en-US" dirty="0"/>
              <a:t>An example:</a:t>
            </a:r>
          </a:p>
          <a:p>
            <a:pPr marL="342900" indent="-342900"/>
            <a:endParaRPr lang="en-US" dirty="0"/>
          </a:p>
          <a:p>
            <a:pPr marL="342900" indent="-342900"/>
            <a:endParaRPr lang="en-US" dirty="0"/>
          </a:p>
          <a:p>
            <a:pPr marL="342900" indent="-342900"/>
            <a:endParaRPr lang="en-US" dirty="0"/>
          </a:p>
          <a:p>
            <a:pPr marL="342900" indent="-342900"/>
            <a:endParaRPr lang="en-US" dirty="0"/>
          </a:p>
          <a:p>
            <a:pPr marL="0" indent="0">
              <a:buNone/>
            </a:pPr>
            <a:endParaRPr lang="en-US" dirty="0"/>
          </a:p>
        </p:txBody>
      </p:sp>
      <p:sp>
        <p:nvSpPr>
          <p:cNvPr id="298" name="Google Shape;298;p53">
            <a:extLst>
              <a:ext uri="{FF2B5EF4-FFF2-40B4-BE49-F238E27FC236}">
                <a16:creationId xmlns:a16="http://schemas.microsoft.com/office/drawing/2014/main" id="{8056241D-6EA9-AF70-CE0A-58EBEEED903B}"/>
              </a:ext>
            </a:extLst>
          </p:cNvPr>
          <p:cNvSpPr txBox="1">
            <a:spLocks noGrp="1"/>
          </p:cNvSpPr>
          <p:nvPr>
            <p:ph type="title"/>
          </p:nvPr>
        </p:nvSpPr>
        <p:spPr>
          <a:xfrm>
            <a:off x="414750" y="181159"/>
            <a:ext cx="8314500" cy="558000"/>
          </a:xfrm>
          <a:prstGeom prst="rect">
            <a:avLst/>
          </a:prstGeom>
        </p:spPr>
        <p:txBody>
          <a:bodyPr spcFirstLastPara="1" wrap="square" lIns="71100" tIns="35550" rIns="71100" bIns="35550" anchor="t" anchorCtr="0">
            <a:noAutofit/>
          </a:bodyPr>
          <a:lstStyle/>
          <a:p>
            <a:pPr lvl="0"/>
            <a:r>
              <a:rPr lang="en-US" sz="3200" dirty="0"/>
              <a:t>SF2472 Div. II &amp; III – Property Tax</a:t>
            </a:r>
            <a:endParaRPr sz="3200" dirty="0"/>
          </a:p>
        </p:txBody>
      </p:sp>
      <p:pic>
        <p:nvPicPr>
          <p:cNvPr id="3" name="Picture 2">
            <a:extLst>
              <a:ext uri="{FF2B5EF4-FFF2-40B4-BE49-F238E27FC236}">
                <a16:creationId xmlns:a16="http://schemas.microsoft.com/office/drawing/2014/main" id="{9808D924-1EB0-FC31-5333-B75546345C35}"/>
              </a:ext>
            </a:extLst>
          </p:cNvPr>
          <p:cNvPicPr>
            <a:picLocks noChangeAspect="1"/>
          </p:cNvPicPr>
          <p:nvPr/>
        </p:nvPicPr>
        <p:blipFill>
          <a:blip r:embed="rId3"/>
          <a:stretch>
            <a:fillRect/>
          </a:stretch>
        </p:blipFill>
        <p:spPr>
          <a:xfrm>
            <a:off x="666205" y="1419064"/>
            <a:ext cx="7811590" cy="2305372"/>
          </a:xfrm>
          <a:prstGeom prst="rect">
            <a:avLst/>
          </a:prstGeom>
        </p:spPr>
      </p:pic>
    </p:spTree>
    <p:extLst>
      <p:ext uri="{BB962C8B-B14F-4D97-AF65-F5344CB8AC3E}">
        <p14:creationId xmlns:p14="http://schemas.microsoft.com/office/powerpoint/2010/main" val="6925380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13FBC7-6106-A9DC-5914-78D4A0236575}"/>
              </a:ext>
            </a:extLst>
          </p:cNvPr>
          <p:cNvSpPr>
            <a:spLocks noGrp="1"/>
          </p:cNvSpPr>
          <p:nvPr>
            <p:ph type="body" idx="1"/>
          </p:nvPr>
        </p:nvSpPr>
        <p:spPr/>
        <p:txBody>
          <a:bodyPr/>
          <a:lstStyle/>
          <a:p>
            <a:r>
              <a:rPr lang="en-US" dirty="0"/>
              <a:t>Low growth example:</a:t>
            </a:r>
          </a:p>
          <a:p>
            <a:endParaRPr lang="en-US" dirty="0"/>
          </a:p>
        </p:txBody>
      </p:sp>
      <p:sp>
        <p:nvSpPr>
          <p:cNvPr id="5" name="Title 4">
            <a:extLst>
              <a:ext uri="{FF2B5EF4-FFF2-40B4-BE49-F238E27FC236}">
                <a16:creationId xmlns:a16="http://schemas.microsoft.com/office/drawing/2014/main" id="{A0D1716E-E12C-185D-67CA-4893AC85B987}"/>
              </a:ext>
            </a:extLst>
          </p:cNvPr>
          <p:cNvSpPr>
            <a:spLocks noGrp="1"/>
          </p:cNvSpPr>
          <p:nvPr>
            <p:ph type="title"/>
          </p:nvPr>
        </p:nvSpPr>
        <p:spPr/>
        <p:txBody>
          <a:bodyPr/>
          <a:lstStyle/>
          <a:p>
            <a:r>
              <a:rPr lang="en-US" sz="3200" dirty="0"/>
              <a:t>SF2472 Div. II &amp; III – Property Tax</a:t>
            </a:r>
          </a:p>
        </p:txBody>
      </p:sp>
      <p:pic>
        <p:nvPicPr>
          <p:cNvPr id="10" name="Picture 9">
            <a:extLst>
              <a:ext uri="{FF2B5EF4-FFF2-40B4-BE49-F238E27FC236}">
                <a16:creationId xmlns:a16="http://schemas.microsoft.com/office/drawing/2014/main" id="{CB3E8799-A89E-11D1-C8AC-5EC17334BB84}"/>
              </a:ext>
            </a:extLst>
          </p:cNvPr>
          <p:cNvPicPr>
            <a:picLocks noChangeAspect="1"/>
          </p:cNvPicPr>
          <p:nvPr/>
        </p:nvPicPr>
        <p:blipFill>
          <a:blip r:embed="rId2"/>
          <a:stretch>
            <a:fillRect/>
          </a:stretch>
        </p:blipFill>
        <p:spPr>
          <a:xfrm>
            <a:off x="690021" y="1409538"/>
            <a:ext cx="7763958" cy="2324424"/>
          </a:xfrm>
          <a:prstGeom prst="rect">
            <a:avLst/>
          </a:prstGeom>
        </p:spPr>
      </p:pic>
    </p:spTree>
    <p:extLst>
      <p:ext uri="{BB962C8B-B14F-4D97-AF65-F5344CB8AC3E}">
        <p14:creationId xmlns:p14="http://schemas.microsoft.com/office/powerpoint/2010/main" val="23319273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D4F149B8-170E-A5B7-C28C-C72B86968DAC}"/>
            </a:ext>
          </a:extLst>
        </p:cNvPr>
        <p:cNvGrpSpPr/>
        <p:nvPr/>
      </p:nvGrpSpPr>
      <p:grpSpPr>
        <a:xfrm>
          <a:off x="0" y="0"/>
          <a:ext cx="0" cy="0"/>
          <a:chOff x="0" y="0"/>
          <a:chExt cx="0" cy="0"/>
        </a:xfrm>
      </p:grpSpPr>
      <p:sp>
        <p:nvSpPr>
          <p:cNvPr id="296" name="Google Shape;296;p53">
            <a:extLst>
              <a:ext uri="{FF2B5EF4-FFF2-40B4-BE49-F238E27FC236}">
                <a16:creationId xmlns:a16="http://schemas.microsoft.com/office/drawing/2014/main" id="{0F2A986A-1082-AA3B-4E02-0254BB3CA2C9}"/>
              </a:ext>
            </a:extLst>
          </p:cNvPr>
          <p:cNvSpPr txBox="1"/>
          <p:nvPr/>
        </p:nvSpPr>
        <p:spPr>
          <a:xfrm>
            <a:off x="0" y="0"/>
            <a:ext cx="8314500" cy="65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400" dirty="0">
                <a:solidFill>
                  <a:schemeClr val="dk2"/>
                </a:solidFill>
                <a:latin typeface="Work Sans Black"/>
                <a:ea typeface="Work Sans Black"/>
                <a:cs typeface="Work Sans Black"/>
                <a:sym typeface="Work Sans Black"/>
              </a:rPr>
              <a:t>  </a:t>
            </a:r>
            <a:endParaRPr dirty="0"/>
          </a:p>
        </p:txBody>
      </p:sp>
      <p:sp>
        <p:nvSpPr>
          <p:cNvPr id="297" name="Google Shape;297;p53">
            <a:extLst>
              <a:ext uri="{FF2B5EF4-FFF2-40B4-BE49-F238E27FC236}">
                <a16:creationId xmlns:a16="http://schemas.microsoft.com/office/drawing/2014/main" id="{02DF2279-DC5A-3E89-A0D0-790FE3EC6B53}"/>
              </a:ext>
            </a:extLst>
          </p:cNvPr>
          <p:cNvSpPr txBox="1">
            <a:spLocks noGrp="1"/>
          </p:cNvSpPr>
          <p:nvPr>
            <p:ph type="body" idx="1"/>
          </p:nvPr>
        </p:nvSpPr>
        <p:spPr>
          <a:xfrm>
            <a:off x="628650" y="739159"/>
            <a:ext cx="7886700" cy="4223182"/>
          </a:xfrm>
          <a:prstGeom prst="rect">
            <a:avLst/>
          </a:prstGeom>
        </p:spPr>
        <p:txBody>
          <a:bodyPr spcFirstLastPara="1" wrap="square" lIns="71100" tIns="35550" rIns="71100" bIns="35550" anchor="t" anchorCtr="0">
            <a:noAutofit/>
          </a:bodyPr>
          <a:lstStyle/>
          <a:p>
            <a:pPr marL="341313" marR="0" indent="-341313">
              <a:lnSpc>
                <a:spcPct val="107000"/>
              </a:lnSpc>
              <a:spcBef>
                <a:spcPts val="0"/>
              </a:spcBef>
              <a:spcAft>
                <a:spcPts val="800"/>
              </a:spcAft>
            </a:pPr>
            <a:r>
              <a:rPr lang="en-US" sz="1800" kern="100" dirty="0">
                <a:effectLst/>
                <a:latin typeface="Work Sans" pitchFamily="2" charset="0"/>
                <a:ea typeface="Calibri" panose="020F0502020204030204" pitchFamily="34" charset="0"/>
                <a:cs typeface="Times New Roman" panose="02020603050405020304" pitchFamily="18" charset="0"/>
              </a:rPr>
              <a:t>Does not limit currently non-limited rates</a:t>
            </a:r>
          </a:p>
          <a:p>
            <a:pPr marL="798513" lvl="1" indent="-341313">
              <a:lnSpc>
                <a:spcPct val="107000"/>
              </a:lnSpc>
              <a:spcBef>
                <a:spcPts val="0"/>
              </a:spcBef>
              <a:spcAft>
                <a:spcPts val="800"/>
              </a:spcAft>
            </a:pPr>
            <a:r>
              <a:rPr lang="en-US" sz="1500" kern="100" dirty="0">
                <a:latin typeface="Work Sans" pitchFamily="2" charset="0"/>
                <a:ea typeface="Calibri" panose="020F0502020204030204" pitchFamily="34" charset="0"/>
                <a:cs typeface="Times New Roman" panose="02020603050405020304" pitchFamily="18" charset="0"/>
              </a:rPr>
              <a:t>Insurance, support of local EMC, employee benefits, debt</a:t>
            </a:r>
            <a:endParaRPr lang="en-US" sz="1800" kern="100" dirty="0">
              <a:latin typeface="Work Sans" pitchFamily="2" charset="0"/>
              <a:ea typeface="Calibri" panose="020F0502020204030204" pitchFamily="34" charset="0"/>
              <a:cs typeface="Times New Roman" panose="02020603050405020304" pitchFamily="18" charset="0"/>
            </a:endParaRPr>
          </a:p>
          <a:p>
            <a:pPr marL="341313" marR="0" indent="-341313">
              <a:lnSpc>
                <a:spcPct val="107000"/>
              </a:lnSpc>
              <a:spcBef>
                <a:spcPts val="0"/>
              </a:spcBef>
              <a:spcAft>
                <a:spcPts val="800"/>
              </a:spcAft>
            </a:pPr>
            <a:r>
              <a:rPr lang="en-US" sz="1800" kern="100" dirty="0">
                <a:latin typeface="Work Sans" pitchFamily="2" charset="0"/>
                <a:ea typeface="Calibri" panose="020F0502020204030204" pitchFamily="34" charset="0"/>
                <a:cs typeface="Times New Roman" panose="02020603050405020304" pitchFamily="18" charset="0"/>
              </a:rPr>
              <a:t>Makes $</a:t>
            </a:r>
            <a:r>
              <a:rPr lang="en-US" sz="1800" kern="100" dirty="0">
                <a:effectLst/>
                <a:latin typeface="Work Sans" pitchFamily="2" charset="0"/>
                <a:ea typeface="Calibri" panose="020F0502020204030204" pitchFamily="34" charset="0"/>
                <a:cs typeface="Times New Roman" panose="02020603050405020304" pitchFamily="18" charset="0"/>
              </a:rPr>
              <a:t>8.10 city General rate hard limit beginning in FY31</a:t>
            </a:r>
          </a:p>
          <a:p>
            <a:pPr marL="798513" lvl="1" indent="-341313">
              <a:lnSpc>
                <a:spcPct val="107000"/>
              </a:lnSpc>
              <a:spcBef>
                <a:spcPts val="0"/>
              </a:spcBef>
              <a:spcAft>
                <a:spcPts val="800"/>
              </a:spcAft>
            </a:pPr>
            <a:r>
              <a:rPr lang="en-US" sz="1500" kern="100" dirty="0">
                <a:latin typeface="Work Sans" pitchFamily="2" charset="0"/>
                <a:ea typeface="Calibri" panose="020F0502020204030204" pitchFamily="34" charset="0"/>
                <a:cs typeface="Times New Roman" panose="02020603050405020304" pitchFamily="18" charset="0"/>
              </a:rPr>
              <a:t>Lesser of $8.10 limit or 2% growth</a:t>
            </a:r>
          </a:p>
          <a:p>
            <a:pPr marL="798513" lvl="1" indent="-341313">
              <a:lnSpc>
                <a:spcPct val="107000"/>
              </a:lnSpc>
              <a:spcBef>
                <a:spcPts val="0"/>
              </a:spcBef>
              <a:spcAft>
                <a:spcPts val="800"/>
              </a:spcAft>
            </a:pPr>
            <a:r>
              <a:rPr lang="en-US" sz="1500" kern="100" dirty="0">
                <a:latin typeface="Work Sans" pitchFamily="2" charset="0"/>
                <a:ea typeface="Calibri" panose="020F0502020204030204" pitchFamily="34" charset="0"/>
                <a:cs typeface="Times New Roman" panose="02020603050405020304" pitchFamily="18" charset="0"/>
              </a:rPr>
              <a:t>FY28 – FY30, there is no rate cap on the CGFL</a:t>
            </a:r>
          </a:p>
          <a:p>
            <a:pPr marL="1255713" lvl="2" indent="-341313">
              <a:lnSpc>
                <a:spcPct val="107000"/>
              </a:lnSpc>
              <a:spcBef>
                <a:spcPts val="0"/>
              </a:spcBef>
              <a:spcAft>
                <a:spcPts val="800"/>
              </a:spcAft>
            </a:pPr>
            <a:r>
              <a:rPr lang="en-US" sz="1200" kern="100" dirty="0">
                <a:effectLst/>
                <a:latin typeface="Work Sans" pitchFamily="2" charset="0"/>
                <a:ea typeface="Calibri" panose="020F0502020204030204" pitchFamily="34" charset="0"/>
                <a:cs typeface="Times New Roman" panose="02020603050405020304" pitchFamily="18" charset="0"/>
              </a:rPr>
              <a:t>Rates can grow as necessary to capture 2% revenue growth until FY31</a:t>
            </a:r>
          </a:p>
          <a:p>
            <a:pPr marL="342900" indent="-342900"/>
            <a:endParaRPr lang="en-US" dirty="0"/>
          </a:p>
        </p:txBody>
      </p:sp>
      <p:sp>
        <p:nvSpPr>
          <p:cNvPr id="298" name="Google Shape;298;p53">
            <a:extLst>
              <a:ext uri="{FF2B5EF4-FFF2-40B4-BE49-F238E27FC236}">
                <a16:creationId xmlns:a16="http://schemas.microsoft.com/office/drawing/2014/main" id="{199D927C-3D18-2466-9B1A-2EF38435A271}"/>
              </a:ext>
            </a:extLst>
          </p:cNvPr>
          <p:cNvSpPr txBox="1">
            <a:spLocks noGrp="1"/>
          </p:cNvSpPr>
          <p:nvPr>
            <p:ph type="title"/>
          </p:nvPr>
        </p:nvSpPr>
        <p:spPr>
          <a:xfrm>
            <a:off x="414750" y="181159"/>
            <a:ext cx="8314500" cy="558000"/>
          </a:xfrm>
          <a:prstGeom prst="rect">
            <a:avLst/>
          </a:prstGeom>
        </p:spPr>
        <p:txBody>
          <a:bodyPr spcFirstLastPara="1" wrap="square" lIns="71100" tIns="35550" rIns="71100" bIns="35550" anchor="t" anchorCtr="0">
            <a:noAutofit/>
          </a:bodyPr>
          <a:lstStyle/>
          <a:p>
            <a:pPr lvl="0"/>
            <a:r>
              <a:rPr lang="en-US" sz="3200" dirty="0"/>
              <a:t>SF2472 Div. II &amp; III – Property Tax</a:t>
            </a:r>
            <a:endParaRPr sz="3200" dirty="0"/>
          </a:p>
        </p:txBody>
      </p:sp>
    </p:spTree>
    <p:extLst>
      <p:ext uri="{BB962C8B-B14F-4D97-AF65-F5344CB8AC3E}">
        <p14:creationId xmlns:p14="http://schemas.microsoft.com/office/powerpoint/2010/main" val="2511438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03EAD3-B17C-F0E5-0738-5D182AB6E6FC}"/>
              </a:ext>
            </a:extLst>
          </p:cNvPr>
          <p:cNvSpPr>
            <a:spLocks noGrp="1"/>
          </p:cNvSpPr>
          <p:nvPr>
            <p:ph type="body" idx="1"/>
          </p:nvPr>
        </p:nvSpPr>
        <p:spPr/>
        <p:txBody>
          <a:bodyPr/>
          <a:lstStyle/>
          <a:p>
            <a:r>
              <a:rPr lang="en-US" dirty="0"/>
              <a:t>Caps local government </a:t>
            </a:r>
            <a:r>
              <a:rPr lang="en-US" b="1" dirty="0"/>
              <a:t>rate limited</a:t>
            </a:r>
            <a:r>
              <a:rPr lang="en-US" dirty="0"/>
              <a:t> levies to 2% growth</a:t>
            </a:r>
          </a:p>
          <a:p>
            <a:pPr lvl="1"/>
            <a:r>
              <a:rPr lang="en-US" dirty="0"/>
              <a:t>Includes rate limited city levies except:</a:t>
            </a:r>
          </a:p>
          <a:p>
            <a:pPr lvl="2"/>
            <a:r>
              <a:rPr lang="en-US" dirty="0"/>
              <a:t>CGFL</a:t>
            </a:r>
          </a:p>
          <a:p>
            <a:pPr lvl="2"/>
            <a:r>
              <a:rPr lang="en-US" dirty="0"/>
              <a:t>SSMIDs </a:t>
            </a:r>
          </a:p>
          <a:p>
            <a:pPr lvl="1"/>
            <a:r>
              <a:rPr lang="en-US" dirty="0"/>
              <a:t>Does not limit non-limited rates</a:t>
            </a:r>
          </a:p>
          <a:p>
            <a:pPr lvl="2"/>
            <a:r>
              <a:rPr lang="en-US" dirty="0"/>
              <a:t>Insurance</a:t>
            </a:r>
          </a:p>
          <a:p>
            <a:pPr lvl="2"/>
            <a:r>
              <a:rPr lang="en-US" dirty="0"/>
              <a:t>Support of local EMC</a:t>
            </a:r>
          </a:p>
          <a:p>
            <a:pPr lvl="2"/>
            <a:r>
              <a:rPr lang="en-US" dirty="0"/>
              <a:t>Employee benefits</a:t>
            </a:r>
          </a:p>
          <a:p>
            <a:pPr lvl="2"/>
            <a:r>
              <a:rPr lang="en-US" dirty="0"/>
              <a:t>Debt service</a:t>
            </a:r>
          </a:p>
          <a:p>
            <a:r>
              <a:rPr lang="en-US" dirty="0"/>
              <a:t>Allows for new voter approved rates and usage of previously unused limited rate levies</a:t>
            </a:r>
          </a:p>
          <a:p>
            <a:pPr lvl="1"/>
            <a:r>
              <a:rPr lang="en-US" dirty="0"/>
              <a:t>Allowed to use levies at max rate cap in </a:t>
            </a:r>
            <a:br>
              <a:rPr lang="en-US" dirty="0"/>
            </a:br>
            <a:r>
              <a:rPr lang="en-US" dirty="0"/>
              <a:t>first year.</a:t>
            </a:r>
          </a:p>
          <a:p>
            <a:endParaRPr lang="en-US" dirty="0"/>
          </a:p>
        </p:txBody>
      </p:sp>
      <p:sp>
        <p:nvSpPr>
          <p:cNvPr id="5" name="Title 4">
            <a:extLst>
              <a:ext uri="{FF2B5EF4-FFF2-40B4-BE49-F238E27FC236}">
                <a16:creationId xmlns:a16="http://schemas.microsoft.com/office/drawing/2014/main" id="{314DD84D-1F81-4139-C0F7-DDF2FAC3B594}"/>
              </a:ext>
            </a:extLst>
          </p:cNvPr>
          <p:cNvSpPr>
            <a:spLocks noGrp="1"/>
          </p:cNvSpPr>
          <p:nvPr>
            <p:ph type="title"/>
          </p:nvPr>
        </p:nvSpPr>
        <p:spPr/>
        <p:txBody>
          <a:bodyPr/>
          <a:lstStyle/>
          <a:p>
            <a:r>
              <a:rPr lang="en-US" sz="3200" dirty="0"/>
              <a:t>SF2472 Div. II &amp; III – Property Tax</a:t>
            </a:r>
          </a:p>
        </p:txBody>
      </p:sp>
    </p:spTree>
    <p:extLst>
      <p:ext uri="{BB962C8B-B14F-4D97-AF65-F5344CB8AC3E}">
        <p14:creationId xmlns:p14="http://schemas.microsoft.com/office/powerpoint/2010/main" val="3541066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ED19D1-2965-CB8D-0B79-39D4B30F76F2}"/>
              </a:ext>
            </a:extLst>
          </p:cNvPr>
          <p:cNvSpPr>
            <a:spLocks noGrp="1"/>
          </p:cNvSpPr>
          <p:nvPr>
            <p:ph type="title"/>
          </p:nvPr>
        </p:nvSpPr>
        <p:spPr/>
        <p:txBody>
          <a:bodyPr/>
          <a:lstStyle/>
          <a:p>
            <a:r>
              <a:rPr lang="en-US" dirty="0"/>
              <a:t>SF2472 Div. II &amp; III – Property Tax</a:t>
            </a:r>
          </a:p>
        </p:txBody>
      </p:sp>
      <p:pic>
        <p:nvPicPr>
          <p:cNvPr id="8" name="Picture 7">
            <a:extLst>
              <a:ext uri="{FF2B5EF4-FFF2-40B4-BE49-F238E27FC236}">
                <a16:creationId xmlns:a16="http://schemas.microsoft.com/office/drawing/2014/main" id="{FD1EAC8E-6EC8-473E-4A93-2FCDCA4BC162}"/>
              </a:ext>
            </a:extLst>
          </p:cNvPr>
          <p:cNvPicPr>
            <a:picLocks noChangeAspect="1"/>
          </p:cNvPicPr>
          <p:nvPr/>
        </p:nvPicPr>
        <p:blipFill>
          <a:blip r:embed="rId2"/>
          <a:stretch>
            <a:fillRect/>
          </a:stretch>
        </p:blipFill>
        <p:spPr>
          <a:xfrm>
            <a:off x="115275" y="910164"/>
            <a:ext cx="8913450" cy="2151522"/>
          </a:xfrm>
          <a:prstGeom prst="rect">
            <a:avLst/>
          </a:prstGeom>
        </p:spPr>
      </p:pic>
      <p:pic>
        <p:nvPicPr>
          <p:cNvPr id="10" name="Picture 9">
            <a:extLst>
              <a:ext uri="{FF2B5EF4-FFF2-40B4-BE49-F238E27FC236}">
                <a16:creationId xmlns:a16="http://schemas.microsoft.com/office/drawing/2014/main" id="{C77A8127-1FB7-ABAC-7EBF-F7F3EA24E833}"/>
              </a:ext>
            </a:extLst>
          </p:cNvPr>
          <p:cNvPicPr>
            <a:picLocks noChangeAspect="1"/>
          </p:cNvPicPr>
          <p:nvPr/>
        </p:nvPicPr>
        <p:blipFill>
          <a:blip r:embed="rId3"/>
          <a:stretch>
            <a:fillRect/>
          </a:stretch>
        </p:blipFill>
        <p:spPr>
          <a:xfrm>
            <a:off x="1468800" y="3706189"/>
            <a:ext cx="5459093" cy="1054293"/>
          </a:xfrm>
          <a:prstGeom prst="rect">
            <a:avLst/>
          </a:prstGeom>
        </p:spPr>
      </p:pic>
      <p:sp>
        <p:nvSpPr>
          <p:cNvPr id="11" name="Arrow: Down 10">
            <a:extLst>
              <a:ext uri="{FF2B5EF4-FFF2-40B4-BE49-F238E27FC236}">
                <a16:creationId xmlns:a16="http://schemas.microsoft.com/office/drawing/2014/main" id="{B109C0EE-A126-1FA7-4026-8E1E41FF6B5D}"/>
              </a:ext>
            </a:extLst>
          </p:cNvPr>
          <p:cNvSpPr/>
          <p:nvPr/>
        </p:nvSpPr>
        <p:spPr>
          <a:xfrm>
            <a:off x="4065450" y="3061686"/>
            <a:ext cx="705600" cy="761514"/>
          </a:xfrm>
          <a:prstGeom prst="downArrow">
            <a:avLst/>
          </a:prstGeom>
          <a:solidFill>
            <a:srgbClr val="03617A"/>
          </a:solidFill>
          <a:ln>
            <a:solidFill>
              <a:srgbClr val="E0A6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1515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CEC6E741-D505-17DC-6B28-3BDBC2E4273E}"/>
            </a:ext>
          </a:extLst>
        </p:cNvPr>
        <p:cNvGrpSpPr/>
        <p:nvPr/>
      </p:nvGrpSpPr>
      <p:grpSpPr>
        <a:xfrm>
          <a:off x="0" y="0"/>
          <a:ext cx="0" cy="0"/>
          <a:chOff x="0" y="0"/>
          <a:chExt cx="0" cy="0"/>
        </a:xfrm>
      </p:grpSpPr>
      <p:sp>
        <p:nvSpPr>
          <p:cNvPr id="296" name="Google Shape;296;p53">
            <a:extLst>
              <a:ext uri="{FF2B5EF4-FFF2-40B4-BE49-F238E27FC236}">
                <a16:creationId xmlns:a16="http://schemas.microsoft.com/office/drawing/2014/main" id="{AE022862-5B76-C914-425C-CA5CCF9EF435}"/>
              </a:ext>
            </a:extLst>
          </p:cNvPr>
          <p:cNvSpPr txBox="1"/>
          <p:nvPr/>
        </p:nvSpPr>
        <p:spPr>
          <a:xfrm>
            <a:off x="0" y="0"/>
            <a:ext cx="8314500" cy="65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400">
                <a:solidFill>
                  <a:schemeClr val="dk2"/>
                </a:solidFill>
                <a:latin typeface="Work Sans Black"/>
                <a:ea typeface="Work Sans Black"/>
                <a:cs typeface="Work Sans Black"/>
                <a:sym typeface="Work Sans Black"/>
              </a:rPr>
              <a:t>  </a:t>
            </a:r>
            <a:endParaRPr/>
          </a:p>
        </p:txBody>
      </p:sp>
      <p:sp>
        <p:nvSpPr>
          <p:cNvPr id="297" name="Google Shape;297;p53">
            <a:extLst>
              <a:ext uri="{FF2B5EF4-FFF2-40B4-BE49-F238E27FC236}">
                <a16:creationId xmlns:a16="http://schemas.microsoft.com/office/drawing/2014/main" id="{506ADCA9-7663-751C-D67B-D785099CC7F5}"/>
              </a:ext>
            </a:extLst>
          </p:cNvPr>
          <p:cNvSpPr txBox="1">
            <a:spLocks noGrp="1"/>
          </p:cNvSpPr>
          <p:nvPr>
            <p:ph type="body" idx="1"/>
          </p:nvPr>
        </p:nvSpPr>
        <p:spPr>
          <a:xfrm>
            <a:off x="427800" y="667759"/>
            <a:ext cx="7886700" cy="4223182"/>
          </a:xfrm>
          <a:prstGeom prst="rect">
            <a:avLst/>
          </a:prstGeom>
        </p:spPr>
        <p:txBody>
          <a:bodyPr spcFirstLastPara="1" wrap="square" lIns="71100" tIns="35550" rIns="71100" bIns="35550" anchor="t" anchorCtr="0">
            <a:noAutofit/>
          </a:bodyPr>
          <a:lstStyle/>
          <a:p>
            <a:pPr marL="368300" marR="0">
              <a:lnSpc>
                <a:spcPct val="107000"/>
              </a:lnSpc>
              <a:spcBef>
                <a:spcPts val="0"/>
              </a:spcBef>
              <a:spcAft>
                <a:spcPts val="800"/>
              </a:spcAft>
            </a:pPr>
            <a:r>
              <a:rPr lang="en-US" sz="1800" kern="100" dirty="0">
                <a:latin typeface="Work Sans" pitchFamily="2" charset="0"/>
                <a:ea typeface="Calibri" panose="020F0502020204030204" pitchFamily="34" charset="0"/>
                <a:cs typeface="Times New Roman" panose="02020603050405020304" pitchFamily="18" charset="0"/>
              </a:rPr>
              <a:t>General Obligation Debt Issuance Prohibition</a:t>
            </a:r>
          </a:p>
          <a:p>
            <a:pPr marL="825500" lvl="1">
              <a:lnSpc>
                <a:spcPct val="107000"/>
              </a:lnSpc>
              <a:spcBef>
                <a:spcPts val="0"/>
              </a:spcBef>
              <a:spcAft>
                <a:spcPts val="800"/>
              </a:spcAft>
            </a:pPr>
            <a:r>
              <a:rPr lang="en-US" sz="1500" b="1" kern="100" dirty="0">
                <a:latin typeface="Work Sans" pitchFamily="2" charset="0"/>
                <a:ea typeface="Calibri" panose="020F0502020204030204" pitchFamily="34" charset="0"/>
                <a:cs typeface="Times New Roman" panose="02020603050405020304" pitchFamily="18" charset="0"/>
              </a:rPr>
              <a:t>As of July 1, 2026 GO debts cannot be issued “for the purpose of funding the general operations of the governmental entity or otherwise use proceeds from the sale of bonds or issuance of other indebtedness to fund general operations.”</a:t>
            </a:r>
          </a:p>
          <a:p>
            <a:pPr marL="825500" lvl="1">
              <a:lnSpc>
                <a:spcPct val="107000"/>
              </a:lnSpc>
              <a:spcBef>
                <a:spcPts val="0"/>
              </a:spcBef>
              <a:spcAft>
                <a:spcPts val="800"/>
              </a:spcAft>
            </a:pPr>
            <a:r>
              <a:rPr lang="en-US" sz="1500" b="1" kern="100" dirty="0">
                <a:latin typeface="Work Sans" pitchFamily="2" charset="0"/>
                <a:ea typeface="Calibri" panose="020F0502020204030204" pitchFamily="34" charset="0"/>
                <a:cs typeface="Times New Roman" panose="02020603050405020304" pitchFamily="18" charset="0"/>
              </a:rPr>
              <a:t>“General Operations” defined as: </a:t>
            </a:r>
          </a:p>
          <a:p>
            <a:pPr marL="1282700" lvl="2">
              <a:lnSpc>
                <a:spcPct val="107000"/>
              </a:lnSpc>
              <a:spcBef>
                <a:spcPts val="0"/>
              </a:spcBef>
              <a:spcAft>
                <a:spcPts val="800"/>
              </a:spcAft>
            </a:pPr>
            <a:r>
              <a:rPr lang="en-US" sz="1200" kern="100" dirty="0">
                <a:latin typeface="Work Sans" pitchFamily="2" charset="0"/>
                <a:ea typeface="Calibri" panose="020F0502020204030204" pitchFamily="34" charset="0"/>
                <a:cs typeface="Times New Roman" panose="02020603050405020304" pitchFamily="18" charset="0"/>
              </a:rPr>
              <a:t>“Services or activities generally funded from the governmental entity’s general fund, which are necessary for the operation of the governmental entity, including salaries and benefits, or which are for the health and welfare of the governmental entity’s citizens or primarily intended to benefit all residents of the governmental entity, but excluding direct and indirect capital expenditures properly allocable under the Internal Revenue Code, as defined in section 422.3, if the governmental entity were a taxpayer, capital leases, and services financed by statutory funds other than a </a:t>
            </a:r>
            <a:br>
              <a:rPr lang="en-US" sz="1200" kern="100" dirty="0">
                <a:latin typeface="Work Sans" pitchFamily="2" charset="0"/>
                <a:ea typeface="Calibri" panose="020F0502020204030204" pitchFamily="34" charset="0"/>
                <a:cs typeface="Times New Roman" panose="02020603050405020304" pitchFamily="18" charset="0"/>
              </a:rPr>
            </a:br>
            <a:r>
              <a:rPr lang="en-US" sz="1200" kern="100" dirty="0">
                <a:latin typeface="Work Sans" pitchFamily="2" charset="0"/>
                <a:ea typeface="Calibri" panose="020F0502020204030204" pitchFamily="34" charset="0"/>
                <a:cs typeface="Times New Roman" panose="02020603050405020304" pitchFamily="18" charset="0"/>
              </a:rPr>
              <a:t>debt service fund.”</a:t>
            </a:r>
            <a:endParaRPr lang="en-US" dirty="0"/>
          </a:p>
        </p:txBody>
      </p:sp>
      <p:sp>
        <p:nvSpPr>
          <p:cNvPr id="298" name="Google Shape;298;p53">
            <a:extLst>
              <a:ext uri="{FF2B5EF4-FFF2-40B4-BE49-F238E27FC236}">
                <a16:creationId xmlns:a16="http://schemas.microsoft.com/office/drawing/2014/main" id="{8BF89E50-AF3B-FD75-3083-52F4E3DA07BF}"/>
              </a:ext>
            </a:extLst>
          </p:cNvPr>
          <p:cNvSpPr txBox="1">
            <a:spLocks noGrp="1"/>
          </p:cNvSpPr>
          <p:nvPr>
            <p:ph type="title"/>
          </p:nvPr>
        </p:nvSpPr>
        <p:spPr>
          <a:xfrm>
            <a:off x="414750" y="181159"/>
            <a:ext cx="8314500" cy="558000"/>
          </a:xfrm>
          <a:prstGeom prst="rect">
            <a:avLst/>
          </a:prstGeom>
        </p:spPr>
        <p:txBody>
          <a:bodyPr spcFirstLastPara="1" wrap="square" lIns="71100" tIns="35550" rIns="71100" bIns="35550" anchor="t" anchorCtr="0">
            <a:noAutofit/>
          </a:bodyPr>
          <a:lstStyle/>
          <a:p>
            <a:pPr lvl="0"/>
            <a:r>
              <a:rPr lang="en-US" sz="3200" dirty="0"/>
              <a:t>SF2472 Div. III – GO Debt Limitation</a:t>
            </a:r>
            <a:endParaRPr sz="3200" dirty="0"/>
          </a:p>
        </p:txBody>
      </p:sp>
    </p:spTree>
    <p:extLst>
      <p:ext uri="{BB962C8B-B14F-4D97-AF65-F5344CB8AC3E}">
        <p14:creationId xmlns:p14="http://schemas.microsoft.com/office/powerpoint/2010/main" val="19845562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6EDC91DA-8BC8-C1A2-CFAD-BE817116C4E3}"/>
            </a:ext>
          </a:extLst>
        </p:cNvPr>
        <p:cNvGrpSpPr/>
        <p:nvPr/>
      </p:nvGrpSpPr>
      <p:grpSpPr>
        <a:xfrm>
          <a:off x="0" y="0"/>
          <a:ext cx="0" cy="0"/>
          <a:chOff x="0" y="0"/>
          <a:chExt cx="0" cy="0"/>
        </a:xfrm>
      </p:grpSpPr>
      <p:sp>
        <p:nvSpPr>
          <p:cNvPr id="296" name="Google Shape;296;p53">
            <a:extLst>
              <a:ext uri="{FF2B5EF4-FFF2-40B4-BE49-F238E27FC236}">
                <a16:creationId xmlns:a16="http://schemas.microsoft.com/office/drawing/2014/main" id="{D444B41B-14B0-2663-5DF0-84E644631C3D}"/>
              </a:ext>
            </a:extLst>
          </p:cNvPr>
          <p:cNvSpPr txBox="1"/>
          <p:nvPr/>
        </p:nvSpPr>
        <p:spPr>
          <a:xfrm>
            <a:off x="0" y="0"/>
            <a:ext cx="8314500" cy="65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400">
                <a:solidFill>
                  <a:schemeClr val="dk2"/>
                </a:solidFill>
                <a:latin typeface="Work Sans Black"/>
                <a:ea typeface="Work Sans Black"/>
                <a:cs typeface="Work Sans Black"/>
                <a:sym typeface="Work Sans Black"/>
              </a:rPr>
              <a:t>  </a:t>
            </a:r>
            <a:endParaRPr/>
          </a:p>
        </p:txBody>
      </p:sp>
      <p:sp>
        <p:nvSpPr>
          <p:cNvPr id="297" name="Google Shape;297;p53">
            <a:extLst>
              <a:ext uri="{FF2B5EF4-FFF2-40B4-BE49-F238E27FC236}">
                <a16:creationId xmlns:a16="http://schemas.microsoft.com/office/drawing/2014/main" id="{6E69F189-8B6B-24F0-F464-CE484ABCC1B5}"/>
              </a:ext>
            </a:extLst>
          </p:cNvPr>
          <p:cNvSpPr txBox="1">
            <a:spLocks noGrp="1"/>
          </p:cNvSpPr>
          <p:nvPr>
            <p:ph type="body" idx="1"/>
          </p:nvPr>
        </p:nvSpPr>
        <p:spPr>
          <a:xfrm>
            <a:off x="628650" y="739159"/>
            <a:ext cx="7886700" cy="4223182"/>
          </a:xfrm>
          <a:prstGeom prst="rect">
            <a:avLst/>
          </a:prstGeom>
        </p:spPr>
        <p:txBody>
          <a:bodyPr spcFirstLastPara="1" wrap="square" lIns="71100" tIns="35550" rIns="71100" bIns="35550" anchor="t" anchorCtr="0">
            <a:noAutofit/>
          </a:bodyPr>
          <a:lstStyle/>
          <a:p>
            <a:pPr marL="368300" marR="0">
              <a:lnSpc>
                <a:spcPct val="107000"/>
              </a:lnSpc>
              <a:spcBef>
                <a:spcPts val="0"/>
              </a:spcBef>
              <a:spcAft>
                <a:spcPts val="800"/>
              </a:spcAft>
            </a:pPr>
            <a:r>
              <a:rPr lang="en-US" sz="1600" kern="100" dirty="0">
                <a:effectLst/>
                <a:latin typeface="Work Sans" pitchFamily="2" charset="0"/>
                <a:ea typeface="Calibri" panose="020F0502020204030204" pitchFamily="34" charset="0"/>
                <a:cs typeface="Times New Roman" panose="02020603050405020304" pitchFamily="18" charset="0"/>
              </a:rPr>
              <a:t>Beginning with FY2028 budget</a:t>
            </a:r>
          </a:p>
          <a:p>
            <a:pPr marL="368300" marR="0">
              <a:lnSpc>
                <a:spcPct val="107000"/>
              </a:lnSpc>
              <a:spcBef>
                <a:spcPts val="0"/>
              </a:spcBef>
              <a:spcAft>
                <a:spcPts val="800"/>
              </a:spcAft>
            </a:pPr>
            <a:r>
              <a:rPr lang="en-US" sz="1600" kern="100" dirty="0">
                <a:effectLst/>
                <a:latin typeface="Work Sans" pitchFamily="2" charset="0"/>
                <a:ea typeface="Calibri" panose="020F0502020204030204" pitchFamily="34" charset="0"/>
                <a:cs typeface="Times New Roman" panose="02020603050405020304" pitchFamily="18" charset="0"/>
              </a:rPr>
              <a:t>Prescribes the use of GASB Fund Balance designations</a:t>
            </a:r>
            <a:r>
              <a:rPr lang="en-US" sz="1800" kern="100" dirty="0">
                <a:effectLst/>
                <a:latin typeface="Work Sans" pitchFamily="2" charset="0"/>
                <a:ea typeface="Calibri" panose="020F0502020204030204" pitchFamily="34" charset="0"/>
                <a:cs typeface="Times New Roman" panose="02020603050405020304" pitchFamily="18" charset="0"/>
              </a:rPr>
              <a:t> </a:t>
            </a:r>
          </a:p>
          <a:p>
            <a:pPr marL="825500" lvl="1">
              <a:lnSpc>
                <a:spcPct val="107000"/>
              </a:lnSpc>
              <a:spcBef>
                <a:spcPts val="0"/>
              </a:spcBef>
              <a:spcAft>
                <a:spcPts val="800"/>
              </a:spcAft>
            </a:pPr>
            <a:r>
              <a:rPr lang="en-US" sz="1500" kern="100" dirty="0">
                <a:latin typeface="Work Sans" pitchFamily="2" charset="0"/>
                <a:ea typeface="Calibri" panose="020F0502020204030204" pitchFamily="34" charset="0"/>
                <a:cs typeface="Times New Roman" panose="02020603050405020304" pitchFamily="18" charset="0"/>
                <a:hlinkClick r:id="rId3"/>
              </a:rPr>
              <a:t>https://iowaleague.org/resource/gasb-54-fund-balance-classifications/</a:t>
            </a:r>
            <a:endParaRPr lang="en-US" sz="1500" kern="100" dirty="0">
              <a:effectLst/>
              <a:latin typeface="Work Sans" pitchFamily="2" charset="0"/>
              <a:ea typeface="Calibri" panose="020F0502020204030204" pitchFamily="34" charset="0"/>
              <a:cs typeface="Times New Roman" panose="02020603050405020304" pitchFamily="18" charset="0"/>
            </a:endParaRPr>
          </a:p>
          <a:p>
            <a:pPr marL="368300" marR="0">
              <a:lnSpc>
                <a:spcPct val="107000"/>
              </a:lnSpc>
              <a:spcBef>
                <a:spcPts val="0"/>
              </a:spcBef>
              <a:spcAft>
                <a:spcPts val="800"/>
              </a:spcAft>
            </a:pPr>
            <a:r>
              <a:rPr lang="en-US" sz="1600" kern="100" dirty="0">
                <a:effectLst/>
                <a:latin typeface="Work Sans" pitchFamily="2" charset="0"/>
                <a:ea typeface="Calibri" panose="020F0502020204030204" pitchFamily="34" charset="0"/>
                <a:cs typeface="Times New Roman" panose="02020603050405020304" pitchFamily="18" charset="0"/>
              </a:rPr>
              <a:t>Requires governmental entities to budget no more than a 35% ending general fund balance (% of total expenditures) as Unassigned</a:t>
            </a:r>
            <a:endParaRPr lang="en-US" sz="1800" kern="100" dirty="0">
              <a:effectLst/>
              <a:latin typeface="Work Sans" pitchFamily="2" charset="0"/>
              <a:ea typeface="Calibri" panose="020F0502020204030204" pitchFamily="34" charset="0"/>
              <a:cs typeface="Times New Roman" panose="02020603050405020304" pitchFamily="18" charset="0"/>
            </a:endParaRPr>
          </a:p>
          <a:p>
            <a:pPr marL="825500" lvl="1">
              <a:lnSpc>
                <a:spcPct val="107000"/>
              </a:lnSpc>
              <a:spcBef>
                <a:spcPts val="0"/>
              </a:spcBef>
              <a:spcAft>
                <a:spcPts val="800"/>
              </a:spcAft>
            </a:pPr>
            <a:r>
              <a:rPr lang="en-US" sz="1500" kern="100" dirty="0">
                <a:effectLst/>
                <a:latin typeface="Work Sans" pitchFamily="2" charset="0"/>
                <a:ea typeface="Calibri" panose="020F0502020204030204" pitchFamily="34" charset="0"/>
                <a:cs typeface="Times New Roman" panose="02020603050405020304" pitchFamily="18" charset="0"/>
              </a:rPr>
              <a:t>Unassigned – Any balance in the general fund that has not been given classification. The general fund should be the only fund that reports a positive unassigned fund balance amount.</a:t>
            </a:r>
          </a:p>
          <a:p>
            <a:pPr marL="368300">
              <a:lnSpc>
                <a:spcPct val="107000"/>
              </a:lnSpc>
              <a:spcBef>
                <a:spcPts val="0"/>
              </a:spcBef>
              <a:spcAft>
                <a:spcPts val="800"/>
              </a:spcAft>
            </a:pPr>
            <a:r>
              <a:rPr lang="en-US" sz="1600" kern="100" dirty="0">
                <a:effectLst/>
                <a:latin typeface="Work Sans" pitchFamily="2" charset="0"/>
                <a:ea typeface="Calibri" panose="020F0502020204030204" pitchFamily="34" charset="0"/>
                <a:cs typeface="Times New Roman" panose="02020603050405020304" pitchFamily="18" charset="0"/>
              </a:rPr>
              <a:t>Requires an audit of such entity to report the governmental entities’ reasons for exceeding the budgeted fund balance in the actual year if applicable.</a:t>
            </a:r>
            <a:r>
              <a:rPr lang="en-US" sz="2100" kern="100" dirty="0">
                <a:effectLst/>
                <a:latin typeface="Work Sans" pitchFamily="2" charset="0"/>
                <a:ea typeface="Calibri" panose="020F0502020204030204" pitchFamily="34" charset="0"/>
                <a:cs typeface="Times New Roman" panose="02020603050405020304" pitchFamily="18" charset="0"/>
              </a:rPr>
              <a:t> </a:t>
            </a:r>
          </a:p>
        </p:txBody>
      </p:sp>
      <p:sp>
        <p:nvSpPr>
          <p:cNvPr id="298" name="Google Shape;298;p53">
            <a:extLst>
              <a:ext uri="{FF2B5EF4-FFF2-40B4-BE49-F238E27FC236}">
                <a16:creationId xmlns:a16="http://schemas.microsoft.com/office/drawing/2014/main" id="{8056241D-6EA9-AF70-CE0A-58EBEEED903B}"/>
              </a:ext>
            </a:extLst>
          </p:cNvPr>
          <p:cNvSpPr txBox="1">
            <a:spLocks noGrp="1"/>
          </p:cNvSpPr>
          <p:nvPr>
            <p:ph type="title"/>
          </p:nvPr>
        </p:nvSpPr>
        <p:spPr>
          <a:xfrm>
            <a:off x="414750" y="181159"/>
            <a:ext cx="8314500" cy="558000"/>
          </a:xfrm>
          <a:prstGeom prst="rect">
            <a:avLst/>
          </a:prstGeom>
        </p:spPr>
        <p:txBody>
          <a:bodyPr spcFirstLastPara="1" wrap="square" lIns="71100" tIns="35550" rIns="71100" bIns="35550" anchor="t" anchorCtr="0">
            <a:noAutofit/>
          </a:bodyPr>
          <a:lstStyle/>
          <a:p>
            <a:pPr lvl="0"/>
            <a:r>
              <a:rPr lang="en-US" sz="3200" dirty="0"/>
              <a:t>SF2472 Div. XI – General Fund Reserves</a:t>
            </a:r>
            <a:endParaRPr sz="3200" dirty="0"/>
          </a:p>
        </p:txBody>
      </p:sp>
    </p:spTree>
    <p:extLst>
      <p:ext uri="{BB962C8B-B14F-4D97-AF65-F5344CB8AC3E}">
        <p14:creationId xmlns:p14="http://schemas.microsoft.com/office/powerpoint/2010/main" val="28898789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7FD877DE-0D4C-D78B-4755-59418A79BA95}"/>
            </a:ext>
          </a:extLst>
        </p:cNvPr>
        <p:cNvGrpSpPr/>
        <p:nvPr/>
      </p:nvGrpSpPr>
      <p:grpSpPr>
        <a:xfrm>
          <a:off x="0" y="0"/>
          <a:ext cx="0" cy="0"/>
          <a:chOff x="0" y="0"/>
          <a:chExt cx="0" cy="0"/>
        </a:xfrm>
      </p:grpSpPr>
      <p:sp>
        <p:nvSpPr>
          <p:cNvPr id="296" name="Google Shape;296;p53">
            <a:extLst>
              <a:ext uri="{FF2B5EF4-FFF2-40B4-BE49-F238E27FC236}">
                <a16:creationId xmlns:a16="http://schemas.microsoft.com/office/drawing/2014/main" id="{F841BB26-9E19-B668-AF80-E3B8C51F2445}"/>
              </a:ext>
            </a:extLst>
          </p:cNvPr>
          <p:cNvSpPr txBox="1"/>
          <p:nvPr/>
        </p:nvSpPr>
        <p:spPr>
          <a:xfrm>
            <a:off x="0" y="0"/>
            <a:ext cx="8314500" cy="65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400">
                <a:solidFill>
                  <a:schemeClr val="dk2"/>
                </a:solidFill>
                <a:latin typeface="Work Sans Black"/>
                <a:ea typeface="Work Sans Black"/>
                <a:cs typeface="Work Sans Black"/>
                <a:sym typeface="Work Sans Black"/>
              </a:rPr>
              <a:t>  </a:t>
            </a:r>
            <a:endParaRPr/>
          </a:p>
        </p:txBody>
      </p:sp>
      <p:sp>
        <p:nvSpPr>
          <p:cNvPr id="297" name="Google Shape;297;p53">
            <a:extLst>
              <a:ext uri="{FF2B5EF4-FFF2-40B4-BE49-F238E27FC236}">
                <a16:creationId xmlns:a16="http://schemas.microsoft.com/office/drawing/2014/main" id="{8F85A722-4EAC-0967-99DE-41DA13CEAF47}"/>
              </a:ext>
            </a:extLst>
          </p:cNvPr>
          <p:cNvSpPr txBox="1">
            <a:spLocks noGrp="1"/>
          </p:cNvSpPr>
          <p:nvPr>
            <p:ph type="body" idx="1"/>
          </p:nvPr>
        </p:nvSpPr>
        <p:spPr>
          <a:xfrm>
            <a:off x="628650" y="739159"/>
            <a:ext cx="7886700" cy="4223182"/>
          </a:xfrm>
          <a:prstGeom prst="rect">
            <a:avLst/>
          </a:prstGeom>
        </p:spPr>
        <p:txBody>
          <a:bodyPr spcFirstLastPara="1" wrap="square" lIns="71100" tIns="35550" rIns="71100" bIns="35550" anchor="t" anchorCtr="0">
            <a:noAutofit/>
          </a:bodyPr>
          <a:lstStyle/>
          <a:p>
            <a:pPr marL="368300" marR="0">
              <a:lnSpc>
                <a:spcPct val="107000"/>
              </a:lnSpc>
              <a:spcBef>
                <a:spcPts val="0"/>
              </a:spcBef>
              <a:spcAft>
                <a:spcPts val="800"/>
              </a:spcAft>
            </a:pPr>
            <a:r>
              <a:rPr lang="en-US" sz="1800" b="1" kern="100" dirty="0" err="1">
                <a:effectLst/>
                <a:latin typeface="Work Sans" pitchFamily="2" charset="0"/>
                <a:ea typeface="Calibri" panose="020F0502020204030204" pitchFamily="34" charset="0"/>
                <a:cs typeface="Times New Roman" panose="02020603050405020304" pitchFamily="18" charset="0"/>
              </a:rPr>
              <a:t>Nonspendable</a:t>
            </a:r>
            <a:r>
              <a:rPr lang="en-US" sz="1800" kern="100" dirty="0">
                <a:effectLst/>
                <a:latin typeface="Work Sans" pitchFamily="2" charset="0"/>
                <a:ea typeface="Calibri" panose="020F0502020204030204" pitchFamily="34" charset="0"/>
                <a:cs typeface="Times New Roman" panose="02020603050405020304" pitchFamily="18" charset="0"/>
              </a:rPr>
              <a:t> – Amounts legally/contractually required to be maintained intact</a:t>
            </a:r>
          </a:p>
          <a:p>
            <a:pPr marL="368300" marR="0">
              <a:lnSpc>
                <a:spcPct val="107000"/>
              </a:lnSpc>
              <a:spcBef>
                <a:spcPts val="0"/>
              </a:spcBef>
              <a:spcAft>
                <a:spcPts val="800"/>
              </a:spcAft>
            </a:pPr>
            <a:r>
              <a:rPr lang="en-US" sz="1800" b="1" kern="100" dirty="0">
                <a:effectLst/>
                <a:latin typeface="Work Sans" pitchFamily="2" charset="0"/>
                <a:ea typeface="Calibri" panose="020F0502020204030204" pitchFamily="34" charset="0"/>
                <a:cs typeface="Times New Roman" panose="02020603050405020304" pitchFamily="18" charset="0"/>
              </a:rPr>
              <a:t>Restricted</a:t>
            </a:r>
            <a:r>
              <a:rPr lang="en-US" sz="1800" kern="100" dirty="0">
                <a:effectLst/>
                <a:latin typeface="Work Sans" pitchFamily="2" charset="0"/>
                <a:ea typeface="Calibri" panose="020F0502020204030204" pitchFamily="34" charset="0"/>
                <a:cs typeface="Times New Roman" panose="02020603050405020304" pitchFamily="18" charset="0"/>
              </a:rPr>
              <a:t> – Use is restricted due to external imposition by creditors (debt covenants), grantors, contributors, or laws/regulations of other governments</a:t>
            </a:r>
          </a:p>
          <a:p>
            <a:pPr marL="368300" marR="0">
              <a:lnSpc>
                <a:spcPct val="107000"/>
              </a:lnSpc>
              <a:spcBef>
                <a:spcPts val="0"/>
              </a:spcBef>
              <a:spcAft>
                <a:spcPts val="800"/>
              </a:spcAft>
            </a:pPr>
            <a:r>
              <a:rPr lang="en-US" sz="1800" b="1" kern="100" dirty="0">
                <a:effectLst/>
                <a:latin typeface="Work Sans" pitchFamily="2" charset="0"/>
                <a:ea typeface="Calibri" panose="020F0502020204030204" pitchFamily="34" charset="0"/>
                <a:cs typeface="Times New Roman" panose="02020603050405020304" pitchFamily="18" charset="0"/>
              </a:rPr>
              <a:t>Committed</a:t>
            </a:r>
            <a:r>
              <a:rPr lang="en-US" sz="1800" kern="100" dirty="0">
                <a:effectLst/>
                <a:latin typeface="Work Sans" pitchFamily="2" charset="0"/>
                <a:ea typeface="Calibri" panose="020F0502020204030204" pitchFamily="34" charset="0"/>
                <a:cs typeface="Times New Roman" panose="02020603050405020304" pitchFamily="18" charset="0"/>
              </a:rPr>
              <a:t> – Amounts that can only be used for specific purposes pursuant to constraints imposed by formal action of the government’s highest level of decision-making authority</a:t>
            </a:r>
          </a:p>
          <a:p>
            <a:pPr marL="368300" marR="0">
              <a:lnSpc>
                <a:spcPct val="107000"/>
              </a:lnSpc>
              <a:spcBef>
                <a:spcPts val="0"/>
              </a:spcBef>
              <a:spcAft>
                <a:spcPts val="800"/>
              </a:spcAft>
            </a:pPr>
            <a:r>
              <a:rPr lang="en-US" sz="1800" b="1" kern="100" dirty="0">
                <a:effectLst/>
                <a:latin typeface="Work Sans" pitchFamily="2" charset="0"/>
                <a:ea typeface="Calibri" panose="020F0502020204030204" pitchFamily="34" charset="0"/>
                <a:cs typeface="Times New Roman" panose="02020603050405020304" pitchFamily="18" charset="0"/>
              </a:rPr>
              <a:t>Assigned</a:t>
            </a:r>
            <a:r>
              <a:rPr lang="en-US" sz="1800" kern="100" dirty="0">
                <a:effectLst/>
                <a:latin typeface="Work Sans" pitchFamily="2" charset="0"/>
                <a:ea typeface="Calibri" panose="020F0502020204030204" pitchFamily="34" charset="0"/>
                <a:cs typeface="Times New Roman" panose="02020603050405020304" pitchFamily="18" charset="0"/>
              </a:rPr>
              <a:t> – Amounts that are constrained by the government’s intent to be used for specific purposes, but are neither restricted nor committed.</a:t>
            </a:r>
          </a:p>
        </p:txBody>
      </p:sp>
      <p:sp>
        <p:nvSpPr>
          <p:cNvPr id="298" name="Google Shape;298;p53">
            <a:extLst>
              <a:ext uri="{FF2B5EF4-FFF2-40B4-BE49-F238E27FC236}">
                <a16:creationId xmlns:a16="http://schemas.microsoft.com/office/drawing/2014/main" id="{33AE75B7-788C-B5FA-2F0C-CCDEBDD01549}"/>
              </a:ext>
            </a:extLst>
          </p:cNvPr>
          <p:cNvSpPr txBox="1">
            <a:spLocks noGrp="1"/>
          </p:cNvSpPr>
          <p:nvPr>
            <p:ph type="title"/>
          </p:nvPr>
        </p:nvSpPr>
        <p:spPr>
          <a:xfrm>
            <a:off x="414750" y="181159"/>
            <a:ext cx="8314500" cy="558000"/>
          </a:xfrm>
          <a:prstGeom prst="rect">
            <a:avLst/>
          </a:prstGeom>
        </p:spPr>
        <p:txBody>
          <a:bodyPr spcFirstLastPara="1" wrap="square" lIns="71100" tIns="35550" rIns="71100" bIns="35550" anchor="t" anchorCtr="0">
            <a:noAutofit/>
          </a:bodyPr>
          <a:lstStyle/>
          <a:p>
            <a:pPr lvl="0"/>
            <a:r>
              <a:rPr lang="en-US" sz="3200" dirty="0"/>
              <a:t>SF2472 Div. XI – General Fund Reserves</a:t>
            </a:r>
            <a:endParaRPr sz="3200" dirty="0"/>
          </a:p>
        </p:txBody>
      </p:sp>
    </p:spTree>
    <p:extLst>
      <p:ext uri="{BB962C8B-B14F-4D97-AF65-F5344CB8AC3E}">
        <p14:creationId xmlns:p14="http://schemas.microsoft.com/office/powerpoint/2010/main" val="1088358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4BF007-77FD-13D6-9229-CDF726241B42}"/>
              </a:ext>
            </a:extLst>
          </p:cNvPr>
          <p:cNvSpPr>
            <a:spLocks noGrp="1"/>
          </p:cNvSpPr>
          <p:nvPr>
            <p:ph type="title"/>
          </p:nvPr>
        </p:nvSpPr>
        <p:spPr/>
        <p:txBody>
          <a:bodyPr/>
          <a:lstStyle/>
          <a:p>
            <a:r>
              <a:rPr lang="en-US" sz="3200" dirty="0"/>
              <a:t>SF2472 Div. XI – General Fund Reserves</a:t>
            </a:r>
          </a:p>
        </p:txBody>
      </p:sp>
      <p:grpSp>
        <p:nvGrpSpPr>
          <p:cNvPr id="10" name="Group 9">
            <a:extLst>
              <a:ext uri="{FF2B5EF4-FFF2-40B4-BE49-F238E27FC236}">
                <a16:creationId xmlns:a16="http://schemas.microsoft.com/office/drawing/2014/main" id="{B28CC796-56BC-000F-8B06-240DC3A3A79C}"/>
              </a:ext>
            </a:extLst>
          </p:cNvPr>
          <p:cNvGrpSpPr/>
          <p:nvPr/>
        </p:nvGrpSpPr>
        <p:grpSpPr>
          <a:xfrm>
            <a:off x="165517" y="782359"/>
            <a:ext cx="8913766" cy="3390300"/>
            <a:chOff x="115117" y="1434151"/>
            <a:chExt cx="8913766" cy="3390300"/>
          </a:xfrm>
        </p:grpSpPr>
        <p:pic>
          <p:nvPicPr>
            <p:cNvPr id="7" name="Picture 6">
              <a:extLst>
                <a:ext uri="{FF2B5EF4-FFF2-40B4-BE49-F238E27FC236}">
                  <a16:creationId xmlns:a16="http://schemas.microsoft.com/office/drawing/2014/main" id="{A1F57830-610E-8FEF-B3F9-3D86A60F6E99}"/>
                </a:ext>
              </a:extLst>
            </p:cNvPr>
            <p:cNvPicPr>
              <a:picLocks noChangeAspect="1"/>
            </p:cNvPicPr>
            <p:nvPr/>
          </p:nvPicPr>
          <p:blipFill>
            <a:blip r:embed="rId2"/>
            <a:srcRect t="43954"/>
            <a:stretch>
              <a:fillRect/>
            </a:stretch>
          </p:blipFill>
          <p:spPr>
            <a:xfrm>
              <a:off x="115117" y="1941751"/>
              <a:ext cx="8913766" cy="2882700"/>
            </a:xfrm>
            <a:prstGeom prst="rect">
              <a:avLst/>
            </a:prstGeom>
          </p:spPr>
        </p:pic>
        <p:pic>
          <p:nvPicPr>
            <p:cNvPr id="9" name="Picture 8">
              <a:extLst>
                <a:ext uri="{FF2B5EF4-FFF2-40B4-BE49-F238E27FC236}">
                  <a16:creationId xmlns:a16="http://schemas.microsoft.com/office/drawing/2014/main" id="{A7CC92BA-17E3-3955-D14F-F60E4593746F}"/>
                </a:ext>
              </a:extLst>
            </p:cNvPr>
            <p:cNvPicPr>
              <a:picLocks noChangeAspect="1"/>
            </p:cNvPicPr>
            <p:nvPr/>
          </p:nvPicPr>
          <p:blipFill>
            <a:blip r:embed="rId2"/>
            <a:srcRect b="89151"/>
            <a:stretch>
              <a:fillRect/>
            </a:stretch>
          </p:blipFill>
          <p:spPr>
            <a:xfrm>
              <a:off x="115117" y="1434151"/>
              <a:ext cx="8913766" cy="558000"/>
            </a:xfrm>
            <a:prstGeom prst="rect">
              <a:avLst/>
            </a:prstGeom>
          </p:spPr>
        </p:pic>
      </p:grpSp>
      <p:sp>
        <p:nvSpPr>
          <p:cNvPr id="11" name="Rectangle 10">
            <a:extLst>
              <a:ext uri="{FF2B5EF4-FFF2-40B4-BE49-F238E27FC236}">
                <a16:creationId xmlns:a16="http://schemas.microsoft.com/office/drawing/2014/main" id="{1B5C6D94-72D5-F54B-113A-C4876CA07222}"/>
              </a:ext>
            </a:extLst>
          </p:cNvPr>
          <p:cNvSpPr/>
          <p:nvPr/>
        </p:nvSpPr>
        <p:spPr>
          <a:xfrm>
            <a:off x="165434" y="2289600"/>
            <a:ext cx="8913766" cy="1908000"/>
          </a:xfrm>
          <a:prstGeom prst="rect">
            <a:avLst/>
          </a:prstGeom>
          <a:noFill/>
          <a:ln>
            <a:solidFill>
              <a:srgbClr val="E0A6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5">
            <a:extLst>
              <a:ext uri="{FF2B5EF4-FFF2-40B4-BE49-F238E27FC236}">
                <a16:creationId xmlns:a16="http://schemas.microsoft.com/office/drawing/2014/main" id="{0001332D-0884-9A94-54A6-0B843372BD80}"/>
              </a:ext>
            </a:extLst>
          </p:cNvPr>
          <p:cNvSpPr>
            <a:spLocks noGrp="1"/>
          </p:cNvSpPr>
          <p:nvPr>
            <p:ph type="body" idx="1"/>
          </p:nvPr>
        </p:nvSpPr>
        <p:spPr>
          <a:xfrm>
            <a:off x="218250" y="4334859"/>
            <a:ext cx="8284800" cy="584282"/>
          </a:xfrm>
        </p:spPr>
        <p:txBody>
          <a:bodyPr/>
          <a:lstStyle/>
          <a:p>
            <a:r>
              <a:rPr lang="en-US" dirty="0"/>
              <a:t>Fund Balance Summary</a:t>
            </a:r>
          </a:p>
        </p:txBody>
      </p:sp>
    </p:spTree>
    <p:extLst>
      <p:ext uri="{BB962C8B-B14F-4D97-AF65-F5344CB8AC3E}">
        <p14:creationId xmlns:p14="http://schemas.microsoft.com/office/powerpoint/2010/main" val="37514018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8996FDB-E5D2-FC05-B987-0E08F971DDDF}"/>
              </a:ext>
            </a:extLst>
          </p:cNvPr>
          <p:cNvSpPr>
            <a:spLocks noGrp="1"/>
          </p:cNvSpPr>
          <p:nvPr>
            <p:ph type="body" idx="1"/>
          </p:nvPr>
        </p:nvSpPr>
        <p:spPr/>
        <p:txBody>
          <a:bodyPr/>
          <a:lstStyle/>
          <a:p>
            <a:r>
              <a:rPr lang="en-US" dirty="0"/>
              <a:t>28M Transit District Property Tax Change</a:t>
            </a:r>
          </a:p>
          <a:p>
            <a:pPr lvl="1"/>
            <a:r>
              <a:rPr lang="en-US" dirty="0"/>
              <a:t>Sets a 3% revenue limitation on the total (sum of all members) property tax levied for transit districts</a:t>
            </a:r>
          </a:p>
          <a:p>
            <a:pPr lvl="2"/>
            <a:r>
              <a:rPr lang="en-US" dirty="0"/>
              <a:t>Non-28M transit levy (non-DART) is governed by 2% hard cap on rate limited levies</a:t>
            </a:r>
          </a:p>
          <a:p>
            <a:r>
              <a:rPr lang="en-US" dirty="0"/>
              <a:t>EMA Funding Change</a:t>
            </a:r>
          </a:p>
          <a:p>
            <a:pPr lvl="1"/>
            <a:r>
              <a:rPr lang="en-US" dirty="0"/>
              <a:t>Sets a 3% revenue limitation on the total (sum of all </a:t>
            </a:r>
            <a:br>
              <a:rPr lang="en-US" dirty="0"/>
            </a:br>
            <a:r>
              <a:rPr lang="en-US" dirty="0"/>
              <a:t>members) property tax levied for support of EMA</a:t>
            </a:r>
          </a:p>
          <a:p>
            <a:endParaRPr lang="en-US" dirty="0"/>
          </a:p>
        </p:txBody>
      </p:sp>
      <p:sp>
        <p:nvSpPr>
          <p:cNvPr id="5" name="Title 4">
            <a:extLst>
              <a:ext uri="{FF2B5EF4-FFF2-40B4-BE49-F238E27FC236}">
                <a16:creationId xmlns:a16="http://schemas.microsoft.com/office/drawing/2014/main" id="{22FA6E93-C98A-861B-20B9-41560EBED185}"/>
              </a:ext>
            </a:extLst>
          </p:cNvPr>
          <p:cNvSpPr>
            <a:spLocks noGrp="1"/>
          </p:cNvSpPr>
          <p:nvPr>
            <p:ph type="title"/>
          </p:nvPr>
        </p:nvSpPr>
        <p:spPr/>
        <p:txBody>
          <a:bodyPr/>
          <a:lstStyle/>
          <a:p>
            <a:r>
              <a:rPr lang="en-US" sz="3200" dirty="0"/>
              <a:t>SF2472 Div. XXIII &amp; XXVI – Misc. Levies</a:t>
            </a:r>
          </a:p>
        </p:txBody>
      </p:sp>
    </p:spTree>
    <p:extLst>
      <p:ext uri="{BB962C8B-B14F-4D97-AF65-F5344CB8AC3E}">
        <p14:creationId xmlns:p14="http://schemas.microsoft.com/office/powerpoint/2010/main" val="11888833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6EDC91DA-8BC8-C1A2-CFAD-BE817116C4E3}"/>
            </a:ext>
          </a:extLst>
        </p:cNvPr>
        <p:cNvGrpSpPr/>
        <p:nvPr/>
      </p:nvGrpSpPr>
      <p:grpSpPr>
        <a:xfrm>
          <a:off x="0" y="0"/>
          <a:ext cx="0" cy="0"/>
          <a:chOff x="0" y="0"/>
          <a:chExt cx="0" cy="0"/>
        </a:xfrm>
      </p:grpSpPr>
      <p:sp>
        <p:nvSpPr>
          <p:cNvPr id="296" name="Google Shape;296;p53">
            <a:extLst>
              <a:ext uri="{FF2B5EF4-FFF2-40B4-BE49-F238E27FC236}">
                <a16:creationId xmlns:a16="http://schemas.microsoft.com/office/drawing/2014/main" id="{D444B41B-14B0-2663-5DF0-84E644631C3D}"/>
              </a:ext>
            </a:extLst>
          </p:cNvPr>
          <p:cNvSpPr txBox="1"/>
          <p:nvPr/>
        </p:nvSpPr>
        <p:spPr>
          <a:xfrm>
            <a:off x="0" y="0"/>
            <a:ext cx="8314500" cy="655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3400">
                <a:solidFill>
                  <a:schemeClr val="dk2"/>
                </a:solidFill>
                <a:latin typeface="Work Sans Black"/>
                <a:ea typeface="Work Sans Black"/>
                <a:cs typeface="Work Sans Black"/>
                <a:sym typeface="Work Sans Black"/>
              </a:rPr>
              <a:t>  </a:t>
            </a:r>
            <a:endParaRPr/>
          </a:p>
        </p:txBody>
      </p:sp>
      <p:sp>
        <p:nvSpPr>
          <p:cNvPr id="297" name="Google Shape;297;p53">
            <a:extLst>
              <a:ext uri="{FF2B5EF4-FFF2-40B4-BE49-F238E27FC236}">
                <a16:creationId xmlns:a16="http://schemas.microsoft.com/office/drawing/2014/main" id="{6E69F189-8B6B-24F0-F464-CE484ABCC1B5}"/>
              </a:ext>
            </a:extLst>
          </p:cNvPr>
          <p:cNvSpPr txBox="1">
            <a:spLocks noGrp="1"/>
          </p:cNvSpPr>
          <p:nvPr>
            <p:ph type="body" idx="1"/>
          </p:nvPr>
        </p:nvSpPr>
        <p:spPr>
          <a:xfrm>
            <a:off x="628650" y="739159"/>
            <a:ext cx="7886700" cy="4223182"/>
          </a:xfrm>
          <a:prstGeom prst="rect">
            <a:avLst/>
          </a:prstGeom>
        </p:spPr>
        <p:txBody>
          <a:bodyPr spcFirstLastPara="1" wrap="square" lIns="71100" tIns="35550" rIns="71100" bIns="35550" anchor="t" anchorCtr="0">
            <a:noAutofit/>
          </a:bodyPr>
          <a:lstStyle/>
          <a:p>
            <a:pPr marL="342900" indent="-342900"/>
            <a:r>
              <a:rPr lang="en-US" sz="1800" kern="100" dirty="0">
                <a:latin typeface="Work Sans" pitchFamily="2" charset="0"/>
                <a:ea typeface="Calibri" panose="020F0502020204030204" pitchFamily="34" charset="0"/>
                <a:cs typeface="Times New Roman" panose="02020603050405020304" pitchFamily="18" charset="0"/>
              </a:rPr>
              <a:t>Requires county auditors to send individualized statements regarding specific impact to a taxpayer.</a:t>
            </a:r>
          </a:p>
          <a:p>
            <a:pPr marL="800100" lvl="1" indent="-342900"/>
            <a:r>
              <a:rPr lang="en-US" sz="1500" kern="100" dirty="0">
                <a:latin typeface="Work Sans" pitchFamily="2" charset="0"/>
                <a:ea typeface="Calibri" panose="020F0502020204030204" pitchFamily="34" charset="0"/>
                <a:cs typeface="Times New Roman" panose="02020603050405020304" pitchFamily="18" charset="0"/>
              </a:rPr>
              <a:t>Same date requirements</a:t>
            </a:r>
          </a:p>
          <a:p>
            <a:pPr marL="1257300" lvl="2" indent="-342900"/>
            <a:r>
              <a:rPr lang="en-US" sz="1200" kern="100" dirty="0">
                <a:latin typeface="Work Sans" pitchFamily="2" charset="0"/>
                <a:ea typeface="Calibri" panose="020F0502020204030204" pitchFamily="34" charset="0"/>
                <a:cs typeface="Times New Roman" panose="02020603050405020304" pitchFamily="18" charset="0"/>
              </a:rPr>
              <a:t>March 5 – Data must be in DOM system</a:t>
            </a:r>
          </a:p>
          <a:p>
            <a:pPr marL="1257300" lvl="2" indent="-342900"/>
            <a:r>
              <a:rPr lang="en-US" sz="1200" kern="100" dirty="0">
                <a:latin typeface="Work Sans" pitchFamily="2" charset="0"/>
                <a:ea typeface="Calibri" panose="020F0502020204030204" pitchFamily="34" charset="0"/>
                <a:cs typeface="Times New Roman" panose="02020603050405020304" pitchFamily="18" charset="0"/>
              </a:rPr>
              <a:t>March 15 – Notices must be mailed / available online</a:t>
            </a:r>
          </a:p>
          <a:p>
            <a:pPr marL="342900" indent="-342900"/>
            <a:r>
              <a:rPr lang="en-US" sz="1800" kern="100" dirty="0">
                <a:latin typeface="Work Sans" pitchFamily="2" charset="0"/>
                <a:ea typeface="Calibri" panose="020F0502020204030204" pitchFamily="34" charset="0"/>
                <a:cs typeface="Times New Roman" panose="02020603050405020304" pitchFamily="18" charset="0"/>
              </a:rPr>
              <a:t>Eliminates the calculation of an effective tax rate, general property example </a:t>
            </a:r>
          </a:p>
          <a:p>
            <a:pPr marL="800100" lvl="1" indent="-342900"/>
            <a:r>
              <a:rPr lang="en-US" sz="1500" kern="100" dirty="0">
                <a:latin typeface="Work Sans" pitchFamily="2" charset="0"/>
                <a:ea typeface="Calibri" panose="020F0502020204030204" pitchFamily="34" charset="0"/>
                <a:cs typeface="Times New Roman" panose="02020603050405020304" pitchFamily="18" charset="0"/>
              </a:rPr>
              <a:t>Single page with meeting and proposed rate information</a:t>
            </a:r>
          </a:p>
          <a:p>
            <a:pPr marL="342900" indent="-342900"/>
            <a:r>
              <a:rPr lang="en-US" sz="1800" kern="100" dirty="0">
                <a:latin typeface="Work Sans" pitchFamily="2" charset="0"/>
                <a:ea typeface="Calibri" panose="020F0502020204030204" pitchFamily="34" charset="0"/>
                <a:cs typeface="Times New Roman" panose="02020603050405020304" pitchFamily="18" charset="0"/>
              </a:rPr>
              <a:t>Requires DOM to consult with ISAC and League of Cities on the format of the statement</a:t>
            </a:r>
          </a:p>
          <a:p>
            <a:pPr marL="342900" indent="-342900"/>
            <a:r>
              <a:rPr lang="en-US" sz="1800" kern="100" dirty="0">
                <a:latin typeface="Work Sans" pitchFamily="2" charset="0"/>
                <a:ea typeface="Calibri" panose="020F0502020204030204" pitchFamily="34" charset="0"/>
                <a:cs typeface="Times New Roman" panose="02020603050405020304" pitchFamily="18" charset="0"/>
              </a:rPr>
              <a:t>Allows the statement to be posted on the County Auditor’s web site in lieu of mailing</a:t>
            </a:r>
          </a:p>
          <a:p>
            <a:pPr marL="342900" indent="-342900"/>
            <a:endParaRPr lang="en-US" dirty="0"/>
          </a:p>
        </p:txBody>
      </p:sp>
      <p:sp>
        <p:nvSpPr>
          <p:cNvPr id="298" name="Google Shape;298;p53">
            <a:extLst>
              <a:ext uri="{FF2B5EF4-FFF2-40B4-BE49-F238E27FC236}">
                <a16:creationId xmlns:a16="http://schemas.microsoft.com/office/drawing/2014/main" id="{8056241D-6EA9-AF70-CE0A-58EBEEED903B}"/>
              </a:ext>
            </a:extLst>
          </p:cNvPr>
          <p:cNvSpPr txBox="1">
            <a:spLocks noGrp="1"/>
          </p:cNvSpPr>
          <p:nvPr>
            <p:ph type="title"/>
          </p:nvPr>
        </p:nvSpPr>
        <p:spPr>
          <a:xfrm>
            <a:off x="414750" y="181159"/>
            <a:ext cx="83145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US" sz="3200" dirty="0"/>
              <a:t>SF2472 Div. XXI – Budget Notice Mailing</a:t>
            </a:r>
            <a:endParaRPr sz="3200" dirty="0"/>
          </a:p>
        </p:txBody>
      </p:sp>
    </p:spTree>
    <p:extLst>
      <p:ext uri="{BB962C8B-B14F-4D97-AF65-F5344CB8AC3E}">
        <p14:creationId xmlns:p14="http://schemas.microsoft.com/office/powerpoint/2010/main" val="16939280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3BCD00B-6303-50D4-8445-6A3CE3207CA5}"/>
              </a:ext>
            </a:extLst>
          </p:cNvPr>
          <p:cNvSpPr>
            <a:spLocks noGrp="1"/>
          </p:cNvSpPr>
          <p:nvPr>
            <p:ph type="body" idx="1"/>
          </p:nvPr>
        </p:nvSpPr>
        <p:spPr/>
        <p:txBody>
          <a:bodyPr/>
          <a:lstStyle/>
          <a:p>
            <a:r>
              <a:rPr lang="en-US" dirty="0"/>
              <a:t>Changes have occurred, but process remains the same</a:t>
            </a:r>
          </a:p>
          <a:p>
            <a:pPr lvl="1"/>
            <a:r>
              <a:rPr lang="en-US" dirty="0"/>
              <a:t>Budget system will still be opened in December</a:t>
            </a:r>
          </a:p>
          <a:p>
            <a:pPr lvl="1"/>
            <a:r>
              <a:rPr lang="en-US"/>
              <a:t>Taxable valuation </a:t>
            </a:r>
            <a:r>
              <a:rPr lang="en-US" dirty="0"/>
              <a:t>is still to be filed to DOM by January 1</a:t>
            </a:r>
          </a:p>
          <a:p>
            <a:pPr lvl="1"/>
            <a:r>
              <a:rPr lang="en-US" dirty="0"/>
              <a:t>Proposed property tax rates/revenues &amp; property tax hearing information must be in DOM budget system by March 5 @ 4PM</a:t>
            </a:r>
          </a:p>
          <a:p>
            <a:pPr lvl="2"/>
            <a:r>
              <a:rPr lang="en-US" dirty="0"/>
              <a:t>Proposed Tax Notice page completed and notice proposed in system (“Propose Tax Notice” button)</a:t>
            </a:r>
          </a:p>
          <a:p>
            <a:pPr lvl="1"/>
            <a:r>
              <a:rPr lang="en-US" dirty="0"/>
              <a:t>Budget statements mailed/posted electronically by March 15</a:t>
            </a:r>
          </a:p>
          <a:p>
            <a:pPr lvl="1"/>
            <a:r>
              <a:rPr lang="en-US" dirty="0"/>
              <a:t>Notice of both the property tax hearing and the budget hearing must be published/posted 4/20 days prior to hearing – NO OVERLAP</a:t>
            </a:r>
          </a:p>
          <a:p>
            <a:pPr lvl="1"/>
            <a:r>
              <a:rPr lang="en-US" dirty="0"/>
              <a:t>Budgets due April 30</a:t>
            </a:r>
          </a:p>
        </p:txBody>
      </p:sp>
      <p:sp>
        <p:nvSpPr>
          <p:cNvPr id="5" name="Title 4">
            <a:extLst>
              <a:ext uri="{FF2B5EF4-FFF2-40B4-BE49-F238E27FC236}">
                <a16:creationId xmlns:a16="http://schemas.microsoft.com/office/drawing/2014/main" id="{2D0E7B61-67C4-4DA9-9AC0-D2B535F191B3}"/>
              </a:ext>
            </a:extLst>
          </p:cNvPr>
          <p:cNvSpPr>
            <a:spLocks noGrp="1"/>
          </p:cNvSpPr>
          <p:nvPr>
            <p:ph type="title"/>
          </p:nvPr>
        </p:nvSpPr>
        <p:spPr/>
        <p:txBody>
          <a:bodyPr/>
          <a:lstStyle/>
          <a:p>
            <a:r>
              <a:rPr lang="en-US" dirty="0"/>
              <a:t>Budget Process Review</a:t>
            </a:r>
          </a:p>
        </p:txBody>
      </p:sp>
    </p:spTree>
    <p:extLst>
      <p:ext uri="{BB962C8B-B14F-4D97-AF65-F5344CB8AC3E}">
        <p14:creationId xmlns:p14="http://schemas.microsoft.com/office/powerpoint/2010/main" val="25424733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33ABE-914E-928A-49D7-912B0ED71939}"/>
              </a:ext>
            </a:extLst>
          </p:cNvPr>
          <p:cNvSpPr>
            <a:spLocks noGrp="1"/>
          </p:cNvSpPr>
          <p:nvPr>
            <p:ph type="ctrTitle"/>
          </p:nvPr>
        </p:nvSpPr>
        <p:spPr>
          <a:xfrm>
            <a:off x="311708" y="744575"/>
            <a:ext cx="8520600" cy="1199425"/>
          </a:xfrm>
        </p:spPr>
        <p:txBody>
          <a:bodyPr/>
          <a:lstStyle/>
          <a:p>
            <a:r>
              <a:rPr lang="en-US" dirty="0"/>
              <a:t>Questions?</a:t>
            </a:r>
          </a:p>
        </p:txBody>
      </p:sp>
      <p:sp>
        <p:nvSpPr>
          <p:cNvPr id="6" name="Subtitle 5">
            <a:extLst>
              <a:ext uri="{FF2B5EF4-FFF2-40B4-BE49-F238E27FC236}">
                <a16:creationId xmlns:a16="http://schemas.microsoft.com/office/drawing/2014/main" id="{BFCC1222-1E44-D0A0-98D0-8B4BF1ED78AC}"/>
              </a:ext>
            </a:extLst>
          </p:cNvPr>
          <p:cNvSpPr>
            <a:spLocks noGrp="1"/>
          </p:cNvSpPr>
          <p:nvPr>
            <p:ph type="subTitle" idx="1"/>
          </p:nvPr>
        </p:nvSpPr>
        <p:spPr>
          <a:xfrm>
            <a:off x="311700" y="2332800"/>
            <a:ext cx="8520600" cy="1569600"/>
          </a:xfrm>
        </p:spPr>
        <p:txBody>
          <a:bodyPr/>
          <a:lstStyle/>
          <a:p>
            <a:r>
              <a:rPr lang="en-US" sz="2400" dirty="0"/>
              <a:t>Ted Nellesen</a:t>
            </a:r>
          </a:p>
          <a:p>
            <a:r>
              <a:rPr lang="en-US" sz="2400" dirty="0">
                <a:hlinkClick r:id="rId2"/>
              </a:rPr>
              <a:t>ted.nellesen@dom.iowa.gov</a:t>
            </a:r>
            <a:endParaRPr lang="en-US" sz="2400" dirty="0"/>
          </a:p>
          <a:p>
            <a:r>
              <a:rPr lang="en-US" sz="2400" dirty="0"/>
              <a:t>(515) 281-3705</a:t>
            </a:r>
          </a:p>
        </p:txBody>
      </p:sp>
    </p:spTree>
    <p:extLst>
      <p:ext uri="{BB962C8B-B14F-4D97-AF65-F5344CB8AC3E}">
        <p14:creationId xmlns:p14="http://schemas.microsoft.com/office/powerpoint/2010/main" val="4272137500"/>
      </p:ext>
    </p:extLst>
  </p:cSld>
  <p:clrMapOvr>
    <a:masterClrMapping/>
  </p:clrMapOvr>
</p:sld>
</file>

<file path=ppt/theme/theme1.xml><?xml version="1.0" encoding="utf-8"?>
<a:theme xmlns:a="http://schemas.openxmlformats.org/drawingml/2006/main" name="DOM DoIT">
  <a:themeElements>
    <a:clrScheme name="Office">
      <a:dk1>
        <a:srgbClr val="000000"/>
      </a:dk1>
      <a:lt1>
        <a:srgbClr val="FFFFFF"/>
      </a:lt1>
      <a:dk2>
        <a:srgbClr val="03617A"/>
      </a:dk2>
      <a:lt2>
        <a:srgbClr val="C6D667"/>
      </a:lt2>
      <a:accent1>
        <a:srgbClr val="70C7B8"/>
      </a:accent1>
      <a:accent2>
        <a:srgbClr val="1A405C"/>
      </a:accent2>
      <a:accent3>
        <a:srgbClr val="E0A624"/>
      </a:accent3>
      <a:accent4>
        <a:srgbClr val="E33D2E"/>
      </a:accent4>
      <a:accent5>
        <a:srgbClr val="C16125"/>
      </a:accent5>
      <a:accent6>
        <a:srgbClr val="2E3030"/>
      </a:accent6>
      <a:hlink>
        <a:srgbClr val="1C5DBA"/>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5599</TotalTime>
  <Words>3272</Words>
  <Application>Microsoft Office PowerPoint</Application>
  <PresentationFormat>On-screen Show (16:9)</PresentationFormat>
  <Paragraphs>342</Paragraphs>
  <Slides>60</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Work Sans Medium</vt:lpstr>
      <vt:lpstr>Work Sans</vt:lpstr>
      <vt:lpstr>Calibri</vt:lpstr>
      <vt:lpstr>Century Gothic</vt:lpstr>
      <vt:lpstr>Courier New</vt:lpstr>
      <vt:lpstr>Work Sans Black</vt:lpstr>
      <vt:lpstr>DOM DoIT</vt:lpstr>
      <vt:lpstr>Debt, Law Changes, &amp; Reporting IMFOA Fall 2026  Ted Nellesen State and Local Budgets Division October 21, 2026 </vt:lpstr>
      <vt:lpstr>       Debt Reporting &amp; AFR/Budget Changes  </vt:lpstr>
      <vt:lpstr>Recent Debt Issuance Changes</vt:lpstr>
      <vt:lpstr>Recent Debt Issuance Changes</vt:lpstr>
      <vt:lpstr>Debt Reporting Requirement</vt:lpstr>
      <vt:lpstr>Debt Reporting Requirement</vt:lpstr>
      <vt:lpstr>Implementation</vt:lpstr>
      <vt:lpstr>DOM Debt Database System</vt:lpstr>
      <vt:lpstr>DOM Debt Database System</vt:lpstr>
      <vt:lpstr>DOM Debt Database System</vt:lpstr>
      <vt:lpstr>DOM Debt Database System</vt:lpstr>
      <vt:lpstr>DOM Debt Database System</vt:lpstr>
      <vt:lpstr>DOM Debt Database System</vt:lpstr>
      <vt:lpstr>DOM Debt Database System</vt:lpstr>
      <vt:lpstr>Debt Database – General Information</vt:lpstr>
      <vt:lpstr>PowerPoint Presentation</vt:lpstr>
      <vt:lpstr>Debt Database – General Information</vt:lpstr>
      <vt:lpstr>PowerPoint Presentation</vt:lpstr>
      <vt:lpstr>Debt Database – General Information</vt:lpstr>
      <vt:lpstr>Debt Database – Editing Controls</vt:lpstr>
      <vt:lpstr>PowerPoint Presentation</vt:lpstr>
      <vt:lpstr>Debt Database – Payment Information</vt:lpstr>
      <vt:lpstr>Debt Database – Payment Information</vt:lpstr>
      <vt:lpstr>Debt Database – Payment Information</vt:lpstr>
      <vt:lpstr>Debt Database – Payment Information</vt:lpstr>
      <vt:lpstr>Debt Database – Payment Information</vt:lpstr>
      <vt:lpstr>Debt Detail Page – TIF Agreements</vt:lpstr>
      <vt:lpstr>       Urban Renewal Changes SF2496 &amp; SF2472 </vt:lpstr>
      <vt:lpstr>SF2496 – EMS Levies &amp; TIF</vt:lpstr>
      <vt:lpstr>SF2496 – EMS Levies &amp; TIF</vt:lpstr>
      <vt:lpstr>TIF Sunsets</vt:lpstr>
      <vt:lpstr>SF2472 Div. XIII – UR TIF Rates</vt:lpstr>
      <vt:lpstr>TIF Sunsets</vt:lpstr>
      <vt:lpstr>TIF Sunsets</vt:lpstr>
      <vt:lpstr>SF2472 Div. XIII – LMI Requirements</vt:lpstr>
      <vt:lpstr>       Valuation Changes SF2472 </vt:lpstr>
      <vt:lpstr>SF2472 Div. VIII - Multiresidential</vt:lpstr>
      <vt:lpstr>SF2472 Div. XX – Homestead Exemptions</vt:lpstr>
      <vt:lpstr>SF2472 Div. XX – Homestead Exemptions</vt:lpstr>
      <vt:lpstr>SF2472 Div. XX – Homestead Exemptions</vt:lpstr>
      <vt:lpstr>SF2472 Div. XX – Homestead Exemptions</vt:lpstr>
      <vt:lpstr>SF2472 Div. XX – Homestead Exemptions</vt:lpstr>
      <vt:lpstr>SF2472 Div. II – New Valuation</vt:lpstr>
      <vt:lpstr>       Budget Changes SF2472 </vt:lpstr>
      <vt:lpstr>SF2472 Div. XX – Homestead Replacement</vt:lpstr>
      <vt:lpstr>SF2472 Div. XXIV – Two Tier Payments</vt:lpstr>
      <vt:lpstr>SF2472 Div. II &amp; III – Property Tax</vt:lpstr>
      <vt:lpstr>SF2472 Div. II &amp; III – Property Tax</vt:lpstr>
      <vt:lpstr>SF2472 Div. II &amp; III – Property Tax</vt:lpstr>
      <vt:lpstr>SF2472 Div. II &amp; III – Property Tax</vt:lpstr>
      <vt:lpstr>SF2472 Div. II &amp; III – Property Tax</vt:lpstr>
      <vt:lpstr>SF2472 Div. II &amp; III – Property Tax</vt:lpstr>
      <vt:lpstr>SF2472 Div. III – GO Debt Limitation</vt:lpstr>
      <vt:lpstr>SF2472 Div. XI – General Fund Reserves</vt:lpstr>
      <vt:lpstr>SF2472 Div. XI – General Fund Reserves</vt:lpstr>
      <vt:lpstr>SF2472 Div. XI – General Fund Reserves</vt:lpstr>
      <vt:lpstr>SF2472 Div. XXIII &amp; XXVI – Misc. Levies</vt:lpstr>
      <vt:lpstr>SF2472 Div. XXI – Budget Notice Mailing</vt:lpstr>
      <vt:lpstr>Budget Process Review</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Parker February 5, 2025</dc:title>
  <dc:creator>Parker, John</dc:creator>
  <cp:lastModifiedBy>Nellesen, Ted</cp:lastModifiedBy>
  <cp:revision>45</cp:revision>
  <cp:lastPrinted>2026-02-04T20:57:12Z</cp:lastPrinted>
  <dcterms:modified xsi:type="dcterms:W3CDTF">2026-10-16T14:02:59Z</dcterms:modified>
</cp:coreProperties>
</file>