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8" r:id="rId2"/>
    <p:sldId id="318" r:id="rId3"/>
    <p:sldId id="467" r:id="rId4"/>
    <p:sldId id="472" r:id="rId5"/>
    <p:sldId id="473" r:id="rId6"/>
    <p:sldId id="510" r:id="rId7"/>
    <p:sldId id="511" r:id="rId8"/>
    <p:sldId id="512" r:id="rId9"/>
    <p:sldId id="513" r:id="rId10"/>
    <p:sldId id="514" r:id="rId11"/>
    <p:sldId id="515" r:id="rId12"/>
    <p:sldId id="516" r:id="rId13"/>
    <p:sldId id="474" r:id="rId14"/>
    <p:sldId id="483" r:id="rId15"/>
    <p:sldId id="517" r:id="rId16"/>
    <p:sldId id="506" r:id="rId17"/>
    <p:sldId id="507" r:id="rId18"/>
    <p:sldId id="508" r:id="rId19"/>
    <p:sldId id="519" r:id="rId20"/>
    <p:sldId id="509" r:id="rId21"/>
    <p:sldId id="518" r:id="rId22"/>
    <p:sldId id="520" r:id="rId23"/>
    <p:sldId id="521" r:id="rId24"/>
    <p:sldId id="522" r:id="rId25"/>
    <p:sldId id="523" r:id="rId26"/>
    <p:sldId id="524" r:id="rId27"/>
    <p:sldId id="525" r:id="rId28"/>
    <p:sldId id="526" r:id="rId29"/>
    <p:sldId id="527" r:id="rId30"/>
    <p:sldId id="528" r:id="rId31"/>
    <p:sldId id="529" r:id="rId32"/>
    <p:sldId id="490" r:id="rId33"/>
    <p:sldId id="491" r:id="rId34"/>
    <p:sldId id="484" r:id="rId35"/>
    <p:sldId id="485" r:id="rId36"/>
    <p:sldId id="486" r:id="rId37"/>
    <p:sldId id="492" r:id="rId38"/>
    <p:sldId id="532" r:id="rId39"/>
    <p:sldId id="533" r:id="rId40"/>
    <p:sldId id="535" r:id="rId41"/>
    <p:sldId id="536" r:id="rId42"/>
    <p:sldId id="537" r:id="rId43"/>
    <p:sldId id="538" r:id="rId44"/>
    <p:sldId id="539" r:id="rId45"/>
    <p:sldId id="534" r:id="rId46"/>
    <p:sldId id="477" r:id="rId47"/>
    <p:sldId id="542" r:id="rId48"/>
    <p:sldId id="543" r:id="rId49"/>
    <p:sldId id="540" r:id="rId50"/>
    <p:sldId id="476" r:id="rId51"/>
    <p:sldId id="468" r:id="rId52"/>
    <p:sldId id="544" r:id="rId53"/>
    <p:sldId id="475" r:id="rId54"/>
    <p:sldId id="541" r:id="rId55"/>
    <p:sldId id="469" r:id="rId56"/>
    <p:sldId id="480" r:id="rId57"/>
    <p:sldId id="493" r:id="rId58"/>
    <p:sldId id="497" r:id="rId59"/>
    <p:sldId id="498" r:id="rId60"/>
    <p:sldId id="451" r:id="rId61"/>
    <p:sldId id="432"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159B41-A571-E5DB-699F-4EAF60D729E7}" name="Maddie P. Huntzinger" initials="MH" userId="S::mhuntzinger@lynchdallas.com::e0562f30-773b-4a59-9afb-ea549c16e822" providerId="AD"/>
  <p188:author id="{2CA29E7E-1D74-8F0B-CF25-23B3234AC792}" name="Kim Brown" initials="" userId="S::kbrown@lynchdallas.com::31fba78e-c714-4a50-8e05-41f58aa0a529" providerId="AD"/>
  <p188:author id="{45A75591-A805-6EE1-F595-FF0192EF4D66}" name="Amy Reasner" initials="AR" userId="S-1-5-21-2796097375-1981100759-3941989789-111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ric P. Martin" initials="EPM" lastIdx="2" clrIdx="0">
    <p:extLst>
      <p:ext uri="{19B8F6BF-5375-455C-9EA6-DF929625EA0E}">
        <p15:presenceInfo xmlns:p15="http://schemas.microsoft.com/office/powerpoint/2012/main" userId="Eric P. Mart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22" autoAdjust="0"/>
    <p:restoredTop sz="85989" autoAdjust="0"/>
  </p:normalViewPr>
  <p:slideViewPr>
    <p:cSldViewPr snapToGrid="0">
      <p:cViewPr varScale="1">
        <p:scale>
          <a:sx n="92" d="100"/>
          <a:sy n="92" d="100"/>
        </p:scale>
        <p:origin x="11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69"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64ADE8-658D-4D6E-AD65-9283C9C7D860}" type="datetimeFigureOut">
              <a:rPr lang="en-US" smtClean="0"/>
              <a:t>4/7/2025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BE9317-23C7-4D68-824A-F1B5C5D8780D}" type="slidenum">
              <a:rPr lang="en-US" smtClean="0"/>
              <a:t>‹#›</a:t>
            </a:fld>
            <a:endParaRPr lang="en-US" dirty="0"/>
          </a:p>
        </p:txBody>
      </p:sp>
    </p:spTree>
    <p:extLst>
      <p:ext uri="{BB962C8B-B14F-4D97-AF65-F5344CB8AC3E}">
        <p14:creationId xmlns:p14="http://schemas.microsoft.com/office/powerpoint/2010/main" val="2921796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E9317-23C7-4D68-824A-F1B5C5D8780D}" type="slidenum">
              <a:rPr lang="en-US" smtClean="0"/>
              <a:t>32</a:t>
            </a:fld>
            <a:endParaRPr lang="en-US" dirty="0"/>
          </a:p>
        </p:txBody>
      </p:sp>
    </p:spTree>
    <p:extLst>
      <p:ext uri="{BB962C8B-B14F-4D97-AF65-F5344CB8AC3E}">
        <p14:creationId xmlns:p14="http://schemas.microsoft.com/office/powerpoint/2010/main" val="2811236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E9317-23C7-4D68-824A-F1B5C5D8780D}" type="slidenum">
              <a:rPr lang="en-US" smtClean="0"/>
              <a:t>34</a:t>
            </a:fld>
            <a:endParaRPr lang="en-US" dirty="0"/>
          </a:p>
        </p:txBody>
      </p:sp>
    </p:spTree>
    <p:extLst>
      <p:ext uri="{BB962C8B-B14F-4D97-AF65-F5344CB8AC3E}">
        <p14:creationId xmlns:p14="http://schemas.microsoft.com/office/powerpoint/2010/main" val="2348972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https://www.mslaw.com/mslaw-blog/where-states-stand-on-medical-marijuana-in-the-workplace</a:t>
            </a:r>
          </a:p>
          <a:p>
            <a:r>
              <a:rPr lang="en-US" dirty="0"/>
              <a:t>Disability discrimination case</a:t>
            </a:r>
          </a:p>
          <a:p>
            <a:endParaRPr lang="en-US" dirty="0"/>
          </a:p>
          <a:p>
            <a:r>
              <a:rPr lang="en-US" dirty="0"/>
              <a:t>https://www.legis.iowa.gov/docs/ico/chapter/124E.pdf </a:t>
            </a:r>
          </a:p>
        </p:txBody>
      </p:sp>
      <p:sp>
        <p:nvSpPr>
          <p:cNvPr id="4" name="Slide Number Placeholder 3"/>
          <p:cNvSpPr>
            <a:spLocks noGrp="1"/>
          </p:cNvSpPr>
          <p:nvPr>
            <p:ph type="sldNum" sz="quarter" idx="5"/>
          </p:nvPr>
        </p:nvSpPr>
        <p:spPr/>
        <p:txBody>
          <a:bodyPr/>
          <a:lstStyle/>
          <a:p>
            <a:fld id="{00BE9317-23C7-4D68-824A-F1B5C5D8780D}" type="slidenum">
              <a:rPr lang="en-US" smtClean="0"/>
              <a:t>37</a:t>
            </a:fld>
            <a:endParaRPr lang="en-US" dirty="0"/>
          </a:p>
        </p:txBody>
      </p:sp>
    </p:spTree>
    <p:extLst>
      <p:ext uri="{BB962C8B-B14F-4D97-AF65-F5344CB8AC3E}">
        <p14:creationId xmlns:p14="http://schemas.microsoft.com/office/powerpoint/2010/main" val="466962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7FBAA-39CF-AEEA-185A-A15E28B00A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559E9-C21B-57F1-5091-B9392A5CE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FE15DB-B4BB-C64A-DF9B-F5BC0069EE9D}"/>
              </a:ext>
            </a:extLst>
          </p:cNvPr>
          <p:cNvSpPr>
            <a:spLocks noGrp="1"/>
          </p:cNvSpPr>
          <p:nvPr>
            <p:ph type="body" idx="1"/>
          </p:nvPr>
        </p:nvSpPr>
        <p:spPr/>
        <p:txBody>
          <a:bodyPr/>
          <a:lstStyle/>
          <a:p>
            <a:r>
              <a:rPr lang="en-US" dirty="0"/>
              <a:t>https://www.mslaw.com/mslaw-blog/where-states-stand-on-medical-marijuana-in-the-workplace</a:t>
            </a:r>
          </a:p>
          <a:p>
            <a:r>
              <a:rPr lang="en-US" dirty="0"/>
              <a:t>Disability discrimination case</a:t>
            </a:r>
          </a:p>
          <a:p>
            <a:endParaRPr lang="en-US" dirty="0"/>
          </a:p>
          <a:p>
            <a:r>
              <a:rPr lang="en-US" dirty="0"/>
              <a:t>https://www.legis.iowa.gov/docs/ico/chapter/124E.pdf </a:t>
            </a:r>
          </a:p>
        </p:txBody>
      </p:sp>
      <p:sp>
        <p:nvSpPr>
          <p:cNvPr id="4" name="Slide Number Placeholder 3">
            <a:extLst>
              <a:ext uri="{FF2B5EF4-FFF2-40B4-BE49-F238E27FC236}">
                <a16:creationId xmlns:a16="http://schemas.microsoft.com/office/drawing/2014/main" id="{86F25A61-AAE4-DE57-2D80-162404A8D444}"/>
              </a:ext>
            </a:extLst>
          </p:cNvPr>
          <p:cNvSpPr>
            <a:spLocks noGrp="1"/>
          </p:cNvSpPr>
          <p:nvPr>
            <p:ph type="sldNum" sz="quarter" idx="5"/>
          </p:nvPr>
        </p:nvSpPr>
        <p:spPr/>
        <p:txBody>
          <a:bodyPr/>
          <a:lstStyle/>
          <a:p>
            <a:fld id="{00BE9317-23C7-4D68-824A-F1B5C5D8780D}" type="slidenum">
              <a:rPr lang="en-US" smtClean="0"/>
              <a:t>39</a:t>
            </a:fld>
            <a:endParaRPr lang="en-US" dirty="0"/>
          </a:p>
        </p:txBody>
      </p:sp>
    </p:spTree>
    <p:extLst>
      <p:ext uri="{BB962C8B-B14F-4D97-AF65-F5344CB8AC3E}">
        <p14:creationId xmlns:p14="http://schemas.microsoft.com/office/powerpoint/2010/main" val="2027557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E9317-23C7-4D68-824A-F1B5C5D8780D}" type="slidenum">
              <a:rPr lang="en-US" smtClean="0"/>
              <a:t>46</a:t>
            </a:fld>
            <a:endParaRPr lang="en-US" dirty="0"/>
          </a:p>
        </p:txBody>
      </p:sp>
    </p:spTree>
    <p:extLst>
      <p:ext uri="{BB962C8B-B14F-4D97-AF65-F5344CB8AC3E}">
        <p14:creationId xmlns:p14="http://schemas.microsoft.com/office/powerpoint/2010/main" val="699258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CD113-CAF0-8DCC-D3A6-69B92C6B92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CE1AB-9621-ACB3-F988-95BEFA1D66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D63630-C461-862A-2E52-EB7448F69A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F20F9F-682B-7F50-E11C-173D9BDDB36B}"/>
              </a:ext>
            </a:extLst>
          </p:cNvPr>
          <p:cNvSpPr>
            <a:spLocks noGrp="1"/>
          </p:cNvSpPr>
          <p:nvPr>
            <p:ph type="sldNum" sz="quarter" idx="5"/>
          </p:nvPr>
        </p:nvSpPr>
        <p:spPr/>
        <p:txBody>
          <a:bodyPr/>
          <a:lstStyle/>
          <a:p>
            <a:fld id="{00BE9317-23C7-4D68-824A-F1B5C5D8780D}" type="slidenum">
              <a:rPr lang="en-US" smtClean="0"/>
              <a:t>47</a:t>
            </a:fld>
            <a:endParaRPr lang="en-US" dirty="0"/>
          </a:p>
        </p:txBody>
      </p:sp>
    </p:spTree>
    <p:extLst>
      <p:ext uri="{BB962C8B-B14F-4D97-AF65-F5344CB8AC3E}">
        <p14:creationId xmlns:p14="http://schemas.microsoft.com/office/powerpoint/2010/main" val="3786030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BA3DE-7F7B-D2A7-97E7-880AFD01FC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E1A47-1C74-22AF-8E7E-ECFD5CFAAA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875D84-9814-2EF2-A780-B63748935B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2BBAF9-0EA4-9404-81D0-4C7EDC761A71}"/>
              </a:ext>
            </a:extLst>
          </p:cNvPr>
          <p:cNvSpPr>
            <a:spLocks noGrp="1"/>
          </p:cNvSpPr>
          <p:nvPr>
            <p:ph type="sldNum" sz="quarter" idx="5"/>
          </p:nvPr>
        </p:nvSpPr>
        <p:spPr/>
        <p:txBody>
          <a:bodyPr/>
          <a:lstStyle/>
          <a:p>
            <a:fld id="{00BE9317-23C7-4D68-824A-F1B5C5D8780D}" type="slidenum">
              <a:rPr lang="en-US" smtClean="0"/>
              <a:t>48</a:t>
            </a:fld>
            <a:endParaRPr lang="en-US" dirty="0"/>
          </a:p>
        </p:txBody>
      </p:sp>
    </p:spTree>
    <p:extLst>
      <p:ext uri="{BB962C8B-B14F-4D97-AF65-F5344CB8AC3E}">
        <p14:creationId xmlns:p14="http://schemas.microsoft.com/office/powerpoint/2010/main" val="873986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59F21-3A6D-5FF8-2803-14229610D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83DCBF-6E8E-A553-12D8-3AE482C84E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A9208C-BD2E-6E26-5C0C-C392F511AD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53D697-FA6B-4814-C319-90439FC8B362}"/>
              </a:ext>
            </a:extLst>
          </p:cNvPr>
          <p:cNvSpPr>
            <a:spLocks noGrp="1"/>
          </p:cNvSpPr>
          <p:nvPr>
            <p:ph type="sldNum" sz="quarter" idx="5"/>
          </p:nvPr>
        </p:nvSpPr>
        <p:spPr/>
        <p:txBody>
          <a:bodyPr/>
          <a:lstStyle/>
          <a:p>
            <a:fld id="{00BE9317-23C7-4D68-824A-F1B5C5D8780D}" type="slidenum">
              <a:rPr lang="en-US" smtClean="0"/>
              <a:t>54</a:t>
            </a:fld>
            <a:endParaRPr lang="en-US" dirty="0"/>
          </a:p>
        </p:txBody>
      </p:sp>
    </p:spTree>
    <p:extLst>
      <p:ext uri="{BB962C8B-B14F-4D97-AF65-F5344CB8AC3E}">
        <p14:creationId xmlns:p14="http://schemas.microsoft.com/office/powerpoint/2010/main" val="438657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E9317-23C7-4D68-824A-F1B5C5D8780D}" type="slidenum">
              <a:rPr lang="en-US" smtClean="0"/>
              <a:t>60</a:t>
            </a:fld>
            <a:endParaRPr lang="en-US" dirty="0"/>
          </a:p>
        </p:txBody>
      </p:sp>
    </p:spTree>
    <p:extLst>
      <p:ext uri="{BB962C8B-B14F-4D97-AF65-F5344CB8AC3E}">
        <p14:creationId xmlns:p14="http://schemas.microsoft.com/office/powerpoint/2010/main" val="3777163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3EFF-F0F0-4E40-8DF1-8AC9957125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344083-013C-4D01-8315-6F4AE0B1D8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82C7E3-6EE4-4CD3-BA3E-9DCBA541F428}"/>
              </a:ext>
            </a:extLst>
          </p:cNvPr>
          <p:cNvSpPr>
            <a:spLocks noGrp="1"/>
          </p:cNvSpPr>
          <p:nvPr>
            <p:ph type="dt" sz="half" idx="10"/>
          </p:nvPr>
        </p:nvSpPr>
        <p:spPr/>
        <p:txBody>
          <a:bodyPr/>
          <a:lstStyle/>
          <a:p>
            <a:fld id="{45CEDF0A-DCA7-4727-838D-86032E501639}" type="datetimeFigureOut">
              <a:rPr lang="en-US" smtClean="0"/>
              <a:t>4/7/2025</a:t>
            </a:fld>
            <a:endParaRPr lang="en-US" dirty="0"/>
          </a:p>
        </p:txBody>
      </p:sp>
      <p:sp>
        <p:nvSpPr>
          <p:cNvPr id="5" name="Footer Placeholder 4">
            <a:extLst>
              <a:ext uri="{FF2B5EF4-FFF2-40B4-BE49-F238E27FC236}">
                <a16:creationId xmlns:a16="http://schemas.microsoft.com/office/drawing/2014/main" id="{D1F893B1-5038-4BF4-B59B-217A786FF6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BCED47-D418-41C5-86DD-667F16A96A83}"/>
              </a:ext>
            </a:extLst>
          </p:cNvPr>
          <p:cNvSpPr>
            <a:spLocks noGrp="1"/>
          </p:cNvSpPr>
          <p:nvPr>
            <p:ph type="sldNum" sz="quarter" idx="12"/>
          </p:nvPr>
        </p:nvSpPr>
        <p:spPr/>
        <p:txBody>
          <a:bodyPr/>
          <a:lstStyle/>
          <a:p>
            <a:fld id="{CB3233AA-1620-4108-A3FD-2154828214A8}" type="slidenum">
              <a:rPr lang="en-US" smtClean="0"/>
              <a:t>‹#›</a:t>
            </a:fld>
            <a:endParaRPr lang="en-US" dirty="0"/>
          </a:p>
        </p:txBody>
      </p:sp>
    </p:spTree>
    <p:extLst>
      <p:ext uri="{BB962C8B-B14F-4D97-AF65-F5344CB8AC3E}">
        <p14:creationId xmlns:p14="http://schemas.microsoft.com/office/powerpoint/2010/main" val="126558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7779-0F32-47AF-A409-195C233135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47D69B-DDC6-422E-9199-D814F05A2C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82922-40D9-405E-8355-A7B3F72EECA7}"/>
              </a:ext>
            </a:extLst>
          </p:cNvPr>
          <p:cNvSpPr>
            <a:spLocks noGrp="1"/>
          </p:cNvSpPr>
          <p:nvPr>
            <p:ph type="dt" sz="half" idx="10"/>
          </p:nvPr>
        </p:nvSpPr>
        <p:spPr/>
        <p:txBody>
          <a:bodyPr/>
          <a:lstStyle/>
          <a:p>
            <a:fld id="{45CEDF0A-DCA7-4727-838D-86032E501639}" type="datetimeFigureOut">
              <a:rPr lang="en-US" smtClean="0"/>
              <a:t>4/7/2025</a:t>
            </a:fld>
            <a:endParaRPr lang="en-US" dirty="0"/>
          </a:p>
        </p:txBody>
      </p:sp>
      <p:sp>
        <p:nvSpPr>
          <p:cNvPr id="5" name="Footer Placeholder 4">
            <a:extLst>
              <a:ext uri="{FF2B5EF4-FFF2-40B4-BE49-F238E27FC236}">
                <a16:creationId xmlns:a16="http://schemas.microsoft.com/office/drawing/2014/main" id="{172E9E5A-DC30-482F-814C-0C23EC43FE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EEF599-F7EE-4CC2-8955-F3253F670DAF}"/>
              </a:ext>
            </a:extLst>
          </p:cNvPr>
          <p:cNvSpPr>
            <a:spLocks noGrp="1"/>
          </p:cNvSpPr>
          <p:nvPr>
            <p:ph type="sldNum" sz="quarter" idx="12"/>
          </p:nvPr>
        </p:nvSpPr>
        <p:spPr/>
        <p:txBody>
          <a:bodyPr/>
          <a:lstStyle/>
          <a:p>
            <a:fld id="{CB3233AA-1620-4108-A3FD-2154828214A8}" type="slidenum">
              <a:rPr lang="en-US" smtClean="0"/>
              <a:t>‹#›</a:t>
            </a:fld>
            <a:endParaRPr lang="en-US" dirty="0"/>
          </a:p>
        </p:txBody>
      </p:sp>
    </p:spTree>
    <p:extLst>
      <p:ext uri="{BB962C8B-B14F-4D97-AF65-F5344CB8AC3E}">
        <p14:creationId xmlns:p14="http://schemas.microsoft.com/office/powerpoint/2010/main" val="774704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55E4E5-969B-4F3A-951E-FACFA1EB13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C38277-5ED3-4FF6-8B55-961215D731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0D39E0-C870-4EDF-81CA-BEE86E01F723}"/>
              </a:ext>
            </a:extLst>
          </p:cNvPr>
          <p:cNvSpPr>
            <a:spLocks noGrp="1"/>
          </p:cNvSpPr>
          <p:nvPr>
            <p:ph type="dt" sz="half" idx="10"/>
          </p:nvPr>
        </p:nvSpPr>
        <p:spPr/>
        <p:txBody>
          <a:bodyPr/>
          <a:lstStyle/>
          <a:p>
            <a:fld id="{45CEDF0A-DCA7-4727-838D-86032E501639}" type="datetimeFigureOut">
              <a:rPr lang="en-US" smtClean="0"/>
              <a:t>4/7/2025</a:t>
            </a:fld>
            <a:endParaRPr lang="en-US" dirty="0"/>
          </a:p>
        </p:txBody>
      </p:sp>
      <p:sp>
        <p:nvSpPr>
          <p:cNvPr id="5" name="Footer Placeholder 4">
            <a:extLst>
              <a:ext uri="{FF2B5EF4-FFF2-40B4-BE49-F238E27FC236}">
                <a16:creationId xmlns:a16="http://schemas.microsoft.com/office/drawing/2014/main" id="{CC1FD7AA-093F-4DBD-A903-7E61E3ACC2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6C5E12-C44E-4AAC-8A9C-283A4CA04DDA}"/>
              </a:ext>
            </a:extLst>
          </p:cNvPr>
          <p:cNvSpPr>
            <a:spLocks noGrp="1"/>
          </p:cNvSpPr>
          <p:nvPr>
            <p:ph type="sldNum" sz="quarter" idx="12"/>
          </p:nvPr>
        </p:nvSpPr>
        <p:spPr/>
        <p:txBody>
          <a:bodyPr/>
          <a:lstStyle/>
          <a:p>
            <a:fld id="{CB3233AA-1620-4108-A3FD-2154828214A8}" type="slidenum">
              <a:rPr lang="en-US" smtClean="0"/>
              <a:t>‹#›</a:t>
            </a:fld>
            <a:endParaRPr lang="en-US" dirty="0"/>
          </a:p>
        </p:txBody>
      </p:sp>
    </p:spTree>
    <p:extLst>
      <p:ext uri="{BB962C8B-B14F-4D97-AF65-F5344CB8AC3E}">
        <p14:creationId xmlns:p14="http://schemas.microsoft.com/office/powerpoint/2010/main" val="1570657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1A3C9-2B8F-49AB-BF7E-8AB0F7910A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4FE6B0-9AE3-4425-9D32-BF3E4A3A31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164C08-3535-403A-9FC3-31A461F8059B}"/>
              </a:ext>
            </a:extLst>
          </p:cNvPr>
          <p:cNvSpPr>
            <a:spLocks noGrp="1"/>
          </p:cNvSpPr>
          <p:nvPr>
            <p:ph type="dt" sz="half" idx="10"/>
          </p:nvPr>
        </p:nvSpPr>
        <p:spPr/>
        <p:txBody>
          <a:bodyPr/>
          <a:lstStyle/>
          <a:p>
            <a:fld id="{45CEDF0A-DCA7-4727-838D-86032E501639}" type="datetimeFigureOut">
              <a:rPr lang="en-US" smtClean="0"/>
              <a:t>4/7/2025</a:t>
            </a:fld>
            <a:endParaRPr lang="en-US" dirty="0"/>
          </a:p>
        </p:txBody>
      </p:sp>
      <p:sp>
        <p:nvSpPr>
          <p:cNvPr id="5" name="Footer Placeholder 4">
            <a:extLst>
              <a:ext uri="{FF2B5EF4-FFF2-40B4-BE49-F238E27FC236}">
                <a16:creationId xmlns:a16="http://schemas.microsoft.com/office/drawing/2014/main" id="{A0E145B1-9302-4CEF-9210-D792DD6282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BE17-6BEA-445D-A4B4-7A4D3D8F04CC}"/>
              </a:ext>
            </a:extLst>
          </p:cNvPr>
          <p:cNvSpPr>
            <a:spLocks noGrp="1"/>
          </p:cNvSpPr>
          <p:nvPr>
            <p:ph type="sldNum" sz="quarter" idx="12"/>
          </p:nvPr>
        </p:nvSpPr>
        <p:spPr/>
        <p:txBody>
          <a:bodyPr/>
          <a:lstStyle/>
          <a:p>
            <a:fld id="{CB3233AA-1620-4108-A3FD-2154828214A8}" type="slidenum">
              <a:rPr lang="en-US" smtClean="0"/>
              <a:t>‹#›</a:t>
            </a:fld>
            <a:endParaRPr lang="en-US" dirty="0"/>
          </a:p>
        </p:txBody>
      </p:sp>
    </p:spTree>
    <p:extLst>
      <p:ext uri="{BB962C8B-B14F-4D97-AF65-F5344CB8AC3E}">
        <p14:creationId xmlns:p14="http://schemas.microsoft.com/office/powerpoint/2010/main" val="69363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CF917-53D1-4104-A8F9-05915A8743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BDA0C3-3D74-4CFE-A33C-0DCE947878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F19433-CCA1-45E5-B926-9CD4077730B3}"/>
              </a:ext>
            </a:extLst>
          </p:cNvPr>
          <p:cNvSpPr>
            <a:spLocks noGrp="1"/>
          </p:cNvSpPr>
          <p:nvPr>
            <p:ph type="dt" sz="half" idx="10"/>
          </p:nvPr>
        </p:nvSpPr>
        <p:spPr/>
        <p:txBody>
          <a:bodyPr/>
          <a:lstStyle/>
          <a:p>
            <a:fld id="{45CEDF0A-DCA7-4727-838D-86032E501639}" type="datetimeFigureOut">
              <a:rPr lang="en-US" smtClean="0"/>
              <a:t>4/7/2025</a:t>
            </a:fld>
            <a:endParaRPr lang="en-US" dirty="0"/>
          </a:p>
        </p:txBody>
      </p:sp>
      <p:sp>
        <p:nvSpPr>
          <p:cNvPr id="5" name="Footer Placeholder 4">
            <a:extLst>
              <a:ext uri="{FF2B5EF4-FFF2-40B4-BE49-F238E27FC236}">
                <a16:creationId xmlns:a16="http://schemas.microsoft.com/office/drawing/2014/main" id="{12ACEE45-D137-4D77-AB34-3514583514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E5E093-1F9A-45FD-A4AB-8BFF91396B7B}"/>
              </a:ext>
            </a:extLst>
          </p:cNvPr>
          <p:cNvSpPr>
            <a:spLocks noGrp="1"/>
          </p:cNvSpPr>
          <p:nvPr>
            <p:ph type="sldNum" sz="quarter" idx="12"/>
          </p:nvPr>
        </p:nvSpPr>
        <p:spPr/>
        <p:txBody>
          <a:bodyPr/>
          <a:lstStyle/>
          <a:p>
            <a:fld id="{CB3233AA-1620-4108-A3FD-2154828214A8}" type="slidenum">
              <a:rPr lang="en-US" smtClean="0"/>
              <a:t>‹#›</a:t>
            </a:fld>
            <a:endParaRPr lang="en-US" dirty="0"/>
          </a:p>
        </p:txBody>
      </p:sp>
    </p:spTree>
    <p:extLst>
      <p:ext uri="{BB962C8B-B14F-4D97-AF65-F5344CB8AC3E}">
        <p14:creationId xmlns:p14="http://schemas.microsoft.com/office/powerpoint/2010/main" val="3714573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E5383-974D-4480-97C0-ED04EC1F51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535553-B4DC-4DDA-8437-F62F5F7A77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C81108-BAF8-4A5C-89BC-EBA29EC64E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C598C7-856A-4858-A4F2-2626EFAB9145}"/>
              </a:ext>
            </a:extLst>
          </p:cNvPr>
          <p:cNvSpPr>
            <a:spLocks noGrp="1"/>
          </p:cNvSpPr>
          <p:nvPr>
            <p:ph type="dt" sz="half" idx="10"/>
          </p:nvPr>
        </p:nvSpPr>
        <p:spPr/>
        <p:txBody>
          <a:bodyPr/>
          <a:lstStyle/>
          <a:p>
            <a:fld id="{45CEDF0A-DCA7-4727-838D-86032E501639}" type="datetimeFigureOut">
              <a:rPr lang="en-US" smtClean="0"/>
              <a:t>4/7/2025</a:t>
            </a:fld>
            <a:endParaRPr lang="en-US" dirty="0"/>
          </a:p>
        </p:txBody>
      </p:sp>
      <p:sp>
        <p:nvSpPr>
          <p:cNvPr id="6" name="Footer Placeholder 5">
            <a:extLst>
              <a:ext uri="{FF2B5EF4-FFF2-40B4-BE49-F238E27FC236}">
                <a16:creationId xmlns:a16="http://schemas.microsoft.com/office/drawing/2014/main" id="{05702D0C-3BCF-4111-B47C-157163E20B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C62B2C-8AFE-4771-BB8B-74AFE1040978}"/>
              </a:ext>
            </a:extLst>
          </p:cNvPr>
          <p:cNvSpPr>
            <a:spLocks noGrp="1"/>
          </p:cNvSpPr>
          <p:nvPr>
            <p:ph type="sldNum" sz="quarter" idx="12"/>
          </p:nvPr>
        </p:nvSpPr>
        <p:spPr/>
        <p:txBody>
          <a:bodyPr/>
          <a:lstStyle/>
          <a:p>
            <a:fld id="{CB3233AA-1620-4108-A3FD-2154828214A8}" type="slidenum">
              <a:rPr lang="en-US" smtClean="0"/>
              <a:t>‹#›</a:t>
            </a:fld>
            <a:endParaRPr lang="en-US" dirty="0"/>
          </a:p>
        </p:txBody>
      </p:sp>
    </p:spTree>
    <p:extLst>
      <p:ext uri="{BB962C8B-B14F-4D97-AF65-F5344CB8AC3E}">
        <p14:creationId xmlns:p14="http://schemas.microsoft.com/office/powerpoint/2010/main" val="3969099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3322F-6FB8-49F3-95CC-EEC2C02CAF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9E2850-EFCB-49AE-9EE7-B78B967A47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2798B7-5F04-4C3E-AB7D-41019CD845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DFA41C-A88B-4BF2-A294-D126FE29F1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4D2085-38B5-4B99-A26B-05CEAC445C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53E27E-2F0D-489E-A550-D6C05DA8564B}"/>
              </a:ext>
            </a:extLst>
          </p:cNvPr>
          <p:cNvSpPr>
            <a:spLocks noGrp="1"/>
          </p:cNvSpPr>
          <p:nvPr>
            <p:ph type="dt" sz="half" idx="10"/>
          </p:nvPr>
        </p:nvSpPr>
        <p:spPr/>
        <p:txBody>
          <a:bodyPr/>
          <a:lstStyle/>
          <a:p>
            <a:fld id="{45CEDF0A-DCA7-4727-838D-86032E501639}" type="datetimeFigureOut">
              <a:rPr lang="en-US" smtClean="0"/>
              <a:t>4/7/2025</a:t>
            </a:fld>
            <a:endParaRPr lang="en-US" dirty="0"/>
          </a:p>
        </p:txBody>
      </p:sp>
      <p:sp>
        <p:nvSpPr>
          <p:cNvPr id="8" name="Footer Placeholder 7">
            <a:extLst>
              <a:ext uri="{FF2B5EF4-FFF2-40B4-BE49-F238E27FC236}">
                <a16:creationId xmlns:a16="http://schemas.microsoft.com/office/drawing/2014/main" id="{C2FA1426-05E0-4608-A53D-9CD414D4858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188CEDF-6C9D-4267-99FD-65ADDA9808D8}"/>
              </a:ext>
            </a:extLst>
          </p:cNvPr>
          <p:cNvSpPr>
            <a:spLocks noGrp="1"/>
          </p:cNvSpPr>
          <p:nvPr>
            <p:ph type="sldNum" sz="quarter" idx="12"/>
          </p:nvPr>
        </p:nvSpPr>
        <p:spPr/>
        <p:txBody>
          <a:bodyPr/>
          <a:lstStyle/>
          <a:p>
            <a:fld id="{CB3233AA-1620-4108-A3FD-2154828214A8}" type="slidenum">
              <a:rPr lang="en-US" smtClean="0"/>
              <a:t>‹#›</a:t>
            </a:fld>
            <a:endParaRPr lang="en-US" dirty="0"/>
          </a:p>
        </p:txBody>
      </p:sp>
    </p:spTree>
    <p:extLst>
      <p:ext uri="{BB962C8B-B14F-4D97-AF65-F5344CB8AC3E}">
        <p14:creationId xmlns:p14="http://schemas.microsoft.com/office/powerpoint/2010/main" val="69576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05D11-F91A-46BE-9947-7E23F71BC1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E8099A-8BB6-43C6-AB69-C760EED2DEC0}"/>
              </a:ext>
            </a:extLst>
          </p:cNvPr>
          <p:cNvSpPr>
            <a:spLocks noGrp="1"/>
          </p:cNvSpPr>
          <p:nvPr>
            <p:ph type="dt" sz="half" idx="10"/>
          </p:nvPr>
        </p:nvSpPr>
        <p:spPr/>
        <p:txBody>
          <a:bodyPr/>
          <a:lstStyle/>
          <a:p>
            <a:fld id="{45CEDF0A-DCA7-4727-838D-86032E501639}" type="datetimeFigureOut">
              <a:rPr lang="en-US" smtClean="0"/>
              <a:t>4/7/2025</a:t>
            </a:fld>
            <a:endParaRPr lang="en-US" dirty="0"/>
          </a:p>
        </p:txBody>
      </p:sp>
      <p:sp>
        <p:nvSpPr>
          <p:cNvPr id="4" name="Footer Placeholder 3">
            <a:extLst>
              <a:ext uri="{FF2B5EF4-FFF2-40B4-BE49-F238E27FC236}">
                <a16:creationId xmlns:a16="http://schemas.microsoft.com/office/drawing/2014/main" id="{36FD3FCC-3881-4899-8983-4C85340E7CC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4137456-7D3C-4E26-ABD2-A6C88F154C5E}"/>
              </a:ext>
            </a:extLst>
          </p:cNvPr>
          <p:cNvSpPr>
            <a:spLocks noGrp="1"/>
          </p:cNvSpPr>
          <p:nvPr>
            <p:ph type="sldNum" sz="quarter" idx="12"/>
          </p:nvPr>
        </p:nvSpPr>
        <p:spPr/>
        <p:txBody>
          <a:bodyPr/>
          <a:lstStyle/>
          <a:p>
            <a:fld id="{CB3233AA-1620-4108-A3FD-2154828214A8}" type="slidenum">
              <a:rPr lang="en-US" smtClean="0"/>
              <a:t>‹#›</a:t>
            </a:fld>
            <a:endParaRPr lang="en-US" dirty="0"/>
          </a:p>
        </p:txBody>
      </p:sp>
    </p:spTree>
    <p:extLst>
      <p:ext uri="{BB962C8B-B14F-4D97-AF65-F5344CB8AC3E}">
        <p14:creationId xmlns:p14="http://schemas.microsoft.com/office/powerpoint/2010/main" val="3814775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C031F1-AE68-4666-AE6C-004AE2E22C3D}"/>
              </a:ext>
            </a:extLst>
          </p:cNvPr>
          <p:cNvSpPr>
            <a:spLocks noGrp="1"/>
          </p:cNvSpPr>
          <p:nvPr>
            <p:ph type="dt" sz="half" idx="10"/>
          </p:nvPr>
        </p:nvSpPr>
        <p:spPr/>
        <p:txBody>
          <a:bodyPr/>
          <a:lstStyle/>
          <a:p>
            <a:fld id="{45CEDF0A-DCA7-4727-838D-86032E501639}" type="datetimeFigureOut">
              <a:rPr lang="en-US" smtClean="0"/>
              <a:t>4/7/2025</a:t>
            </a:fld>
            <a:endParaRPr lang="en-US" dirty="0"/>
          </a:p>
        </p:txBody>
      </p:sp>
      <p:sp>
        <p:nvSpPr>
          <p:cNvPr id="3" name="Footer Placeholder 2">
            <a:extLst>
              <a:ext uri="{FF2B5EF4-FFF2-40B4-BE49-F238E27FC236}">
                <a16:creationId xmlns:a16="http://schemas.microsoft.com/office/drawing/2014/main" id="{585FEABD-10F9-4C1D-8D5E-FFF35D45319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81C5786-B61F-4BCF-8C38-81723A65697D}"/>
              </a:ext>
            </a:extLst>
          </p:cNvPr>
          <p:cNvSpPr>
            <a:spLocks noGrp="1"/>
          </p:cNvSpPr>
          <p:nvPr>
            <p:ph type="sldNum" sz="quarter" idx="12"/>
          </p:nvPr>
        </p:nvSpPr>
        <p:spPr/>
        <p:txBody>
          <a:bodyPr/>
          <a:lstStyle/>
          <a:p>
            <a:fld id="{CB3233AA-1620-4108-A3FD-2154828214A8}" type="slidenum">
              <a:rPr lang="en-US" smtClean="0"/>
              <a:t>‹#›</a:t>
            </a:fld>
            <a:endParaRPr lang="en-US" dirty="0"/>
          </a:p>
        </p:txBody>
      </p:sp>
    </p:spTree>
    <p:extLst>
      <p:ext uri="{BB962C8B-B14F-4D97-AF65-F5344CB8AC3E}">
        <p14:creationId xmlns:p14="http://schemas.microsoft.com/office/powerpoint/2010/main" val="3810082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ABCFC-B738-47BA-A107-3F3426953C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EB2900-5CCD-4847-B4C2-67140FCFBE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315812-FB28-4C8A-8D14-EEE4BED766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0E318C-0EEA-4383-81C5-492918661C67}"/>
              </a:ext>
            </a:extLst>
          </p:cNvPr>
          <p:cNvSpPr>
            <a:spLocks noGrp="1"/>
          </p:cNvSpPr>
          <p:nvPr>
            <p:ph type="dt" sz="half" idx="10"/>
          </p:nvPr>
        </p:nvSpPr>
        <p:spPr/>
        <p:txBody>
          <a:bodyPr/>
          <a:lstStyle/>
          <a:p>
            <a:fld id="{45CEDF0A-DCA7-4727-838D-86032E501639}" type="datetimeFigureOut">
              <a:rPr lang="en-US" smtClean="0"/>
              <a:t>4/7/2025</a:t>
            </a:fld>
            <a:endParaRPr lang="en-US" dirty="0"/>
          </a:p>
        </p:txBody>
      </p:sp>
      <p:sp>
        <p:nvSpPr>
          <p:cNvPr id="6" name="Footer Placeholder 5">
            <a:extLst>
              <a:ext uri="{FF2B5EF4-FFF2-40B4-BE49-F238E27FC236}">
                <a16:creationId xmlns:a16="http://schemas.microsoft.com/office/drawing/2014/main" id="{08DFBDBB-C696-4A0B-836D-5A0339EE0EB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F6A8F7-A435-49B7-95A0-C23BA43EB178}"/>
              </a:ext>
            </a:extLst>
          </p:cNvPr>
          <p:cNvSpPr>
            <a:spLocks noGrp="1"/>
          </p:cNvSpPr>
          <p:nvPr>
            <p:ph type="sldNum" sz="quarter" idx="12"/>
          </p:nvPr>
        </p:nvSpPr>
        <p:spPr/>
        <p:txBody>
          <a:bodyPr/>
          <a:lstStyle/>
          <a:p>
            <a:fld id="{CB3233AA-1620-4108-A3FD-2154828214A8}" type="slidenum">
              <a:rPr lang="en-US" smtClean="0"/>
              <a:t>‹#›</a:t>
            </a:fld>
            <a:endParaRPr lang="en-US" dirty="0"/>
          </a:p>
        </p:txBody>
      </p:sp>
    </p:spTree>
    <p:extLst>
      <p:ext uri="{BB962C8B-B14F-4D97-AF65-F5344CB8AC3E}">
        <p14:creationId xmlns:p14="http://schemas.microsoft.com/office/powerpoint/2010/main" val="325324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90233-F253-4AC9-9876-91AEF99468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3AAA5B-B292-45E8-9175-6D53C24EDE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AB14D9E-E3C6-45F7-ACA2-A02393268E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1D309-4563-4F34-811E-09E80E4EF4FE}"/>
              </a:ext>
            </a:extLst>
          </p:cNvPr>
          <p:cNvSpPr>
            <a:spLocks noGrp="1"/>
          </p:cNvSpPr>
          <p:nvPr>
            <p:ph type="dt" sz="half" idx="10"/>
          </p:nvPr>
        </p:nvSpPr>
        <p:spPr/>
        <p:txBody>
          <a:bodyPr/>
          <a:lstStyle/>
          <a:p>
            <a:fld id="{45CEDF0A-DCA7-4727-838D-86032E501639}" type="datetimeFigureOut">
              <a:rPr lang="en-US" smtClean="0"/>
              <a:t>4/7/2025</a:t>
            </a:fld>
            <a:endParaRPr lang="en-US" dirty="0"/>
          </a:p>
        </p:txBody>
      </p:sp>
      <p:sp>
        <p:nvSpPr>
          <p:cNvPr id="6" name="Footer Placeholder 5">
            <a:extLst>
              <a:ext uri="{FF2B5EF4-FFF2-40B4-BE49-F238E27FC236}">
                <a16:creationId xmlns:a16="http://schemas.microsoft.com/office/drawing/2014/main" id="{D83195B6-C601-462B-88F6-CFB5B45C2BD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F8EECB4-6689-41FA-883F-33FFC6777BC9}"/>
              </a:ext>
            </a:extLst>
          </p:cNvPr>
          <p:cNvSpPr>
            <a:spLocks noGrp="1"/>
          </p:cNvSpPr>
          <p:nvPr>
            <p:ph type="sldNum" sz="quarter" idx="12"/>
          </p:nvPr>
        </p:nvSpPr>
        <p:spPr/>
        <p:txBody>
          <a:bodyPr/>
          <a:lstStyle/>
          <a:p>
            <a:fld id="{CB3233AA-1620-4108-A3FD-2154828214A8}" type="slidenum">
              <a:rPr lang="en-US" smtClean="0"/>
              <a:t>‹#›</a:t>
            </a:fld>
            <a:endParaRPr lang="en-US" dirty="0"/>
          </a:p>
        </p:txBody>
      </p:sp>
    </p:spTree>
    <p:extLst>
      <p:ext uri="{BB962C8B-B14F-4D97-AF65-F5344CB8AC3E}">
        <p14:creationId xmlns:p14="http://schemas.microsoft.com/office/powerpoint/2010/main" val="2840144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0B2B58-20E0-4841-8AE5-3C418F2E96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00EBD9-8B00-4D25-8F59-8CE0CAB46E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12C6F-FF52-4236-9697-CDB5F5955F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EDF0A-DCA7-4727-838D-86032E501639}" type="datetimeFigureOut">
              <a:rPr lang="en-US" smtClean="0"/>
              <a:t>4/7/2025</a:t>
            </a:fld>
            <a:endParaRPr lang="en-US" dirty="0"/>
          </a:p>
        </p:txBody>
      </p:sp>
      <p:sp>
        <p:nvSpPr>
          <p:cNvPr id="5" name="Footer Placeholder 4">
            <a:extLst>
              <a:ext uri="{FF2B5EF4-FFF2-40B4-BE49-F238E27FC236}">
                <a16:creationId xmlns:a16="http://schemas.microsoft.com/office/drawing/2014/main" id="{EA7A576A-9983-4403-B5B4-48BBB5A096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3CCC9D7-9999-450E-8CE2-8E2E9E2E46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3233AA-1620-4108-A3FD-2154828214A8}" type="slidenum">
              <a:rPr lang="en-US" smtClean="0"/>
              <a:t>‹#›</a:t>
            </a:fld>
            <a:endParaRPr lang="en-US" dirty="0"/>
          </a:p>
        </p:txBody>
      </p:sp>
    </p:spTree>
    <p:extLst>
      <p:ext uri="{BB962C8B-B14F-4D97-AF65-F5344CB8AC3E}">
        <p14:creationId xmlns:p14="http://schemas.microsoft.com/office/powerpoint/2010/main" val="3914631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hyperlink" Target="https://svgsilh.com/e91e63/image/2061132.html"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emf"/><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www.lexis.com/research/buttonTFLink?_m=fbefbbd683f1d18b8f7c55dc6ee060b2&amp;_xfercite=%3ccite%20cc%3d%22USA%22%3e%3c%21%5bCDATA%5b2011%20U.S.%20Dist.%20LEXIS%2040753%5d%5d%3e%3c%2fcite%3e&amp;_butType=4&amp;_butStat=0&amp;_butNum=120&amp;_butInline=1&amp;_butinfo=29%20U.S.C.%202601&amp;_fmtstr=FULL&amp;docnum=1&amp;_startdoc=1&amp;wchp=dGLzVzB-zSkAl&amp;_md5=91e0374964bf2d753bd5947a5ab09172"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4.xml"/><Relationship Id="rId5" Type="http://schemas.openxmlformats.org/officeDocument/2006/relationships/image" Target="../media/image30.jpg"/><Relationship Id="rId4" Type="http://schemas.openxmlformats.org/officeDocument/2006/relationships/image" Target="../media/image29.jp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7" y="387905"/>
            <a:ext cx="2771775" cy="1285876"/>
          </a:xfrm>
          <a:prstGeom prst="rect">
            <a:avLst/>
          </a:prstGeom>
        </p:spPr>
      </p:pic>
      <p:sp>
        <p:nvSpPr>
          <p:cNvPr id="3" name="TextBox 2">
            <a:extLst>
              <a:ext uri="{FF2B5EF4-FFF2-40B4-BE49-F238E27FC236}">
                <a16:creationId xmlns:a16="http://schemas.microsoft.com/office/drawing/2014/main" id="{E25C3054-AB07-4A44-AFAD-C092D5B9AB7E}"/>
              </a:ext>
            </a:extLst>
          </p:cNvPr>
          <p:cNvSpPr txBox="1"/>
          <p:nvPr/>
        </p:nvSpPr>
        <p:spPr>
          <a:xfrm>
            <a:off x="236728" y="1806547"/>
            <a:ext cx="237805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75000"/>
                  </a:srgbClr>
                </a:solidFill>
                <a:effectLst/>
                <a:uLnTx/>
                <a:uFillTx/>
                <a:latin typeface="Rockwell" panose="02060603020205020403" pitchFamily="18" charset="0"/>
                <a:ea typeface="+mn-ea"/>
                <a:cs typeface="+mn-cs"/>
              </a:rPr>
              <a:t>Maddie Huntzinger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75000"/>
                  </a:srgbClr>
                </a:solidFill>
                <a:effectLst/>
                <a:uLnTx/>
                <a:uFillTx/>
                <a:latin typeface="Rockwell" panose="02060603020205020403" pitchFamily="18" charset="0"/>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75000"/>
                  </a:srgbClr>
                </a:solidFill>
                <a:effectLst/>
                <a:uLnTx/>
                <a:uFillTx/>
                <a:latin typeface="Rockwell" panose="02060603020205020403" pitchFamily="18" charset="0"/>
                <a:ea typeface="+mn-ea"/>
                <a:cs typeface="+mn-cs"/>
              </a:rPr>
              <a:t>Holly A. Corkery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652534-70CF-4432-9313-530E040603E6}"/>
              </a:ext>
            </a:extLst>
          </p:cNvPr>
          <p:cNvSpPr>
            <a:spLocks noGrp="1"/>
          </p:cNvSpPr>
          <p:nvPr>
            <p:ph type="ctrTitle"/>
          </p:nvPr>
        </p:nvSpPr>
        <p:spPr>
          <a:xfrm>
            <a:off x="2891380" y="1212911"/>
            <a:ext cx="9340487" cy="2387600"/>
          </a:xfrm>
        </p:spPr>
        <p:txBody>
          <a:bodyPr>
            <a:normAutofit fontScale="90000"/>
          </a:bodyPr>
          <a:lstStyle/>
          <a:p>
            <a:r>
              <a:rPr lang="en-US" dirty="0">
                <a:latin typeface="Rockwell" panose="02060603020205020403" pitchFamily="18" charset="0"/>
              </a:rPr>
              <a:t>Hot Topics in </a:t>
            </a:r>
            <a:br>
              <a:rPr lang="en-US" dirty="0">
                <a:latin typeface="Rockwell" panose="02060603020205020403" pitchFamily="18" charset="0"/>
              </a:rPr>
            </a:br>
            <a:r>
              <a:rPr lang="en-US" dirty="0">
                <a:latin typeface="Rockwell" panose="02060603020205020403" pitchFamily="18" charset="0"/>
              </a:rPr>
              <a:t>Municipal Employment Law</a:t>
            </a:r>
            <a:br>
              <a:rPr lang="en-US" dirty="0">
                <a:latin typeface="Rockwell" panose="02060603020205020403" pitchFamily="18" charset="0"/>
              </a:rPr>
            </a:br>
            <a:endParaRPr lang="en-US" sz="3600" dirty="0">
              <a:latin typeface="Rockwell" panose="02060603020205020403" pitchFamily="18" charset="0"/>
            </a:endParaRPr>
          </a:p>
        </p:txBody>
      </p:sp>
      <p:sp>
        <p:nvSpPr>
          <p:cNvPr id="4" name="Subtitle 3">
            <a:extLst>
              <a:ext uri="{FF2B5EF4-FFF2-40B4-BE49-F238E27FC236}">
                <a16:creationId xmlns:a16="http://schemas.microsoft.com/office/drawing/2014/main" id="{54D5F03F-6078-4DAE-B6DE-E6BA9DCB4363}"/>
              </a:ext>
            </a:extLst>
          </p:cNvPr>
          <p:cNvSpPr>
            <a:spLocks noGrp="1"/>
          </p:cNvSpPr>
          <p:nvPr>
            <p:ph type="subTitle" idx="1"/>
          </p:nvPr>
        </p:nvSpPr>
        <p:spPr>
          <a:xfrm>
            <a:off x="2811642" y="3734835"/>
            <a:ext cx="9144000" cy="668021"/>
          </a:xfrm>
        </p:spPr>
        <p:txBody>
          <a:bodyPr>
            <a:normAutofit lnSpcReduction="10000"/>
          </a:bodyPr>
          <a:lstStyle/>
          <a:p>
            <a:r>
              <a:rPr lang="en-US" sz="4400" cap="small" dirty="0">
                <a:latin typeface="Rockwell" panose="02060603020205020403" pitchFamily="18" charset="0"/>
              </a:rPr>
              <a:t>April 9, 2025</a:t>
            </a:r>
            <a:endParaRPr lang="en-US" sz="4400" dirty="0">
              <a:latin typeface="Rockwell" panose="02060603020205020403" pitchFamily="18" charset="0"/>
            </a:endParaRPr>
          </a:p>
          <a:p>
            <a:endParaRPr lang="en-US" sz="4400" dirty="0">
              <a:latin typeface="Rockwell" panose="02060603020205020403" pitchFamily="18" charset="0"/>
            </a:endParaRPr>
          </a:p>
        </p:txBody>
      </p:sp>
    </p:spTree>
    <p:extLst>
      <p:ext uri="{BB962C8B-B14F-4D97-AF65-F5344CB8AC3E}">
        <p14:creationId xmlns:p14="http://schemas.microsoft.com/office/powerpoint/2010/main" val="1633603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1C39F-AAC3-68DE-C0ED-7A1AEB5A49E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B306947-0924-187E-CC43-16FF1E9FF28F}"/>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878763B7-5B41-F0A4-E439-6E5CCAE89363}"/>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6EFD779E-7318-1456-E553-2CFCBE2AD499}"/>
              </a:ext>
            </a:extLst>
          </p:cNvPr>
          <p:cNvSpPr>
            <a:spLocks noGrp="1"/>
          </p:cNvSpPr>
          <p:nvPr>
            <p:ph type="title"/>
          </p:nvPr>
        </p:nvSpPr>
        <p:spPr>
          <a:xfrm>
            <a:off x="3448050" y="365125"/>
            <a:ext cx="7905750" cy="1325563"/>
          </a:xfrm>
        </p:spPr>
        <p:txBody>
          <a:bodyPr>
            <a:normAutofit/>
          </a:bodyPr>
          <a:lstStyle/>
          <a:p>
            <a:pPr algn="ctr"/>
            <a:r>
              <a:rPr lang="en-US" dirty="0">
                <a:latin typeface="Rockwell" panose="02060603020205020403" pitchFamily="18" charset="0"/>
              </a:rPr>
              <a:t>FMLA: What is Continuing Treatment?</a:t>
            </a:r>
          </a:p>
        </p:txBody>
      </p:sp>
      <p:sp>
        <p:nvSpPr>
          <p:cNvPr id="3" name="Content Placeholder 2">
            <a:extLst>
              <a:ext uri="{FF2B5EF4-FFF2-40B4-BE49-F238E27FC236}">
                <a16:creationId xmlns:a16="http://schemas.microsoft.com/office/drawing/2014/main" id="{7713E03E-0508-3EA6-E2B3-74679E1AFA72}"/>
              </a:ext>
            </a:extLst>
          </p:cNvPr>
          <p:cNvSpPr>
            <a:spLocks noGrp="1"/>
          </p:cNvSpPr>
          <p:nvPr>
            <p:ph idx="1"/>
          </p:nvPr>
        </p:nvSpPr>
        <p:spPr>
          <a:xfrm>
            <a:off x="3190009" y="1859972"/>
            <a:ext cx="8676409" cy="4632903"/>
          </a:xfrm>
        </p:spPr>
        <p:txBody>
          <a:bodyPr>
            <a:noAutofit/>
          </a:bodyPr>
          <a:lstStyle/>
          <a:p>
            <a:pPr marL="0" indent="0">
              <a:buNone/>
            </a:pPr>
            <a:r>
              <a:rPr lang="en-US" sz="3200" dirty="0">
                <a:latin typeface="Rockwell" panose="02060603020205020403" pitchFamily="18" charset="0"/>
              </a:rPr>
              <a:t>There are five (5) different scenarios which constitute continuing treatment under the FMLA:</a:t>
            </a:r>
          </a:p>
          <a:p>
            <a:pPr marL="0" indent="0">
              <a:buNone/>
            </a:pPr>
            <a:endParaRPr lang="en-US" sz="900" dirty="0">
              <a:latin typeface="Rockwell" panose="02060603020205020403" pitchFamily="18" charset="0"/>
            </a:endParaRPr>
          </a:p>
          <a:p>
            <a:pPr marL="914400" indent="-914400">
              <a:buNone/>
            </a:pPr>
            <a:r>
              <a:rPr lang="en-US" sz="2400" dirty="0">
                <a:latin typeface="Rockwell" panose="02060603020205020403" pitchFamily="18" charset="0"/>
              </a:rPr>
              <a:t>1) 	A period of incapacity of more than three (3) consecutive calendar days involving two or more treatments, by or under the orders of a health care provider, or treatment by a health care provider on at least one occasion that results in a supervised regimen of continuing treatment;</a:t>
            </a:r>
          </a:p>
          <a:p>
            <a:pPr marL="685800" lvl="4" indent="0">
              <a:spcBef>
                <a:spcPts val="600"/>
              </a:spcBef>
              <a:buNone/>
            </a:pPr>
            <a:endParaRPr lang="en-US" sz="2200" dirty="0">
              <a:latin typeface="Rockwell" panose="02060603020205020403" pitchFamily="18" charset="0"/>
              <a:cs typeface="Times New Roman" panose="02020603050405020304" pitchFamily="18" charset="0"/>
            </a:endParaRPr>
          </a:p>
          <a:p>
            <a:pPr lvl="3">
              <a:spcBef>
                <a:spcPts val="1000"/>
              </a:spcBef>
            </a:pPr>
            <a:endParaRPr lang="en-US" sz="2400" dirty="0">
              <a:latin typeface="Rockwell" panose="02060603020205020403" pitchFamily="18" charset="0"/>
              <a:cs typeface="Times New Roman" panose="02020603050405020304" pitchFamily="18" charset="0"/>
            </a:endParaRPr>
          </a:p>
          <a:p>
            <a:pPr marL="914400" lvl="2" indent="0">
              <a:spcBef>
                <a:spcPts val="1000"/>
              </a:spcBef>
              <a:buNone/>
            </a:pPr>
            <a:endParaRPr lang="en-US" sz="2400" dirty="0">
              <a:latin typeface="Rockwell" panose="02060603020205020403" pitchFamily="18" charset="0"/>
              <a:cs typeface="Times New Roman" panose="02020603050405020304" pitchFamily="18" charset="0"/>
            </a:endParaRPr>
          </a:p>
          <a:p>
            <a:pPr lvl="2">
              <a:spcBef>
                <a:spcPts val="1000"/>
              </a:spcBef>
            </a:pPr>
            <a:endParaRPr lang="en-US" sz="2600" dirty="0">
              <a:latin typeface="Rockwell" panose="02060603020205020403" pitchFamily="18" charset="0"/>
              <a:cs typeface="Times New Roman" panose="02020603050405020304" pitchFamily="18" charset="0"/>
            </a:endParaRPr>
          </a:p>
          <a:p>
            <a:pPr marL="1371600" lvl="3" indent="0">
              <a:spcBef>
                <a:spcPts val="1000"/>
              </a:spcBef>
              <a:buNone/>
            </a:pPr>
            <a:endParaRPr lang="en-US" sz="3200" dirty="0">
              <a:latin typeface="Rockwell" panose="02060603020205020403" pitchFamily="18" charset="0"/>
              <a:cs typeface="Times New Roman" panose="02020603050405020304" pitchFamily="18" charset="0"/>
            </a:endParaRPr>
          </a:p>
          <a:p>
            <a:pPr lvl="2" algn="just">
              <a:spcBef>
                <a:spcPts val="1000"/>
              </a:spcBef>
            </a:pPr>
            <a:endParaRPr lang="en-US" sz="2400" dirty="0">
              <a:latin typeface="Rockwell" panose="02060603020205020403" pitchFamily="18" charset="0"/>
            </a:endParaRPr>
          </a:p>
        </p:txBody>
      </p:sp>
    </p:spTree>
    <p:extLst>
      <p:ext uri="{BB962C8B-B14F-4D97-AF65-F5344CB8AC3E}">
        <p14:creationId xmlns:p14="http://schemas.microsoft.com/office/powerpoint/2010/main" val="3845337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E515C-1E50-C3FC-2196-CA161A26D69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816A35F-8417-C1B0-215F-DA215D5248B1}"/>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AA08E2DF-2BB7-AC49-C7DE-068D08328490}"/>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C01A4CA9-4C97-D41F-985A-91F3058CFBA3}"/>
              </a:ext>
            </a:extLst>
          </p:cNvPr>
          <p:cNvSpPr>
            <a:spLocks noGrp="1"/>
          </p:cNvSpPr>
          <p:nvPr>
            <p:ph type="title"/>
          </p:nvPr>
        </p:nvSpPr>
        <p:spPr>
          <a:xfrm>
            <a:off x="3448050" y="365125"/>
            <a:ext cx="7905750" cy="1325563"/>
          </a:xfrm>
        </p:spPr>
        <p:txBody>
          <a:bodyPr>
            <a:normAutofit/>
          </a:bodyPr>
          <a:lstStyle/>
          <a:p>
            <a:pPr algn="ctr"/>
            <a:r>
              <a:rPr lang="en-US" dirty="0">
                <a:latin typeface="Rockwell" panose="02060603020205020403" pitchFamily="18" charset="0"/>
              </a:rPr>
              <a:t>FMLA: What is Continuing Treatment?</a:t>
            </a:r>
          </a:p>
        </p:txBody>
      </p:sp>
      <p:sp>
        <p:nvSpPr>
          <p:cNvPr id="3" name="Content Placeholder 2">
            <a:extLst>
              <a:ext uri="{FF2B5EF4-FFF2-40B4-BE49-F238E27FC236}">
                <a16:creationId xmlns:a16="http://schemas.microsoft.com/office/drawing/2014/main" id="{25C9847D-ADDD-EC8B-AE96-715AA1EFDF4B}"/>
              </a:ext>
            </a:extLst>
          </p:cNvPr>
          <p:cNvSpPr>
            <a:spLocks noGrp="1"/>
          </p:cNvSpPr>
          <p:nvPr>
            <p:ph idx="1"/>
          </p:nvPr>
        </p:nvSpPr>
        <p:spPr>
          <a:xfrm>
            <a:off x="3013364" y="1940070"/>
            <a:ext cx="8915399" cy="4351338"/>
          </a:xfrm>
        </p:spPr>
        <p:txBody>
          <a:bodyPr>
            <a:noAutofit/>
          </a:bodyPr>
          <a:lstStyle/>
          <a:p>
            <a:pPr marL="0" indent="0">
              <a:buNone/>
            </a:pPr>
            <a:r>
              <a:rPr lang="en-US" sz="3200" dirty="0">
                <a:latin typeface="Rockwell" panose="02060603020205020403" pitchFamily="18" charset="0"/>
              </a:rPr>
              <a:t>There are five (5) different scenarios which constitute continuing treatment under the FMLA:</a:t>
            </a:r>
          </a:p>
          <a:p>
            <a:pPr marL="0" indent="0">
              <a:buNone/>
            </a:pPr>
            <a:endParaRPr lang="en-US" sz="900" dirty="0">
              <a:latin typeface="Rockwell" panose="02060603020205020403" pitchFamily="18" charset="0"/>
              <a:cs typeface="Times New Roman" panose="02020603050405020304" pitchFamily="18" charset="0"/>
            </a:endParaRPr>
          </a:p>
          <a:p>
            <a:pPr marL="457200" indent="-457200">
              <a:buNone/>
            </a:pPr>
            <a:r>
              <a:rPr lang="en-US" sz="2400" dirty="0">
                <a:latin typeface="Rockwell" panose="02060603020205020403" pitchFamily="18" charset="0"/>
              </a:rPr>
              <a:t>(2)</a:t>
            </a:r>
            <a:r>
              <a:rPr lang="en-US" dirty="0">
                <a:latin typeface="Rockwell" panose="02060603020205020403" pitchFamily="18" charset="0"/>
              </a:rPr>
              <a:t> 	</a:t>
            </a:r>
            <a:r>
              <a:rPr lang="en-US" sz="2400" dirty="0">
                <a:latin typeface="Rockwell" panose="02060603020205020403" pitchFamily="18" charset="0"/>
              </a:rPr>
              <a:t>Pregnancy (including severe morning 	sickness) and 	time needed for prenatal visits;</a:t>
            </a:r>
          </a:p>
          <a:p>
            <a:pPr marL="0" indent="0">
              <a:buNone/>
            </a:pPr>
            <a:endParaRPr lang="en-US" sz="900" dirty="0">
              <a:latin typeface="Rockwell" panose="02060603020205020403" pitchFamily="18" charset="0"/>
            </a:endParaRPr>
          </a:p>
          <a:p>
            <a:pPr marL="457200" indent="-457200">
              <a:buNone/>
            </a:pPr>
            <a:r>
              <a:rPr lang="en-US" sz="2400" dirty="0">
                <a:latin typeface="Rockwell" panose="02060603020205020403" pitchFamily="18" charset="0"/>
              </a:rPr>
              <a:t>(3) 	A chronic health condition, such as asthma, diabetes, or 	epilepsy;</a:t>
            </a:r>
            <a:endParaRPr lang="en-US" sz="2400" dirty="0">
              <a:latin typeface="Rockwell" panose="02060603020205020403" pitchFamily="18" charset="0"/>
              <a:cs typeface="Times New Roman" panose="02020603050405020304" pitchFamily="18" charset="0"/>
            </a:endParaRPr>
          </a:p>
          <a:p>
            <a:pPr lvl="3">
              <a:spcBef>
                <a:spcPts val="1000"/>
              </a:spcBef>
            </a:pPr>
            <a:endParaRPr lang="en-US" sz="2400" dirty="0">
              <a:latin typeface="Rockwell" panose="02060603020205020403" pitchFamily="18" charset="0"/>
              <a:cs typeface="Times New Roman" panose="02020603050405020304" pitchFamily="18" charset="0"/>
            </a:endParaRPr>
          </a:p>
          <a:p>
            <a:pPr marL="914400" lvl="2" indent="0">
              <a:spcBef>
                <a:spcPts val="1000"/>
              </a:spcBef>
              <a:buNone/>
            </a:pPr>
            <a:endParaRPr lang="en-US" sz="2400" dirty="0">
              <a:latin typeface="Rockwell" panose="02060603020205020403" pitchFamily="18" charset="0"/>
              <a:cs typeface="Times New Roman" panose="02020603050405020304" pitchFamily="18" charset="0"/>
            </a:endParaRPr>
          </a:p>
          <a:p>
            <a:pPr lvl="2">
              <a:spcBef>
                <a:spcPts val="1000"/>
              </a:spcBef>
            </a:pPr>
            <a:endParaRPr lang="en-US" sz="2600" dirty="0">
              <a:latin typeface="Rockwell" panose="02060603020205020403" pitchFamily="18" charset="0"/>
              <a:cs typeface="Times New Roman" panose="02020603050405020304" pitchFamily="18" charset="0"/>
            </a:endParaRPr>
          </a:p>
          <a:p>
            <a:pPr marL="1371600" lvl="3" indent="0">
              <a:spcBef>
                <a:spcPts val="1000"/>
              </a:spcBef>
              <a:buNone/>
            </a:pPr>
            <a:endParaRPr lang="en-US" sz="3200" dirty="0">
              <a:latin typeface="Rockwell" panose="02060603020205020403" pitchFamily="18" charset="0"/>
              <a:cs typeface="Times New Roman" panose="02020603050405020304" pitchFamily="18" charset="0"/>
            </a:endParaRPr>
          </a:p>
          <a:p>
            <a:pPr lvl="2" algn="just">
              <a:spcBef>
                <a:spcPts val="1000"/>
              </a:spcBef>
            </a:pPr>
            <a:endParaRPr lang="en-US" sz="2400" dirty="0">
              <a:latin typeface="Rockwell" panose="02060603020205020403" pitchFamily="18" charset="0"/>
            </a:endParaRPr>
          </a:p>
        </p:txBody>
      </p:sp>
    </p:spTree>
    <p:extLst>
      <p:ext uri="{BB962C8B-B14F-4D97-AF65-F5344CB8AC3E}">
        <p14:creationId xmlns:p14="http://schemas.microsoft.com/office/powerpoint/2010/main" val="3767219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F58E7-0344-932D-BB2A-7DB1028E5D2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05FC0BC-3991-AF2C-6792-6DC0AF821905}"/>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3CEF87FB-6A06-4524-DE49-6F9054725EC8}"/>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BD755553-ADD1-00BD-6BBB-337B03BAD129}"/>
              </a:ext>
            </a:extLst>
          </p:cNvPr>
          <p:cNvSpPr>
            <a:spLocks noGrp="1"/>
          </p:cNvSpPr>
          <p:nvPr>
            <p:ph type="title"/>
          </p:nvPr>
        </p:nvSpPr>
        <p:spPr>
          <a:xfrm>
            <a:off x="3448050" y="365125"/>
            <a:ext cx="7905750" cy="1325563"/>
          </a:xfrm>
        </p:spPr>
        <p:txBody>
          <a:bodyPr>
            <a:normAutofit/>
          </a:bodyPr>
          <a:lstStyle/>
          <a:p>
            <a:pPr algn="ctr"/>
            <a:r>
              <a:rPr lang="en-US" dirty="0">
                <a:latin typeface="Rockwell" panose="02060603020205020403" pitchFamily="18" charset="0"/>
              </a:rPr>
              <a:t>FMLA: What is Continuing Treatment?</a:t>
            </a:r>
          </a:p>
        </p:txBody>
      </p:sp>
      <p:sp>
        <p:nvSpPr>
          <p:cNvPr id="3" name="Content Placeholder 2">
            <a:extLst>
              <a:ext uri="{FF2B5EF4-FFF2-40B4-BE49-F238E27FC236}">
                <a16:creationId xmlns:a16="http://schemas.microsoft.com/office/drawing/2014/main" id="{8995CC3D-053E-7C86-FF80-B9E01733CF57}"/>
              </a:ext>
            </a:extLst>
          </p:cNvPr>
          <p:cNvSpPr>
            <a:spLocks noGrp="1"/>
          </p:cNvSpPr>
          <p:nvPr>
            <p:ph idx="1"/>
          </p:nvPr>
        </p:nvSpPr>
        <p:spPr>
          <a:xfrm>
            <a:off x="3002974" y="1690688"/>
            <a:ext cx="8977744" cy="5053012"/>
          </a:xfrm>
        </p:spPr>
        <p:txBody>
          <a:bodyPr>
            <a:noAutofit/>
          </a:bodyPr>
          <a:lstStyle/>
          <a:p>
            <a:pPr marL="0" indent="0">
              <a:buNone/>
            </a:pPr>
            <a:r>
              <a:rPr lang="en-US" sz="3200" dirty="0">
                <a:latin typeface="Rockwell" panose="02060603020205020403" pitchFamily="18" charset="0"/>
              </a:rPr>
              <a:t>There are five (5) different scenarios which constitute continuing treatment under the FMLA:</a:t>
            </a:r>
          </a:p>
          <a:p>
            <a:pPr marL="0" indent="0">
              <a:buNone/>
            </a:pPr>
            <a:endParaRPr lang="en-US" sz="900" dirty="0">
              <a:latin typeface="Rockwell" panose="02060603020205020403" pitchFamily="18" charset="0"/>
              <a:cs typeface="Times New Roman" panose="02020603050405020304" pitchFamily="18" charset="0"/>
            </a:endParaRPr>
          </a:p>
          <a:p>
            <a:pPr marL="914400" indent="-914400">
              <a:buNone/>
            </a:pPr>
            <a:r>
              <a:rPr lang="en-US" sz="2400" dirty="0">
                <a:latin typeface="Rockwell" panose="02060603020205020403" pitchFamily="18" charset="0"/>
              </a:rPr>
              <a:t>(4) 	A long-term condition such as Alzheimer’s, a severe stroke, or the terminal stages of a disease; and </a:t>
            </a:r>
          </a:p>
          <a:p>
            <a:pPr marL="0" indent="0">
              <a:buNone/>
            </a:pPr>
            <a:endParaRPr lang="en-US" sz="900" dirty="0">
              <a:latin typeface="Rockwell" panose="02060603020205020403" pitchFamily="18" charset="0"/>
            </a:endParaRPr>
          </a:p>
          <a:p>
            <a:pPr marL="914400" indent="-914400">
              <a:buNone/>
            </a:pPr>
            <a:r>
              <a:rPr lang="en-US" sz="2400" dirty="0">
                <a:latin typeface="Rockwell" panose="02060603020205020403" pitchFamily="18" charset="0"/>
              </a:rPr>
              <a:t>(5) 	Restorative surgery after an accident or other injury, or a condition that is likely to result in a period of incapacity of more than three (3) consecutive calendar days if left untreated, such as physical therapy for severe arthritis or chemotherapy for cancer.</a:t>
            </a:r>
            <a:endParaRPr lang="en-US" sz="2400" dirty="0">
              <a:latin typeface="Rockwell" panose="02060603020205020403" pitchFamily="18" charset="0"/>
              <a:cs typeface="Times New Roman" panose="02020603050405020304" pitchFamily="18" charset="0"/>
            </a:endParaRPr>
          </a:p>
          <a:p>
            <a:pPr marL="914400" lvl="2" indent="0">
              <a:spcBef>
                <a:spcPts val="1000"/>
              </a:spcBef>
              <a:buNone/>
            </a:pPr>
            <a:endParaRPr lang="en-US" sz="2400" dirty="0">
              <a:latin typeface="Rockwell" panose="02060603020205020403" pitchFamily="18" charset="0"/>
              <a:cs typeface="Times New Roman" panose="02020603050405020304" pitchFamily="18" charset="0"/>
            </a:endParaRPr>
          </a:p>
          <a:p>
            <a:pPr lvl="2">
              <a:spcBef>
                <a:spcPts val="1000"/>
              </a:spcBef>
            </a:pPr>
            <a:endParaRPr lang="en-US" sz="2600" dirty="0">
              <a:latin typeface="Rockwell" panose="02060603020205020403" pitchFamily="18" charset="0"/>
              <a:cs typeface="Times New Roman" panose="02020603050405020304" pitchFamily="18" charset="0"/>
            </a:endParaRPr>
          </a:p>
          <a:p>
            <a:pPr marL="1371600" lvl="3" indent="0">
              <a:spcBef>
                <a:spcPts val="1000"/>
              </a:spcBef>
              <a:buNone/>
            </a:pPr>
            <a:endParaRPr lang="en-US" sz="3200" dirty="0">
              <a:latin typeface="Rockwell" panose="02060603020205020403" pitchFamily="18" charset="0"/>
              <a:cs typeface="Times New Roman" panose="02020603050405020304" pitchFamily="18" charset="0"/>
            </a:endParaRPr>
          </a:p>
          <a:p>
            <a:pPr lvl="2" algn="just">
              <a:spcBef>
                <a:spcPts val="1000"/>
              </a:spcBef>
            </a:pPr>
            <a:endParaRPr lang="en-US" sz="2400" dirty="0">
              <a:latin typeface="Rockwell" panose="02060603020205020403" pitchFamily="18" charset="0"/>
            </a:endParaRPr>
          </a:p>
        </p:txBody>
      </p:sp>
    </p:spTree>
    <p:extLst>
      <p:ext uri="{BB962C8B-B14F-4D97-AF65-F5344CB8AC3E}">
        <p14:creationId xmlns:p14="http://schemas.microsoft.com/office/powerpoint/2010/main" val="2961380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FMLA: Entitlement/Uses</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034145" y="1825625"/>
            <a:ext cx="8832273" cy="4351338"/>
          </a:xfrm>
        </p:spPr>
        <p:txBody>
          <a:bodyPr>
            <a:noAutofit/>
          </a:bodyPr>
          <a:lstStyle/>
          <a:p>
            <a:pPr marL="457200" lvl="2" indent="-457200">
              <a:spcBef>
                <a:spcPts val="0"/>
              </a:spcBef>
            </a:pPr>
            <a:r>
              <a:rPr lang="en-US" sz="2400" b="1" dirty="0">
                <a:latin typeface="Rockwell" panose="02060603020205020403" pitchFamily="18" charset="0"/>
              </a:rPr>
              <a:t>Block leave: 12 weeks in a 12-month period for:</a:t>
            </a:r>
          </a:p>
          <a:p>
            <a:pPr marL="0" lvl="2" indent="0">
              <a:spcBef>
                <a:spcPts val="0"/>
              </a:spcBef>
              <a:buNone/>
            </a:pPr>
            <a:endParaRPr lang="en-US" sz="2400" b="1" dirty="0">
              <a:latin typeface="Rockwell" panose="02060603020205020403" pitchFamily="18" charset="0"/>
            </a:endParaRPr>
          </a:p>
          <a:p>
            <a:pPr marL="914400" lvl="3" indent="-457200">
              <a:spcBef>
                <a:spcPts val="0"/>
              </a:spcBef>
            </a:pPr>
            <a:r>
              <a:rPr lang="en-US" sz="2400" dirty="0">
                <a:latin typeface="Rockwell" panose="02060603020205020403" pitchFamily="18" charset="0"/>
              </a:rPr>
              <a:t>Birth of a child or placement of a child with the employee for adoption or foster care;</a:t>
            </a:r>
          </a:p>
          <a:p>
            <a:pPr marL="914400" lvl="3" indent="-457200">
              <a:spcBef>
                <a:spcPts val="0"/>
              </a:spcBef>
            </a:pPr>
            <a:r>
              <a:rPr lang="en-US" sz="2400" dirty="0">
                <a:latin typeface="Rockwell" panose="02060603020205020403" pitchFamily="18" charset="0"/>
              </a:rPr>
              <a:t>Care for a spouse, child, or parent who has a serious health condition;</a:t>
            </a:r>
          </a:p>
          <a:p>
            <a:pPr marL="914400" lvl="3" indent="-457200">
              <a:spcBef>
                <a:spcPts val="0"/>
              </a:spcBef>
            </a:pPr>
            <a:r>
              <a:rPr lang="en-US" sz="2400" dirty="0">
                <a:latin typeface="Rockwell" panose="02060603020205020403" pitchFamily="18" charset="0"/>
              </a:rPr>
              <a:t>A serious health condition that makes the employee unable to perform the essential functions of his or her job; or</a:t>
            </a:r>
          </a:p>
          <a:p>
            <a:pPr marL="914400" lvl="3" indent="-457200">
              <a:spcBef>
                <a:spcPts val="0"/>
              </a:spcBef>
            </a:pPr>
            <a:r>
              <a:rPr lang="en-US" sz="2400" dirty="0">
                <a:latin typeface="Rockwell" panose="02060603020205020403" pitchFamily="18" charset="0"/>
              </a:rPr>
              <a:t>Any qualifying exigency arising out of the fact that a spouse, child, or parent is a military member on covered active duty or call to covered active-duty status.</a:t>
            </a:r>
          </a:p>
          <a:p>
            <a:pPr marL="914400" lvl="2" indent="0" algn="just">
              <a:spcBef>
                <a:spcPts val="1000"/>
              </a:spcBef>
              <a:buNone/>
            </a:pPr>
            <a:endParaRPr lang="en-US" sz="2400" dirty="0">
              <a:latin typeface="Rockwell" panose="02060603020205020403" pitchFamily="18" charset="0"/>
            </a:endParaRPr>
          </a:p>
        </p:txBody>
      </p:sp>
    </p:spTree>
    <p:extLst>
      <p:ext uri="{BB962C8B-B14F-4D97-AF65-F5344CB8AC3E}">
        <p14:creationId xmlns:p14="http://schemas.microsoft.com/office/powerpoint/2010/main" val="188845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FMLA: Other Entitlement/Uses</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448048" y="1825625"/>
            <a:ext cx="7905751" cy="4949248"/>
          </a:xfrm>
        </p:spPr>
        <p:txBody>
          <a:bodyPr>
            <a:noAutofit/>
          </a:bodyPr>
          <a:lstStyle/>
          <a:p>
            <a:pPr marL="457200" lvl="2" indent="-457200">
              <a:spcBef>
                <a:spcPts val="0"/>
              </a:spcBef>
            </a:pPr>
            <a:r>
              <a:rPr lang="en-US" sz="2400" b="1" dirty="0">
                <a:latin typeface="Rockwell" panose="02060603020205020403" pitchFamily="18" charset="0"/>
              </a:rPr>
              <a:t>Up to 12 workweeks in a 12-month period for:</a:t>
            </a:r>
          </a:p>
          <a:p>
            <a:pPr marL="914400" lvl="3" indent="-457200" algn="just">
              <a:spcBef>
                <a:spcPts val="0"/>
              </a:spcBef>
            </a:pPr>
            <a:r>
              <a:rPr lang="en-US" sz="2400" dirty="0">
                <a:latin typeface="Rockwell" panose="02060603020205020403" pitchFamily="18" charset="0"/>
              </a:rPr>
              <a:t>Reduced schedule leave </a:t>
            </a:r>
          </a:p>
          <a:p>
            <a:pPr marL="914400" lvl="3" indent="-457200" algn="just">
              <a:spcBef>
                <a:spcPts val="0"/>
              </a:spcBef>
            </a:pPr>
            <a:r>
              <a:rPr lang="en-US" sz="2400" dirty="0">
                <a:latin typeface="Rockwell" panose="02060603020205020403" pitchFamily="18" charset="0"/>
              </a:rPr>
              <a:t>Intermittent leave</a:t>
            </a:r>
          </a:p>
          <a:p>
            <a:pPr marL="457200" lvl="3" indent="0" algn="just">
              <a:spcBef>
                <a:spcPts val="0"/>
              </a:spcBef>
              <a:buNone/>
            </a:pPr>
            <a:endParaRPr lang="en-US" sz="2400" b="1" dirty="0">
              <a:latin typeface="Rockwell" panose="02060603020205020403" pitchFamily="18" charset="0"/>
            </a:endParaRPr>
          </a:p>
          <a:p>
            <a:pPr marL="457200" lvl="2" indent="-457200">
              <a:spcBef>
                <a:spcPts val="0"/>
              </a:spcBef>
            </a:pPr>
            <a:r>
              <a:rPr lang="en-US" sz="2400" b="1" dirty="0">
                <a:latin typeface="Rockwell" panose="02060603020205020403" pitchFamily="18" charset="0"/>
              </a:rPr>
              <a:t>Up to 26 workweeks in a single 12-month period for:</a:t>
            </a:r>
          </a:p>
          <a:p>
            <a:pPr marL="914400" lvl="3" indent="-457200">
              <a:spcBef>
                <a:spcPts val="0"/>
              </a:spcBef>
            </a:pPr>
            <a:r>
              <a:rPr lang="en-US" sz="2400" dirty="0">
                <a:latin typeface="Rockwell" panose="02060603020205020403" pitchFamily="18" charset="0"/>
              </a:rPr>
              <a:t>Care of a servicemember with a serious injury or illness</a:t>
            </a:r>
          </a:p>
          <a:p>
            <a:pPr marL="457200" lvl="3" indent="0">
              <a:spcBef>
                <a:spcPts val="0"/>
              </a:spcBef>
              <a:buNone/>
            </a:pPr>
            <a:endParaRPr lang="en-US" sz="2200" dirty="0">
              <a:latin typeface="Rockwell" panose="02060603020205020403" pitchFamily="18" charset="0"/>
            </a:endParaRPr>
          </a:p>
          <a:p>
            <a:pPr marL="342900" lvl="2" indent="-342900">
              <a:spcBef>
                <a:spcPts val="0"/>
              </a:spcBef>
            </a:pPr>
            <a:endParaRPr lang="en-US" sz="2400" b="1" dirty="0">
              <a:latin typeface="Rockwell" panose="02060603020205020403" pitchFamily="18" charset="0"/>
            </a:endParaRPr>
          </a:p>
          <a:p>
            <a:pPr marL="914400" lvl="2" indent="0" algn="just">
              <a:spcBef>
                <a:spcPts val="1000"/>
              </a:spcBef>
              <a:buNone/>
            </a:pPr>
            <a:endParaRPr lang="en-US" sz="2400" dirty="0">
              <a:latin typeface="Rockwell" panose="02060603020205020403" pitchFamily="18" charset="0"/>
            </a:endParaRPr>
          </a:p>
        </p:txBody>
      </p:sp>
      <p:pic>
        <p:nvPicPr>
          <p:cNvPr id="4" name="Picture 3">
            <a:extLst>
              <a:ext uri="{FF2B5EF4-FFF2-40B4-BE49-F238E27FC236}">
                <a16:creationId xmlns:a16="http://schemas.microsoft.com/office/drawing/2014/main" id="{28C7BF12-0CC9-6730-416B-E2E5748FCA0F}"/>
              </a:ext>
            </a:extLst>
          </p:cNvPr>
          <p:cNvPicPr>
            <a:picLocks noChangeAspect="1"/>
          </p:cNvPicPr>
          <p:nvPr/>
        </p:nvPicPr>
        <p:blipFill>
          <a:blip r:embed="rId4"/>
          <a:stretch>
            <a:fillRect/>
          </a:stretch>
        </p:blipFill>
        <p:spPr>
          <a:xfrm>
            <a:off x="5663229" y="4744292"/>
            <a:ext cx="3475388" cy="1827381"/>
          </a:xfrm>
          <a:prstGeom prst="rect">
            <a:avLst/>
          </a:prstGeom>
        </p:spPr>
      </p:pic>
    </p:spTree>
    <p:extLst>
      <p:ext uri="{BB962C8B-B14F-4D97-AF65-F5344CB8AC3E}">
        <p14:creationId xmlns:p14="http://schemas.microsoft.com/office/powerpoint/2010/main" val="1227184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A025B-5411-9608-035D-CDE6A53E375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490914F-3412-0BFD-6055-BAF12A972377}"/>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3BECF071-CCBF-BD3F-543A-08D89CBD6D23}"/>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33FCA473-34C3-CB9A-1AFB-B1F88B64D4A7}"/>
              </a:ext>
            </a:extLst>
          </p:cNvPr>
          <p:cNvSpPr>
            <a:spLocks noGrp="1"/>
          </p:cNvSpPr>
          <p:nvPr>
            <p:ph type="title"/>
          </p:nvPr>
        </p:nvSpPr>
        <p:spPr>
          <a:xfrm>
            <a:off x="3448050" y="365125"/>
            <a:ext cx="7905750" cy="1325563"/>
          </a:xfrm>
        </p:spPr>
        <p:txBody>
          <a:bodyPr>
            <a:normAutofit fontScale="90000"/>
          </a:bodyPr>
          <a:lstStyle/>
          <a:p>
            <a:pPr algn="ctr"/>
            <a:r>
              <a:rPr lang="en-US" dirty="0">
                <a:latin typeface="Rockwell" panose="02060603020205020403" pitchFamily="18" charset="0"/>
              </a:rPr>
              <a:t>FMLA: What do I do if an employee requests FMLA leave?</a:t>
            </a:r>
          </a:p>
        </p:txBody>
      </p:sp>
      <p:sp>
        <p:nvSpPr>
          <p:cNvPr id="3" name="Content Placeholder 2">
            <a:extLst>
              <a:ext uri="{FF2B5EF4-FFF2-40B4-BE49-F238E27FC236}">
                <a16:creationId xmlns:a16="http://schemas.microsoft.com/office/drawing/2014/main" id="{528EACA3-90CD-FFFE-1275-62B1FA3E0080}"/>
              </a:ext>
            </a:extLst>
          </p:cNvPr>
          <p:cNvSpPr>
            <a:spLocks noGrp="1"/>
          </p:cNvSpPr>
          <p:nvPr>
            <p:ph idx="1"/>
          </p:nvPr>
        </p:nvSpPr>
        <p:spPr>
          <a:xfrm>
            <a:off x="3106882" y="1825625"/>
            <a:ext cx="8811491" cy="4351338"/>
          </a:xfrm>
        </p:spPr>
        <p:txBody>
          <a:bodyPr>
            <a:noAutofit/>
          </a:bodyPr>
          <a:lstStyle/>
          <a:p>
            <a:pPr marL="457200" indent="-457200">
              <a:buFont typeface="Arial" panose="020B0604020202020204" pitchFamily="34" charset="0"/>
              <a:buChar char="•"/>
            </a:pPr>
            <a:r>
              <a:rPr lang="en-US" sz="3200" dirty="0">
                <a:latin typeface="Rockwell" panose="02060603020205020403" pitchFamily="18" charset="0"/>
                <a:cs typeface="Times New Roman" panose="02020603050405020304" pitchFamily="18" charset="0"/>
              </a:rPr>
              <a:t>Is the employee eligible?</a:t>
            </a:r>
          </a:p>
          <a:p>
            <a:pPr marL="914400" lvl="1" indent="-457200">
              <a:buFont typeface="Arial" panose="020B0604020202020204" pitchFamily="34" charset="0"/>
              <a:buChar char="•"/>
            </a:pPr>
            <a:r>
              <a:rPr lang="en-US" sz="3200" dirty="0">
                <a:latin typeface="Rockwell" panose="02060603020205020403" pitchFamily="18" charset="0"/>
                <a:cs typeface="Times New Roman" panose="02020603050405020304" pitchFamily="18" charset="0"/>
              </a:rPr>
              <a:t>If yes, communicate to employee through the Notice of Rights and Responsibilities Form and provide certification forms with written job description.</a:t>
            </a:r>
          </a:p>
          <a:p>
            <a:pPr marL="914400" lvl="1" indent="-457200">
              <a:buFont typeface="Arial" panose="020B0604020202020204" pitchFamily="34" charset="0"/>
              <a:buChar char="•"/>
            </a:pPr>
            <a:r>
              <a:rPr lang="en-US" sz="3200" dirty="0">
                <a:latin typeface="Rockwell" panose="02060603020205020403" pitchFamily="18" charset="0"/>
                <a:cs typeface="Times New Roman" panose="02020603050405020304" pitchFamily="18" charset="0"/>
              </a:rPr>
              <a:t>If no, communicate to employee through the Notice of Rights and Responsibilities Form.</a:t>
            </a:r>
          </a:p>
          <a:p>
            <a:pPr marL="457200" lvl="3" indent="0">
              <a:spcBef>
                <a:spcPts val="0"/>
              </a:spcBef>
              <a:buNone/>
            </a:pPr>
            <a:endParaRPr lang="en-US" sz="2200" dirty="0">
              <a:latin typeface="Rockwell" panose="02060603020205020403" pitchFamily="18" charset="0"/>
            </a:endParaRPr>
          </a:p>
          <a:p>
            <a:pPr marL="342900" lvl="2" indent="-342900">
              <a:spcBef>
                <a:spcPts val="0"/>
              </a:spcBef>
            </a:pPr>
            <a:endParaRPr lang="en-US" sz="2400" b="1" dirty="0">
              <a:latin typeface="Rockwell" panose="02060603020205020403" pitchFamily="18" charset="0"/>
            </a:endParaRPr>
          </a:p>
          <a:p>
            <a:pPr marL="914400" lvl="2" indent="0" algn="just">
              <a:spcBef>
                <a:spcPts val="1000"/>
              </a:spcBef>
              <a:buNone/>
            </a:pPr>
            <a:endParaRPr lang="en-US" sz="2400" dirty="0">
              <a:latin typeface="Rockwell" panose="02060603020205020403" pitchFamily="18" charset="0"/>
            </a:endParaRPr>
          </a:p>
        </p:txBody>
      </p:sp>
    </p:spTree>
    <p:extLst>
      <p:ext uri="{BB962C8B-B14F-4D97-AF65-F5344CB8AC3E}">
        <p14:creationId xmlns:p14="http://schemas.microsoft.com/office/powerpoint/2010/main" val="4056520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730A3-4286-8DA0-8E59-F61D9B39698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7B8B96D-890F-F8D4-4818-6EC2CBFD26F8}"/>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66EFF076-9FEF-0A56-5867-C727EE5B5311}"/>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pic>
        <p:nvPicPr>
          <p:cNvPr id="8" name="Picture 7" descr="A close-up of a form&#10;&#10;AI-generated content may be incorrect.">
            <a:extLst>
              <a:ext uri="{FF2B5EF4-FFF2-40B4-BE49-F238E27FC236}">
                <a16:creationId xmlns:a16="http://schemas.microsoft.com/office/drawing/2014/main" id="{B1894D46-7637-FFE8-5E34-9FEEF8DD39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6258" y="0"/>
            <a:ext cx="5703455" cy="6858000"/>
          </a:xfrm>
          <a:prstGeom prst="rect">
            <a:avLst/>
          </a:prstGeom>
        </p:spPr>
      </p:pic>
    </p:spTree>
    <p:extLst>
      <p:ext uri="{BB962C8B-B14F-4D97-AF65-F5344CB8AC3E}">
        <p14:creationId xmlns:p14="http://schemas.microsoft.com/office/powerpoint/2010/main" val="1925552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22750-2532-062B-C397-71B119F3451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F55B17A-D44F-B88A-CDEA-4322542DF271}"/>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B3FE3C29-AB6F-D5C7-B292-B2CAF2213CA0}"/>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pic>
        <p:nvPicPr>
          <p:cNvPr id="3" name="Picture 2" descr="A close-up of a form&#10;&#10;AI-generated content may be incorrect.">
            <a:extLst>
              <a:ext uri="{FF2B5EF4-FFF2-40B4-BE49-F238E27FC236}">
                <a16:creationId xmlns:a16="http://schemas.microsoft.com/office/drawing/2014/main" id="{436AA716-D0D1-D5AC-69D1-0DC2847BD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1671" y="0"/>
            <a:ext cx="5651858" cy="6858000"/>
          </a:xfrm>
          <a:prstGeom prst="rect">
            <a:avLst/>
          </a:prstGeom>
        </p:spPr>
      </p:pic>
    </p:spTree>
    <p:extLst>
      <p:ext uri="{BB962C8B-B14F-4D97-AF65-F5344CB8AC3E}">
        <p14:creationId xmlns:p14="http://schemas.microsoft.com/office/powerpoint/2010/main" val="1783710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9F37D-21AB-3413-4CD6-C00BCDAE594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26928DC-6995-4BF4-7EC1-63C2BD79F4FB}"/>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04BD9124-D797-F5DE-589C-10F63694ABAC}"/>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pic>
        <p:nvPicPr>
          <p:cNvPr id="4" name="Picture 3" descr="A close-up of a form&#10;&#10;AI-generated content may be incorrect.">
            <a:extLst>
              <a:ext uri="{FF2B5EF4-FFF2-40B4-BE49-F238E27FC236}">
                <a16:creationId xmlns:a16="http://schemas.microsoft.com/office/drawing/2014/main" id="{5AB949D2-8091-1049-D032-C048B2368D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9139" y="0"/>
            <a:ext cx="5690350" cy="6858000"/>
          </a:xfrm>
          <a:prstGeom prst="rect">
            <a:avLst/>
          </a:prstGeom>
        </p:spPr>
      </p:pic>
    </p:spTree>
    <p:extLst>
      <p:ext uri="{BB962C8B-B14F-4D97-AF65-F5344CB8AC3E}">
        <p14:creationId xmlns:p14="http://schemas.microsoft.com/office/powerpoint/2010/main" val="3625061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EA6A9-7A3C-E009-3475-9D47548607F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5A3CB2B-414B-7E92-FC7D-3AFEECDAFC38}"/>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90E1AB3B-34F7-898C-65D6-C973A88F0CBA}"/>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B6DE45B7-98A6-0118-0EF6-2A5EFEAB2DE7}"/>
              </a:ext>
            </a:extLst>
          </p:cNvPr>
          <p:cNvSpPr>
            <a:spLocks noGrp="1"/>
          </p:cNvSpPr>
          <p:nvPr>
            <p:ph type="title"/>
          </p:nvPr>
        </p:nvSpPr>
        <p:spPr>
          <a:xfrm>
            <a:off x="3448050" y="365125"/>
            <a:ext cx="7905750" cy="1325563"/>
          </a:xfrm>
        </p:spPr>
        <p:txBody>
          <a:bodyPr>
            <a:normAutofit/>
          </a:bodyPr>
          <a:lstStyle/>
          <a:p>
            <a:pPr algn="ctr"/>
            <a:r>
              <a:rPr lang="en-US" dirty="0">
                <a:latin typeface="Rockwell" panose="02060603020205020403" pitchFamily="18" charset="0"/>
              </a:rPr>
              <a:t>FMLA: How to calculate the </a:t>
            </a:r>
            <a:br>
              <a:rPr lang="en-US" dirty="0">
                <a:latin typeface="Rockwell" panose="02060603020205020403" pitchFamily="18" charset="0"/>
              </a:rPr>
            </a:br>
            <a:r>
              <a:rPr lang="en-US" dirty="0">
                <a:latin typeface="Rockwell" panose="02060603020205020403" pitchFamily="18" charset="0"/>
              </a:rPr>
              <a:t>12-month period.</a:t>
            </a:r>
          </a:p>
        </p:txBody>
      </p:sp>
      <p:sp>
        <p:nvSpPr>
          <p:cNvPr id="3" name="Content Placeholder 2">
            <a:extLst>
              <a:ext uri="{FF2B5EF4-FFF2-40B4-BE49-F238E27FC236}">
                <a16:creationId xmlns:a16="http://schemas.microsoft.com/office/drawing/2014/main" id="{11E29F06-83F1-83FA-B8FC-AEE072A1C695}"/>
              </a:ext>
            </a:extLst>
          </p:cNvPr>
          <p:cNvSpPr>
            <a:spLocks noGrp="1"/>
          </p:cNvSpPr>
          <p:nvPr>
            <p:ph idx="1"/>
          </p:nvPr>
        </p:nvSpPr>
        <p:spPr>
          <a:xfrm>
            <a:off x="3148445" y="2064616"/>
            <a:ext cx="8738755" cy="4351338"/>
          </a:xfrm>
        </p:spPr>
        <p:txBody>
          <a:bodyPr>
            <a:noAutofit/>
          </a:bodyPr>
          <a:lstStyle/>
          <a:p>
            <a:pPr marL="457200" indent="-457200">
              <a:buFont typeface="Arial" panose="020B0604020202020204" pitchFamily="34" charset="0"/>
              <a:buChar char="•"/>
            </a:pPr>
            <a:r>
              <a:rPr lang="en-US" sz="2600" dirty="0">
                <a:latin typeface="Rockwell" panose="02060603020205020403" pitchFamily="18" charset="0"/>
                <a:cs typeface="Times New Roman" panose="02020603050405020304" pitchFamily="18" charset="0"/>
              </a:rPr>
              <a:t>How you calculate the 12-month period the employee can use their 12 weeks of leave in.  Four ways to calculate:</a:t>
            </a:r>
          </a:p>
          <a:p>
            <a:pPr marL="914400" lvl="1" indent="-457200">
              <a:buFont typeface="Arial" panose="020B0604020202020204" pitchFamily="34" charset="0"/>
              <a:buChar char="•"/>
            </a:pPr>
            <a:r>
              <a:rPr lang="en-US" sz="2600" dirty="0">
                <a:latin typeface="Rockwell" panose="02060603020205020403" pitchFamily="18" charset="0"/>
                <a:cs typeface="Times New Roman" panose="02020603050405020304" pitchFamily="18" charset="0"/>
              </a:rPr>
              <a:t>Calendar year;</a:t>
            </a:r>
          </a:p>
          <a:p>
            <a:pPr marL="914400" lvl="1" indent="-457200">
              <a:buFont typeface="Arial" panose="020B0604020202020204" pitchFamily="34" charset="0"/>
              <a:buChar char="•"/>
            </a:pPr>
            <a:r>
              <a:rPr lang="en-US" sz="2600" dirty="0">
                <a:latin typeface="Rockwell" panose="02060603020205020403" pitchFamily="18" charset="0"/>
                <a:cs typeface="Times New Roman" panose="02020603050405020304" pitchFamily="18" charset="0"/>
              </a:rPr>
              <a:t>A fixed leave year (fiscal  year, etc.);</a:t>
            </a:r>
          </a:p>
          <a:p>
            <a:pPr marL="914400" lvl="1" indent="-457200">
              <a:buFont typeface="Arial" panose="020B0604020202020204" pitchFamily="34" charset="0"/>
              <a:buChar char="•"/>
            </a:pPr>
            <a:r>
              <a:rPr lang="en-US" sz="2600" dirty="0">
                <a:latin typeface="Rockwell" panose="02060603020205020403" pitchFamily="18" charset="0"/>
                <a:cs typeface="Times New Roman" panose="02020603050405020304" pitchFamily="18" charset="0"/>
              </a:rPr>
              <a:t>The 12-month period measured forward from the date of your first FMLA use;</a:t>
            </a:r>
          </a:p>
          <a:p>
            <a:pPr marL="914400" lvl="1" indent="-457200">
              <a:buFont typeface="Arial" panose="020B0604020202020204" pitchFamily="34" charset="0"/>
              <a:buChar char="•"/>
            </a:pPr>
            <a:r>
              <a:rPr lang="en-US" sz="2600" dirty="0">
                <a:latin typeface="Rockwell" panose="02060603020205020403" pitchFamily="18" charset="0"/>
                <a:cs typeface="Times New Roman" panose="02020603050405020304" pitchFamily="18" charset="0"/>
              </a:rPr>
              <a:t>A “rolling” 12-month period measured backward from the date of any FMLA leave usage.</a:t>
            </a:r>
          </a:p>
          <a:p>
            <a:pPr marL="457200" lvl="3" indent="0">
              <a:spcBef>
                <a:spcPts val="0"/>
              </a:spcBef>
              <a:buNone/>
            </a:pPr>
            <a:endParaRPr lang="en-US" sz="2200" dirty="0">
              <a:latin typeface="Rockwell" panose="02060603020205020403" pitchFamily="18" charset="0"/>
            </a:endParaRPr>
          </a:p>
          <a:p>
            <a:pPr marL="342900" lvl="2" indent="-342900">
              <a:spcBef>
                <a:spcPts val="0"/>
              </a:spcBef>
            </a:pPr>
            <a:endParaRPr lang="en-US" sz="2400" b="1" dirty="0">
              <a:latin typeface="Rockwell" panose="02060603020205020403" pitchFamily="18" charset="0"/>
            </a:endParaRPr>
          </a:p>
          <a:p>
            <a:pPr marL="914400" lvl="2" indent="0" algn="just">
              <a:spcBef>
                <a:spcPts val="1000"/>
              </a:spcBef>
              <a:buNone/>
            </a:pPr>
            <a:endParaRPr lang="en-US" sz="2400" dirty="0">
              <a:latin typeface="Rockwell" panose="02060603020205020403" pitchFamily="18" charset="0"/>
            </a:endParaRPr>
          </a:p>
        </p:txBody>
      </p:sp>
    </p:spTree>
    <p:extLst>
      <p:ext uri="{BB962C8B-B14F-4D97-AF65-F5344CB8AC3E}">
        <p14:creationId xmlns:p14="http://schemas.microsoft.com/office/powerpoint/2010/main" val="179614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BE326C65-B7C5-40F5-B977-9740C6ECC41F}"/>
              </a:ext>
            </a:extLst>
          </p:cNvPr>
          <p:cNvSpPr>
            <a:spLocks noGrp="1"/>
          </p:cNvSpPr>
          <p:nvPr>
            <p:ph type="title"/>
          </p:nvPr>
        </p:nvSpPr>
        <p:spPr>
          <a:xfrm>
            <a:off x="3004330" y="365125"/>
            <a:ext cx="8349469" cy="1325563"/>
          </a:xfrm>
        </p:spPr>
        <p:txBody>
          <a:bodyPr/>
          <a:lstStyle/>
          <a:p>
            <a:pPr algn="ctr"/>
            <a:r>
              <a:rPr lang="en-US" dirty="0">
                <a:latin typeface="Rockwell" panose="02060603020205020403" pitchFamily="18" charset="0"/>
              </a:rPr>
              <a:t>ROADMAP</a:t>
            </a:r>
          </a:p>
        </p:txBody>
      </p:sp>
      <p:sp>
        <p:nvSpPr>
          <p:cNvPr id="3" name="Content Placeholder 2">
            <a:extLst>
              <a:ext uri="{FF2B5EF4-FFF2-40B4-BE49-F238E27FC236}">
                <a16:creationId xmlns:a16="http://schemas.microsoft.com/office/drawing/2014/main" id="{655EC77E-60A8-46A4-80E2-F56EF389107B}"/>
              </a:ext>
            </a:extLst>
          </p:cNvPr>
          <p:cNvSpPr>
            <a:spLocks noGrp="1"/>
          </p:cNvSpPr>
          <p:nvPr>
            <p:ph sz="half" idx="1"/>
          </p:nvPr>
        </p:nvSpPr>
        <p:spPr>
          <a:xfrm>
            <a:off x="3128156" y="2198438"/>
            <a:ext cx="4677888" cy="3857978"/>
          </a:xfrm>
        </p:spPr>
        <p:txBody>
          <a:bodyPr>
            <a:normAutofit/>
          </a:bodyPr>
          <a:lstStyle/>
          <a:p>
            <a:pPr marL="514350" indent="-514350">
              <a:lnSpc>
                <a:spcPct val="100000"/>
              </a:lnSpc>
              <a:buFont typeface="Arial" panose="020B0604020202020204" pitchFamily="34" charset="0"/>
              <a:buAutoNum type="arabicPeriod"/>
            </a:pPr>
            <a:r>
              <a:rPr lang="en-US" sz="2400" dirty="0">
                <a:latin typeface="Rockwell" panose="02060603020205020403" pitchFamily="18" charset="0"/>
              </a:rPr>
              <a:t>Family Medical Leave Act (FMLA) </a:t>
            </a:r>
          </a:p>
          <a:p>
            <a:pPr marL="514350" indent="-514350">
              <a:lnSpc>
                <a:spcPct val="100000"/>
              </a:lnSpc>
              <a:buAutoNum type="arabicPeriod"/>
            </a:pPr>
            <a:r>
              <a:rPr lang="en-US" sz="2400" dirty="0">
                <a:latin typeface="Rockwell" panose="02060603020205020403" pitchFamily="18" charset="0"/>
              </a:rPr>
              <a:t>Issues Related to Minor Employees</a:t>
            </a:r>
          </a:p>
          <a:p>
            <a:pPr marL="514350" indent="-514350">
              <a:lnSpc>
                <a:spcPct val="100000"/>
              </a:lnSpc>
              <a:buAutoNum type="arabicPeriod"/>
            </a:pPr>
            <a:r>
              <a:rPr lang="en-US" sz="2400" dirty="0">
                <a:latin typeface="Rockwell" panose="02060603020205020403" pitchFamily="18" charset="0"/>
              </a:rPr>
              <a:t>Technology Issues</a:t>
            </a:r>
          </a:p>
          <a:p>
            <a:pPr marL="514350" indent="-514350">
              <a:lnSpc>
                <a:spcPct val="100000"/>
              </a:lnSpc>
              <a:buAutoNum type="arabicPeriod"/>
            </a:pPr>
            <a:r>
              <a:rPr lang="en-US" sz="2400" dirty="0">
                <a:latin typeface="Rockwell" panose="02060603020205020403" pitchFamily="18" charset="0"/>
              </a:rPr>
              <a:t>Dress Code</a:t>
            </a:r>
          </a:p>
          <a:p>
            <a:pPr marL="514350" indent="-514350">
              <a:lnSpc>
                <a:spcPct val="100000"/>
              </a:lnSpc>
              <a:buFont typeface="Arial" panose="020B0604020202020204" pitchFamily="34" charset="0"/>
              <a:buAutoNum type="arabicPeriod"/>
            </a:pPr>
            <a:r>
              <a:rPr lang="en-US" sz="2400" dirty="0">
                <a:latin typeface="Rockwell" panose="02060603020205020403" pitchFamily="18" charset="0"/>
              </a:rPr>
              <a:t>New Legislation?</a:t>
            </a:r>
          </a:p>
          <a:p>
            <a:pPr marL="0" indent="0">
              <a:lnSpc>
                <a:spcPct val="100000"/>
              </a:lnSpc>
              <a:buNone/>
            </a:pPr>
            <a:endParaRPr lang="en-US" sz="2400" dirty="0">
              <a:latin typeface="Rockwell" panose="02060603020205020403" pitchFamily="18" charset="0"/>
            </a:endParaRPr>
          </a:p>
          <a:p>
            <a:pPr marL="514350" indent="-514350">
              <a:lnSpc>
                <a:spcPct val="100000"/>
              </a:lnSpc>
              <a:buAutoNum type="arabicPeriod"/>
            </a:pPr>
            <a:endParaRPr lang="en-US" sz="2400" dirty="0">
              <a:latin typeface="Rockwell" panose="02060603020205020403" pitchFamily="18" charset="0"/>
            </a:endParaRPr>
          </a:p>
          <a:p>
            <a:pPr marL="514350" indent="-514350">
              <a:lnSpc>
                <a:spcPct val="100000"/>
              </a:lnSpc>
              <a:buAutoNum type="arabicPeriod"/>
            </a:pPr>
            <a:endParaRPr lang="en-US" sz="2600" dirty="0">
              <a:latin typeface="Rockwell" panose="02060603020205020403" pitchFamily="18" charset="0"/>
            </a:endParaRPr>
          </a:p>
        </p:txBody>
      </p:sp>
      <p:pic>
        <p:nvPicPr>
          <p:cNvPr id="12" name="Content Placeholder 11">
            <a:extLst>
              <a:ext uri="{FF2B5EF4-FFF2-40B4-BE49-F238E27FC236}">
                <a16:creationId xmlns:a16="http://schemas.microsoft.com/office/drawing/2014/main" id="{8E63DF0D-E6D5-A27D-2E1B-E6B2F778B171}"/>
              </a:ext>
            </a:extLst>
          </p:cNvPr>
          <p:cNvPicPr>
            <a:picLocks noGrp="1" noChangeAspect="1"/>
          </p:cNvPicPr>
          <p:nvPr>
            <p:ph sz="half" idx="2"/>
          </p:nvPr>
        </p:nvPicPr>
        <p:blipFill>
          <a:blip r:embed="rId4"/>
          <a:stretch>
            <a:fillRect/>
          </a:stretch>
        </p:blipFill>
        <p:spPr>
          <a:xfrm>
            <a:off x="7999559" y="2843638"/>
            <a:ext cx="3660163" cy="2567577"/>
          </a:xfrm>
          <a:prstGeom prst="rect">
            <a:avLst/>
          </a:prstGeom>
        </p:spPr>
      </p:pic>
    </p:spTree>
    <p:extLst>
      <p:ext uri="{BB962C8B-B14F-4D97-AF65-F5344CB8AC3E}">
        <p14:creationId xmlns:p14="http://schemas.microsoft.com/office/powerpoint/2010/main" val="1231145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7D59D-FD53-E41E-0E78-DBDD5F870C8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31C3BB7-988A-39EE-3275-DED9B40CC4F0}"/>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6C6ECA75-46C4-6863-447C-6DEE8112F759}"/>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pic>
        <p:nvPicPr>
          <p:cNvPr id="3" name="Picture 2" descr="A close-up of a form&#10;&#10;AI-generated content may be incorrect.">
            <a:extLst>
              <a:ext uri="{FF2B5EF4-FFF2-40B4-BE49-F238E27FC236}">
                <a16:creationId xmlns:a16="http://schemas.microsoft.com/office/drawing/2014/main" id="{C1E229F5-9A78-1A92-F7E9-6412E5340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518" y="0"/>
            <a:ext cx="5692994" cy="6858000"/>
          </a:xfrm>
          <a:prstGeom prst="rect">
            <a:avLst/>
          </a:prstGeom>
        </p:spPr>
      </p:pic>
    </p:spTree>
    <p:extLst>
      <p:ext uri="{BB962C8B-B14F-4D97-AF65-F5344CB8AC3E}">
        <p14:creationId xmlns:p14="http://schemas.microsoft.com/office/powerpoint/2010/main" val="4167564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C19A3-514C-237A-0936-6356A7AAA82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A5E4386-CD12-3A93-ED5A-551111BF86D9}"/>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120236C9-269E-2824-33D2-0A39CB0C3D58}"/>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AFDE6C29-1DE7-3059-1A2C-BD0D08956CCB}"/>
              </a:ext>
            </a:extLst>
          </p:cNvPr>
          <p:cNvSpPr>
            <a:spLocks noGrp="1"/>
          </p:cNvSpPr>
          <p:nvPr>
            <p:ph type="title"/>
          </p:nvPr>
        </p:nvSpPr>
        <p:spPr>
          <a:xfrm>
            <a:off x="3448050" y="365125"/>
            <a:ext cx="7905750" cy="1325563"/>
          </a:xfrm>
        </p:spPr>
        <p:txBody>
          <a:bodyPr>
            <a:normAutofit/>
          </a:bodyPr>
          <a:lstStyle/>
          <a:p>
            <a:pPr algn="ctr"/>
            <a:r>
              <a:rPr lang="en-US" dirty="0">
                <a:latin typeface="Rockwell" panose="02060603020205020403" pitchFamily="18" charset="0"/>
              </a:rPr>
              <a:t>FMLA: Certification Form</a:t>
            </a:r>
          </a:p>
        </p:txBody>
      </p:sp>
      <p:sp>
        <p:nvSpPr>
          <p:cNvPr id="3" name="Content Placeholder 2">
            <a:extLst>
              <a:ext uri="{FF2B5EF4-FFF2-40B4-BE49-F238E27FC236}">
                <a16:creationId xmlns:a16="http://schemas.microsoft.com/office/drawing/2014/main" id="{D5620222-8393-D3A2-382E-B6E66501816C}"/>
              </a:ext>
            </a:extLst>
          </p:cNvPr>
          <p:cNvSpPr>
            <a:spLocks noGrp="1"/>
          </p:cNvSpPr>
          <p:nvPr>
            <p:ph idx="1"/>
          </p:nvPr>
        </p:nvSpPr>
        <p:spPr>
          <a:xfrm>
            <a:off x="3448050" y="2386734"/>
            <a:ext cx="7905751" cy="2434648"/>
          </a:xfrm>
        </p:spPr>
        <p:txBody>
          <a:bodyPr>
            <a:noAutofit/>
          </a:bodyPr>
          <a:lstStyle/>
          <a:p>
            <a:pPr marL="457200" indent="-457200">
              <a:buFont typeface="Arial" panose="020B0604020202020204" pitchFamily="34" charset="0"/>
              <a:buChar char="•"/>
            </a:pPr>
            <a:r>
              <a:rPr lang="en-US" sz="3600" dirty="0">
                <a:latin typeface="Rockwell" panose="02060603020205020403" pitchFamily="18" charset="0"/>
                <a:cs typeface="Times New Roman" panose="02020603050405020304" pitchFamily="18" charset="0"/>
              </a:rPr>
              <a:t>Who needs a certification form?</a:t>
            </a:r>
          </a:p>
          <a:p>
            <a:pPr marL="457200" indent="-457200">
              <a:buFont typeface="Arial" panose="020B0604020202020204" pitchFamily="34" charset="0"/>
              <a:buChar char="•"/>
            </a:pPr>
            <a:r>
              <a:rPr lang="en-US" sz="3600" dirty="0">
                <a:latin typeface="Rockwell" panose="02060603020205020403" pitchFamily="18" charset="0"/>
                <a:cs typeface="Times New Roman" panose="02020603050405020304" pitchFamily="18" charset="0"/>
              </a:rPr>
              <a:t>When do I send it?</a:t>
            </a:r>
          </a:p>
          <a:p>
            <a:pPr marL="457200" lvl="3" indent="0">
              <a:spcBef>
                <a:spcPts val="0"/>
              </a:spcBef>
              <a:buNone/>
            </a:pPr>
            <a:endParaRPr lang="en-US" sz="2200" dirty="0">
              <a:latin typeface="Rockwell" panose="02060603020205020403" pitchFamily="18" charset="0"/>
            </a:endParaRPr>
          </a:p>
          <a:p>
            <a:pPr marL="342900" lvl="2" indent="-342900">
              <a:spcBef>
                <a:spcPts val="0"/>
              </a:spcBef>
            </a:pPr>
            <a:endParaRPr lang="en-US" sz="2400" b="1" dirty="0">
              <a:latin typeface="Rockwell" panose="02060603020205020403" pitchFamily="18" charset="0"/>
            </a:endParaRPr>
          </a:p>
          <a:p>
            <a:pPr marL="914400" lvl="2" indent="0" algn="just">
              <a:spcBef>
                <a:spcPts val="1000"/>
              </a:spcBef>
              <a:buNone/>
            </a:pPr>
            <a:endParaRPr lang="en-US" sz="2400" dirty="0">
              <a:latin typeface="Rockwell" panose="02060603020205020403" pitchFamily="18" charset="0"/>
            </a:endParaRPr>
          </a:p>
        </p:txBody>
      </p:sp>
    </p:spTree>
    <p:extLst>
      <p:ext uri="{BB962C8B-B14F-4D97-AF65-F5344CB8AC3E}">
        <p14:creationId xmlns:p14="http://schemas.microsoft.com/office/powerpoint/2010/main" val="373344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05B9E-5398-F822-B56D-4092F0B0231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F106A5D-8332-A702-2F1B-CC635A9EA84D}"/>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3783A7ED-4FCB-EE6A-8A96-DD8ABDEBF56F}"/>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3" name="Content Placeholder 2">
            <a:extLst>
              <a:ext uri="{FF2B5EF4-FFF2-40B4-BE49-F238E27FC236}">
                <a16:creationId xmlns:a16="http://schemas.microsoft.com/office/drawing/2014/main" id="{7411A500-A7BA-F382-5C0D-3D32DD0BFCF9}"/>
              </a:ext>
            </a:extLst>
          </p:cNvPr>
          <p:cNvSpPr>
            <a:spLocks noGrp="1"/>
          </p:cNvSpPr>
          <p:nvPr>
            <p:ph idx="1"/>
          </p:nvPr>
        </p:nvSpPr>
        <p:spPr>
          <a:xfrm>
            <a:off x="3448048" y="1825625"/>
            <a:ext cx="7905751" cy="4351338"/>
          </a:xfrm>
        </p:spPr>
        <p:txBody>
          <a:bodyPr>
            <a:noAutofit/>
          </a:bodyPr>
          <a:lstStyle/>
          <a:p>
            <a:pPr marL="457200" lvl="3" indent="0">
              <a:spcBef>
                <a:spcPts val="0"/>
              </a:spcBef>
              <a:buNone/>
            </a:pPr>
            <a:endParaRPr lang="en-US" sz="2200" dirty="0">
              <a:latin typeface="Rockwell" panose="02060603020205020403" pitchFamily="18" charset="0"/>
            </a:endParaRPr>
          </a:p>
          <a:p>
            <a:pPr marL="342900" lvl="2" indent="-342900">
              <a:spcBef>
                <a:spcPts val="0"/>
              </a:spcBef>
            </a:pPr>
            <a:endParaRPr lang="en-US" sz="2400" b="1" dirty="0">
              <a:latin typeface="Rockwell" panose="02060603020205020403" pitchFamily="18" charset="0"/>
            </a:endParaRPr>
          </a:p>
          <a:p>
            <a:pPr marL="914400" lvl="2" indent="0" algn="just">
              <a:spcBef>
                <a:spcPts val="1000"/>
              </a:spcBef>
              <a:buNone/>
            </a:pPr>
            <a:endParaRPr lang="en-US" sz="2400" dirty="0">
              <a:latin typeface="Rockwell" panose="02060603020205020403" pitchFamily="18" charset="0"/>
            </a:endParaRPr>
          </a:p>
        </p:txBody>
      </p:sp>
      <p:pic>
        <p:nvPicPr>
          <p:cNvPr id="8" name="Picture 7" descr="A close-up of a form&#10;&#10;AI-generated content may be incorrect.">
            <a:extLst>
              <a:ext uri="{FF2B5EF4-FFF2-40B4-BE49-F238E27FC236}">
                <a16:creationId xmlns:a16="http://schemas.microsoft.com/office/drawing/2014/main" id="{5581AEAD-FEDC-E867-402F-8DD6FED4A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4187" y="0"/>
            <a:ext cx="5313472" cy="6858000"/>
          </a:xfrm>
          <a:prstGeom prst="rect">
            <a:avLst/>
          </a:prstGeom>
        </p:spPr>
      </p:pic>
    </p:spTree>
    <p:extLst>
      <p:ext uri="{BB962C8B-B14F-4D97-AF65-F5344CB8AC3E}">
        <p14:creationId xmlns:p14="http://schemas.microsoft.com/office/powerpoint/2010/main" val="3685986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9DC52-91D4-B4C8-BA3B-DC74329AB48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E6A0ABA-658E-E0A5-2843-DE1E9A02DE2D}"/>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43832362-9FCB-0525-25A9-5297A428A4CF}"/>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3" name="Content Placeholder 2">
            <a:extLst>
              <a:ext uri="{FF2B5EF4-FFF2-40B4-BE49-F238E27FC236}">
                <a16:creationId xmlns:a16="http://schemas.microsoft.com/office/drawing/2014/main" id="{B6576759-DCEE-70E0-3AEE-D2EE42322AE7}"/>
              </a:ext>
            </a:extLst>
          </p:cNvPr>
          <p:cNvSpPr>
            <a:spLocks noGrp="1"/>
          </p:cNvSpPr>
          <p:nvPr>
            <p:ph idx="1"/>
          </p:nvPr>
        </p:nvSpPr>
        <p:spPr>
          <a:xfrm>
            <a:off x="3448048" y="1825625"/>
            <a:ext cx="7905751" cy="4351338"/>
          </a:xfrm>
        </p:spPr>
        <p:txBody>
          <a:bodyPr>
            <a:noAutofit/>
          </a:bodyPr>
          <a:lstStyle/>
          <a:p>
            <a:pPr marL="457200" lvl="3" indent="0">
              <a:spcBef>
                <a:spcPts val="0"/>
              </a:spcBef>
              <a:buNone/>
            </a:pPr>
            <a:endParaRPr lang="en-US" sz="2200" dirty="0">
              <a:latin typeface="Rockwell" panose="02060603020205020403" pitchFamily="18" charset="0"/>
            </a:endParaRPr>
          </a:p>
          <a:p>
            <a:pPr marL="342900" lvl="2" indent="-342900">
              <a:spcBef>
                <a:spcPts val="0"/>
              </a:spcBef>
            </a:pPr>
            <a:endParaRPr lang="en-US" sz="2400" b="1" dirty="0">
              <a:latin typeface="Rockwell" panose="02060603020205020403" pitchFamily="18" charset="0"/>
            </a:endParaRPr>
          </a:p>
          <a:p>
            <a:pPr marL="914400" lvl="2" indent="0" algn="just">
              <a:spcBef>
                <a:spcPts val="1000"/>
              </a:spcBef>
              <a:buNone/>
            </a:pPr>
            <a:endParaRPr lang="en-US" sz="2400" dirty="0">
              <a:latin typeface="Rockwell" panose="02060603020205020403" pitchFamily="18" charset="0"/>
            </a:endParaRPr>
          </a:p>
        </p:txBody>
      </p:sp>
      <p:pic>
        <p:nvPicPr>
          <p:cNvPr id="4" name="Picture 3" descr="A close-up of a medical form&#10;&#10;AI-generated content may be incorrect.">
            <a:extLst>
              <a:ext uri="{FF2B5EF4-FFF2-40B4-BE49-F238E27FC236}">
                <a16:creationId xmlns:a16="http://schemas.microsoft.com/office/drawing/2014/main" id="{6742BE19-C8EC-869F-8555-5C09C90DAA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8250" y="0"/>
            <a:ext cx="6850586" cy="6858000"/>
          </a:xfrm>
          <a:prstGeom prst="rect">
            <a:avLst/>
          </a:prstGeom>
        </p:spPr>
      </p:pic>
    </p:spTree>
    <p:extLst>
      <p:ext uri="{BB962C8B-B14F-4D97-AF65-F5344CB8AC3E}">
        <p14:creationId xmlns:p14="http://schemas.microsoft.com/office/powerpoint/2010/main" val="3247169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6409E-8A75-B441-42C3-A9FA2BE94D9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D5481CA-06C4-F169-2D5F-9CA50EBBC2DB}"/>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7D170571-94AB-C645-1B36-13EFD2F9CE87}"/>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3" name="Content Placeholder 2">
            <a:extLst>
              <a:ext uri="{FF2B5EF4-FFF2-40B4-BE49-F238E27FC236}">
                <a16:creationId xmlns:a16="http://schemas.microsoft.com/office/drawing/2014/main" id="{89E376EF-55B8-EF18-196A-FCE21BBE3BD0}"/>
              </a:ext>
            </a:extLst>
          </p:cNvPr>
          <p:cNvSpPr>
            <a:spLocks noGrp="1"/>
          </p:cNvSpPr>
          <p:nvPr>
            <p:ph idx="1"/>
          </p:nvPr>
        </p:nvSpPr>
        <p:spPr>
          <a:xfrm>
            <a:off x="3448048" y="1825625"/>
            <a:ext cx="7905751" cy="4351338"/>
          </a:xfrm>
        </p:spPr>
        <p:txBody>
          <a:bodyPr>
            <a:noAutofit/>
          </a:bodyPr>
          <a:lstStyle/>
          <a:p>
            <a:pPr marL="457200" lvl="3" indent="0">
              <a:spcBef>
                <a:spcPts val="0"/>
              </a:spcBef>
              <a:buNone/>
            </a:pPr>
            <a:endParaRPr lang="en-US" sz="2200" dirty="0">
              <a:latin typeface="Rockwell" panose="02060603020205020403" pitchFamily="18" charset="0"/>
            </a:endParaRPr>
          </a:p>
          <a:p>
            <a:pPr marL="342900" lvl="2" indent="-342900">
              <a:spcBef>
                <a:spcPts val="0"/>
              </a:spcBef>
            </a:pPr>
            <a:endParaRPr lang="en-US" sz="2400" b="1" dirty="0">
              <a:latin typeface="Rockwell" panose="02060603020205020403" pitchFamily="18" charset="0"/>
            </a:endParaRPr>
          </a:p>
          <a:p>
            <a:pPr marL="914400" lvl="2" indent="0" algn="just">
              <a:spcBef>
                <a:spcPts val="1000"/>
              </a:spcBef>
              <a:buNone/>
            </a:pPr>
            <a:endParaRPr lang="en-US" sz="2400" dirty="0">
              <a:latin typeface="Rockwell" panose="02060603020205020403" pitchFamily="18" charset="0"/>
            </a:endParaRPr>
          </a:p>
        </p:txBody>
      </p:sp>
      <p:pic>
        <p:nvPicPr>
          <p:cNvPr id="5" name="Picture 4" descr="A form with text and images&#10;&#10;AI-generated content may be incorrect.">
            <a:extLst>
              <a:ext uri="{FF2B5EF4-FFF2-40B4-BE49-F238E27FC236}">
                <a16:creationId xmlns:a16="http://schemas.microsoft.com/office/drawing/2014/main" id="{7A1ED9A1-6F7A-5479-4546-AE8D5D61A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5950" y="0"/>
            <a:ext cx="6609945" cy="6858000"/>
          </a:xfrm>
          <a:prstGeom prst="rect">
            <a:avLst/>
          </a:prstGeom>
        </p:spPr>
      </p:pic>
    </p:spTree>
    <p:extLst>
      <p:ext uri="{BB962C8B-B14F-4D97-AF65-F5344CB8AC3E}">
        <p14:creationId xmlns:p14="http://schemas.microsoft.com/office/powerpoint/2010/main" val="1279316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C21EF-0509-D146-E19E-921F2E2EEB2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897882C-6C7A-4C1C-8890-66F0932C2B4E}"/>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B3465EFA-44EE-A01E-DFEC-E56CDA447DE1}"/>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3" name="Content Placeholder 2">
            <a:extLst>
              <a:ext uri="{FF2B5EF4-FFF2-40B4-BE49-F238E27FC236}">
                <a16:creationId xmlns:a16="http://schemas.microsoft.com/office/drawing/2014/main" id="{2923A695-9541-6097-AD40-43D00D999A5F}"/>
              </a:ext>
            </a:extLst>
          </p:cNvPr>
          <p:cNvSpPr>
            <a:spLocks noGrp="1"/>
          </p:cNvSpPr>
          <p:nvPr>
            <p:ph idx="1"/>
          </p:nvPr>
        </p:nvSpPr>
        <p:spPr>
          <a:xfrm>
            <a:off x="3448048" y="1825625"/>
            <a:ext cx="7905751" cy="4351338"/>
          </a:xfrm>
        </p:spPr>
        <p:txBody>
          <a:bodyPr>
            <a:noAutofit/>
          </a:bodyPr>
          <a:lstStyle/>
          <a:p>
            <a:pPr marL="457200" lvl="3" indent="0">
              <a:spcBef>
                <a:spcPts val="0"/>
              </a:spcBef>
              <a:buNone/>
            </a:pPr>
            <a:endParaRPr lang="en-US" sz="2200" dirty="0">
              <a:latin typeface="Rockwell" panose="02060603020205020403" pitchFamily="18" charset="0"/>
            </a:endParaRPr>
          </a:p>
          <a:p>
            <a:pPr marL="342900" lvl="2" indent="-342900">
              <a:spcBef>
                <a:spcPts val="0"/>
              </a:spcBef>
            </a:pPr>
            <a:endParaRPr lang="en-US" sz="2400" b="1" dirty="0">
              <a:latin typeface="Rockwell" panose="02060603020205020403" pitchFamily="18" charset="0"/>
            </a:endParaRPr>
          </a:p>
          <a:p>
            <a:pPr marL="914400" lvl="2" indent="0" algn="just">
              <a:spcBef>
                <a:spcPts val="1000"/>
              </a:spcBef>
              <a:buNone/>
            </a:pPr>
            <a:endParaRPr lang="en-US" sz="2400" dirty="0">
              <a:latin typeface="Rockwell" panose="02060603020205020403" pitchFamily="18" charset="0"/>
            </a:endParaRPr>
          </a:p>
        </p:txBody>
      </p:sp>
      <p:pic>
        <p:nvPicPr>
          <p:cNvPr id="4" name="Picture 3" descr="A close-up of a medical form">
            <a:extLst>
              <a:ext uri="{FF2B5EF4-FFF2-40B4-BE49-F238E27FC236}">
                <a16:creationId xmlns:a16="http://schemas.microsoft.com/office/drawing/2014/main" id="{B8B9497A-D057-760F-A59E-7BCE6EDD65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2519" y="0"/>
            <a:ext cx="7236808" cy="6858000"/>
          </a:xfrm>
          <a:prstGeom prst="rect">
            <a:avLst/>
          </a:prstGeom>
        </p:spPr>
      </p:pic>
    </p:spTree>
    <p:extLst>
      <p:ext uri="{BB962C8B-B14F-4D97-AF65-F5344CB8AC3E}">
        <p14:creationId xmlns:p14="http://schemas.microsoft.com/office/powerpoint/2010/main" val="667438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94EB7-6BD2-BB5B-0080-6B2A53C9FAE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CF05D02-36C7-F56A-A23E-F95CFBC42896}"/>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12607CA9-7D54-054C-95E3-C23838E2545A}"/>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C4BAA78D-2637-468E-050C-5293FFC070D1}"/>
              </a:ext>
            </a:extLst>
          </p:cNvPr>
          <p:cNvSpPr>
            <a:spLocks noGrp="1"/>
          </p:cNvSpPr>
          <p:nvPr>
            <p:ph type="title"/>
          </p:nvPr>
        </p:nvSpPr>
        <p:spPr>
          <a:xfrm>
            <a:off x="3448050" y="365125"/>
            <a:ext cx="7905750" cy="1325563"/>
          </a:xfrm>
        </p:spPr>
        <p:txBody>
          <a:bodyPr>
            <a:normAutofit/>
          </a:bodyPr>
          <a:lstStyle/>
          <a:p>
            <a:pPr algn="ctr"/>
            <a:r>
              <a:rPr lang="en-US" dirty="0">
                <a:latin typeface="Rockwell" panose="02060603020205020403" pitchFamily="18" charset="0"/>
              </a:rPr>
              <a:t>FMLA: Certification Form</a:t>
            </a:r>
          </a:p>
        </p:txBody>
      </p:sp>
      <p:sp>
        <p:nvSpPr>
          <p:cNvPr id="3" name="Content Placeholder 2">
            <a:extLst>
              <a:ext uri="{FF2B5EF4-FFF2-40B4-BE49-F238E27FC236}">
                <a16:creationId xmlns:a16="http://schemas.microsoft.com/office/drawing/2014/main" id="{5452525D-733E-BE3A-0EFB-125B6876C2FB}"/>
              </a:ext>
            </a:extLst>
          </p:cNvPr>
          <p:cNvSpPr>
            <a:spLocks noGrp="1"/>
          </p:cNvSpPr>
          <p:nvPr>
            <p:ph idx="1"/>
          </p:nvPr>
        </p:nvSpPr>
        <p:spPr>
          <a:xfrm>
            <a:off x="3138055" y="1825625"/>
            <a:ext cx="8707581" cy="4351338"/>
          </a:xfrm>
        </p:spPr>
        <p:txBody>
          <a:bodyPr>
            <a:noAutofit/>
          </a:bodyPr>
          <a:lstStyle/>
          <a:p>
            <a:pPr marL="457200" indent="-457200"/>
            <a:r>
              <a:rPr lang="en-US" sz="3000" dirty="0">
                <a:latin typeface="Rockwell" panose="02060603020205020403" pitchFamily="18" charset="0"/>
                <a:cs typeface="Times New Roman" panose="02020603050405020304" pitchFamily="18" charset="0"/>
              </a:rPr>
              <a:t>What happens next?</a:t>
            </a:r>
          </a:p>
          <a:p>
            <a:pPr marL="457200" indent="-457200">
              <a:buFont typeface="Arial" panose="020B0604020202020204" pitchFamily="34" charset="0"/>
              <a:buChar char="•"/>
            </a:pPr>
            <a:r>
              <a:rPr lang="en-US" sz="3000" dirty="0">
                <a:latin typeface="Rockwell" panose="02060603020205020403" pitchFamily="18" charset="0"/>
                <a:cs typeface="Times New Roman" panose="02020603050405020304" pitchFamily="18" charset="0"/>
              </a:rPr>
              <a:t>Employee returns certification forms within 15 days.</a:t>
            </a:r>
          </a:p>
          <a:p>
            <a:pPr marL="457200" indent="-457200">
              <a:buFont typeface="Arial" panose="020B0604020202020204" pitchFamily="34" charset="0"/>
              <a:buChar char="•"/>
            </a:pPr>
            <a:r>
              <a:rPr lang="en-US" sz="3000" dirty="0">
                <a:latin typeface="Rockwell" panose="02060603020205020403" pitchFamily="18" charset="0"/>
                <a:cs typeface="Times New Roman" panose="02020603050405020304" pitchFamily="18" charset="0"/>
              </a:rPr>
              <a:t>Review certification form.</a:t>
            </a:r>
          </a:p>
          <a:p>
            <a:pPr marL="914400" lvl="1" indent="-457200">
              <a:buFont typeface="Arial" panose="020B0604020202020204" pitchFamily="34" charset="0"/>
              <a:buChar char="•"/>
            </a:pPr>
            <a:r>
              <a:rPr lang="en-US" sz="3000" dirty="0">
                <a:latin typeface="Rockwell" panose="02060603020205020403" pitchFamily="18" charset="0"/>
                <a:cs typeface="Times New Roman" panose="02020603050405020304" pitchFamily="18" charset="0"/>
              </a:rPr>
              <a:t>Is it complete?</a:t>
            </a:r>
          </a:p>
          <a:p>
            <a:pPr marL="914400" lvl="1" indent="-457200">
              <a:buFont typeface="Arial" panose="020B0604020202020204" pitchFamily="34" charset="0"/>
              <a:buChar char="•"/>
            </a:pPr>
            <a:r>
              <a:rPr lang="en-US" sz="3000" dirty="0">
                <a:latin typeface="Rockwell" panose="02060603020205020403" pitchFamily="18" charset="0"/>
                <a:cs typeface="Times New Roman" panose="02020603050405020304" pitchFamily="18" charset="0"/>
              </a:rPr>
              <a:t>Is it sufficient?</a:t>
            </a:r>
          </a:p>
          <a:p>
            <a:pPr marL="1371600" lvl="2" indent="-457200">
              <a:buFont typeface="Arial" panose="020B0604020202020204" pitchFamily="34" charset="0"/>
              <a:buChar char="•"/>
            </a:pPr>
            <a:r>
              <a:rPr lang="en-US" sz="3000" dirty="0">
                <a:latin typeface="Rockwell" panose="02060603020205020403" pitchFamily="18" charset="0"/>
                <a:cs typeface="Times New Roman" panose="02020603050405020304" pitchFamily="18" charset="0"/>
              </a:rPr>
              <a:t>If it is incomplete or insufficient, notice to employee in writing to correct the deficiencies. </a:t>
            </a:r>
          </a:p>
          <a:p>
            <a:pPr marL="457200" lvl="3" indent="0">
              <a:spcBef>
                <a:spcPts val="0"/>
              </a:spcBef>
              <a:buNone/>
            </a:pPr>
            <a:endParaRPr lang="en-US" sz="2200" dirty="0">
              <a:latin typeface="Rockwell" panose="02060603020205020403" pitchFamily="18" charset="0"/>
            </a:endParaRPr>
          </a:p>
          <a:p>
            <a:pPr marL="342900" lvl="2" indent="-342900">
              <a:spcBef>
                <a:spcPts val="0"/>
              </a:spcBef>
            </a:pPr>
            <a:endParaRPr lang="en-US" sz="2400" b="1" dirty="0">
              <a:latin typeface="Rockwell" panose="02060603020205020403" pitchFamily="18" charset="0"/>
            </a:endParaRPr>
          </a:p>
          <a:p>
            <a:pPr marL="914400" lvl="2" indent="0" algn="just">
              <a:spcBef>
                <a:spcPts val="1000"/>
              </a:spcBef>
              <a:buNone/>
            </a:pPr>
            <a:endParaRPr lang="en-US" sz="2400" dirty="0">
              <a:latin typeface="Rockwell" panose="02060603020205020403" pitchFamily="18" charset="0"/>
            </a:endParaRPr>
          </a:p>
        </p:txBody>
      </p:sp>
    </p:spTree>
    <p:extLst>
      <p:ext uri="{BB962C8B-B14F-4D97-AF65-F5344CB8AC3E}">
        <p14:creationId xmlns:p14="http://schemas.microsoft.com/office/powerpoint/2010/main" val="3616445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47F7A-5DD6-92C6-A73B-4C609BCF210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4EAC70E-BB39-18C3-6E12-8A0C8268AFA6}"/>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17099BA0-65FC-567C-7B23-32AF02D960A3}"/>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EB47FD9C-2642-3145-4E99-EF5CD9D8369E}"/>
              </a:ext>
            </a:extLst>
          </p:cNvPr>
          <p:cNvSpPr>
            <a:spLocks noGrp="1"/>
          </p:cNvSpPr>
          <p:nvPr>
            <p:ph type="title"/>
          </p:nvPr>
        </p:nvSpPr>
        <p:spPr>
          <a:xfrm>
            <a:off x="3480708" y="61913"/>
            <a:ext cx="7905750" cy="985838"/>
          </a:xfrm>
        </p:spPr>
        <p:txBody>
          <a:bodyPr>
            <a:normAutofit/>
          </a:bodyPr>
          <a:lstStyle/>
          <a:p>
            <a:pPr algn="ctr"/>
            <a:r>
              <a:rPr lang="en-US" dirty="0">
                <a:latin typeface="Rockwell" panose="02060603020205020403" pitchFamily="18" charset="0"/>
              </a:rPr>
              <a:t>FMLA: Certification Form</a:t>
            </a:r>
          </a:p>
        </p:txBody>
      </p:sp>
      <p:sp>
        <p:nvSpPr>
          <p:cNvPr id="3" name="Content Placeholder 2">
            <a:extLst>
              <a:ext uri="{FF2B5EF4-FFF2-40B4-BE49-F238E27FC236}">
                <a16:creationId xmlns:a16="http://schemas.microsoft.com/office/drawing/2014/main" id="{B34580E2-33CA-E2F9-5BBC-AD7C81E7BD8A}"/>
              </a:ext>
            </a:extLst>
          </p:cNvPr>
          <p:cNvSpPr>
            <a:spLocks noGrp="1"/>
          </p:cNvSpPr>
          <p:nvPr>
            <p:ph idx="1"/>
          </p:nvPr>
        </p:nvSpPr>
        <p:spPr>
          <a:xfrm>
            <a:off x="3056162" y="1047750"/>
            <a:ext cx="8872602" cy="5748338"/>
          </a:xfrm>
        </p:spPr>
        <p:txBody>
          <a:bodyPr>
            <a:noAutofit/>
          </a:bodyPr>
          <a:lstStyle/>
          <a:p>
            <a:pPr marL="457200" indent="-457200"/>
            <a:r>
              <a:rPr lang="en-US" sz="2400" dirty="0">
                <a:latin typeface="Rockwell" panose="02060603020205020403" pitchFamily="18" charset="0"/>
                <a:cs typeface="Times New Roman" panose="02020603050405020304" pitchFamily="18" charset="0"/>
              </a:rPr>
              <a:t>Key Things to Look for on Certification Form:</a:t>
            </a:r>
          </a:p>
          <a:p>
            <a:pPr marL="914400" lvl="1" indent="-457200">
              <a:buFont typeface="Arial" panose="020B0604020202020204" pitchFamily="34" charset="0"/>
              <a:buChar char="•"/>
            </a:pPr>
            <a:r>
              <a:rPr lang="en-US" sz="2400" dirty="0">
                <a:latin typeface="Rockwell" panose="02060603020205020403" pitchFamily="18" charset="0"/>
                <a:cs typeface="Times New Roman" panose="02020603050405020304" pitchFamily="18" charset="0"/>
              </a:rPr>
              <a:t>Block leave?</a:t>
            </a:r>
          </a:p>
          <a:p>
            <a:pPr marL="914400" lvl="1" indent="-457200">
              <a:buFont typeface="Arial" panose="020B0604020202020204" pitchFamily="34" charset="0"/>
              <a:buChar char="•"/>
            </a:pPr>
            <a:r>
              <a:rPr lang="en-US" sz="2400" dirty="0">
                <a:latin typeface="Rockwell" panose="02060603020205020403" pitchFamily="18" charset="0"/>
                <a:cs typeface="Times New Roman" panose="02020603050405020304" pitchFamily="18" charset="0"/>
              </a:rPr>
              <a:t>Is there a return-to-work date (look at “Probable Duration of Condition” line)? </a:t>
            </a:r>
          </a:p>
          <a:p>
            <a:pPr marL="914400" lvl="1" indent="-457200">
              <a:buFont typeface="Arial" panose="020B0604020202020204" pitchFamily="34" charset="0"/>
              <a:buChar char="•"/>
            </a:pPr>
            <a:r>
              <a:rPr lang="en-US" sz="2400" dirty="0">
                <a:latin typeface="Rockwell" panose="02060603020205020403" pitchFamily="18" charset="0"/>
                <a:cs typeface="Times New Roman" panose="02020603050405020304" pitchFamily="18" charset="0"/>
              </a:rPr>
              <a:t>Reduced Schedule leave? (Scope and Duration?)</a:t>
            </a:r>
          </a:p>
          <a:p>
            <a:pPr marL="914400" lvl="1" indent="-457200">
              <a:buFont typeface="Arial" panose="020B0604020202020204" pitchFamily="34" charset="0"/>
              <a:buChar char="•"/>
            </a:pPr>
            <a:r>
              <a:rPr lang="en-US" sz="2400" dirty="0">
                <a:latin typeface="Rockwell" panose="02060603020205020403" pitchFamily="18" charset="0"/>
                <a:cs typeface="Times New Roman" panose="02020603050405020304" pitchFamily="18" charset="0"/>
              </a:rPr>
              <a:t>Intermittent leave? (Scope and Duration?)</a:t>
            </a:r>
          </a:p>
          <a:p>
            <a:pPr marL="914400" lvl="1" indent="-457200">
              <a:buFont typeface="Arial" panose="020B0604020202020204" pitchFamily="34" charset="0"/>
              <a:buChar char="•"/>
            </a:pPr>
            <a:r>
              <a:rPr lang="en-US" sz="2400" dirty="0">
                <a:latin typeface="Rockwell" panose="02060603020205020403" pitchFamily="18" charset="0"/>
                <a:cs typeface="Times New Roman" panose="02020603050405020304" pitchFamily="18" charset="0"/>
              </a:rPr>
              <a:t>Does the health care provider believe the employee can perform essential job functions upon return to work?</a:t>
            </a:r>
          </a:p>
          <a:p>
            <a:pPr marL="914400" lvl="1" indent="-457200">
              <a:buFont typeface="Arial" panose="020B0604020202020204" pitchFamily="34" charset="0"/>
              <a:buChar char="•"/>
            </a:pPr>
            <a:r>
              <a:rPr lang="en-US" sz="2400" dirty="0">
                <a:latin typeface="Rockwell" panose="02060603020205020403" pitchFamily="18" charset="0"/>
                <a:cs typeface="Times New Roman" panose="02020603050405020304" pitchFamily="18" charset="0"/>
              </a:rPr>
              <a:t>Does information indicate that the employee will pose a direct threat to himself/herself or others when performing essential job functions upon return to work?</a:t>
            </a:r>
          </a:p>
          <a:p>
            <a:pPr marL="914400" lvl="1" indent="-457200">
              <a:buFont typeface="Arial" panose="020B0604020202020204" pitchFamily="34" charset="0"/>
              <a:buChar char="•"/>
            </a:pPr>
            <a:r>
              <a:rPr lang="en-US" sz="2400" b="1" dirty="0">
                <a:latin typeface="Rockwell" panose="02060603020205020403" pitchFamily="18" charset="0"/>
                <a:cs typeface="Times New Roman" panose="02020603050405020304" pitchFamily="18" charset="0"/>
              </a:rPr>
              <a:t>These items will indicate that an ADA analysis is also required.</a:t>
            </a:r>
          </a:p>
          <a:p>
            <a:pPr marL="457200" lvl="3" indent="0">
              <a:spcBef>
                <a:spcPts val="0"/>
              </a:spcBef>
              <a:buNone/>
            </a:pPr>
            <a:endParaRPr lang="en-US" sz="2200" dirty="0">
              <a:latin typeface="Rockwell" panose="02060603020205020403" pitchFamily="18" charset="0"/>
            </a:endParaRPr>
          </a:p>
          <a:p>
            <a:pPr marL="342900" lvl="2" indent="-342900">
              <a:spcBef>
                <a:spcPts val="0"/>
              </a:spcBef>
            </a:pPr>
            <a:endParaRPr lang="en-US" sz="2400" b="1" dirty="0">
              <a:latin typeface="Rockwell" panose="02060603020205020403" pitchFamily="18" charset="0"/>
            </a:endParaRPr>
          </a:p>
          <a:p>
            <a:pPr marL="914400" lvl="2" indent="0" algn="just">
              <a:spcBef>
                <a:spcPts val="1000"/>
              </a:spcBef>
              <a:buNone/>
            </a:pPr>
            <a:endParaRPr lang="en-US" sz="2400" dirty="0">
              <a:latin typeface="Rockwell" panose="02060603020205020403" pitchFamily="18" charset="0"/>
            </a:endParaRPr>
          </a:p>
        </p:txBody>
      </p:sp>
    </p:spTree>
    <p:extLst>
      <p:ext uri="{BB962C8B-B14F-4D97-AF65-F5344CB8AC3E}">
        <p14:creationId xmlns:p14="http://schemas.microsoft.com/office/powerpoint/2010/main" val="3676004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5170E-75E6-EE04-564F-F5A001988C9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EB356D5-1269-3BC5-E60E-5526F20DD38E}"/>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652D251C-28C6-4560-03EF-E5F47F3551B3}"/>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E752DB93-D2A6-04BB-0A73-E36DB79A40CD}"/>
              </a:ext>
            </a:extLst>
          </p:cNvPr>
          <p:cNvSpPr>
            <a:spLocks noGrp="1"/>
          </p:cNvSpPr>
          <p:nvPr>
            <p:ph type="title"/>
          </p:nvPr>
        </p:nvSpPr>
        <p:spPr>
          <a:xfrm>
            <a:off x="3448051" y="2429555"/>
            <a:ext cx="7905750" cy="1325563"/>
          </a:xfrm>
        </p:spPr>
        <p:txBody>
          <a:bodyPr>
            <a:normAutofit/>
          </a:bodyPr>
          <a:lstStyle/>
          <a:p>
            <a:pPr algn="ctr"/>
            <a:r>
              <a:rPr lang="en-US" sz="5400" dirty="0">
                <a:latin typeface="Rockwell" panose="02060603020205020403" pitchFamily="18" charset="0"/>
              </a:rPr>
              <a:t>FMLA: Designation</a:t>
            </a:r>
          </a:p>
        </p:txBody>
      </p:sp>
    </p:spTree>
    <p:extLst>
      <p:ext uri="{BB962C8B-B14F-4D97-AF65-F5344CB8AC3E}">
        <p14:creationId xmlns:p14="http://schemas.microsoft.com/office/powerpoint/2010/main" val="4115674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C8E44-66B5-B533-ADEC-71E07F2AB5E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EC68AAF-82A1-809F-2D3F-5800361FC43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2D6D01E3-A016-7E3D-89F8-E4E7EE704E9B}"/>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3" name="Content Placeholder 2">
            <a:extLst>
              <a:ext uri="{FF2B5EF4-FFF2-40B4-BE49-F238E27FC236}">
                <a16:creationId xmlns:a16="http://schemas.microsoft.com/office/drawing/2014/main" id="{A5E5D523-E575-496B-A08A-B29A253A39C6}"/>
              </a:ext>
            </a:extLst>
          </p:cNvPr>
          <p:cNvSpPr>
            <a:spLocks noGrp="1"/>
          </p:cNvSpPr>
          <p:nvPr>
            <p:ph idx="1"/>
          </p:nvPr>
        </p:nvSpPr>
        <p:spPr>
          <a:xfrm>
            <a:off x="3448048" y="1825625"/>
            <a:ext cx="7905751" cy="4351338"/>
          </a:xfrm>
        </p:spPr>
        <p:txBody>
          <a:bodyPr>
            <a:noAutofit/>
          </a:bodyPr>
          <a:lstStyle/>
          <a:p>
            <a:pPr marL="457200" lvl="3" indent="0">
              <a:spcBef>
                <a:spcPts val="0"/>
              </a:spcBef>
              <a:buNone/>
            </a:pPr>
            <a:endParaRPr lang="en-US" sz="2200" dirty="0">
              <a:latin typeface="Rockwell" panose="02060603020205020403" pitchFamily="18" charset="0"/>
            </a:endParaRPr>
          </a:p>
          <a:p>
            <a:pPr marL="342900" lvl="2" indent="-342900">
              <a:spcBef>
                <a:spcPts val="0"/>
              </a:spcBef>
            </a:pPr>
            <a:endParaRPr lang="en-US" sz="2400" b="1" dirty="0">
              <a:latin typeface="Rockwell" panose="02060603020205020403" pitchFamily="18" charset="0"/>
            </a:endParaRPr>
          </a:p>
          <a:p>
            <a:pPr marL="914400" lvl="2" indent="0" algn="just">
              <a:spcBef>
                <a:spcPts val="1000"/>
              </a:spcBef>
              <a:buNone/>
            </a:pPr>
            <a:endParaRPr lang="en-US" sz="2400" dirty="0">
              <a:latin typeface="Rockwell" panose="02060603020205020403" pitchFamily="18" charset="0"/>
            </a:endParaRPr>
          </a:p>
        </p:txBody>
      </p:sp>
      <p:pic>
        <p:nvPicPr>
          <p:cNvPr id="5" name="Picture 4" descr="A form with text and images&#10;&#10;AI-generated content may be incorrect.">
            <a:extLst>
              <a:ext uri="{FF2B5EF4-FFF2-40B4-BE49-F238E27FC236}">
                <a16:creationId xmlns:a16="http://schemas.microsoft.com/office/drawing/2014/main" id="{33627D32-6C50-1536-0245-0815A3B97A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9709" y="0"/>
            <a:ext cx="5562428" cy="6858000"/>
          </a:xfrm>
          <a:prstGeom prst="rect">
            <a:avLst/>
          </a:prstGeom>
        </p:spPr>
      </p:pic>
    </p:spTree>
    <p:extLst>
      <p:ext uri="{BB962C8B-B14F-4D97-AF65-F5344CB8AC3E}">
        <p14:creationId xmlns:p14="http://schemas.microsoft.com/office/powerpoint/2010/main" val="1937705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E97903A-CE90-C880-B803-C1CA18B2A4C1}"/>
              </a:ext>
            </a:extLst>
          </p:cNvPr>
          <p:cNvSpPr txBox="1"/>
          <p:nvPr/>
        </p:nvSpPr>
        <p:spPr>
          <a:xfrm>
            <a:off x="638881" y="670218"/>
            <a:ext cx="10909640" cy="1065836"/>
          </a:xfrm>
          <a:prstGeom prst="rect">
            <a:avLst/>
          </a:prstGeom>
        </p:spPr>
        <p:txBody>
          <a:bodyPr vert="horz" lIns="91440" tIns="45720" rIns="91440" bIns="45720" rtlCol="0" anchor="ctr">
            <a:normAutofit fontScale="85000" lnSpcReduction="10000"/>
          </a:bodyPr>
          <a:lstStyle/>
          <a:p>
            <a:pPr algn="ctr">
              <a:lnSpc>
                <a:spcPct val="90000"/>
              </a:lnSpc>
              <a:spcBef>
                <a:spcPct val="0"/>
              </a:spcBef>
              <a:spcAft>
                <a:spcPts val="600"/>
              </a:spcAft>
            </a:pPr>
            <a:r>
              <a:rPr lang="en-US" sz="6100" dirty="0">
                <a:latin typeface="Rockwell" panose="02060603020205020403" pitchFamily="18" charset="0"/>
                <a:ea typeface="+mj-ea"/>
                <a:cs typeface="+mj-cs"/>
              </a:rPr>
              <a:t>Family Medical Leave Act (FMLA)</a:t>
            </a:r>
          </a:p>
        </p:txBody>
      </p:sp>
      <p:sp>
        <p:nvSpPr>
          <p:cNvPr id="25"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Father playing with child">
            <a:extLst>
              <a:ext uri="{FF2B5EF4-FFF2-40B4-BE49-F238E27FC236}">
                <a16:creationId xmlns:a16="http://schemas.microsoft.com/office/drawing/2014/main" id="{92B03537-7FF4-CA7D-E68D-12D212BE37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6908" y="3165511"/>
            <a:ext cx="3758184" cy="2508587"/>
          </a:xfrm>
          <a:prstGeom prst="rect">
            <a:avLst/>
          </a:prstGeom>
        </p:spPr>
      </p:pic>
    </p:spTree>
    <p:extLst>
      <p:ext uri="{BB962C8B-B14F-4D97-AF65-F5344CB8AC3E}">
        <p14:creationId xmlns:p14="http://schemas.microsoft.com/office/powerpoint/2010/main" val="3942106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2ABFD-A347-29DD-7A2A-5A0B038E4D4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3646FE5-5BBA-8CC8-BE93-9428DF249520}"/>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C511C6F3-D8C2-863B-4E34-D0A7047BA934}"/>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3" name="Content Placeholder 2">
            <a:extLst>
              <a:ext uri="{FF2B5EF4-FFF2-40B4-BE49-F238E27FC236}">
                <a16:creationId xmlns:a16="http://schemas.microsoft.com/office/drawing/2014/main" id="{54A5ED88-399C-140A-C81F-597ED69D2324}"/>
              </a:ext>
            </a:extLst>
          </p:cNvPr>
          <p:cNvSpPr>
            <a:spLocks noGrp="1"/>
          </p:cNvSpPr>
          <p:nvPr>
            <p:ph idx="1"/>
          </p:nvPr>
        </p:nvSpPr>
        <p:spPr>
          <a:xfrm>
            <a:off x="3448048" y="1825625"/>
            <a:ext cx="7905751" cy="4351338"/>
          </a:xfrm>
        </p:spPr>
        <p:txBody>
          <a:bodyPr>
            <a:noAutofit/>
          </a:bodyPr>
          <a:lstStyle/>
          <a:p>
            <a:pPr marL="457200" lvl="3" indent="0">
              <a:spcBef>
                <a:spcPts val="0"/>
              </a:spcBef>
              <a:buNone/>
            </a:pPr>
            <a:endParaRPr lang="en-US" sz="2200" dirty="0">
              <a:latin typeface="Rockwell" panose="02060603020205020403" pitchFamily="18" charset="0"/>
            </a:endParaRPr>
          </a:p>
          <a:p>
            <a:pPr marL="342900" lvl="2" indent="-342900">
              <a:spcBef>
                <a:spcPts val="0"/>
              </a:spcBef>
            </a:pPr>
            <a:endParaRPr lang="en-US" sz="2400" b="1" dirty="0">
              <a:latin typeface="Rockwell" panose="02060603020205020403" pitchFamily="18" charset="0"/>
            </a:endParaRPr>
          </a:p>
          <a:p>
            <a:pPr marL="914400" lvl="2" indent="0" algn="just">
              <a:spcBef>
                <a:spcPts val="1000"/>
              </a:spcBef>
              <a:buNone/>
            </a:pPr>
            <a:endParaRPr lang="en-US" sz="2400" dirty="0">
              <a:latin typeface="Rockwell" panose="02060603020205020403" pitchFamily="18" charset="0"/>
            </a:endParaRPr>
          </a:p>
        </p:txBody>
      </p:sp>
      <p:pic>
        <p:nvPicPr>
          <p:cNvPr id="4" name="Picture 3" descr="A form with text and images&#10;&#10;AI-generated content may be incorrect.">
            <a:extLst>
              <a:ext uri="{FF2B5EF4-FFF2-40B4-BE49-F238E27FC236}">
                <a16:creationId xmlns:a16="http://schemas.microsoft.com/office/drawing/2014/main" id="{CCEAD3A2-8BE0-DD55-B440-9787C7336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9542" y="0"/>
            <a:ext cx="6792058" cy="6858000"/>
          </a:xfrm>
          <a:prstGeom prst="rect">
            <a:avLst/>
          </a:prstGeom>
        </p:spPr>
      </p:pic>
    </p:spTree>
    <p:extLst>
      <p:ext uri="{BB962C8B-B14F-4D97-AF65-F5344CB8AC3E}">
        <p14:creationId xmlns:p14="http://schemas.microsoft.com/office/powerpoint/2010/main" val="81614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13EC5-3027-3FFC-C866-8D8F7156F50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9908C07-3680-6D9A-AA72-CAC4991BA1A0}"/>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88A1856B-7107-B045-ACD6-3EA9010D9A5A}"/>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56B1352B-4D5C-5526-D91B-00EBA3C8F6C0}"/>
              </a:ext>
            </a:extLst>
          </p:cNvPr>
          <p:cNvSpPr>
            <a:spLocks noGrp="1"/>
          </p:cNvSpPr>
          <p:nvPr>
            <p:ph type="title"/>
          </p:nvPr>
        </p:nvSpPr>
        <p:spPr>
          <a:xfrm>
            <a:off x="3480708" y="61912"/>
            <a:ext cx="7905750" cy="1325563"/>
          </a:xfrm>
        </p:spPr>
        <p:txBody>
          <a:bodyPr>
            <a:normAutofit/>
          </a:bodyPr>
          <a:lstStyle/>
          <a:p>
            <a:pPr algn="ctr"/>
            <a:r>
              <a:rPr lang="en-US" dirty="0">
                <a:latin typeface="Rockwell" panose="02060603020205020403" pitchFamily="18" charset="0"/>
              </a:rPr>
              <a:t>FMLA: Designation</a:t>
            </a:r>
          </a:p>
        </p:txBody>
      </p:sp>
      <p:sp>
        <p:nvSpPr>
          <p:cNvPr id="3" name="Content Placeholder 2">
            <a:extLst>
              <a:ext uri="{FF2B5EF4-FFF2-40B4-BE49-F238E27FC236}">
                <a16:creationId xmlns:a16="http://schemas.microsoft.com/office/drawing/2014/main" id="{C3D7891E-5EAB-28E7-73A8-B3C9320D7C07}"/>
              </a:ext>
            </a:extLst>
          </p:cNvPr>
          <p:cNvSpPr>
            <a:spLocks noGrp="1"/>
          </p:cNvSpPr>
          <p:nvPr>
            <p:ph idx="1"/>
          </p:nvPr>
        </p:nvSpPr>
        <p:spPr>
          <a:xfrm>
            <a:off x="3222417" y="2190750"/>
            <a:ext cx="8581656" cy="4351338"/>
          </a:xfrm>
        </p:spPr>
        <p:txBody>
          <a:bodyPr>
            <a:noAutofit/>
          </a:bodyPr>
          <a:lstStyle/>
          <a:p>
            <a:pPr marL="457200" indent="-457200"/>
            <a:r>
              <a:rPr lang="en-US" sz="3600" dirty="0">
                <a:latin typeface="Rockwell" panose="02060603020205020403" pitchFamily="18" charset="0"/>
                <a:cs typeface="Times New Roman" panose="02020603050405020304" pitchFamily="18" charset="0"/>
              </a:rPr>
              <a:t>Can you “save” FMLA by delaying designation?</a:t>
            </a:r>
          </a:p>
          <a:p>
            <a:pPr marL="0" indent="457200"/>
            <a:r>
              <a:rPr lang="en-US" sz="3600" b="1" dirty="0">
                <a:latin typeface="Rockwell" panose="02060603020205020403" pitchFamily="18" charset="0"/>
                <a:cs typeface="Times New Roman" panose="02020603050405020304" pitchFamily="18" charset="0"/>
              </a:rPr>
              <a:t>What if an employee refuses?</a:t>
            </a:r>
          </a:p>
          <a:p>
            <a:pPr marL="0" lvl="3" indent="457200">
              <a:spcBef>
                <a:spcPts val="0"/>
              </a:spcBef>
              <a:buNone/>
            </a:pPr>
            <a:endParaRPr lang="en-US" sz="3600" dirty="0">
              <a:latin typeface="Rockwell" panose="02060603020205020403" pitchFamily="18" charset="0"/>
            </a:endParaRPr>
          </a:p>
          <a:p>
            <a:pPr marL="342900" lvl="2" indent="-342900">
              <a:spcBef>
                <a:spcPts val="0"/>
              </a:spcBef>
            </a:pPr>
            <a:endParaRPr lang="en-US" sz="2400" b="1" dirty="0">
              <a:latin typeface="Rockwell" panose="02060603020205020403" pitchFamily="18" charset="0"/>
            </a:endParaRPr>
          </a:p>
          <a:p>
            <a:pPr marL="914400" lvl="2" indent="0" algn="just">
              <a:spcBef>
                <a:spcPts val="1000"/>
              </a:spcBef>
              <a:buNone/>
            </a:pPr>
            <a:endParaRPr lang="en-US" sz="2400" dirty="0">
              <a:latin typeface="Rockwell" panose="02060603020205020403" pitchFamily="18" charset="0"/>
            </a:endParaRPr>
          </a:p>
        </p:txBody>
      </p:sp>
    </p:spTree>
    <p:extLst>
      <p:ext uri="{BB962C8B-B14F-4D97-AF65-F5344CB8AC3E}">
        <p14:creationId xmlns:p14="http://schemas.microsoft.com/office/powerpoint/2010/main" val="235512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3"/>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4"/>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4509654" y="251257"/>
            <a:ext cx="5902037" cy="737755"/>
          </a:xfrm>
        </p:spPr>
        <p:txBody>
          <a:bodyPr>
            <a:normAutofit/>
          </a:bodyPr>
          <a:lstStyle/>
          <a:p>
            <a:pPr algn="ctr"/>
            <a:r>
              <a:rPr lang="en-US" sz="4400" dirty="0">
                <a:latin typeface="Rockwell" panose="02060603020205020403" pitchFamily="18" charset="0"/>
              </a:rPr>
              <a:t>FMLA: Key Issues</a:t>
            </a:r>
          </a:p>
        </p:txBody>
      </p:sp>
      <p:pic>
        <p:nvPicPr>
          <p:cNvPr id="12" name="Picture Placeholder 11">
            <a:extLst>
              <a:ext uri="{FF2B5EF4-FFF2-40B4-BE49-F238E27FC236}">
                <a16:creationId xmlns:a16="http://schemas.microsoft.com/office/drawing/2014/main" id="{256BA6E5-DB5B-8328-EEFE-CD06A7D983DF}"/>
              </a:ext>
            </a:extLst>
          </p:cNvPr>
          <p:cNvPicPr>
            <a:picLocks noGrp="1" noChangeAspect="1"/>
          </p:cNvPicPr>
          <p:nvPr>
            <p:ph type="pic"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 uri="{837473B0-CC2E-450A-ABE3-18F120FF3D39}">
                <a1611:picAttrSrcUrl xmlns:a1611="http://schemas.microsoft.com/office/drawing/2016/11/main" r:id="rId7"/>
              </a:ext>
            </a:extLst>
          </a:blip>
          <a:srcRect t="10520" b="10520"/>
          <a:stretch>
            <a:fillRect/>
          </a:stretch>
        </p:blipFill>
        <p:spPr>
          <a:xfrm>
            <a:off x="2462646" y="2095500"/>
            <a:ext cx="3221181" cy="2899063"/>
          </a:xfrm>
        </p:spPr>
      </p:pic>
      <p:sp>
        <p:nvSpPr>
          <p:cNvPr id="3" name="Content Placeholder 2">
            <a:extLst>
              <a:ext uri="{FF2B5EF4-FFF2-40B4-BE49-F238E27FC236}">
                <a16:creationId xmlns:a16="http://schemas.microsoft.com/office/drawing/2014/main" id="{86C8ADA2-CE2A-47E5-8E2C-1AEB6AED99D3}"/>
              </a:ext>
            </a:extLst>
          </p:cNvPr>
          <p:cNvSpPr>
            <a:spLocks noGrp="1"/>
          </p:cNvSpPr>
          <p:nvPr>
            <p:ph type="body" sz="half" idx="2"/>
          </p:nvPr>
        </p:nvSpPr>
        <p:spPr>
          <a:xfrm>
            <a:off x="5569528" y="1765951"/>
            <a:ext cx="6404263" cy="4321247"/>
          </a:xfrm>
        </p:spPr>
        <p:txBody>
          <a:bodyPr>
            <a:noAutofit/>
          </a:bodyPr>
          <a:lstStyle/>
          <a:p>
            <a:pPr marL="342900" lvl="2" indent="-342900">
              <a:spcBef>
                <a:spcPts val="0"/>
              </a:spcBef>
            </a:pPr>
            <a:endParaRPr lang="en-US" sz="2800" dirty="0">
              <a:latin typeface="Rockwell" panose="02060603020205020403" pitchFamily="18" charset="0"/>
            </a:endParaRPr>
          </a:p>
          <a:p>
            <a:pPr marL="342900" lvl="2" indent="-342900">
              <a:spcBef>
                <a:spcPts val="0"/>
              </a:spcBef>
            </a:pPr>
            <a:r>
              <a:rPr lang="en-US" sz="2800" dirty="0">
                <a:latin typeface="Rockwell" panose="02060603020205020403" pitchFamily="18" charset="0"/>
              </a:rPr>
              <a:t>Failing to designate the leave.</a:t>
            </a:r>
          </a:p>
          <a:p>
            <a:pPr marL="342900" lvl="2" indent="-342900">
              <a:spcBef>
                <a:spcPts val="0"/>
              </a:spcBef>
            </a:pPr>
            <a:r>
              <a:rPr lang="en-US" sz="2800" dirty="0">
                <a:latin typeface="Rockwell" panose="02060603020205020403" pitchFamily="18" charset="0"/>
              </a:rPr>
              <a:t>Failing to manage the leave.</a:t>
            </a:r>
          </a:p>
          <a:p>
            <a:pPr marL="342900" lvl="2" indent="-342900">
              <a:spcBef>
                <a:spcPts val="0"/>
              </a:spcBef>
            </a:pPr>
            <a:r>
              <a:rPr lang="en-US" sz="2800" dirty="0">
                <a:latin typeface="Rockwell" panose="02060603020205020403" pitchFamily="18" charset="0"/>
              </a:rPr>
              <a:t>Failing to have a policy on insurance premiums if unpaid leave.</a:t>
            </a:r>
          </a:p>
          <a:p>
            <a:pPr marL="342900" lvl="2" indent="-342900">
              <a:spcBef>
                <a:spcPts val="0"/>
              </a:spcBef>
            </a:pPr>
            <a:r>
              <a:rPr lang="en-US" sz="2800" dirty="0">
                <a:latin typeface="Rockwell" panose="02060603020205020403" pitchFamily="18" charset="0"/>
              </a:rPr>
              <a:t>Failing to run concurrently with work comp or other leaves.</a:t>
            </a:r>
          </a:p>
          <a:p>
            <a:pPr marL="342900" lvl="2" indent="-342900">
              <a:spcBef>
                <a:spcPts val="0"/>
              </a:spcBef>
            </a:pPr>
            <a:r>
              <a:rPr lang="en-US" sz="2800" dirty="0">
                <a:latin typeface="Rockwell" panose="02060603020205020403" pitchFamily="18" charset="0"/>
              </a:rPr>
              <a:t>Failing to prepare for the end of leave.</a:t>
            </a:r>
          </a:p>
          <a:p>
            <a:pPr marL="457200" lvl="3" indent="0">
              <a:spcBef>
                <a:spcPts val="0"/>
              </a:spcBef>
              <a:buNone/>
            </a:pPr>
            <a:endParaRPr lang="en-US" sz="2800" dirty="0">
              <a:latin typeface="Rockwell" panose="02060603020205020403" pitchFamily="18" charset="0"/>
            </a:endParaRPr>
          </a:p>
          <a:p>
            <a:pPr marL="342900" lvl="2" indent="-342900">
              <a:spcBef>
                <a:spcPts val="0"/>
              </a:spcBef>
            </a:pPr>
            <a:endParaRPr lang="en-US" sz="2800" b="1" dirty="0">
              <a:latin typeface="Rockwell" panose="02060603020205020403" pitchFamily="18" charset="0"/>
            </a:endParaRPr>
          </a:p>
          <a:p>
            <a:pPr marL="914400" lvl="2" indent="0" algn="just">
              <a:spcBef>
                <a:spcPts val="1000"/>
              </a:spcBef>
              <a:buNone/>
            </a:pPr>
            <a:endParaRPr lang="en-US" sz="2400" dirty="0">
              <a:latin typeface="Rockwell" panose="02060603020205020403" pitchFamily="18" charset="0"/>
            </a:endParaRPr>
          </a:p>
        </p:txBody>
      </p:sp>
    </p:spTree>
    <p:extLst>
      <p:ext uri="{BB962C8B-B14F-4D97-AF65-F5344CB8AC3E}">
        <p14:creationId xmlns:p14="http://schemas.microsoft.com/office/powerpoint/2010/main" val="1664392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A19682F-B2F2-A155-5750-BB1755B98B07}"/>
              </a:ext>
            </a:extLst>
          </p:cNvPr>
          <p:cNvSpPr txBox="1"/>
          <p:nvPr/>
        </p:nvSpPr>
        <p:spPr>
          <a:xfrm>
            <a:off x="612648" y="2908005"/>
            <a:ext cx="5725807" cy="326895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4400" dirty="0">
                <a:latin typeface="Rockwell" panose="02060603020205020403" pitchFamily="18" charset="0"/>
              </a:rPr>
              <a:t>Americans with Disabilities Act (ADA) and Iowa Civil Rights Act </a:t>
            </a:r>
          </a:p>
        </p:txBody>
      </p:sp>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2130136" y="-2"/>
            <a:ext cx="1506681" cy="2208679"/>
          </a:xfrm>
          <a:prstGeom prst="rect">
            <a:avLst/>
          </a:prstGeom>
        </p:spPr>
      </p:pic>
      <p:pic>
        <p:nvPicPr>
          <p:cNvPr id="4" name="Picture 3" descr="Businesswoman on wheelchair">
            <a:extLst>
              <a:ext uri="{FF2B5EF4-FFF2-40B4-BE49-F238E27FC236}">
                <a16:creationId xmlns:a16="http://schemas.microsoft.com/office/drawing/2014/main" id="{FA0C47F8-8D6E-E40C-BEC1-DB1614C498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8282" y="3032696"/>
            <a:ext cx="3172306" cy="2311196"/>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4"/>
          <a:srcRect l="5981" t="4691" r="13074" b="4831"/>
          <a:stretch/>
        </p:blipFill>
        <p:spPr>
          <a:xfrm>
            <a:off x="3553691" y="-1"/>
            <a:ext cx="5870864" cy="2208679"/>
          </a:xfrm>
          <a:prstGeom prst="rect">
            <a:avLst/>
          </a:prstGeom>
        </p:spPr>
      </p:pic>
    </p:spTree>
    <p:extLst>
      <p:ext uri="{BB962C8B-B14F-4D97-AF65-F5344CB8AC3E}">
        <p14:creationId xmlns:p14="http://schemas.microsoft.com/office/powerpoint/2010/main" val="3322462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3"/>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4"/>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ADA: Overview</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241964" y="1600200"/>
            <a:ext cx="8510154" cy="5257799"/>
          </a:xfrm>
        </p:spPr>
        <p:txBody>
          <a:bodyPr>
            <a:noAutofit/>
          </a:bodyPr>
          <a:lstStyle/>
          <a:p>
            <a:r>
              <a:rPr lang="en-US" dirty="0">
                <a:solidFill>
                  <a:srgbClr val="212121"/>
                </a:solidFill>
                <a:latin typeface="Rockwell" panose="02060603020205020403" pitchFamily="18" charset="0"/>
              </a:rPr>
              <a:t>The ADA prohibits discrimination on the basis of a disability. </a:t>
            </a:r>
          </a:p>
          <a:p>
            <a:r>
              <a:rPr lang="en-US" dirty="0">
                <a:solidFill>
                  <a:srgbClr val="212121"/>
                </a:solidFill>
                <a:latin typeface="Rockwell" panose="02060603020205020403" pitchFamily="18" charset="0"/>
              </a:rPr>
              <a:t>The ADA </a:t>
            </a:r>
            <a:r>
              <a:rPr lang="en-US" dirty="0">
                <a:solidFill>
                  <a:schemeClr val="tx1">
                    <a:lumMod val="95000"/>
                    <a:lumOff val="5000"/>
                  </a:schemeClr>
                </a:solidFill>
                <a:latin typeface="Rockwell" panose="02060603020205020403" pitchFamily="18" charset="0"/>
              </a:rPr>
              <a:t>imposes an obligation on covered employers to make “reasonable accommodations” for an eligible employee’s known limitations unless doing so would create an “undue hardship” to the employer. </a:t>
            </a:r>
            <a:endParaRPr lang="en-US" dirty="0">
              <a:solidFill>
                <a:srgbClr val="212121"/>
              </a:solidFill>
              <a:latin typeface="Rockwell" panose="02060603020205020403" pitchFamily="18" charset="0"/>
            </a:endParaRPr>
          </a:p>
          <a:p>
            <a:pPr marL="342900" lvl="2" indent="-342900">
              <a:spcBef>
                <a:spcPts val="0"/>
              </a:spcBef>
            </a:pPr>
            <a:endParaRPr lang="en-US" sz="2400" b="1" dirty="0">
              <a:latin typeface="Rockwell" panose="02060603020205020403" pitchFamily="18" charset="0"/>
            </a:endParaRPr>
          </a:p>
          <a:p>
            <a:pPr marL="914400" lvl="2" indent="0" algn="just">
              <a:spcBef>
                <a:spcPts val="1000"/>
              </a:spcBef>
              <a:buNone/>
            </a:pPr>
            <a:endParaRPr lang="en-US" sz="2400" dirty="0">
              <a:latin typeface="Rockwell" panose="02060603020205020403" pitchFamily="18" charset="0"/>
            </a:endParaRPr>
          </a:p>
        </p:txBody>
      </p:sp>
      <p:pic>
        <p:nvPicPr>
          <p:cNvPr id="5" name="Picture 4">
            <a:extLst>
              <a:ext uri="{FF2B5EF4-FFF2-40B4-BE49-F238E27FC236}">
                <a16:creationId xmlns:a16="http://schemas.microsoft.com/office/drawing/2014/main" id="{74B0DEEB-0B03-8AA5-F90C-D8AC2CB2C48A}"/>
              </a:ext>
            </a:extLst>
          </p:cNvPr>
          <p:cNvPicPr>
            <a:picLocks noChangeAspect="1"/>
          </p:cNvPicPr>
          <p:nvPr/>
        </p:nvPicPr>
        <p:blipFill>
          <a:blip r:embed="rId5"/>
          <a:stretch>
            <a:fillRect/>
          </a:stretch>
        </p:blipFill>
        <p:spPr>
          <a:xfrm>
            <a:off x="7868022" y="4760588"/>
            <a:ext cx="3485777" cy="1802122"/>
          </a:xfrm>
          <a:prstGeom prst="rect">
            <a:avLst/>
          </a:prstGeom>
        </p:spPr>
      </p:pic>
      <p:pic>
        <p:nvPicPr>
          <p:cNvPr id="6" name="Picture 5">
            <a:extLst>
              <a:ext uri="{FF2B5EF4-FFF2-40B4-BE49-F238E27FC236}">
                <a16:creationId xmlns:a16="http://schemas.microsoft.com/office/drawing/2014/main" id="{49A348E3-65EA-02E6-0D26-76595BEB707D}"/>
              </a:ext>
            </a:extLst>
          </p:cNvPr>
          <p:cNvPicPr>
            <a:picLocks noChangeAspect="1"/>
          </p:cNvPicPr>
          <p:nvPr/>
        </p:nvPicPr>
        <p:blipFill rotWithShape="1">
          <a:blip r:embed="rId6"/>
          <a:srcRect l="8258" r="9563"/>
          <a:stretch/>
        </p:blipFill>
        <p:spPr>
          <a:xfrm>
            <a:off x="3683889" y="5012944"/>
            <a:ext cx="2966483" cy="1466592"/>
          </a:xfrm>
          <a:prstGeom prst="rect">
            <a:avLst/>
          </a:prstGeom>
        </p:spPr>
      </p:pic>
    </p:spTree>
    <p:extLst>
      <p:ext uri="{BB962C8B-B14F-4D97-AF65-F5344CB8AC3E}">
        <p14:creationId xmlns:p14="http://schemas.microsoft.com/office/powerpoint/2010/main" val="8368921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ADA: Reasonable Accommodations</a:t>
            </a:r>
          </a:p>
        </p:txBody>
      </p:sp>
      <p:sp>
        <p:nvSpPr>
          <p:cNvPr id="8" name="TextBox 7">
            <a:extLst>
              <a:ext uri="{FF2B5EF4-FFF2-40B4-BE49-F238E27FC236}">
                <a16:creationId xmlns:a16="http://schemas.microsoft.com/office/drawing/2014/main" id="{4CBAED39-A282-39B6-16A4-36266E80DC94}"/>
              </a:ext>
            </a:extLst>
          </p:cNvPr>
          <p:cNvSpPr txBox="1"/>
          <p:nvPr/>
        </p:nvSpPr>
        <p:spPr>
          <a:xfrm>
            <a:off x="3012868" y="1903215"/>
            <a:ext cx="3957452" cy="3416320"/>
          </a:xfrm>
          <a:prstGeom prst="rect">
            <a:avLst/>
          </a:prstGeom>
          <a:noFill/>
          <a:ln>
            <a:solidFill>
              <a:schemeClr val="bg2">
                <a:lumMod val="10000"/>
              </a:schemeClr>
            </a:solidFill>
          </a:ln>
        </p:spPr>
        <p:txBody>
          <a:bodyPr wrap="square" rtlCol="0">
            <a:spAutoFit/>
          </a:bodyPr>
          <a:lstStyle/>
          <a:p>
            <a:pPr algn="ctr"/>
            <a:r>
              <a:rPr lang="en-US" b="1" dirty="0">
                <a:solidFill>
                  <a:srgbClr val="00B050"/>
                </a:solidFill>
                <a:latin typeface="Rockwell" panose="02060603020205020403" pitchFamily="18" charset="0"/>
              </a:rPr>
              <a:t>Reasonable</a:t>
            </a:r>
          </a:p>
          <a:p>
            <a:pPr marL="285750" indent="-285750">
              <a:buFont typeface="Arial" panose="020B0604020202020204" pitchFamily="34" charset="0"/>
              <a:buChar char="•"/>
            </a:pPr>
            <a:r>
              <a:rPr lang="en-US" sz="1800" dirty="0">
                <a:solidFill>
                  <a:schemeClr val="tx1">
                    <a:lumMod val="95000"/>
                    <a:lumOff val="5000"/>
                  </a:schemeClr>
                </a:solidFill>
                <a:latin typeface="Rockwell" panose="02060603020205020403" pitchFamily="18" charset="0"/>
              </a:rPr>
              <a:t>A defined leave of absence;</a:t>
            </a:r>
          </a:p>
          <a:p>
            <a:pPr marL="285750" indent="-285750">
              <a:buFont typeface="Arial" panose="020B0604020202020204" pitchFamily="34" charset="0"/>
              <a:buChar char="•"/>
            </a:pPr>
            <a:r>
              <a:rPr lang="en-US" sz="1800" dirty="0">
                <a:solidFill>
                  <a:schemeClr val="tx1">
                    <a:lumMod val="95000"/>
                    <a:lumOff val="5000"/>
                  </a:schemeClr>
                </a:solidFill>
                <a:latin typeface="Rockwell" panose="02060603020205020403" pitchFamily="18" charset="0"/>
              </a:rPr>
              <a:t>Removing architectural barriers or reconfiguring office space;</a:t>
            </a:r>
          </a:p>
          <a:p>
            <a:pPr marL="285750" indent="-285750">
              <a:buFont typeface="Arial" panose="020B0604020202020204" pitchFamily="34" charset="0"/>
              <a:buChar char="•"/>
            </a:pPr>
            <a:r>
              <a:rPr lang="en-US" sz="1800" dirty="0">
                <a:solidFill>
                  <a:schemeClr val="tx1">
                    <a:lumMod val="95000"/>
                    <a:lumOff val="5000"/>
                  </a:schemeClr>
                </a:solidFill>
                <a:latin typeface="Rockwell" panose="02060603020205020403" pitchFamily="18" charset="0"/>
              </a:rPr>
              <a:t>Providing additional breaks;</a:t>
            </a:r>
          </a:p>
          <a:p>
            <a:pPr marL="285750" indent="-285750">
              <a:buFont typeface="Arial" panose="020B0604020202020204" pitchFamily="34" charset="0"/>
              <a:buChar char="•"/>
            </a:pPr>
            <a:r>
              <a:rPr lang="en-US" sz="1800" dirty="0">
                <a:solidFill>
                  <a:schemeClr val="tx1">
                    <a:lumMod val="95000"/>
                    <a:lumOff val="5000"/>
                  </a:schemeClr>
                </a:solidFill>
                <a:latin typeface="Rockwell" panose="02060603020205020403" pitchFamily="18" charset="0"/>
              </a:rPr>
              <a:t>Providing accessible parking, if parking is provided to all employees;</a:t>
            </a:r>
          </a:p>
          <a:p>
            <a:pPr marL="285750" indent="-285750">
              <a:buFont typeface="Arial" panose="020B0604020202020204" pitchFamily="34" charset="0"/>
              <a:buChar char="•"/>
            </a:pPr>
            <a:r>
              <a:rPr lang="en-US" sz="1800" dirty="0">
                <a:solidFill>
                  <a:schemeClr val="tx1">
                    <a:lumMod val="95000"/>
                    <a:lumOff val="5000"/>
                  </a:schemeClr>
                </a:solidFill>
                <a:latin typeface="Rockwell" panose="02060603020205020403" pitchFamily="18" charset="0"/>
              </a:rPr>
              <a:t>Providing assistive technology or equipment, including specially designed furniture.</a:t>
            </a:r>
          </a:p>
          <a:p>
            <a:pPr marL="285750" indent="-285750">
              <a:buFont typeface="Arial" panose="020B0604020202020204" pitchFamily="34" charset="0"/>
              <a:buChar char="•"/>
            </a:pPr>
            <a:endParaRPr lang="en-US" sz="1800" dirty="0">
              <a:solidFill>
                <a:schemeClr val="tx1">
                  <a:lumMod val="95000"/>
                  <a:lumOff val="5000"/>
                </a:schemeClr>
              </a:solidFill>
              <a:latin typeface="Rockwell" panose="02060603020205020403" pitchFamily="18" charset="0"/>
            </a:endParaRPr>
          </a:p>
        </p:txBody>
      </p:sp>
      <p:sp>
        <p:nvSpPr>
          <p:cNvPr id="9" name="TextBox 8">
            <a:extLst>
              <a:ext uri="{FF2B5EF4-FFF2-40B4-BE49-F238E27FC236}">
                <a16:creationId xmlns:a16="http://schemas.microsoft.com/office/drawing/2014/main" id="{7CAD226B-4C79-E186-9153-12A783EF1413}"/>
              </a:ext>
            </a:extLst>
          </p:cNvPr>
          <p:cNvSpPr txBox="1"/>
          <p:nvPr/>
        </p:nvSpPr>
        <p:spPr>
          <a:xfrm>
            <a:off x="7730836" y="1903215"/>
            <a:ext cx="4156364" cy="3416320"/>
          </a:xfrm>
          <a:prstGeom prst="rect">
            <a:avLst/>
          </a:prstGeom>
          <a:noFill/>
          <a:ln>
            <a:solidFill>
              <a:schemeClr val="bg2">
                <a:lumMod val="10000"/>
              </a:schemeClr>
            </a:solidFill>
          </a:ln>
        </p:spPr>
        <p:txBody>
          <a:bodyPr wrap="square" rtlCol="0">
            <a:spAutoFit/>
          </a:bodyPr>
          <a:lstStyle/>
          <a:p>
            <a:pPr algn="ctr"/>
            <a:r>
              <a:rPr lang="en-US" b="1" dirty="0">
                <a:solidFill>
                  <a:srgbClr val="FF0000"/>
                </a:solidFill>
                <a:latin typeface="Rockwell" panose="02060603020205020403" pitchFamily="18" charset="0"/>
              </a:rPr>
              <a:t>Not Reasonable</a:t>
            </a:r>
          </a:p>
          <a:p>
            <a:pPr marL="285750" indent="-285750">
              <a:buFont typeface="Arial" panose="020B0604020202020204" pitchFamily="34" charset="0"/>
              <a:buChar char="•"/>
            </a:pPr>
            <a:r>
              <a:rPr lang="en-US" sz="1800" dirty="0">
                <a:solidFill>
                  <a:schemeClr val="tx1">
                    <a:lumMod val="95000"/>
                    <a:lumOff val="5000"/>
                  </a:schemeClr>
                </a:solidFill>
                <a:latin typeface="Rockwell" panose="02060603020205020403" pitchFamily="18" charset="0"/>
              </a:rPr>
              <a:t>An indefinite leave of absence;</a:t>
            </a:r>
          </a:p>
          <a:p>
            <a:pPr marL="285750" indent="-285750">
              <a:buFont typeface="Arial" panose="020B0604020202020204" pitchFamily="34" charset="0"/>
              <a:buChar char="•"/>
            </a:pPr>
            <a:r>
              <a:rPr lang="en-US" sz="1800" dirty="0">
                <a:solidFill>
                  <a:schemeClr val="tx1">
                    <a:lumMod val="95000"/>
                    <a:lumOff val="5000"/>
                  </a:schemeClr>
                </a:solidFill>
                <a:latin typeface="Rockwell" panose="02060603020205020403" pitchFamily="18" charset="0"/>
              </a:rPr>
              <a:t>Violating a Collective Bargaining Agreement;</a:t>
            </a:r>
          </a:p>
          <a:p>
            <a:pPr marL="285750" indent="-285750">
              <a:buFont typeface="Arial" panose="020B0604020202020204" pitchFamily="34" charset="0"/>
              <a:buChar char="•"/>
            </a:pPr>
            <a:r>
              <a:rPr lang="en-US" sz="1800" dirty="0">
                <a:solidFill>
                  <a:schemeClr val="tx1">
                    <a:lumMod val="95000"/>
                    <a:lumOff val="5000"/>
                  </a:schemeClr>
                </a:solidFill>
                <a:latin typeface="Rockwell" panose="02060603020205020403" pitchFamily="18" charset="0"/>
              </a:rPr>
              <a:t>Removing essential job functions;</a:t>
            </a:r>
          </a:p>
          <a:p>
            <a:pPr marL="285750" indent="-285750">
              <a:buFont typeface="Arial" panose="020B0604020202020204" pitchFamily="34" charset="0"/>
              <a:buChar char="•"/>
            </a:pPr>
            <a:r>
              <a:rPr lang="en-US" sz="1800" dirty="0">
                <a:solidFill>
                  <a:schemeClr val="tx1">
                    <a:lumMod val="95000"/>
                    <a:lumOff val="5000"/>
                  </a:schemeClr>
                </a:solidFill>
                <a:latin typeface="Rockwell" panose="02060603020205020403" pitchFamily="18" charset="0"/>
              </a:rPr>
              <a:t>Request of a personal use item (i.e., a hearing aid that is used on and off the job).</a:t>
            </a:r>
          </a:p>
          <a:p>
            <a:pPr marL="285750" indent="-285750">
              <a:buFont typeface="Arial" panose="020B0604020202020204" pitchFamily="34" charset="0"/>
              <a:buChar char="•"/>
            </a:pPr>
            <a:r>
              <a:rPr lang="en-US" dirty="0">
                <a:solidFill>
                  <a:schemeClr val="tx1">
                    <a:lumMod val="95000"/>
                    <a:lumOff val="5000"/>
                  </a:schemeClr>
                </a:solidFill>
                <a:latin typeface="Rockwell" panose="02060603020205020403" pitchFamily="18" charset="0"/>
              </a:rPr>
              <a:t>Undue hardship to employer (i.e., significant difficulty or expense to implement).</a:t>
            </a:r>
          </a:p>
          <a:p>
            <a:pPr marL="285750" indent="-285750">
              <a:buFont typeface="Arial" panose="020B0604020202020204" pitchFamily="34" charset="0"/>
              <a:buChar char="•"/>
            </a:pPr>
            <a:endParaRPr lang="en-US" sz="1800" dirty="0">
              <a:solidFill>
                <a:schemeClr val="tx1">
                  <a:lumMod val="95000"/>
                  <a:lumOff val="5000"/>
                </a:schemeClr>
              </a:solidFill>
              <a:latin typeface="Rockwell" panose="02060603020205020403" pitchFamily="18" charset="0"/>
            </a:endParaRPr>
          </a:p>
        </p:txBody>
      </p:sp>
    </p:spTree>
    <p:extLst>
      <p:ext uri="{BB962C8B-B14F-4D97-AF65-F5344CB8AC3E}">
        <p14:creationId xmlns:p14="http://schemas.microsoft.com/office/powerpoint/2010/main" val="1536554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FMLA and ADA: Interplay with Work Comp</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169227" y="2141537"/>
            <a:ext cx="8697191" cy="4351338"/>
          </a:xfrm>
        </p:spPr>
        <p:txBody>
          <a:bodyPr>
            <a:noAutofit/>
          </a:bodyPr>
          <a:lstStyle/>
          <a:p>
            <a:pPr marL="342900" lvl="1" indent="-342900">
              <a:spcBef>
                <a:spcPts val="0"/>
              </a:spcBef>
            </a:pPr>
            <a:r>
              <a:rPr lang="en-US" dirty="0">
                <a:solidFill>
                  <a:srgbClr val="212121"/>
                </a:solidFill>
                <a:latin typeface="Rockwell" panose="02060603020205020403" pitchFamily="18" charset="0"/>
              </a:rPr>
              <a:t>If the person cannot return to work from a workplace injury and is not at MMI…</a:t>
            </a:r>
          </a:p>
          <a:p>
            <a:pPr marL="800100" lvl="2" indent="-342900">
              <a:spcBef>
                <a:spcPts val="0"/>
              </a:spcBef>
            </a:pPr>
            <a:r>
              <a:rPr lang="en-US" sz="2400" dirty="0">
                <a:solidFill>
                  <a:srgbClr val="212121"/>
                </a:solidFill>
                <a:latin typeface="Rockwell" panose="02060603020205020403" pitchFamily="18" charset="0"/>
              </a:rPr>
              <a:t>Best practice to wait for it, put them on a “temporary accommodation” unpaid LOA.</a:t>
            </a:r>
          </a:p>
          <a:p>
            <a:pPr marL="342900" lvl="1" indent="-342900">
              <a:spcBef>
                <a:spcPts val="0"/>
              </a:spcBef>
            </a:pPr>
            <a:r>
              <a:rPr lang="en-US" dirty="0">
                <a:solidFill>
                  <a:srgbClr val="212121"/>
                </a:solidFill>
                <a:latin typeface="Rockwell" panose="02060603020205020403" pitchFamily="18" charset="0"/>
              </a:rPr>
              <a:t>If the person can return to work but cannot perform all essential job functions…</a:t>
            </a:r>
          </a:p>
          <a:p>
            <a:pPr marL="800100" lvl="2" indent="-342900">
              <a:spcBef>
                <a:spcPts val="0"/>
              </a:spcBef>
            </a:pPr>
            <a:r>
              <a:rPr lang="en-US" sz="2400" dirty="0">
                <a:solidFill>
                  <a:srgbClr val="212121"/>
                </a:solidFill>
                <a:latin typeface="Rockwell" panose="02060603020205020403" pitchFamily="18" charset="0"/>
              </a:rPr>
              <a:t>Can they perform light duty within restrictions? </a:t>
            </a:r>
          </a:p>
          <a:p>
            <a:pPr marL="342900" lvl="1" indent="-342900">
              <a:spcBef>
                <a:spcPts val="0"/>
              </a:spcBef>
            </a:pPr>
            <a:r>
              <a:rPr lang="en-US" dirty="0">
                <a:solidFill>
                  <a:srgbClr val="212121"/>
                </a:solidFill>
                <a:latin typeface="Rockwell" panose="02060603020205020403" pitchFamily="18" charset="0"/>
              </a:rPr>
              <a:t>If the person cannot return to work from an illness or injury and needs a couple of more weeks to complete recovery…</a:t>
            </a:r>
          </a:p>
          <a:p>
            <a:pPr marL="800100" lvl="2" indent="-342900">
              <a:spcBef>
                <a:spcPts val="0"/>
              </a:spcBef>
            </a:pPr>
            <a:r>
              <a:rPr lang="en-US" sz="2400" dirty="0">
                <a:solidFill>
                  <a:srgbClr val="212121"/>
                </a:solidFill>
                <a:latin typeface="Rockwell" panose="02060603020205020403" pitchFamily="18" charset="0"/>
              </a:rPr>
              <a:t>What is reasonable?</a:t>
            </a:r>
            <a:endParaRPr lang="en-US" sz="2400" dirty="0">
              <a:latin typeface="Rockwell" panose="02060603020205020403" pitchFamily="18" charset="0"/>
            </a:endParaRPr>
          </a:p>
          <a:p>
            <a:pPr marL="342900" lvl="2" indent="-342900">
              <a:spcBef>
                <a:spcPts val="0"/>
              </a:spcBef>
            </a:pPr>
            <a:endParaRPr lang="en-US" sz="2400" b="1" dirty="0">
              <a:latin typeface="Rockwell" panose="02060603020205020403" pitchFamily="18" charset="0"/>
            </a:endParaRPr>
          </a:p>
          <a:p>
            <a:pPr marL="914400" lvl="2" indent="0" algn="just">
              <a:spcBef>
                <a:spcPts val="1000"/>
              </a:spcBef>
              <a:buNone/>
            </a:pPr>
            <a:endParaRPr lang="en-US" sz="2400" dirty="0">
              <a:latin typeface="Rockwell" panose="02060603020205020403" pitchFamily="18" charset="0"/>
            </a:endParaRPr>
          </a:p>
        </p:txBody>
      </p:sp>
    </p:spTree>
    <p:extLst>
      <p:ext uri="{BB962C8B-B14F-4D97-AF65-F5344CB8AC3E}">
        <p14:creationId xmlns:p14="http://schemas.microsoft.com/office/powerpoint/2010/main" val="2894848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3"/>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4"/>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0"/>
            <a:ext cx="7905750" cy="883228"/>
          </a:xfrm>
        </p:spPr>
        <p:txBody>
          <a:bodyPr>
            <a:normAutofit/>
          </a:bodyPr>
          <a:lstStyle/>
          <a:p>
            <a:pPr algn="ctr"/>
            <a:r>
              <a:rPr lang="en-US" dirty="0">
                <a:latin typeface="Rockwell" panose="02060603020205020403" pitchFamily="18" charset="0"/>
              </a:rPr>
              <a:t>ADA: Medical Cannabis</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5278583" y="805716"/>
            <a:ext cx="6843204" cy="6052284"/>
          </a:xfrm>
        </p:spPr>
        <p:txBody>
          <a:bodyPr>
            <a:noAutofit/>
          </a:bodyPr>
          <a:lstStyle/>
          <a:p>
            <a:pPr marL="342900" lvl="2" indent="-342900">
              <a:lnSpc>
                <a:spcPct val="100000"/>
              </a:lnSpc>
              <a:spcBef>
                <a:spcPts val="600"/>
              </a:spcBef>
            </a:pPr>
            <a:r>
              <a:rPr lang="en-US" sz="2200" dirty="0">
                <a:latin typeface="Rockwell" panose="02060603020205020403" pitchFamily="18" charset="0"/>
              </a:rPr>
              <a:t>Medical cannabis is not protected under the ADA.</a:t>
            </a:r>
          </a:p>
          <a:p>
            <a:pPr marL="914400" lvl="3" indent="-457200">
              <a:lnSpc>
                <a:spcPct val="100000"/>
              </a:lnSpc>
              <a:spcBef>
                <a:spcPts val="600"/>
              </a:spcBef>
            </a:pPr>
            <a:r>
              <a:rPr lang="en-US" sz="2200" dirty="0">
                <a:latin typeface="Rockwell" panose="02060603020205020403" pitchFamily="18" charset="0"/>
              </a:rPr>
              <a:t>In February 2024, a federal judge in Vermont ruled that </a:t>
            </a:r>
            <a:r>
              <a:rPr lang="en-US" sz="2200" b="1" dirty="0">
                <a:latin typeface="Rockwell" panose="02060603020205020403" pitchFamily="18" charset="0"/>
              </a:rPr>
              <a:t>employers are not required to accommodate cannabis use </a:t>
            </a:r>
            <a:r>
              <a:rPr lang="en-US" sz="2200" dirty="0">
                <a:latin typeface="Rockwell" panose="02060603020205020403" pitchFamily="18" charset="0"/>
              </a:rPr>
              <a:t>because, under the Controlled Substances Act, marijuana is a Schedule 1 drug with a “high potential for abuse” and “no currently accepted medical use in the United States.” See </a:t>
            </a:r>
            <a:r>
              <a:rPr lang="en-US" sz="2200" i="1" dirty="0">
                <a:latin typeface="Rockwell" panose="02060603020205020403" pitchFamily="18" charset="0"/>
              </a:rPr>
              <a:t>Skoric v. Marble Valley Regional Transit District et al. </a:t>
            </a:r>
            <a:r>
              <a:rPr lang="en-US" sz="2200" dirty="0">
                <a:latin typeface="Rockwell" panose="02060603020205020403" pitchFamily="18" charset="0"/>
              </a:rPr>
              <a:t>(VT state law permits it to be legally prescribed.) </a:t>
            </a:r>
            <a:endParaRPr lang="en-US" sz="2200" i="1" dirty="0">
              <a:latin typeface="Rockwell" panose="02060603020205020403" pitchFamily="18" charset="0"/>
            </a:endParaRPr>
          </a:p>
          <a:p>
            <a:pPr marL="457200" lvl="2" indent="-457200">
              <a:lnSpc>
                <a:spcPct val="100000"/>
              </a:lnSpc>
              <a:spcBef>
                <a:spcPts val="600"/>
              </a:spcBef>
            </a:pPr>
            <a:r>
              <a:rPr lang="en-US" sz="2200" dirty="0">
                <a:latin typeface="Rockwell" panose="02060603020205020403" pitchFamily="18" charset="0"/>
              </a:rPr>
              <a:t>Iowa Code 124E - Medical Cannabidol Act</a:t>
            </a:r>
          </a:p>
          <a:p>
            <a:pPr marL="914400" lvl="3" indent="-457200">
              <a:lnSpc>
                <a:spcPct val="100000"/>
              </a:lnSpc>
              <a:spcBef>
                <a:spcPts val="600"/>
              </a:spcBef>
            </a:pPr>
            <a:r>
              <a:rPr lang="en-US" sz="2200" dirty="0">
                <a:latin typeface="Rockwell" panose="02060603020205020403" pitchFamily="18" charset="0"/>
              </a:rPr>
              <a:t>Section 24 prohibits employees from bringing claims of discrimination or any other claims under Iowa Civil Rights Chapter 216.</a:t>
            </a:r>
          </a:p>
        </p:txBody>
      </p:sp>
      <p:pic>
        <p:nvPicPr>
          <p:cNvPr id="4" name="Picture 3">
            <a:extLst>
              <a:ext uri="{FF2B5EF4-FFF2-40B4-BE49-F238E27FC236}">
                <a16:creationId xmlns:a16="http://schemas.microsoft.com/office/drawing/2014/main" id="{29951285-9649-42B7-55F4-51738DAF596B}"/>
              </a:ext>
            </a:extLst>
          </p:cNvPr>
          <p:cNvPicPr>
            <a:picLocks noChangeAspect="1"/>
          </p:cNvPicPr>
          <p:nvPr/>
        </p:nvPicPr>
        <p:blipFill>
          <a:blip r:embed="rId5"/>
          <a:stretch>
            <a:fillRect/>
          </a:stretch>
        </p:blipFill>
        <p:spPr>
          <a:xfrm>
            <a:off x="2851513" y="2202067"/>
            <a:ext cx="2571750" cy="2056737"/>
          </a:xfrm>
          <a:prstGeom prst="rect">
            <a:avLst/>
          </a:prstGeom>
        </p:spPr>
      </p:pic>
    </p:spTree>
    <p:extLst>
      <p:ext uri="{BB962C8B-B14F-4D97-AF65-F5344CB8AC3E}">
        <p14:creationId xmlns:p14="http://schemas.microsoft.com/office/powerpoint/2010/main" val="2589740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FF784-ACC9-88BB-4207-929BCD2D934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F38FC54-5573-1164-C417-43445BB34AA5}"/>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36596A93-4809-7142-B975-BA924567A4B7}"/>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44A9FF38-7F1B-FE3C-2843-0B3A5CF33EE8}"/>
              </a:ext>
            </a:extLst>
          </p:cNvPr>
          <p:cNvSpPr>
            <a:spLocks noGrp="1"/>
          </p:cNvSpPr>
          <p:nvPr>
            <p:ph type="title"/>
          </p:nvPr>
        </p:nvSpPr>
        <p:spPr>
          <a:xfrm>
            <a:off x="3823607" y="2214335"/>
            <a:ext cx="7905750" cy="1325563"/>
          </a:xfrm>
        </p:spPr>
        <p:txBody>
          <a:bodyPr>
            <a:normAutofit/>
          </a:bodyPr>
          <a:lstStyle/>
          <a:p>
            <a:pPr algn="ctr"/>
            <a:r>
              <a:rPr lang="en-US" sz="5400" dirty="0">
                <a:latin typeface="Rockwell" panose="02060603020205020403" pitchFamily="18" charset="0"/>
              </a:rPr>
              <a:t>Minor Employees</a:t>
            </a:r>
          </a:p>
        </p:txBody>
      </p:sp>
    </p:spTree>
    <p:extLst>
      <p:ext uri="{BB962C8B-B14F-4D97-AF65-F5344CB8AC3E}">
        <p14:creationId xmlns:p14="http://schemas.microsoft.com/office/powerpoint/2010/main" val="36620598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EEA8D-B54E-1396-91E2-C44F7129119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6136549-7B40-6F68-BCF3-5270AC3757ED}"/>
              </a:ext>
            </a:extLst>
          </p:cNvPr>
          <p:cNvPicPr>
            <a:picLocks noChangeAspect="1"/>
          </p:cNvPicPr>
          <p:nvPr/>
        </p:nvPicPr>
        <p:blipFill>
          <a:blip r:embed="rId3"/>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F5A18897-CBE4-8CA0-1D4B-485E0BB0B307}"/>
              </a:ext>
            </a:extLst>
          </p:cNvPr>
          <p:cNvPicPr>
            <a:picLocks noChangeAspect="1"/>
          </p:cNvPicPr>
          <p:nvPr/>
        </p:nvPicPr>
        <p:blipFill rotWithShape="1">
          <a:blip r:embed="rId4"/>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5024DE4A-F823-27F6-7BBE-BF774DA5EF95}"/>
              </a:ext>
            </a:extLst>
          </p:cNvPr>
          <p:cNvSpPr>
            <a:spLocks noGrp="1"/>
          </p:cNvSpPr>
          <p:nvPr>
            <p:ph type="title"/>
          </p:nvPr>
        </p:nvSpPr>
        <p:spPr>
          <a:xfrm>
            <a:off x="3397790" y="91786"/>
            <a:ext cx="7905750" cy="987137"/>
          </a:xfrm>
        </p:spPr>
        <p:txBody>
          <a:bodyPr/>
          <a:lstStyle/>
          <a:p>
            <a:pPr algn="ctr"/>
            <a:r>
              <a:rPr lang="en-US" dirty="0">
                <a:latin typeface="Rockwell" panose="02060603020205020403" pitchFamily="18" charset="0"/>
              </a:rPr>
              <a:t>Minor Employees</a:t>
            </a:r>
          </a:p>
        </p:txBody>
      </p:sp>
      <p:sp>
        <p:nvSpPr>
          <p:cNvPr id="3" name="Content Placeholder 2">
            <a:extLst>
              <a:ext uri="{FF2B5EF4-FFF2-40B4-BE49-F238E27FC236}">
                <a16:creationId xmlns:a16="http://schemas.microsoft.com/office/drawing/2014/main" id="{E45FBBC9-ACE4-3B3A-79FF-DA3A07968395}"/>
              </a:ext>
            </a:extLst>
          </p:cNvPr>
          <p:cNvSpPr>
            <a:spLocks noGrp="1"/>
          </p:cNvSpPr>
          <p:nvPr>
            <p:ph idx="1"/>
          </p:nvPr>
        </p:nvSpPr>
        <p:spPr>
          <a:xfrm>
            <a:off x="3106881" y="1286741"/>
            <a:ext cx="8811491" cy="5810250"/>
          </a:xfrm>
        </p:spPr>
        <p:txBody>
          <a:bodyPr>
            <a:noAutofit/>
          </a:bodyPr>
          <a:lstStyle/>
          <a:p>
            <a:pPr marL="0" indent="0" algn="l">
              <a:buNone/>
            </a:pPr>
            <a:r>
              <a:rPr lang="en-US" sz="2400" b="0" i="0" dirty="0">
                <a:effectLst/>
                <a:latin typeface="Rockwell" panose="02060603020205020403" pitchFamily="18" charset="0"/>
              </a:rPr>
              <a:t>For minors, the Fair Labor Standards Act (FLSA) restricts the hours of work and nature of occupations. Federal child labor laws prohibit employment by minors in jobs and conditions detrimental to their health or well-being. Iowa child labor law largely mirrors federal law. However, Iowa amended in 2023, is broader in a few areas:</a:t>
            </a:r>
          </a:p>
          <a:p>
            <a:pPr marL="914400" indent="-914400" algn="l">
              <a:buAutoNum type="arabicParenBoth"/>
            </a:pPr>
            <a:r>
              <a:rPr lang="en-US" sz="2400" dirty="0">
                <a:latin typeface="Rockwell" panose="02060603020205020403" pitchFamily="18" charset="0"/>
              </a:rPr>
              <a:t>Minors ages 14-15 are permitted to work more hours per week under Iowa law;</a:t>
            </a:r>
          </a:p>
          <a:p>
            <a:pPr marL="914400" indent="-914400" algn="l">
              <a:buAutoNum type="arabicParenBoth"/>
            </a:pPr>
            <a:r>
              <a:rPr lang="en-US" sz="2400" b="0" i="0" dirty="0">
                <a:effectLst/>
                <a:latin typeface="Rockwell" panose="02060603020205020403" pitchFamily="18" charset="0"/>
              </a:rPr>
              <a:t>Minors ages 14-15 are permitted to work in additional roles not permitted explicitly under Federal law; and </a:t>
            </a:r>
          </a:p>
          <a:p>
            <a:pPr marL="914400" indent="-914400" algn="l">
              <a:buAutoNum type="arabicParenBoth"/>
            </a:pPr>
            <a:r>
              <a:rPr lang="en-US" sz="2400" dirty="0">
                <a:latin typeface="Rockwell" panose="02060603020205020403" pitchFamily="18" charset="0"/>
              </a:rPr>
              <a:t>Minors aged 16-17 can serve alcohol under certain conditions.</a:t>
            </a:r>
          </a:p>
          <a:p>
            <a:pPr marL="0" indent="0" algn="l">
              <a:buNone/>
            </a:pPr>
            <a:r>
              <a:rPr lang="en-US" sz="2400" dirty="0">
                <a:latin typeface="Rockwell" panose="02060603020205020403" pitchFamily="18" charset="0"/>
              </a:rPr>
              <a:t>What should an employer do with this conflict?</a:t>
            </a:r>
            <a:endParaRPr lang="en-US" sz="2400" b="0" i="0" dirty="0">
              <a:effectLst/>
              <a:latin typeface="Rockwell" panose="02060603020205020403" pitchFamily="18" charset="0"/>
            </a:endParaRPr>
          </a:p>
          <a:p>
            <a:pPr marL="0" indent="0">
              <a:buNone/>
            </a:pPr>
            <a:br>
              <a:rPr lang="en-US" sz="2000" b="0" i="0" dirty="0">
                <a:effectLst/>
                <a:latin typeface="Rockwell" panose="02060603020205020403" pitchFamily="18" charset="0"/>
              </a:rPr>
            </a:br>
            <a:endParaRPr lang="en-US" sz="2200" dirty="0">
              <a:latin typeface="Rockwell" panose="02060603020205020403" pitchFamily="18" charset="0"/>
            </a:endParaRPr>
          </a:p>
        </p:txBody>
      </p:sp>
    </p:spTree>
    <p:extLst>
      <p:ext uri="{BB962C8B-B14F-4D97-AF65-F5344CB8AC3E}">
        <p14:creationId xmlns:p14="http://schemas.microsoft.com/office/powerpoint/2010/main" val="923920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502677" y="235228"/>
            <a:ext cx="7905750" cy="1325563"/>
          </a:xfrm>
        </p:spPr>
        <p:txBody>
          <a:bodyPr/>
          <a:lstStyle/>
          <a:p>
            <a:pPr algn="ctr"/>
            <a:r>
              <a:rPr lang="en-US" dirty="0">
                <a:latin typeface="Rockwell" panose="02060603020205020403" pitchFamily="18" charset="0"/>
              </a:rPr>
              <a:t>FMLA: Purpose</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029642" y="1560791"/>
            <a:ext cx="8851819" cy="5214082"/>
          </a:xfrm>
        </p:spPr>
        <p:txBody>
          <a:bodyPr>
            <a:noAutofit/>
          </a:bodyPr>
          <a:lstStyle/>
          <a:p>
            <a:pPr marL="290513" lvl="2" indent="0" algn="just">
              <a:spcBef>
                <a:spcPts val="1000"/>
              </a:spcBef>
              <a:buNone/>
            </a:pPr>
            <a:r>
              <a:rPr lang="en-US" sz="2400" dirty="0">
                <a:latin typeface="Rockwell" panose="02060603020205020403" pitchFamily="18" charset="0"/>
              </a:rPr>
              <a:t>When creating the Family Medical Leave Act (“FMLA”), Congress sought to "balance the demands of the workplace with the needs of families, to promote the stability and economic security of families, and to promote national interests in preserving family integrity." </a:t>
            </a:r>
            <a:r>
              <a:rPr lang="en-US" sz="2400" i="1" dirty="0">
                <a:latin typeface="Rockwell" panose="02060603020205020403" pitchFamily="18" charset="0"/>
              </a:rPr>
              <a:t>Dollar v. Smithway Motor Xpress, Inc., </a:t>
            </a:r>
            <a:r>
              <a:rPr lang="en-US" sz="2400" dirty="0">
                <a:latin typeface="Rockwell" panose="02060603020205020403" pitchFamily="18" charset="0"/>
              </a:rPr>
              <a:t>2011 U.S. Dist. LEXIS 40753, (N.D. Iowa April 13, 2011); </a:t>
            </a:r>
            <a:r>
              <a:rPr lang="en-US" sz="2400" u="sng" dirty="0">
                <a:latin typeface="Rockwell" panose="02060603020205020403" pitchFamily="18" charset="0"/>
                <a:hlinkClick r:id="rId4">
                  <a:extLst>
                    <a:ext uri="{A12FA001-AC4F-418D-AE19-62706E023703}">
                      <ahyp:hlinkClr xmlns:ahyp="http://schemas.microsoft.com/office/drawing/2018/hyperlinkcolor" val="tx"/>
                    </a:ext>
                  </a:extLst>
                </a:hlinkClick>
              </a:rPr>
              <a:t>29 U.S.C. § 2601(b)(1)</a:t>
            </a:r>
            <a:r>
              <a:rPr lang="en-US" sz="2400" u="sng" dirty="0">
                <a:latin typeface="Rockwell" panose="02060603020205020403" pitchFamily="18" charset="0"/>
              </a:rPr>
              <a:t>. </a:t>
            </a:r>
          </a:p>
          <a:p>
            <a:pPr marL="914400" lvl="2" indent="0" algn="just">
              <a:spcBef>
                <a:spcPts val="1000"/>
              </a:spcBef>
              <a:buNone/>
            </a:pPr>
            <a:endParaRPr lang="en-US" sz="2400" dirty="0">
              <a:latin typeface="Rockwell" panose="02060603020205020403" pitchFamily="18" charset="0"/>
            </a:endParaRPr>
          </a:p>
        </p:txBody>
      </p:sp>
      <p:pic>
        <p:nvPicPr>
          <p:cNvPr id="4" name="Picture 3">
            <a:extLst>
              <a:ext uri="{FF2B5EF4-FFF2-40B4-BE49-F238E27FC236}">
                <a16:creationId xmlns:a16="http://schemas.microsoft.com/office/drawing/2014/main" id="{DBF582C5-6EB4-DB5F-E1F6-B8E5C831C592}"/>
              </a:ext>
            </a:extLst>
          </p:cNvPr>
          <p:cNvPicPr>
            <a:picLocks noChangeAspect="1"/>
          </p:cNvPicPr>
          <p:nvPr/>
        </p:nvPicPr>
        <p:blipFill>
          <a:blip r:embed="rId5"/>
          <a:stretch>
            <a:fillRect/>
          </a:stretch>
        </p:blipFill>
        <p:spPr>
          <a:xfrm>
            <a:off x="8915630" y="4556548"/>
            <a:ext cx="2833024" cy="1885249"/>
          </a:xfrm>
          <a:prstGeom prst="rect">
            <a:avLst/>
          </a:prstGeom>
        </p:spPr>
      </p:pic>
      <p:pic>
        <p:nvPicPr>
          <p:cNvPr id="5" name="Picture 4">
            <a:extLst>
              <a:ext uri="{FF2B5EF4-FFF2-40B4-BE49-F238E27FC236}">
                <a16:creationId xmlns:a16="http://schemas.microsoft.com/office/drawing/2014/main" id="{AE12877D-C7EE-E9BB-20B2-D4C2310CABA3}"/>
              </a:ext>
            </a:extLst>
          </p:cNvPr>
          <p:cNvPicPr>
            <a:picLocks noChangeAspect="1"/>
          </p:cNvPicPr>
          <p:nvPr/>
        </p:nvPicPr>
        <p:blipFill>
          <a:blip r:embed="rId6"/>
          <a:stretch>
            <a:fillRect/>
          </a:stretch>
        </p:blipFill>
        <p:spPr>
          <a:xfrm>
            <a:off x="3448050" y="4995935"/>
            <a:ext cx="3922964" cy="1445862"/>
          </a:xfrm>
          <a:prstGeom prst="rect">
            <a:avLst/>
          </a:prstGeom>
        </p:spPr>
      </p:pic>
    </p:spTree>
    <p:extLst>
      <p:ext uri="{BB962C8B-B14F-4D97-AF65-F5344CB8AC3E}">
        <p14:creationId xmlns:p14="http://schemas.microsoft.com/office/powerpoint/2010/main" val="3637184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01CB2-79A3-4339-F73C-41B7FCC0709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C5653B4-0946-BC8B-9912-5DCF5CF49001}"/>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F500E21C-AC97-BF39-5B8F-A63BD3093B5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863D5CC8-9A6D-1A0C-0EB9-348706BAFAF6}"/>
              </a:ext>
            </a:extLst>
          </p:cNvPr>
          <p:cNvSpPr>
            <a:spLocks noGrp="1"/>
          </p:cNvSpPr>
          <p:nvPr>
            <p:ph type="title"/>
          </p:nvPr>
        </p:nvSpPr>
        <p:spPr>
          <a:xfrm>
            <a:off x="3823607" y="2214335"/>
            <a:ext cx="7905750" cy="1325563"/>
          </a:xfrm>
        </p:spPr>
        <p:txBody>
          <a:bodyPr>
            <a:normAutofit/>
          </a:bodyPr>
          <a:lstStyle/>
          <a:p>
            <a:pPr algn="ctr"/>
            <a:r>
              <a:rPr lang="en-US" sz="5400" dirty="0">
                <a:latin typeface="Rockwell" panose="02060603020205020403" pitchFamily="18" charset="0"/>
              </a:rPr>
              <a:t>Technology Issues</a:t>
            </a:r>
          </a:p>
        </p:txBody>
      </p:sp>
    </p:spTree>
    <p:extLst>
      <p:ext uri="{BB962C8B-B14F-4D97-AF65-F5344CB8AC3E}">
        <p14:creationId xmlns:p14="http://schemas.microsoft.com/office/powerpoint/2010/main" val="40493434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EE444-6343-4F4F-7C53-F3D768F298D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DE591FA-5E47-8156-9AF8-3FBB99618D2F}"/>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65F067FA-788F-1665-9F6B-94F441E8310C}"/>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0B4339FF-EEFF-FF38-E1CF-6917009326BB}"/>
              </a:ext>
            </a:extLst>
          </p:cNvPr>
          <p:cNvSpPr>
            <a:spLocks noGrp="1"/>
          </p:cNvSpPr>
          <p:nvPr>
            <p:ph type="title"/>
          </p:nvPr>
        </p:nvSpPr>
        <p:spPr>
          <a:xfrm>
            <a:off x="3431721" y="72736"/>
            <a:ext cx="8471808" cy="6115793"/>
          </a:xfrm>
        </p:spPr>
        <p:txBody>
          <a:bodyPr>
            <a:normAutofit fontScale="90000"/>
          </a:bodyPr>
          <a:lstStyle/>
          <a:p>
            <a:pPr marR="0" lvl="0" algn="ctr" defTabSz="914400" rtl="0" eaLnBrk="1" fontAlgn="auto" latinLnBrk="0" hangingPunct="1">
              <a:lnSpc>
                <a:spcPct val="90000"/>
              </a:lnSpc>
              <a:spcBef>
                <a:spcPts val="1000"/>
              </a:spcBef>
              <a:spcAft>
                <a:spcPts val="0"/>
              </a:spcAft>
              <a:buClrTx/>
              <a:buSzTx/>
              <a:tabLst/>
              <a:defRPr/>
            </a:pPr>
            <a:br>
              <a:rPr lang="en-US" sz="4900" dirty="0">
                <a:latin typeface="Rockwell" panose="02060603020205020403" pitchFamily="18" charset="0"/>
              </a:rPr>
            </a:br>
            <a:r>
              <a:rPr lang="en-US" sz="4900" dirty="0">
                <a:latin typeface="Rockwell" panose="02060603020205020403" pitchFamily="18" charset="0"/>
              </a:rPr>
              <a:t>Technology Issues</a:t>
            </a:r>
            <a:br>
              <a:rPr lang="en-US" dirty="0">
                <a:latin typeface="Rockwell" panose="02060603020205020403" pitchFamily="18" charset="0"/>
              </a:rPr>
            </a:br>
            <a:br>
              <a:rPr lang="en-US" dirty="0">
                <a:latin typeface="Rockwell" panose="02060603020205020403" pitchFamily="18" charset="0"/>
              </a:rPr>
            </a:br>
            <a:r>
              <a:rPr lang="en-US" dirty="0">
                <a:latin typeface="Rockwell" panose="02060603020205020403" pitchFamily="18" charset="0"/>
              </a:rPr>
              <a:t>When creating policies, </a:t>
            </a:r>
            <a:r>
              <a:rPr kumimoji="0" lang="en-US" sz="4400" b="0" i="0" u="none" strike="noStrike" kern="1200" cap="none" spc="0" normalizeH="0" baseline="0" noProof="0" dirty="0">
                <a:ln>
                  <a:noFill/>
                </a:ln>
                <a:effectLst/>
                <a:uLnTx/>
                <a:uFillTx/>
                <a:latin typeface="Rockwell" panose="02060603020205020403" pitchFamily="18" charset="0"/>
              </a:rPr>
              <a:t>include a policy that outlines expectations regarding technology and social media use.</a:t>
            </a:r>
            <a:br>
              <a:rPr kumimoji="0" lang="en-US" sz="4400" b="0" i="0" u="none" strike="noStrike" kern="1200" cap="none" spc="0" normalizeH="0" baseline="0" noProof="0" dirty="0">
                <a:ln>
                  <a:noFill/>
                </a:ln>
                <a:effectLst/>
                <a:uLnTx/>
                <a:uFillTx/>
                <a:latin typeface="Rockwell" panose="02060603020205020403" pitchFamily="18" charset="0"/>
              </a:rPr>
            </a:br>
            <a:br>
              <a:rPr kumimoji="0" lang="en-US" sz="4400" b="0" i="0" u="none" strike="noStrike" kern="1200" cap="none" spc="0" normalizeH="0" baseline="0" noProof="0" dirty="0">
                <a:ln>
                  <a:noFill/>
                </a:ln>
                <a:effectLst/>
                <a:uLnTx/>
                <a:uFillTx/>
                <a:latin typeface="Rockwell" panose="02060603020205020403" pitchFamily="18" charset="0"/>
              </a:rPr>
            </a:br>
            <a:r>
              <a:rPr kumimoji="0" lang="en-US" sz="4400" b="0" i="0" u="none" strike="noStrike" kern="1200" cap="none" spc="0" normalizeH="0" baseline="0" noProof="0" dirty="0">
                <a:ln>
                  <a:noFill/>
                </a:ln>
                <a:effectLst/>
                <a:uLnTx/>
                <a:uFillTx/>
                <a:latin typeface="Rockwell" panose="02060603020205020403" pitchFamily="18" charset="0"/>
              </a:rPr>
              <a:t>Also include a policy outlining expectations related to driving and technology if applicable.</a:t>
            </a:r>
            <a:br>
              <a:rPr kumimoji="0" lang="en-US" sz="4400" b="0" i="0" u="none" strike="noStrike" kern="1200" cap="none" spc="0" normalizeH="0" baseline="0" noProof="0" dirty="0">
                <a:ln>
                  <a:noFill/>
                </a:ln>
                <a:effectLst/>
                <a:uLnTx/>
                <a:uFillTx/>
                <a:latin typeface="Rockwell" panose="02060603020205020403" pitchFamily="18" charset="0"/>
              </a:rPr>
            </a:br>
            <a:endParaRPr lang="en-US" dirty="0">
              <a:latin typeface="Rockwell" panose="02060603020205020403" pitchFamily="18" charset="0"/>
            </a:endParaRPr>
          </a:p>
        </p:txBody>
      </p:sp>
    </p:spTree>
    <p:extLst>
      <p:ext uri="{BB962C8B-B14F-4D97-AF65-F5344CB8AC3E}">
        <p14:creationId xmlns:p14="http://schemas.microsoft.com/office/powerpoint/2010/main" val="3083276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235F8-8E02-192C-40B0-9D82D17F1ED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428A405-92AD-A963-02FA-4F9A807176B6}"/>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69DFE818-4913-B024-1760-6D7C70CA610C}"/>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37CA3E3-EFC6-36D1-ABDC-D585E89A32DD}"/>
              </a:ext>
            </a:extLst>
          </p:cNvPr>
          <p:cNvSpPr>
            <a:spLocks noGrp="1"/>
          </p:cNvSpPr>
          <p:nvPr>
            <p:ph type="title"/>
          </p:nvPr>
        </p:nvSpPr>
        <p:spPr>
          <a:xfrm>
            <a:off x="3431721" y="404812"/>
            <a:ext cx="8471808" cy="5783717"/>
          </a:xfrm>
        </p:spPr>
        <p:txBody>
          <a:bodyPr>
            <a:normAutofit/>
          </a:bodyPr>
          <a:lstStyle/>
          <a:p>
            <a:pPr marR="0" lvl="0" algn="ctr" defTabSz="914400" rtl="0" eaLnBrk="1" fontAlgn="auto" latinLnBrk="0" hangingPunct="1">
              <a:lnSpc>
                <a:spcPct val="90000"/>
              </a:lnSpc>
              <a:spcBef>
                <a:spcPts val="1000"/>
              </a:spcBef>
              <a:spcAft>
                <a:spcPts val="0"/>
              </a:spcAft>
              <a:buClrTx/>
              <a:buSzTx/>
              <a:tabLst/>
              <a:defRPr/>
            </a:pPr>
            <a:r>
              <a:rPr lang="en-US" sz="4800" dirty="0">
                <a:latin typeface="Rockwell" panose="02060603020205020403" pitchFamily="18" charset="0"/>
              </a:rPr>
              <a:t>Technology Issues</a:t>
            </a:r>
            <a:br>
              <a:rPr lang="en-US" dirty="0">
                <a:latin typeface="Rockwell" panose="02060603020205020403" pitchFamily="18" charset="0"/>
              </a:rPr>
            </a:br>
            <a:br>
              <a:rPr lang="en-US" dirty="0">
                <a:latin typeface="Rockwell" panose="02060603020205020403" pitchFamily="18" charset="0"/>
              </a:rPr>
            </a:br>
            <a:r>
              <a:rPr lang="en-US" sz="3600" dirty="0">
                <a:latin typeface="Rockwell" panose="02060603020205020403" pitchFamily="18" charset="0"/>
              </a:rPr>
              <a:t>When creating policies,</a:t>
            </a:r>
            <a:r>
              <a:rPr kumimoji="0" lang="en-US" sz="3600" b="0" i="0" u="none" strike="noStrike" kern="1200" cap="none" spc="0" normalizeH="0" baseline="0" noProof="0" dirty="0">
                <a:ln>
                  <a:noFill/>
                </a:ln>
                <a:effectLst/>
                <a:uLnTx/>
                <a:uFillTx/>
                <a:latin typeface="Rockwell" panose="02060603020205020403" pitchFamily="18" charset="0"/>
              </a:rPr>
              <a:t> include language outlining where and when employees have a reasonable expectation of privacy, and include technology.</a:t>
            </a:r>
            <a:br>
              <a:rPr kumimoji="0" lang="en-US" sz="3600" b="0" i="0" u="none" strike="noStrike" kern="1200" cap="none" spc="0" normalizeH="0" baseline="0" noProof="0" dirty="0">
                <a:ln>
                  <a:noFill/>
                </a:ln>
                <a:effectLst/>
                <a:uLnTx/>
                <a:uFillTx/>
                <a:latin typeface="Rockwell" panose="02060603020205020403" pitchFamily="18" charset="0"/>
              </a:rPr>
            </a:br>
            <a:br>
              <a:rPr kumimoji="0" lang="en-US" sz="3600" b="0" i="0" u="none" strike="noStrike" kern="1200" cap="none" spc="0" normalizeH="0" baseline="0" noProof="0" dirty="0">
                <a:ln>
                  <a:noFill/>
                </a:ln>
                <a:effectLst/>
                <a:uLnTx/>
                <a:uFillTx/>
                <a:latin typeface="Rockwell" panose="02060603020205020403" pitchFamily="18" charset="0"/>
              </a:rPr>
            </a:br>
            <a:endParaRPr lang="en-US" dirty="0">
              <a:latin typeface="Rockwell" panose="02060603020205020403" pitchFamily="18" charset="0"/>
            </a:endParaRPr>
          </a:p>
        </p:txBody>
      </p:sp>
    </p:spTree>
    <p:extLst>
      <p:ext uri="{BB962C8B-B14F-4D97-AF65-F5344CB8AC3E}">
        <p14:creationId xmlns:p14="http://schemas.microsoft.com/office/powerpoint/2010/main" val="3449515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F025E-16DE-AC2E-89FD-CF003C98654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D90A5B0-705F-4285-4775-BF4A7E324E5A}"/>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4BD3B6EA-DF11-91B6-02ED-93A0655EBBE4}"/>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5C40463B-FB0B-5344-9B62-7EF6798DB468}"/>
              </a:ext>
            </a:extLst>
          </p:cNvPr>
          <p:cNvSpPr>
            <a:spLocks noGrp="1"/>
          </p:cNvSpPr>
          <p:nvPr>
            <p:ph type="title"/>
          </p:nvPr>
        </p:nvSpPr>
        <p:spPr>
          <a:xfrm>
            <a:off x="3158836" y="238991"/>
            <a:ext cx="8744693" cy="6458693"/>
          </a:xfrm>
        </p:spPr>
        <p:txBody>
          <a:bodyPr>
            <a:normAutofit fontScale="90000"/>
          </a:bodyPr>
          <a:lstStyle/>
          <a:p>
            <a:pPr marR="0" lvl="0" algn="ctr" defTabSz="914400" rtl="0" eaLnBrk="1" fontAlgn="auto" latinLnBrk="0" hangingPunct="1">
              <a:lnSpc>
                <a:spcPct val="90000"/>
              </a:lnSpc>
              <a:spcBef>
                <a:spcPts val="1000"/>
              </a:spcBef>
              <a:spcAft>
                <a:spcPts val="0"/>
              </a:spcAft>
              <a:buClrTx/>
              <a:buSzTx/>
              <a:tabLst/>
              <a:defRPr/>
            </a:pPr>
            <a:br>
              <a:rPr lang="en-US" dirty="0">
                <a:latin typeface="Rockwell" panose="02060603020205020403" pitchFamily="18" charset="0"/>
              </a:rPr>
            </a:br>
            <a:br>
              <a:rPr lang="en-US" dirty="0">
                <a:latin typeface="Rockwell" panose="02060603020205020403" pitchFamily="18" charset="0"/>
              </a:rPr>
            </a:br>
            <a:r>
              <a:rPr lang="en-US" dirty="0">
                <a:latin typeface="Rockwell" panose="02060603020205020403" pitchFamily="18" charset="0"/>
              </a:rPr>
              <a:t>Technology Issues</a:t>
            </a:r>
            <a:br>
              <a:rPr lang="en-US" dirty="0">
                <a:latin typeface="Rockwell" panose="02060603020205020403" pitchFamily="18" charset="0"/>
              </a:rPr>
            </a:br>
            <a:br>
              <a:rPr lang="en-US" dirty="0">
                <a:latin typeface="Rockwell" panose="02060603020205020403" pitchFamily="18" charset="0"/>
              </a:rPr>
            </a:br>
            <a:r>
              <a:rPr lang="en-US" sz="3600" dirty="0">
                <a:latin typeface="Rockwell" panose="02060603020205020403" pitchFamily="18" charset="0"/>
              </a:rPr>
              <a:t>AI in the workplace?</a:t>
            </a:r>
            <a:br>
              <a:rPr lang="en-US" sz="3600" dirty="0">
                <a:latin typeface="Rockwell" panose="02060603020205020403" pitchFamily="18" charset="0"/>
              </a:rPr>
            </a:br>
            <a:br>
              <a:rPr lang="en-US" sz="3600" dirty="0">
                <a:latin typeface="Rockwell" panose="02060603020205020403" pitchFamily="18" charset="0"/>
              </a:rPr>
            </a:br>
            <a:r>
              <a:rPr lang="en-US" sz="3600" dirty="0">
                <a:latin typeface="Rockwell" panose="02060603020205020403" pitchFamily="18" charset="0"/>
              </a:rPr>
              <a:t>Have a policy for the ethical and appropriate use of AI.</a:t>
            </a:r>
            <a:br>
              <a:rPr lang="en-US" sz="3600" dirty="0">
                <a:latin typeface="Rockwell" panose="02060603020205020403" pitchFamily="18" charset="0"/>
              </a:rPr>
            </a:br>
            <a:br>
              <a:rPr lang="en-US" sz="3600" dirty="0">
                <a:latin typeface="Rockwell" panose="02060603020205020403" pitchFamily="18" charset="0"/>
              </a:rPr>
            </a:br>
            <a:r>
              <a:rPr lang="en-US" sz="3600" dirty="0">
                <a:latin typeface="Rockwell" panose="02060603020205020403" pitchFamily="18" charset="0"/>
              </a:rPr>
              <a:t>Provide notice before using AI in HR functions and obtain employee consent.</a:t>
            </a:r>
            <a:br>
              <a:rPr lang="en-US" sz="3600" dirty="0">
                <a:latin typeface="Rockwell" panose="02060603020205020403" pitchFamily="18" charset="0"/>
              </a:rPr>
            </a:br>
            <a:br>
              <a:rPr lang="en-US" sz="3600" dirty="0">
                <a:latin typeface="Rockwell" panose="02060603020205020403" pitchFamily="18" charset="0"/>
              </a:rPr>
            </a:br>
            <a:r>
              <a:rPr lang="en-US" sz="3600" dirty="0">
                <a:latin typeface="Rockwell" panose="02060603020205020403" pitchFamily="18" charset="0"/>
              </a:rPr>
              <a:t>If using AI for HR, conduct regular bias audits.</a:t>
            </a:r>
            <a:br>
              <a:rPr lang="en-US" sz="3600" dirty="0">
                <a:latin typeface="Rockwell" panose="02060603020205020403" pitchFamily="18" charset="0"/>
              </a:rPr>
            </a:br>
            <a:br>
              <a:rPr lang="en-US" sz="3600" dirty="0">
                <a:latin typeface="Rockwell" panose="02060603020205020403" pitchFamily="18" charset="0"/>
              </a:rPr>
            </a:br>
            <a:br>
              <a:rPr kumimoji="0" lang="en-US" sz="3600" b="0" i="0" u="none" strike="noStrike" kern="1200" cap="none" spc="0" normalizeH="0" baseline="0" noProof="0" dirty="0">
                <a:ln>
                  <a:noFill/>
                </a:ln>
                <a:effectLst/>
                <a:uLnTx/>
                <a:uFillTx/>
                <a:latin typeface="Rockwell" panose="02060603020205020403" pitchFamily="18" charset="0"/>
              </a:rPr>
            </a:br>
            <a:br>
              <a:rPr kumimoji="0" lang="en-US" sz="3600" b="0" i="0" u="none" strike="noStrike" kern="1200" cap="none" spc="0" normalizeH="0" baseline="0" noProof="0" dirty="0">
                <a:ln>
                  <a:noFill/>
                </a:ln>
                <a:effectLst/>
                <a:uLnTx/>
                <a:uFillTx/>
                <a:latin typeface="Rockwell" panose="02060603020205020403" pitchFamily="18" charset="0"/>
              </a:rPr>
            </a:br>
            <a:endParaRPr lang="en-US" dirty="0">
              <a:latin typeface="Rockwell" panose="02060603020205020403" pitchFamily="18" charset="0"/>
            </a:endParaRPr>
          </a:p>
        </p:txBody>
      </p:sp>
    </p:spTree>
    <p:extLst>
      <p:ext uri="{BB962C8B-B14F-4D97-AF65-F5344CB8AC3E}">
        <p14:creationId xmlns:p14="http://schemas.microsoft.com/office/powerpoint/2010/main" val="5808542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90CFA-2212-2AB0-166D-052D46450C5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607A4F4-A25A-5920-B71F-0DDB63410DC6}"/>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298EB428-9D68-41F4-3C97-E12C3A66188C}"/>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E9931B37-7AAA-1EC4-9834-25A74E737A47}"/>
              </a:ext>
            </a:extLst>
          </p:cNvPr>
          <p:cNvSpPr>
            <a:spLocks noGrp="1"/>
          </p:cNvSpPr>
          <p:nvPr>
            <p:ph type="title"/>
          </p:nvPr>
        </p:nvSpPr>
        <p:spPr>
          <a:xfrm>
            <a:off x="3431721" y="404812"/>
            <a:ext cx="8471808" cy="5783717"/>
          </a:xfrm>
        </p:spPr>
        <p:txBody>
          <a:bodyPr>
            <a:normAutofit/>
          </a:bodyPr>
          <a:lstStyle/>
          <a:p>
            <a:pPr marR="0" lvl="0" algn="ctr" defTabSz="914400" rtl="0" eaLnBrk="1" fontAlgn="auto" latinLnBrk="0" hangingPunct="1">
              <a:lnSpc>
                <a:spcPct val="90000"/>
              </a:lnSpc>
              <a:spcBef>
                <a:spcPts val="1000"/>
              </a:spcBef>
              <a:spcAft>
                <a:spcPts val="0"/>
              </a:spcAft>
              <a:buClrTx/>
              <a:buSzTx/>
              <a:tabLst/>
              <a:defRPr/>
            </a:pPr>
            <a:r>
              <a:rPr lang="en-US" dirty="0">
                <a:latin typeface="Rockwell" panose="02060603020205020403" pitchFamily="18" charset="0"/>
              </a:rPr>
              <a:t>Technology Issues</a:t>
            </a:r>
            <a:br>
              <a:rPr lang="en-US" dirty="0">
                <a:latin typeface="Rockwell" panose="02060603020205020403" pitchFamily="18" charset="0"/>
              </a:rPr>
            </a:br>
            <a:br>
              <a:rPr lang="en-US" dirty="0">
                <a:latin typeface="Rockwell" panose="02060603020205020403" pitchFamily="18" charset="0"/>
              </a:rPr>
            </a:br>
            <a:r>
              <a:rPr lang="en-US" sz="3600" dirty="0">
                <a:latin typeface="Rockwell" panose="02060603020205020403" pitchFamily="18" charset="0"/>
              </a:rPr>
              <a:t>AI in the workplace?</a:t>
            </a:r>
            <a:br>
              <a:rPr lang="en-US" sz="3600" dirty="0">
                <a:latin typeface="Rockwell" panose="02060603020205020403" pitchFamily="18" charset="0"/>
              </a:rPr>
            </a:br>
            <a:br>
              <a:rPr lang="en-US" sz="3600" dirty="0">
                <a:latin typeface="Rockwell" panose="02060603020205020403" pitchFamily="18" charset="0"/>
              </a:rPr>
            </a:br>
            <a:r>
              <a:rPr lang="en-US" sz="3600" dirty="0">
                <a:latin typeface="Rockwell" panose="02060603020205020403" pitchFamily="18" charset="0"/>
              </a:rPr>
              <a:t>Have human oversight of AI decisions.</a:t>
            </a:r>
            <a:br>
              <a:rPr lang="en-US" sz="3600" dirty="0">
                <a:latin typeface="Rockwell" panose="02060603020205020403" pitchFamily="18" charset="0"/>
              </a:rPr>
            </a:br>
            <a:br>
              <a:rPr lang="en-US" sz="3600" dirty="0">
                <a:latin typeface="Rockwell" panose="02060603020205020403" pitchFamily="18" charset="0"/>
              </a:rPr>
            </a:br>
            <a:r>
              <a:rPr lang="en-US" sz="3600" dirty="0">
                <a:latin typeface="Rockwell" panose="02060603020205020403" pitchFamily="18" charset="0"/>
              </a:rPr>
              <a:t>Maintain awareness of AI laws.</a:t>
            </a:r>
            <a:br>
              <a:rPr kumimoji="0" lang="en-US" sz="3600" b="0" i="0" u="none" strike="noStrike" kern="1200" cap="none" spc="0" normalizeH="0" baseline="0" noProof="0" dirty="0">
                <a:ln>
                  <a:noFill/>
                </a:ln>
                <a:effectLst/>
                <a:uLnTx/>
                <a:uFillTx/>
                <a:latin typeface="Rockwell" panose="02060603020205020403" pitchFamily="18" charset="0"/>
              </a:rPr>
            </a:br>
            <a:br>
              <a:rPr kumimoji="0" lang="en-US" sz="3600" b="0" i="0" u="none" strike="noStrike" kern="1200" cap="none" spc="0" normalizeH="0" baseline="0" noProof="0" dirty="0">
                <a:ln>
                  <a:noFill/>
                </a:ln>
                <a:effectLst/>
                <a:uLnTx/>
                <a:uFillTx/>
                <a:latin typeface="Rockwell" panose="02060603020205020403" pitchFamily="18" charset="0"/>
              </a:rPr>
            </a:br>
            <a:endParaRPr lang="en-US" dirty="0">
              <a:latin typeface="Rockwell" panose="02060603020205020403" pitchFamily="18" charset="0"/>
            </a:endParaRPr>
          </a:p>
        </p:txBody>
      </p:sp>
    </p:spTree>
    <p:extLst>
      <p:ext uri="{BB962C8B-B14F-4D97-AF65-F5344CB8AC3E}">
        <p14:creationId xmlns:p14="http://schemas.microsoft.com/office/powerpoint/2010/main" val="22546688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DFABB-6EAF-7D35-D7AE-DB25799B6C7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4282DCC-4ECC-D9C3-D321-353DE6C59145}"/>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343AC184-5B3A-B210-A046-13DBEE42D2B7}"/>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EE82EB8-6258-2777-4E69-55CDB21955D8}"/>
              </a:ext>
            </a:extLst>
          </p:cNvPr>
          <p:cNvSpPr>
            <a:spLocks noGrp="1"/>
          </p:cNvSpPr>
          <p:nvPr>
            <p:ph type="title"/>
          </p:nvPr>
        </p:nvSpPr>
        <p:spPr>
          <a:xfrm>
            <a:off x="3823607" y="2214335"/>
            <a:ext cx="7905750" cy="1325563"/>
          </a:xfrm>
        </p:spPr>
        <p:txBody>
          <a:bodyPr>
            <a:normAutofit/>
          </a:bodyPr>
          <a:lstStyle/>
          <a:p>
            <a:pPr algn="ctr"/>
            <a:r>
              <a:rPr lang="en-US" sz="5400" dirty="0">
                <a:latin typeface="Rockwell" panose="02060603020205020403" pitchFamily="18" charset="0"/>
              </a:rPr>
              <a:t>Dress Code</a:t>
            </a:r>
          </a:p>
        </p:txBody>
      </p:sp>
    </p:spTree>
    <p:extLst>
      <p:ext uri="{BB962C8B-B14F-4D97-AF65-F5344CB8AC3E}">
        <p14:creationId xmlns:p14="http://schemas.microsoft.com/office/powerpoint/2010/main" val="916180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3"/>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4"/>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Dress Code</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210791" y="1825625"/>
            <a:ext cx="8489373" cy="4351338"/>
          </a:xfrm>
        </p:spPr>
        <p:txBody>
          <a:bodyPr>
            <a:noAutofit/>
          </a:bodyPr>
          <a:lstStyle/>
          <a:p>
            <a:pPr marL="822960" lvl="3">
              <a:spcBef>
                <a:spcPts val="0"/>
              </a:spcBef>
            </a:pPr>
            <a:r>
              <a:rPr lang="en-US" sz="2800" dirty="0">
                <a:latin typeface="Rockwell" panose="02060603020205020403" pitchFamily="18" charset="0"/>
              </a:rPr>
              <a:t>Religious Accommodation:  </a:t>
            </a:r>
            <a:r>
              <a:rPr lang="en-US" sz="2800" dirty="0">
                <a:solidFill>
                  <a:srgbClr val="000000"/>
                </a:solidFill>
                <a:latin typeface="Rockwell" panose="02060603020205020403" pitchFamily="18" charset="0"/>
              </a:rPr>
              <a:t>E</a:t>
            </a:r>
            <a:r>
              <a:rPr lang="en-US" sz="2800" b="0" i="0" dirty="0">
                <a:solidFill>
                  <a:srgbClr val="000000"/>
                </a:solidFill>
                <a:effectLst/>
                <a:latin typeface="Rockwell" panose="02060603020205020403" pitchFamily="18" charset="0"/>
              </a:rPr>
              <a:t>mployers must reasonably accommodate an employee’s religious beliefs or practices unless doing so would result in substantial increased cost in relation to the conduct of the employer’s particular business.</a:t>
            </a:r>
            <a:r>
              <a:rPr lang="en-US" sz="2800" dirty="0">
                <a:latin typeface="Rockwell" panose="02060603020205020403" pitchFamily="18" charset="0"/>
              </a:rPr>
              <a:t> </a:t>
            </a:r>
          </a:p>
          <a:p>
            <a:pPr marL="822960" lvl="3">
              <a:spcBef>
                <a:spcPts val="0"/>
              </a:spcBef>
            </a:pPr>
            <a:endParaRPr lang="en-US" sz="2800" dirty="0">
              <a:latin typeface="Rockwell" panose="02060603020205020403" pitchFamily="18" charset="0"/>
            </a:endParaRPr>
          </a:p>
          <a:p>
            <a:pPr marL="822960" lvl="3">
              <a:spcBef>
                <a:spcPts val="0"/>
              </a:spcBef>
            </a:pPr>
            <a:r>
              <a:rPr lang="en-US" sz="2800" dirty="0">
                <a:latin typeface="Rockwell" panose="02060603020205020403" pitchFamily="18" charset="0"/>
              </a:rPr>
              <a:t>Employers should ordinarily assume that an employee’s request for a religious accommodation is based on a sincerely held religious belief.</a:t>
            </a:r>
          </a:p>
        </p:txBody>
      </p:sp>
    </p:spTree>
    <p:extLst>
      <p:ext uri="{BB962C8B-B14F-4D97-AF65-F5344CB8AC3E}">
        <p14:creationId xmlns:p14="http://schemas.microsoft.com/office/powerpoint/2010/main" val="1084105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0FDA1-E3AB-BC63-AD3D-2B3A435A2A4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2FAF4A3-9BEC-8499-F9F3-F1AB96BFBDAE}"/>
              </a:ext>
            </a:extLst>
          </p:cNvPr>
          <p:cNvPicPr>
            <a:picLocks noChangeAspect="1"/>
          </p:cNvPicPr>
          <p:nvPr/>
        </p:nvPicPr>
        <p:blipFill>
          <a:blip r:embed="rId3"/>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2234129D-BB58-6ECB-E4BE-3318BD6CC04A}"/>
              </a:ext>
            </a:extLst>
          </p:cNvPr>
          <p:cNvPicPr>
            <a:picLocks noChangeAspect="1"/>
          </p:cNvPicPr>
          <p:nvPr/>
        </p:nvPicPr>
        <p:blipFill rotWithShape="1">
          <a:blip r:embed="rId4"/>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71EB8B9C-ED66-070B-DB6D-A4B9E3E2A136}"/>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Dress Code</a:t>
            </a:r>
          </a:p>
        </p:txBody>
      </p:sp>
      <p:sp>
        <p:nvSpPr>
          <p:cNvPr id="3" name="Content Placeholder 2">
            <a:extLst>
              <a:ext uri="{FF2B5EF4-FFF2-40B4-BE49-F238E27FC236}">
                <a16:creationId xmlns:a16="http://schemas.microsoft.com/office/drawing/2014/main" id="{A450D0A7-C108-0195-4518-A98C214F5B19}"/>
              </a:ext>
            </a:extLst>
          </p:cNvPr>
          <p:cNvSpPr>
            <a:spLocks noGrp="1"/>
          </p:cNvSpPr>
          <p:nvPr>
            <p:ph idx="1"/>
          </p:nvPr>
        </p:nvSpPr>
        <p:spPr>
          <a:xfrm>
            <a:off x="3023755" y="1690688"/>
            <a:ext cx="9008918" cy="4802187"/>
          </a:xfrm>
        </p:spPr>
        <p:txBody>
          <a:bodyPr>
            <a:noAutofit/>
          </a:bodyPr>
          <a:lstStyle/>
          <a:p>
            <a:pPr marL="0" lvl="3" indent="0">
              <a:spcBef>
                <a:spcPts val="0"/>
              </a:spcBef>
              <a:buNone/>
            </a:pPr>
            <a:r>
              <a:rPr lang="en-US" sz="3200" dirty="0">
                <a:latin typeface="Rockwell" panose="02060603020205020403" pitchFamily="18" charset="0"/>
              </a:rPr>
              <a:t>Accommodations should be individually evaluated on a case-by-case basis, but examples of accommodations an employer may be able to provide without an undue hardship could include:</a:t>
            </a:r>
          </a:p>
          <a:p>
            <a:pPr marL="594360" lvl="3" indent="0">
              <a:spcBef>
                <a:spcPts val="0"/>
              </a:spcBef>
              <a:buNone/>
            </a:pPr>
            <a:endParaRPr lang="en-US" sz="3200" dirty="0">
              <a:latin typeface="Rockwell" panose="02060603020205020403" pitchFamily="18" charset="0"/>
            </a:endParaRPr>
          </a:p>
          <a:p>
            <a:pPr marL="1371600" lvl="3" indent="-914400">
              <a:spcBef>
                <a:spcPts val="0"/>
              </a:spcBef>
            </a:pPr>
            <a:r>
              <a:rPr lang="en-US" sz="3200" dirty="0">
                <a:latin typeface="Rockwell" panose="02060603020205020403" pitchFamily="18" charset="0"/>
              </a:rPr>
              <a:t>Shift trades;</a:t>
            </a:r>
          </a:p>
          <a:p>
            <a:pPr marL="1371600" lvl="3" indent="-914400">
              <a:spcBef>
                <a:spcPts val="0"/>
              </a:spcBef>
            </a:pPr>
            <a:r>
              <a:rPr lang="en-US" sz="3200" dirty="0">
                <a:latin typeface="Rockwell" panose="02060603020205020403" pitchFamily="18" charset="0"/>
              </a:rPr>
              <a:t>Changing schedules;</a:t>
            </a:r>
          </a:p>
          <a:p>
            <a:pPr marL="1371600" lvl="3" indent="-914400">
              <a:spcBef>
                <a:spcPts val="0"/>
              </a:spcBef>
            </a:pPr>
            <a:r>
              <a:rPr lang="en-US" sz="3200" dirty="0">
                <a:latin typeface="Rockwell" panose="02060603020205020403" pitchFamily="18" charset="0"/>
              </a:rPr>
              <a:t>AMENDING DRESS OR GROOMING CODES.</a:t>
            </a:r>
          </a:p>
        </p:txBody>
      </p:sp>
    </p:spTree>
    <p:extLst>
      <p:ext uri="{BB962C8B-B14F-4D97-AF65-F5344CB8AC3E}">
        <p14:creationId xmlns:p14="http://schemas.microsoft.com/office/powerpoint/2010/main" val="2470243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2B2BC-0C0A-D28E-D786-862910C9F44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C40FCA7-97EB-D24A-CFE8-3CFA4B75A123}"/>
              </a:ext>
            </a:extLst>
          </p:cNvPr>
          <p:cNvPicPr>
            <a:picLocks noChangeAspect="1"/>
          </p:cNvPicPr>
          <p:nvPr/>
        </p:nvPicPr>
        <p:blipFill>
          <a:blip r:embed="rId3"/>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58A54B55-386D-9824-F601-29823D44CED2}"/>
              </a:ext>
            </a:extLst>
          </p:cNvPr>
          <p:cNvPicPr>
            <a:picLocks noChangeAspect="1"/>
          </p:cNvPicPr>
          <p:nvPr/>
        </p:nvPicPr>
        <p:blipFill rotWithShape="1">
          <a:blip r:embed="rId4"/>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9EFD3F63-C0F6-251E-260E-B1AC45195B37}"/>
              </a:ext>
            </a:extLst>
          </p:cNvPr>
          <p:cNvSpPr>
            <a:spLocks noGrp="1"/>
          </p:cNvSpPr>
          <p:nvPr>
            <p:ph type="title"/>
          </p:nvPr>
        </p:nvSpPr>
        <p:spPr>
          <a:xfrm>
            <a:off x="3448050" y="365125"/>
            <a:ext cx="7905750" cy="1325563"/>
          </a:xfrm>
        </p:spPr>
        <p:txBody>
          <a:bodyPr>
            <a:normAutofit/>
          </a:bodyPr>
          <a:lstStyle/>
          <a:p>
            <a:pPr algn="ctr"/>
            <a:r>
              <a:rPr lang="en-US" sz="4800" dirty="0">
                <a:latin typeface="Rockwell" panose="02060603020205020403" pitchFamily="18" charset="0"/>
              </a:rPr>
              <a:t>Dress Code</a:t>
            </a:r>
          </a:p>
        </p:txBody>
      </p:sp>
      <p:sp>
        <p:nvSpPr>
          <p:cNvPr id="3" name="Content Placeholder 2">
            <a:extLst>
              <a:ext uri="{FF2B5EF4-FFF2-40B4-BE49-F238E27FC236}">
                <a16:creationId xmlns:a16="http://schemas.microsoft.com/office/drawing/2014/main" id="{EFF72E23-8057-A221-7DE3-27BAF718D51B}"/>
              </a:ext>
            </a:extLst>
          </p:cNvPr>
          <p:cNvSpPr>
            <a:spLocks noGrp="1"/>
          </p:cNvSpPr>
          <p:nvPr>
            <p:ph idx="1"/>
          </p:nvPr>
        </p:nvSpPr>
        <p:spPr>
          <a:xfrm>
            <a:off x="3075709" y="2293216"/>
            <a:ext cx="8811491" cy="4351338"/>
          </a:xfrm>
        </p:spPr>
        <p:txBody>
          <a:bodyPr>
            <a:noAutofit/>
          </a:bodyPr>
          <a:lstStyle/>
          <a:p>
            <a:pPr marL="937260" lvl="3" indent="-342900">
              <a:spcBef>
                <a:spcPts val="0"/>
              </a:spcBef>
            </a:pPr>
            <a:r>
              <a:rPr lang="en-US" sz="4400" dirty="0">
                <a:latin typeface="Rockwell" panose="02060603020205020403" pitchFamily="18" charset="0"/>
              </a:rPr>
              <a:t>Crown Act Issues?</a:t>
            </a:r>
          </a:p>
          <a:p>
            <a:pPr marL="937260" lvl="3" indent="-342900">
              <a:spcBef>
                <a:spcPts val="0"/>
              </a:spcBef>
            </a:pPr>
            <a:r>
              <a:rPr lang="en-US" sz="4400" dirty="0">
                <a:latin typeface="Rockwell" panose="02060603020205020403" pitchFamily="18" charset="0"/>
              </a:rPr>
              <a:t>How to handle inappropriate dress/appearance issues?</a:t>
            </a:r>
          </a:p>
        </p:txBody>
      </p:sp>
    </p:spTree>
    <p:extLst>
      <p:ext uri="{BB962C8B-B14F-4D97-AF65-F5344CB8AC3E}">
        <p14:creationId xmlns:p14="http://schemas.microsoft.com/office/powerpoint/2010/main" val="32610357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1ADBC-0B83-351B-5C8F-3D81B12702C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A04EF93-F877-5A99-1116-FDC5F5922E9B}"/>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89AD4235-2350-65F6-8A2D-652BCAA88E55}"/>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043C042B-EC34-B631-7273-16D5FE35AC62}"/>
              </a:ext>
            </a:extLst>
          </p:cNvPr>
          <p:cNvSpPr>
            <a:spLocks noGrp="1"/>
          </p:cNvSpPr>
          <p:nvPr>
            <p:ph type="title"/>
          </p:nvPr>
        </p:nvSpPr>
        <p:spPr>
          <a:xfrm>
            <a:off x="3169226" y="2214335"/>
            <a:ext cx="8759537" cy="1325563"/>
          </a:xfrm>
        </p:spPr>
        <p:txBody>
          <a:bodyPr>
            <a:noAutofit/>
          </a:bodyPr>
          <a:lstStyle/>
          <a:p>
            <a:pPr algn="ctr"/>
            <a:r>
              <a:rPr lang="en-US" sz="5400" dirty="0">
                <a:latin typeface="Rockwell" panose="02060603020205020403" pitchFamily="18" charset="0"/>
              </a:rPr>
              <a:t>New Legislation/Case Law</a:t>
            </a:r>
          </a:p>
        </p:txBody>
      </p:sp>
    </p:spTree>
    <p:extLst>
      <p:ext uri="{BB962C8B-B14F-4D97-AF65-F5344CB8AC3E}">
        <p14:creationId xmlns:p14="http://schemas.microsoft.com/office/powerpoint/2010/main" val="2979520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FMLA: Eligibility</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448050" y="2117725"/>
            <a:ext cx="8210550" cy="4351338"/>
          </a:xfrm>
        </p:spPr>
        <p:txBody>
          <a:bodyPr>
            <a:noAutofit/>
          </a:bodyPr>
          <a:lstStyle/>
          <a:p>
            <a:pPr marL="457200" lvl="2" indent="-457200">
              <a:spcBef>
                <a:spcPts val="600"/>
              </a:spcBef>
            </a:pPr>
            <a:r>
              <a:rPr lang="en-US" sz="2800" b="1" dirty="0">
                <a:latin typeface="Rockwell" panose="02060603020205020403" pitchFamily="18" charset="0"/>
                <a:cs typeface="Times New Roman" panose="02020603050405020304" pitchFamily="18" charset="0"/>
              </a:rPr>
              <a:t>What does FMLA entitle an employee to?</a:t>
            </a:r>
          </a:p>
          <a:p>
            <a:pPr marL="914400" indent="-457200">
              <a:buFont typeface="Arial" panose="020B0604020202020204" pitchFamily="34" charset="0"/>
              <a:buChar char="•"/>
            </a:pPr>
            <a:r>
              <a:rPr lang="en-US" sz="2400" dirty="0">
                <a:latin typeface="Rockwell" panose="02060603020205020403" pitchFamily="18" charset="0"/>
              </a:rPr>
              <a:t>Unpaid leave for up to twelve weeks in a twelve-month period as calculated by the employer (four ways to calculate) OR</a:t>
            </a:r>
          </a:p>
          <a:p>
            <a:pPr marL="457200" indent="457200">
              <a:buFont typeface="Arial" panose="020B0604020202020204" pitchFamily="34" charset="0"/>
              <a:buChar char="•"/>
            </a:pPr>
            <a:r>
              <a:rPr lang="en-US" sz="2400" dirty="0">
                <a:latin typeface="Rockwell" panose="02060603020205020403" pitchFamily="18" charset="0"/>
              </a:rPr>
              <a:t>Unpaid leave for up to 26 weeks in a twelve-month 	period to care for a covered servicemember with a 	serious illness or injury.</a:t>
            </a:r>
          </a:p>
          <a:p>
            <a:pPr marL="228600" lvl="3" indent="0">
              <a:spcBef>
                <a:spcPts val="600"/>
              </a:spcBef>
              <a:buNone/>
            </a:pPr>
            <a:endParaRPr lang="en-US" sz="2200" dirty="0">
              <a:latin typeface="Rockwell" panose="02060603020205020403" pitchFamily="18" charset="0"/>
              <a:cs typeface="Times New Roman" panose="02020603050405020304" pitchFamily="18" charset="0"/>
            </a:endParaRPr>
          </a:p>
          <a:p>
            <a:pPr marL="914400" lvl="2" indent="0">
              <a:spcBef>
                <a:spcPts val="1000"/>
              </a:spcBef>
              <a:buNone/>
            </a:pPr>
            <a:endParaRPr lang="en-US" sz="2400" dirty="0">
              <a:latin typeface="Rockwell" panose="02060603020205020403" pitchFamily="18" charset="0"/>
              <a:cs typeface="Times New Roman" panose="02020603050405020304" pitchFamily="18" charset="0"/>
            </a:endParaRPr>
          </a:p>
          <a:p>
            <a:pPr lvl="2">
              <a:spcBef>
                <a:spcPts val="1000"/>
              </a:spcBef>
            </a:pPr>
            <a:endParaRPr lang="en-US" sz="2600" dirty="0">
              <a:latin typeface="Rockwell" panose="02060603020205020403" pitchFamily="18" charset="0"/>
              <a:cs typeface="Times New Roman" panose="02020603050405020304" pitchFamily="18" charset="0"/>
            </a:endParaRPr>
          </a:p>
          <a:p>
            <a:pPr marL="1371600" lvl="3" indent="0">
              <a:spcBef>
                <a:spcPts val="1000"/>
              </a:spcBef>
              <a:buNone/>
            </a:pPr>
            <a:endParaRPr lang="en-US" sz="3200" dirty="0">
              <a:latin typeface="Rockwell" panose="02060603020205020403" pitchFamily="18" charset="0"/>
              <a:cs typeface="Times New Roman" panose="02020603050405020304" pitchFamily="18" charset="0"/>
            </a:endParaRPr>
          </a:p>
          <a:p>
            <a:pPr lvl="2" algn="just">
              <a:spcBef>
                <a:spcPts val="1000"/>
              </a:spcBef>
            </a:pPr>
            <a:endParaRPr lang="en-US" sz="2400" dirty="0">
              <a:latin typeface="Rockwell" panose="02060603020205020403" pitchFamily="18" charset="0"/>
            </a:endParaRPr>
          </a:p>
        </p:txBody>
      </p:sp>
    </p:spTree>
    <p:extLst>
      <p:ext uri="{BB962C8B-B14F-4D97-AF65-F5344CB8AC3E}">
        <p14:creationId xmlns:p14="http://schemas.microsoft.com/office/powerpoint/2010/main" val="36945873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Bills Still Tracking</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096492" y="1825625"/>
            <a:ext cx="8790708" cy="4351338"/>
          </a:xfrm>
        </p:spPr>
        <p:txBody>
          <a:bodyPr>
            <a:noAutofit/>
          </a:bodyPr>
          <a:lstStyle/>
          <a:p>
            <a:pPr marL="3429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12121"/>
                </a:solidFill>
                <a:effectLst/>
                <a:uLnTx/>
                <a:uFillTx/>
                <a:latin typeface="Rockwell" panose="02060603020205020403" pitchFamily="18" charset="0"/>
                <a:ea typeface="+mn-ea"/>
                <a:cs typeface="+mn-cs"/>
              </a:rPr>
              <a:t>SF 507:  Would prohibit a City from having a DEI office, hiring a third-party to perform the duties of a DEI office, or gives preferential treatment based on a DEI statement.</a:t>
            </a:r>
          </a:p>
          <a:p>
            <a:pPr marL="3429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3200" dirty="0">
                <a:solidFill>
                  <a:srgbClr val="212121"/>
                </a:solidFill>
                <a:latin typeface="Rockwell" panose="02060603020205020403" pitchFamily="18" charset="0"/>
              </a:rPr>
              <a:t>SF311/HF641:  Change to civil service laws</a:t>
            </a:r>
          </a:p>
          <a:p>
            <a:pPr marL="800100" lvl="2" indent="-342900">
              <a:spcBef>
                <a:spcPts val="0"/>
              </a:spcBef>
              <a:defRPr/>
            </a:pPr>
            <a:r>
              <a:rPr kumimoji="0" lang="en-US" sz="2800" b="0" i="0" u="none" strike="noStrike" kern="1200" cap="none" spc="0" normalizeH="0" baseline="0" noProof="0" dirty="0">
                <a:ln>
                  <a:noFill/>
                </a:ln>
                <a:solidFill>
                  <a:srgbClr val="212121"/>
                </a:solidFill>
                <a:effectLst/>
                <a:uLnTx/>
                <a:uFillTx/>
                <a:latin typeface="Rockwell" panose="02060603020205020403" pitchFamily="18" charset="0"/>
                <a:ea typeface="+mn-ea"/>
                <a:cs typeface="+mn-cs"/>
              </a:rPr>
              <a:t>Requiring two trials (civil service commission and district court)</a:t>
            </a:r>
          </a:p>
          <a:p>
            <a:pPr marL="800100" lvl="2" indent="-342900">
              <a:spcBef>
                <a:spcPts val="0"/>
              </a:spcBef>
              <a:defRPr/>
            </a:pPr>
            <a:r>
              <a:rPr lang="en-US" sz="2800" dirty="0">
                <a:solidFill>
                  <a:srgbClr val="212121"/>
                </a:solidFill>
                <a:latin typeface="Rockwell" panose="02060603020205020403" pitchFamily="18" charset="0"/>
              </a:rPr>
              <a:t>Requiring City to pay attorney fees to employee if loses</a:t>
            </a:r>
          </a:p>
          <a:p>
            <a:pPr marL="800100" lvl="2" indent="-342900">
              <a:spcBef>
                <a:spcPts val="0"/>
              </a:spcBef>
              <a:defRPr/>
            </a:pPr>
            <a:r>
              <a:rPr kumimoji="0" lang="en-US" sz="2800" b="0" i="0" u="none" strike="noStrike" kern="1200" cap="none" spc="0" normalizeH="0" baseline="0" noProof="0" dirty="0">
                <a:ln>
                  <a:noFill/>
                </a:ln>
                <a:solidFill>
                  <a:srgbClr val="212121"/>
                </a:solidFill>
                <a:effectLst/>
                <a:uLnTx/>
                <a:uFillTx/>
                <a:latin typeface="Rockwell" panose="02060603020205020403" pitchFamily="18" charset="0"/>
                <a:ea typeface="+mn-ea"/>
                <a:cs typeface="+mn-cs"/>
              </a:rPr>
              <a:t>Amendments to standard for removal</a:t>
            </a:r>
          </a:p>
          <a:p>
            <a:pPr marL="3429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sz="2400" dirty="0">
              <a:latin typeface="Rockwell" panose="02060603020205020403" pitchFamily="18" charset="0"/>
            </a:endParaRPr>
          </a:p>
        </p:txBody>
      </p:sp>
    </p:spTree>
    <p:extLst>
      <p:ext uri="{BB962C8B-B14F-4D97-AF65-F5344CB8AC3E}">
        <p14:creationId xmlns:p14="http://schemas.microsoft.com/office/powerpoint/2010/main" val="22714196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extBox 1">
            <a:extLst>
              <a:ext uri="{FF2B5EF4-FFF2-40B4-BE49-F238E27FC236}">
                <a16:creationId xmlns:a16="http://schemas.microsoft.com/office/drawing/2014/main" id="{7E97903A-CE90-C880-B803-C1CA18B2A4C1}"/>
              </a:ext>
            </a:extLst>
          </p:cNvPr>
          <p:cNvSpPr txBox="1"/>
          <p:nvPr/>
        </p:nvSpPr>
        <p:spPr>
          <a:xfrm>
            <a:off x="4159046" y="2136338"/>
            <a:ext cx="6784258" cy="1754326"/>
          </a:xfrm>
          <a:prstGeom prst="rect">
            <a:avLst/>
          </a:prstGeom>
          <a:noFill/>
        </p:spPr>
        <p:txBody>
          <a:bodyPr wrap="square" rtlCol="0">
            <a:spAutoFit/>
          </a:bodyPr>
          <a:lstStyle/>
          <a:p>
            <a:pPr algn="ctr"/>
            <a:r>
              <a:rPr lang="en-US" sz="5400" dirty="0">
                <a:latin typeface="Rockwell" panose="02060603020205020403" pitchFamily="18" charset="0"/>
              </a:rPr>
              <a:t>Pregnant Workers Fairness Act (PWFA)</a:t>
            </a:r>
          </a:p>
        </p:txBody>
      </p:sp>
    </p:spTree>
    <p:extLst>
      <p:ext uri="{BB962C8B-B14F-4D97-AF65-F5344CB8AC3E}">
        <p14:creationId xmlns:p14="http://schemas.microsoft.com/office/powerpoint/2010/main" val="16027290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9470A-9DDC-5934-2433-C7A2A83BEA7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408FB32-8F15-098F-C071-F8ACE5CDDC3B}"/>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E7696E81-5EBC-48E1-62EB-DFCBE51B2744}"/>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577D0BDA-A04E-6B2F-44FE-79D9B2833004}"/>
              </a:ext>
            </a:extLst>
          </p:cNvPr>
          <p:cNvSpPr>
            <a:spLocks noGrp="1"/>
          </p:cNvSpPr>
          <p:nvPr>
            <p:ph type="title"/>
          </p:nvPr>
        </p:nvSpPr>
        <p:spPr>
          <a:xfrm>
            <a:off x="3448047" y="246372"/>
            <a:ext cx="7905750" cy="1325563"/>
          </a:xfrm>
        </p:spPr>
        <p:txBody>
          <a:bodyPr/>
          <a:lstStyle/>
          <a:p>
            <a:pPr algn="ctr"/>
            <a:r>
              <a:rPr lang="en-US" dirty="0">
                <a:latin typeface="Rockwell" panose="02060603020205020403" pitchFamily="18" charset="0"/>
              </a:rPr>
              <a:t>PWFA: Overview</a:t>
            </a:r>
          </a:p>
        </p:txBody>
      </p:sp>
      <p:sp>
        <p:nvSpPr>
          <p:cNvPr id="3" name="Content Placeholder 2">
            <a:extLst>
              <a:ext uri="{FF2B5EF4-FFF2-40B4-BE49-F238E27FC236}">
                <a16:creationId xmlns:a16="http://schemas.microsoft.com/office/drawing/2014/main" id="{57620303-0CEB-DBE9-FDA8-411357631BBA}"/>
              </a:ext>
            </a:extLst>
          </p:cNvPr>
          <p:cNvSpPr>
            <a:spLocks noGrp="1"/>
          </p:cNvSpPr>
          <p:nvPr>
            <p:ph idx="1"/>
          </p:nvPr>
        </p:nvSpPr>
        <p:spPr>
          <a:xfrm>
            <a:off x="3448046" y="1571934"/>
            <a:ext cx="8241727" cy="5286065"/>
          </a:xfrm>
        </p:spPr>
        <p:txBody>
          <a:bodyPr>
            <a:noAutofit/>
          </a:bodyPr>
          <a:lstStyle/>
          <a:p>
            <a:pPr marL="3429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12121"/>
                </a:solidFill>
                <a:effectLst/>
                <a:uLnTx/>
                <a:uFillTx/>
                <a:latin typeface="Rockwell" panose="02060603020205020403" pitchFamily="18" charset="0"/>
                <a:ea typeface="+mn-ea"/>
                <a:cs typeface="+mn-cs"/>
              </a:rPr>
              <a:t>Employers must provide reasonable accommodations to employees or applicants with known limitations arising from childbirth unless such accommodations would cause undue hardship to the employer. </a:t>
            </a:r>
          </a:p>
          <a:p>
            <a:pPr marL="3429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dirty="0">
                <a:solidFill>
                  <a:srgbClr val="212121"/>
                </a:solidFill>
                <a:latin typeface="Rockwell" panose="02060603020205020403" pitchFamily="18" charset="0"/>
              </a:rPr>
              <a:t>Importantly, the Equal Employment Opportunities Commission (EEOC) published its guidance on the implementation of PWFA in June 2024.</a:t>
            </a:r>
            <a:endParaRPr lang="en-US" sz="2400" dirty="0">
              <a:latin typeface="Rockwell" panose="02060603020205020403" pitchFamily="18" charset="0"/>
            </a:endParaRPr>
          </a:p>
        </p:txBody>
      </p:sp>
      <p:pic>
        <p:nvPicPr>
          <p:cNvPr id="4" name="Picture 3">
            <a:extLst>
              <a:ext uri="{FF2B5EF4-FFF2-40B4-BE49-F238E27FC236}">
                <a16:creationId xmlns:a16="http://schemas.microsoft.com/office/drawing/2014/main" id="{18082B06-AE68-6F65-D528-134FB6647DEC}"/>
              </a:ext>
            </a:extLst>
          </p:cNvPr>
          <p:cNvPicPr>
            <a:picLocks noChangeAspect="1"/>
          </p:cNvPicPr>
          <p:nvPr/>
        </p:nvPicPr>
        <p:blipFill>
          <a:blip r:embed="rId4"/>
          <a:stretch>
            <a:fillRect/>
          </a:stretch>
        </p:blipFill>
        <p:spPr>
          <a:xfrm>
            <a:off x="5782724" y="4612210"/>
            <a:ext cx="3236395" cy="1812381"/>
          </a:xfrm>
          <a:prstGeom prst="rect">
            <a:avLst/>
          </a:prstGeom>
        </p:spPr>
      </p:pic>
    </p:spTree>
    <p:extLst>
      <p:ext uri="{BB962C8B-B14F-4D97-AF65-F5344CB8AC3E}">
        <p14:creationId xmlns:p14="http://schemas.microsoft.com/office/powerpoint/2010/main" val="36029470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229899"/>
            <a:ext cx="7905750" cy="1325563"/>
          </a:xfrm>
        </p:spPr>
        <p:txBody>
          <a:bodyPr/>
          <a:lstStyle/>
          <a:p>
            <a:pPr algn="ctr"/>
            <a:r>
              <a:rPr lang="en-US" dirty="0">
                <a:latin typeface="Rockwell" panose="02060603020205020403" pitchFamily="18" charset="0"/>
              </a:rPr>
              <a:t>PWFA: Eligibility</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448050" y="1555462"/>
            <a:ext cx="7905751" cy="5302538"/>
          </a:xfrm>
        </p:spPr>
        <p:txBody>
          <a:bodyPr>
            <a:noAutofit/>
          </a:bodyPr>
          <a:lstStyle/>
          <a:p>
            <a:pPr marL="457200" lvl="2" indent="-457200">
              <a:spcBef>
                <a:spcPts val="600"/>
              </a:spcBef>
            </a:pPr>
            <a:r>
              <a:rPr lang="en-US" sz="2400" b="1" dirty="0">
                <a:latin typeface="Rockwell" panose="02060603020205020403" pitchFamily="18" charset="0"/>
                <a:cs typeface="Times New Roman" panose="02020603050405020304" pitchFamily="18" charset="0"/>
              </a:rPr>
              <a:t>First, is the employer a “covered employer?”</a:t>
            </a:r>
          </a:p>
          <a:p>
            <a:pPr marL="914400" lvl="3" indent="-457200">
              <a:spcBef>
                <a:spcPts val="600"/>
              </a:spcBef>
            </a:pPr>
            <a:r>
              <a:rPr lang="en-US" sz="2400" dirty="0">
                <a:latin typeface="Rockwell" panose="02060603020205020403" pitchFamily="18" charset="0"/>
                <a:cs typeface="Times New Roman" panose="02020603050405020304" pitchFamily="18" charset="0"/>
              </a:rPr>
              <a:t>Employer of 15+ employees.</a:t>
            </a:r>
            <a:endParaRPr lang="en-US" sz="2400" dirty="0">
              <a:latin typeface="Rockwell" panose="02060603020205020403" pitchFamily="18" charset="0"/>
            </a:endParaRPr>
          </a:p>
          <a:p>
            <a:pPr marL="457200" lvl="2" indent="-457200">
              <a:spcBef>
                <a:spcPts val="600"/>
              </a:spcBef>
            </a:pPr>
            <a:r>
              <a:rPr lang="en-US" sz="2400" b="1" dirty="0">
                <a:latin typeface="Rockwell" panose="02060603020205020403" pitchFamily="18" charset="0"/>
                <a:cs typeface="Times New Roman" panose="02020603050405020304" pitchFamily="18" charset="0"/>
              </a:rPr>
              <a:t>Second, is the employee “eligible?”</a:t>
            </a:r>
          </a:p>
          <a:p>
            <a:pPr marL="914400" lvl="3" indent="-457200">
              <a:spcBef>
                <a:spcPts val="0"/>
              </a:spcBef>
            </a:pPr>
            <a:r>
              <a:rPr lang="en-US" sz="2400" dirty="0">
                <a:solidFill>
                  <a:schemeClr val="tx1"/>
                </a:solidFill>
                <a:latin typeface="Rockwell" panose="02060603020205020403" pitchFamily="18" charset="0"/>
              </a:rPr>
              <a:t>Employees and applicants with known limitations because of pregnancy, childbirth or related medical conditions.</a:t>
            </a:r>
            <a:endParaRPr lang="en-US" sz="2400" dirty="0">
              <a:latin typeface="Rockwell" panose="02060603020205020403" pitchFamily="18" charset="0"/>
            </a:endParaRPr>
          </a:p>
        </p:txBody>
      </p:sp>
      <p:pic>
        <p:nvPicPr>
          <p:cNvPr id="5" name="Picture 4">
            <a:extLst>
              <a:ext uri="{FF2B5EF4-FFF2-40B4-BE49-F238E27FC236}">
                <a16:creationId xmlns:a16="http://schemas.microsoft.com/office/drawing/2014/main" id="{D15AA8FE-AE47-4869-1D17-F1AB4CEC3762}"/>
              </a:ext>
            </a:extLst>
          </p:cNvPr>
          <p:cNvPicPr>
            <a:picLocks noChangeAspect="1"/>
          </p:cNvPicPr>
          <p:nvPr/>
        </p:nvPicPr>
        <p:blipFill>
          <a:blip r:embed="rId4"/>
          <a:stretch>
            <a:fillRect/>
          </a:stretch>
        </p:blipFill>
        <p:spPr>
          <a:xfrm>
            <a:off x="3744932" y="4417621"/>
            <a:ext cx="3131210" cy="1759342"/>
          </a:xfrm>
          <a:prstGeom prst="rect">
            <a:avLst/>
          </a:prstGeom>
        </p:spPr>
      </p:pic>
      <p:pic>
        <p:nvPicPr>
          <p:cNvPr id="8" name="Picture 7">
            <a:extLst>
              <a:ext uri="{FF2B5EF4-FFF2-40B4-BE49-F238E27FC236}">
                <a16:creationId xmlns:a16="http://schemas.microsoft.com/office/drawing/2014/main" id="{9806BBCA-E84F-4909-50C0-5015129C8AC4}"/>
              </a:ext>
            </a:extLst>
          </p:cNvPr>
          <p:cNvPicPr>
            <a:picLocks noChangeAspect="1"/>
          </p:cNvPicPr>
          <p:nvPr/>
        </p:nvPicPr>
        <p:blipFill>
          <a:blip r:embed="rId5"/>
          <a:stretch>
            <a:fillRect/>
          </a:stretch>
        </p:blipFill>
        <p:spPr>
          <a:xfrm>
            <a:off x="8234073" y="4350152"/>
            <a:ext cx="2846594" cy="1894279"/>
          </a:xfrm>
          <a:prstGeom prst="rect">
            <a:avLst/>
          </a:prstGeom>
        </p:spPr>
      </p:pic>
    </p:spTree>
    <p:extLst>
      <p:ext uri="{BB962C8B-B14F-4D97-AF65-F5344CB8AC3E}">
        <p14:creationId xmlns:p14="http://schemas.microsoft.com/office/powerpoint/2010/main" val="17191735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F329C-23EE-907A-619F-F24B6012B5E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B37D473-67F2-DCC4-F302-AA8059C13BF1}"/>
              </a:ext>
            </a:extLst>
          </p:cNvPr>
          <p:cNvPicPr>
            <a:picLocks noChangeAspect="1"/>
          </p:cNvPicPr>
          <p:nvPr/>
        </p:nvPicPr>
        <p:blipFill>
          <a:blip r:embed="rId3"/>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4EC1BA-54E2-9E4C-FB47-E9D8E9D13426}"/>
              </a:ext>
            </a:extLst>
          </p:cNvPr>
          <p:cNvPicPr>
            <a:picLocks noChangeAspect="1"/>
          </p:cNvPicPr>
          <p:nvPr/>
        </p:nvPicPr>
        <p:blipFill rotWithShape="1">
          <a:blip r:embed="rId4"/>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55BFF55B-DABB-A8FC-3402-0D9911932F5C}"/>
              </a:ext>
            </a:extLst>
          </p:cNvPr>
          <p:cNvSpPr>
            <a:spLocks noGrp="1"/>
          </p:cNvSpPr>
          <p:nvPr>
            <p:ph type="title"/>
          </p:nvPr>
        </p:nvSpPr>
        <p:spPr>
          <a:xfrm>
            <a:off x="2891381" y="365125"/>
            <a:ext cx="9182855" cy="1325563"/>
          </a:xfrm>
        </p:spPr>
        <p:txBody>
          <a:bodyPr>
            <a:normAutofit/>
          </a:bodyPr>
          <a:lstStyle/>
          <a:p>
            <a:pPr algn="ctr"/>
            <a:r>
              <a:rPr lang="en-US" sz="4000" dirty="0">
                <a:latin typeface="Rockwell" panose="02060603020205020403" pitchFamily="18" charset="0"/>
              </a:rPr>
              <a:t>PWFA: Reasonable Accommodations</a:t>
            </a:r>
          </a:p>
        </p:txBody>
      </p:sp>
      <p:sp>
        <p:nvSpPr>
          <p:cNvPr id="3" name="Content Placeholder 2">
            <a:extLst>
              <a:ext uri="{FF2B5EF4-FFF2-40B4-BE49-F238E27FC236}">
                <a16:creationId xmlns:a16="http://schemas.microsoft.com/office/drawing/2014/main" id="{F949E8D3-79A3-2142-66CD-DF8132705EB1}"/>
              </a:ext>
            </a:extLst>
          </p:cNvPr>
          <p:cNvSpPr>
            <a:spLocks noGrp="1"/>
          </p:cNvSpPr>
          <p:nvPr>
            <p:ph idx="1"/>
          </p:nvPr>
        </p:nvSpPr>
        <p:spPr>
          <a:xfrm>
            <a:off x="5633567" y="1677182"/>
            <a:ext cx="6518565" cy="4351338"/>
          </a:xfrm>
        </p:spPr>
        <p:txBody>
          <a:bodyPr>
            <a:noAutofit/>
          </a:bodyPr>
          <a:lstStyle/>
          <a:p>
            <a:pPr marL="365760" lvl="2">
              <a:spcBef>
                <a:spcPts val="0"/>
              </a:spcBef>
            </a:pPr>
            <a:r>
              <a:rPr lang="en-US" dirty="0">
                <a:latin typeface="Rockwell" panose="02060603020205020403" pitchFamily="18" charset="0"/>
              </a:rPr>
              <a:t>Generally, modifications or adjustments to the application process or work environment. </a:t>
            </a:r>
          </a:p>
          <a:p>
            <a:pPr marL="365760" lvl="2">
              <a:spcBef>
                <a:spcPts val="0"/>
              </a:spcBef>
            </a:pPr>
            <a:r>
              <a:rPr lang="en-US" dirty="0">
                <a:latin typeface="Rockwell" panose="02060603020205020403" pitchFamily="18" charset="0"/>
              </a:rPr>
              <a:t>Employers cannot force a person to go on leave, but leave may be an option if no other accommodations can be made or the employee elects to do so.</a:t>
            </a:r>
          </a:p>
          <a:p>
            <a:pPr marL="365760" lvl="2">
              <a:spcBef>
                <a:spcPts val="0"/>
              </a:spcBef>
            </a:pPr>
            <a:r>
              <a:rPr lang="en-US" dirty="0">
                <a:latin typeface="Rockwell" panose="02060603020205020403" pitchFamily="18" charset="0"/>
              </a:rPr>
              <a:t>Reasonable accommodations include:</a:t>
            </a:r>
          </a:p>
          <a:p>
            <a:pPr marL="822960" lvl="3">
              <a:spcBef>
                <a:spcPts val="0"/>
              </a:spcBef>
            </a:pPr>
            <a:r>
              <a:rPr lang="en-US" sz="2000" dirty="0">
                <a:latin typeface="Rockwell" panose="02060603020205020403" pitchFamily="18" charset="0"/>
              </a:rPr>
              <a:t>Modifications to make the facilities where the employee works accessible; </a:t>
            </a:r>
          </a:p>
          <a:p>
            <a:pPr marL="822960" lvl="3">
              <a:spcBef>
                <a:spcPts val="0"/>
              </a:spcBef>
            </a:pPr>
            <a:r>
              <a:rPr lang="en-US" sz="2000" dirty="0">
                <a:latin typeface="Rockwell" panose="02060603020205020403" pitchFamily="18" charset="0"/>
              </a:rPr>
              <a:t>Restructuring the job, such as changes to work schedules, reassignment to vacant positions, providing a reserved parking space, modifying uniforms, providing seating, and more; and</a:t>
            </a:r>
          </a:p>
          <a:p>
            <a:pPr marL="822960" lvl="3">
              <a:spcBef>
                <a:spcPts val="0"/>
              </a:spcBef>
            </a:pPr>
            <a:r>
              <a:rPr lang="en-US" sz="2000" dirty="0">
                <a:latin typeface="Rockwell" panose="02060603020205020403" pitchFamily="18" charset="0"/>
              </a:rPr>
              <a:t>Breaks and other accommodations for lactation, such as providing a space for such activity.</a:t>
            </a:r>
          </a:p>
          <a:p>
            <a:pPr marL="822960" lvl="3">
              <a:spcBef>
                <a:spcPts val="0"/>
              </a:spcBef>
            </a:pPr>
            <a:endParaRPr lang="en-US" sz="2200" dirty="0">
              <a:latin typeface="Rockwell" panose="02060603020205020403" pitchFamily="18" charset="0"/>
            </a:endParaRPr>
          </a:p>
        </p:txBody>
      </p:sp>
      <p:pic>
        <p:nvPicPr>
          <p:cNvPr id="4" name="Picture 3">
            <a:extLst>
              <a:ext uri="{FF2B5EF4-FFF2-40B4-BE49-F238E27FC236}">
                <a16:creationId xmlns:a16="http://schemas.microsoft.com/office/drawing/2014/main" id="{15ECD47E-1A92-2ECA-E9C8-E99B221DDC9D}"/>
              </a:ext>
            </a:extLst>
          </p:cNvPr>
          <p:cNvPicPr>
            <a:picLocks noChangeAspect="1"/>
          </p:cNvPicPr>
          <p:nvPr/>
        </p:nvPicPr>
        <p:blipFill rotWithShape="1">
          <a:blip r:embed="rId5"/>
          <a:srcRect r="14493"/>
          <a:stretch/>
        </p:blipFill>
        <p:spPr>
          <a:xfrm>
            <a:off x="3109375" y="4043003"/>
            <a:ext cx="2794014" cy="1985517"/>
          </a:xfrm>
          <a:prstGeom prst="rect">
            <a:avLst/>
          </a:prstGeom>
        </p:spPr>
      </p:pic>
    </p:spTree>
    <p:extLst>
      <p:ext uri="{BB962C8B-B14F-4D97-AF65-F5344CB8AC3E}">
        <p14:creationId xmlns:p14="http://schemas.microsoft.com/office/powerpoint/2010/main" val="19551861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39EB50E5-ABD8-EB1F-29E6-787137E587FD}"/>
              </a:ext>
            </a:extLst>
          </p:cNvPr>
          <p:cNvSpPr>
            <a:spLocks noGrp="1"/>
          </p:cNvSpPr>
          <p:nvPr>
            <p:ph type="title"/>
          </p:nvPr>
        </p:nvSpPr>
        <p:spPr>
          <a:xfrm>
            <a:off x="630918" y="643465"/>
            <a:ext cx="3895359" cy="1846615"/>
          </a:xfrm>
        </p:spPr>
        <p:txBody>
          <a:bodyPr vert="horz" lIns="91440" tIns="45720" rIns="91440" bIns="45720" rtlCol="0" anchor="b">
            <a:normAutofit/>
          </a:bodyPr>
          <a:lstStyle/>
          <a:p>
            <a:r>
              <a:rPr lang="en-US" sz="4200" dirty="0">
                <a:latin typeface="Rockwell" panose="02060603020205020403" pitchFamily="18" charset="0"/>
              </a:rPr>
              <a:t>Peace Officers Bill of Rights</a:t>
            </a:r>
            <a:br>
              <a:rPr lang="en-US" sz="4200" dirty="0"/>
            </a:br>
            <a:endParaRPr lang="en-US" sz="4200" dirty="0"/>
          </a:p>
        </p:txBody>
      </p:sp>
      <p:sp>
        <p:nvSpPr>
          <p:cNvPr id="21" name="sketch line">
            <a:extLst>
              <a:ext uri="{FF2B5EF4-FFF2-40B4-BE49-F238E27FC236}">
                <a16:creationId xmlns:a16="http://schemas.microsoft.com/office/drawing/2014/main" id="{0059B5C0-FEC8-4370-AF45-02E3AEF6F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659144"/>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F4E303CD-F6C1-B18D-22DE-72D79F77DF18}"/>
              </a:ext>
            </a:extLst>
          </p:cNvPr>
          <p:cNvSpPr>
            <a:spLocks noGrp="1"/>
          </p:cNvSpPr>
          <p:nvPr>
            <p:ph sz="half" idx="2"/>
          </p:nvPr>
        </p:nvSpPr>
        <p:spPr>
          <a:xfrm>
            <a:off x="630936" y="2807167"/>
            <a:ext cx="3895522" cy="3386399"/>
          </a:xfrm>
        </p:spPr>
        <p:txBody>
          <a:bodyPr vert="horz" lIns="91440" tIns="45720" rIns="91440" bIns="45720" rtlCol="0">
            <a:normAutofit/>
          </a:bodyPr>
          <a:lstStyle/>
          <a:p>
            <a:r>
              <a:rPr lang="en-US" sz="2200" dirty="0">
                <a:latin typeface="Rockwell" panose="02060603020205020403" pitchFamily="18" charset="0"/>
              </a:rPr>
              <a:t>Certified law enforcement</a:t>
            </a:r>
          </a:p>
          <a:p>
            <a:r>
              <a:rPr lang="en-US" sz="2200" dirty="0">
                <a:latin typeface="Rockwell" panose="02060603020205020403" pitchFamily="18" charset="0"/>
              </a:rPr>
              <a:t>Fire fighter</a:t>
            </a:r>
          </a:p>
          <a:p>
            <a:r>
              <a:rPr lang="en-US" sz="2200" dirty="0">
                <a:latin typeface="Rockwell" panose="02060603020205020403" pitchFamily="18" charset="0"/>
              </a:rPr>
              <a:t>EMT</a:t>
            </a:r>
          </a:p>
          <a:p>
            <a:r>
              <a:rPr lang="en-US" sz="2200" dirty="0">
                <a:latin typeface="Rockwell" panose="02060603020205020403" pitchFamily="18" charset="0"/>
              </a:rPr>
              <a:t>Corrections or detention officer, jailer, probation or parole officer</a:t>
            </a:r>
          </a:p>
          <a:p>
            <a:r>
              <a:rPr lang="en-US" sz="2200" dirty="0">
                <a:latin typeface="Rockwell" panose="02060603020205020403" pitchFamily="18" charset="0"/>
              </a:rPr>
              <a:t>Communications officer</a:t>
            </a:r>
          </a:p>
        </p:txBody>
      </p:sp>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5789136" y="164590"/>
            <a:ext cx="1756173" cy="2512841"/>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7420617" y="164591"/>
            <a:ext cx="4383455" cy="2494553"/>
          </a:xfrm>
          <a:prstGeom prst="rect">
            <a:avLst/>
          </a:prstGeom>
        </p:spPr>
      </p:pic>
      <p:pic>
        <p:nvPicPr>
          <p:cNvPr id="12" name="Content Placeholder 11" descr="Firefighters in uniform">
            <a:extLst>
              <a:ext uri="{FF2B5EF4-FFF2-40B4-BE49-F238E27FC236}">
                <a16:creationId xmlns:a16="http://schemas.microsoft.com/office/drawing/2014/main" id="{EBAEE6E4-F839-1D4F-9C26-45A93949D102}"/>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992624" y="3627471"/>
            <a:ext cx="3099816" cy="2069127"/>
          </a:xfrm>
          <a:prstGeom prst="rect">
            <a:avLst/>
          </a:prstGeom>
        </p:spPr>
      </p:pic>
      <p:pic>
        <p:nvPicPr>
          <p:cNvPr id="14" name="Picture 13" descr="Policewoman smiling in front of policecar">
            <a:extLst>
              <a:ext uri="{FF2B5EF4-FFF2-40B4-BE49-F238E27FC236}">
                <a16:creationId xmlns:a16="http://schemas.microsoft.com/office/drawing/2014/main" id="{00A6E4CB-BE1F-282D-2340-524C239D51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7888" y="3319213"/>
            <a:ext cx="3785616" cy="2526898"/>
          </a:xfrm>
          <a:prstGeom prst="rect">
            <a:avLst/>
          </a:prstGeom>
        </p:spPr>
      </p:pic>
    </p:spTree>
    <p:extLst>
      <p:ext uri="{BB962C8B-B14F-4D97-AF65-F5344CB8AC3E}">
        <p14:creationId xmlns:p14="http://schemas.microsoft.com/office/powerpoint/2010/main" val="9713412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2"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Peace Officers Bill of Rights</a:t>
            </a:r>
          </a:p>
        </p:txBody>
      </p:sp>
      <p:sp>
        <p:nvSpPr>
          <p:cNvPr id="6" name="Content Placeholder 2">
            <a:extLst>
              <a:ext uri="{FF2B5EF4-FFF2-40B4-BE49-F238E27FC236}">
                <a16:creationId xmlns:a16="http://schemas.microsoft.com/office/drawing/2014/main" id="{A87CD3D4-4275-42DF-E472-949C7195BDB6}"/>
              </a:ext>
            </a:extLst>
          </p:cNvPr>
          <p:cNvSpPr>
            <a:spLocks noGrp="1"/>
          </p:cNvSpPr>
          <p:nvPr>
            <p:ph idx="1"/>
          </p:nvPr>
        </p:nvSpPr>
        <p:spPr>
          <a:xfrm>
            <a:off x="2851510" y="1690687"/>
            <a:ext cx="9300621" cy="4408777"/>
          </a:xfrm>
        </p:spPr>
        <p:txBody>
          <a:bodyPr>
            <a:noAutofit/>
          </a:bodyPr>
          <a:lstStyle/>
          <a:p>
            <a:pPr marL="457200" lvl="2" indent="-457200" algn="just">
              <a:spcBef>
                <a:spcPts val="1000"/>
              </a:spcBef>
            </a:pPr>
            <a:r>
              <a:rPr lang="en-US" sz="2400" dirty="0">
                <a:latin typeface="Rockwell" panose="02060603020205020403" pitchFamily="18" charset="0"/>
              </a:rPr>
              <a:t>Iowa Code Ch. 80F.</a:t>
            </a:r>
          </a:p>
          <a:p>
            <a:pPr marL="457200" lvl="2" indent="-457200" algn="just">
              <a:spcBef>
                <a:spcPts val="1000"/>
              </a:spcBef>
            </a:pPr>
            <a:r>
              <a:rPr lang="en-US" sz="2400" dirty="0">
                <a:latin typeface="Rockwell" panose="02060603020205020403" pitchFamily="18" charset="0"/>
              </a:rPr>
              <a:t>Starts with a “complaint”-written, signed.</a:t>
            </a:r>
          </a:p>
          <a:p>
            <a:pPr marL="457200" lvl="2" indent="-457200" algn="just">
              <a:spcBef>
                <a:spcPts val="1000"/>
              </a:spcBef>
            </a:pPr>
            <a:r>
              <a:rPr lang="en-US" sz="2400" dirty="0">
                <a:latin typeface="Rockwell" panose="02060603020205020403" pitchFamily="18" charset="0"/>
              </a:rPr>
              <a:t>NOT criminal conduct. (GARRITY Warning.)</a:t>
            </a:r>
          </a:p>
          <a:p>
            <a:pPr marL="457200" lvl="2" indent="-457200" algn="just">
              <a:spcBef>
                <a:spcPts val="1000"/>
              </a:spcBef>
            </a:pPr>
            <a:r>
              <a:rPr lang="en-US" sz="2400" dirty="0">
                <a:latin typeface="Rockwell" panose="02060603020205020403" pitchFamily="18" charset="0"/>
              </a:rPr>
              <a:t>Can be a “formal” or “informal” inquiry. </a:t>
            </a:r>
          </a:p>
          <a:p>
            <a:pPr marL="457200" lvl="2" indent="-457200" algn="just">
              <a:spcBef>
                <a:spcPts val="1000"/>
              </a:spcBef>
            </a:pPr>
            <a:r>
              <a:rPr lang="en-US" sz="2400" dirty="0">
                <a:latin typeface="Rockwell" panose="02060603020205020403" pitchFamily="18" charset="0"/>
              </a:rPr>
              <a:t>Commence  and complete within “reasonable period of time.</a:t>
            </a:r>
          </a:p>
          <a:p>
            <a:pPr marL="457200" lvl="2" indent="-457200">
              <a:spcBef>
                <a:spcPts val="1000"/>
              </a:spcBef>
            </a:pPr>
            <a:r>
              <a:rPr lang="en-US" sz="2400" dirty="0">
                <a:latin typeface="Rockwell" panose="02060603020205020403" pitchFamily="18" charset="0"/>
              </a:rPr>
              <a:t>Summary of allegations prior to interview (exceptions-domestic or sex abuse, workplace or sexual harassment.)</a:t>
            </a:r>
          </a:p>
          <a:p>
            <a:pPr marL="457200" lvl="2" indent="-457200" algn="just">
              <a:spcBef>
                <a:spcPts val="1000"/>
              </a:spcBef>
            </a:pPr>
            <a:r>
              <a:rPr lang="en-US" sz="2400" dirty="0">
                <a:latin typeface="Rockwell" panose="02060603020205020403" pitchFamily="18" charset="0"/>
              </a:rPr>
              <a:t>No polygraph.</a:t>
            </a:r>
          </a:p>
          <a:p>
            <a:pPr marL="457200" lvl="2" indent="-457200" algn="just">
              <a:spcBef>
                <a:spcPts val="1000"/>
              </a:spcBef>
            </a:pPr>
            <a:r>
              <a:rPr lang="en-US" sz="2400" dirty="0">
                <a:latin typeface="Rockwell" panose="02060603020205020403" pitchFamily="18" charset="0"/>
              </a:rPr>
              <a:t>Interview with union representative, attorney or other advocate (not a witness to the investigation).</a:t>
            </a:r>
          </a:p>
          <a:p>
            <a:pPr marL="365760" lvl="2" algn="just">
              <a:spcBef>
                <a:spcPts val="1000"/>
              </a:spcBef>
            </a:pPr>
            <a:endParaRPr lang="en-US" sz="2200" dirty="0">
              <a:latin typeface="Rockwell" panose="02060603020205020403" pitchFamily="18" charset="0"/>
            </a:endParaRPr>
          </a:p>
        </p:txBody>
      </p:sp>
    </p:spTree>
    <p:extLst>
      <p:ext uri="{BB962C8B-B14F-4D97-AF65-F5344CB8AC3E}">
        <p14:creationId xmlns:p14="http://schemas.microsoft.com/office/powerpoint/2010/main" val="40981818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261216"/>
            <a:ext cx="7905750" cy="1325563"/>
          </a:xfrm>
        </p:spPr>
        <p:txBody>
          <a:bodyPr/>
          <a:lstStyle/>
          <a:p>
            <a:pPr algn="ctr"/>
            <a:r>
              <a:rPr lang="en-US" dirty="0">
                <a:latin typeface="Rockwell" panose="02060603020205020403" pitchFamily="18" charset="0"/>
              </a:rPr>
              <a:t>Peace Officers Bill of Rights</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448050" y="1506682"/>
            <a:ext cx="8241725" cy="5216381"/>
          </a:xfrm>
        </p:spPr>
        <p:txBody>
          <a:bodyPr>
            <a:noAutofit/>
          </a:bodyPr>
          <a:lstStyle/>
          <a:p>
            <a:pPr marL="365760" lvl="2" algn="just">
              <a:spcBef>
                <a:spcPts val="1000"/>
              </a:spcBef>
            </a:pPr>
            <a:r>
              <a:rPr lang="en-US" sz="2400" dirty="0">
                <a:latin typeface="Rockwell" panose="02060603020205020403" pitchFamily="18" charset="0"/>
              </a:rPr>
              <a:t>Interview at “any facility” of the investigating agency. </a:t>
            </a:r>
          </a:p>
          <a:p>
            <a:pPr marL="365760" lvl="2" algn="just">
              <a:spcBef>
                <a:spcPts val="1000"/>
              </a:spcBef>
            </a:pPr>
            <a:r>
              <a:rPr lang="en-US" sz="2400" dirty="0">
                <a:latin typeface="Rockwell" panose="02060603020205020403" pitchFamily="18" charset="0"/>
              </a:rPr>
              <a:t>Interview shall be audio recorded.</a:t>
            </a:r>
          </a:p>
          <a:p>
            <a:pPr marL="365760" lvl="2" algn="just">
              <a:spcBef>
                <a:spcPts val="1000"/>
              </a:spcBef>
            </a:pPr>
            <a:r>
              <a:rPr lang="en-US" sz="2400" dirty="0">
                <a:latin typeface="Rockwell" panose="02060603020205020403" pitchFamily="18" charset="0"/>
              </a:rPr>
              <a:t>Employee shall be paid.</a:t>
            </a:r>
          </a:p>
          <a:p>
            <a:pPr marL="365760" lvl="2" algn="just">
              <a:spcBef>
                <a:spcPts val="1000"/>
              </a:spcBef>
            </a:pPr>
            <a:r>
              <a:rPr lang="en-US" sz="2400" dirty="0">
                <a:latin typeface="Rockwell" panose="02060603020205020403" pitchFamily="18" charset="0"/>
              </a:rPr>
              <a:t>If a formal administrative investigation results in the removal, discharge or suspension or other disciplinary action against the employee: copies of witness statements and the complete report “</a:t>
            </a:r>
            <a:r>
              <a:rPr lang="en-US" sz="2400" b="1" dirty="0">
                <a:latin typeface="Rockwell" panose="02060603020205020403" pitchFamily="18" charset="0"/>
              </a:rPr>
              <a:t>shall</a:t>
            </a:r>
            <a:r>
              <a:rPr lang="en-US" sz="2400" dirty="0">
                <a:latin typeface="Rockwell" panose="02060603020205020403" pitchFamily="18" charset="0"/>
              </a:rPr>
              <a:t> be timely provided to the officer” upon request at the conclusion of the investigation.</a:t>
            </a:r>
          </a:p>
          <a:p>
            <a:pPr marL="365760" lvl="2" algn="just">
              <a:spcBef>
                <a:spcPts val="1000"/>
              </a:spcBef>
            </a:pPr>
            <a:r>
              <a:rPr lang="en-US" sz="2400" dirty="0">
                <a:latin typeface="Rockwell" panose="02060603020205020403" pitchFamily="18" charset="0"/>
              </a:rPr>
              <a:t>If a complaint is determined to be “false” or if there is a violation of the code, the employee has a cause of action for “actual damages, court costs and reasonable attorney fees.”</a:t>
            </a:r>
          </a:p>
        </p:txBody>
      </p:sp>
    </p:spTree>
    <p:extLst>
      <p:ext uri="{BB962C8B-B14F-4D97-AF65-F5344CB8AC3E}">
        <p14:creationId xmlns:p14="http://schemas.microsoft.com/office/powerpoint/2010/main" val="2160263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013364" y="105352"/>
            <a:ext cx="8998527" cy="1325563"/>
          </a:xfrm>
        </p:spPr>
        <p:txBody>
          <a:bodyPr/>
          <a:lstStyle/>
          <a:p>
            <a:pPr algn="ctr"/>
            <a:r>
              <a:rPr lang="en-US" dirty="0">
                <a:latin typeface="Rockwell" panose="02060603020205020403" pitchFamily="18" charset="0"/>
              </a:rPr>
              <a:t>Discharging Appointed Officers</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127665" y="1264515"/>
            <a:ext cx="8780318" cy="5488133"/>
          </a:xfrm>
        </p:spPr>
        <p:txBody>
          <a:bodyPr>
            <a:noAutofit/>
          </a:bodyPr>
          <a:lstStyle/>
          <a:p>
            <a:pPr marL="457200" marR="0" lvl="0" indent="-457200" algn="just"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Iowa Code Section 372.15</a:t>
            </a:r>
          </a:p>
          <a:p>
            <a:pPr marL="914400" marR="0" lvl="1" indent="-457200" algn="just"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If the officer is “appointed” and you are going to remove (discharge) them, then you need to follow the requirements of Section 372.15.</a:t>
            </a:r>
          </a:p>
          <a:p>
            <a:pPr marL="914400" marR="0" lvl="1" indent="-457200" algn="just"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You must remove the employee by written order.</a:t>
            </a:r>
          </a:p>
          <a:p>
            <a:pPr marL="914400" marR="0" lvl="1" indent="-457200" algn="just"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The written order must be filed with the city clerk.</a:t>
            </a:r>
          </a:p>
          <a:p>
            <a:pPr marL="914400" marR="0" lvl="1" indent="-457200" algn="just"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The order must be mailed to the “appointee” by certified mail.</a:t>
            </a:r>
          </a:p>
          <a:p>
            <a:pPr marL="914400" marR="0" lvl="1" indent="-457200" algn="just"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The removed “appointee” has thirty days to file a request for a hearing with the city council to the city clerk.</a:t>
            </a:r>
            <a:endParaRPr kumimoji="0" lang="en-US" b="0" i="0" u="none" strike="noStrike" kern="1200" cap="none" spc="0" normalizeH="0" baseline="0" noProof="0" dirty="0">
              <a:ln>
                <a:noFill/>
              </a:ln>
              <a:solidFill>
                <a:prstClr val="black">
                  <a:lumMod val="95000"/>
                  <a:lumOff val="5000"/>
                </a:prstClr>
              </a:solidFill>
              <a:effectLst/>
              <a:uLnTx/>
              <a:uFillTx/>
              <a:latin typeface="Rockwell" panose="02060603020205020403" pitchFamily="18" charset="0"/>
              <a:ea typeface="+mn-ea"/>
              <a:cs typeface="+mn-cs"/>
            </a:endParaRPr>
          </a:p>
          <a:p>
            <a:pPr marL="365760" lvl="2">
              <a:spcBef>
                <a:spcPts val="1000"/>
              </a:spcBef>
            </a:pPr>
            <a:endParaRPr lang="en-US" sz="2200" dirty="0">
              <a:latin typeface="Rockwell" panose="02060603020205020403" pitchFamily="18" charset="0"/>
            </a:endParaRPr>
          </a:p>
        </p:txBody>
      </p:sp>
    </p:spTree>
    <p:extLst>
      <p:ext uri="{BB962C8B-B14F-4D97-AF65-F5344CB8AC3E}">
        <p14:creationId xmlns:p14="http://schemas.microsoft.com/office/powerpoint/2010/main" val="18629451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Who is an appointed officer?</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448048" y="1825625"/>
            <a:ext cx="7905751" cy="4351338"/>
          </a:xfrm>
        </p:spPr>
        <p:txBody>
          <a:bodyPr>
            <a:noAutofit/>
          </a:bodyPr>
          <a:lstStyle/>
          <a:p>
            <a:pPr marL="457200" marR="0" lvl="0" indent="-457200" algn="just"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Iowa Code Section 372.15 removal of appointed officer. (Interplay with Vetera</a:t>
            </a:r>
            <a:r>
              <a:rPr lang="en-US" dirty="0">
                <a:solidFill>
                  <a:prstClr val="black"/>
                </a:solidFill>
                <a:latin typeface="Rockwell" panose="02060603020205020403" pitchFamily="18" charset="77"/>
              </a:rPr>
              <a:t>n’s Preference Act.)</a:t>
            </a:r>
            <a:endParaRPr kumimoji="0" lang="en-US" sz="28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endParaRPr>
          </a:p>
          <a:p>
            <a:pPr marL="1371600" marR="0" lvl="2" indent="-457200" algn="just"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Check your City Code.</a:t>
            </a:r>
          </a:p>
          <a:p>
            <a:pPr marL="1371600" marR="0" lvl="2" indent="-457200"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Check the resolutions to determine if the employee’s position was authorized or if the specific employee was appointed.</a:t>
            </a:r>
          </a:p>
          <a:p>
            <a:pPr marL="365760" lvl="2">
              <a:spcBef>
                <a:spcPts val="1000"/>
              </a:spcBef>
            </a:pPr>
            <a:endParaRPr lang="en-US" sz="2200" dirty="0">
              <a:latin typeface="Rockwell" panose="02060603020205020403" pitchFamily="18" charset="0"/>
            </a:endParaRPr>
          </a:p>
        </p:txBody>
      </p:sp>
    </p:spTree>
    <p:extLst>
      <p:ext uri="{BB962C8B-B14F-4D97-AF65-F5344CB8AC3E}">
        <p14:creationId xmlns:p14="http://schemas.microsoft.com/office/powerpoint/2010/main" val="4168066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CAA24-7C5F-0FFC-298B-628AED5D86D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C773638-E27A-69AA-F985-EB3862421F77}"/>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7CE53926-6784-3861-BEEB-2D054C475EE6}"/>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03A9ACAB-E4E1-A00E-D9DE-CB1C8CE8270B}"/>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FMLA: Eligibility</a:t>
            </a:r>
          </a:p>
        </p:txBody>
      </p:sp>
      <p:sp>
        <p:nvSpPr>
          <p:cNvPr id="3" name="Content Placeholder 2">
            <a:extLst>
              <a:ext uri="{FF2B5EF4-FFF2-40B4-BE49-F238E27FC236}">
                <a16:creationId xmlns:a16="http://schemas.microsoft.com/office/drawing/2014/main" id="{DEB6E57A-8694-04A1-34AF-01C2F1ED3C5A}"/>
              </a:ext>
            </a:extLst>
          </p:cNvPr>
          <p:cNvSpPr>
            <a:spLocks noGrp="1"/>
          </p:cNvSpPr>
          <p:nvPr>
            <p:ph idx="1"/>
          </p:nvPr>
        </p:nvSpPr>
        <p:spPr>
          <a:xfrm>
            <a:off x="5157391" y="1690688"/>
            <a:ext cx="6792946" cy="5053012"/>
          </a:xfrm>
        </p:spPr>
        <p:txBody>
          <a:bodyPr>
            <a:noAutofit/>
          </a:bodyPr>
          <a:lstStyle/>
          <a:p>
            <a:pPr marL="457200" lvl="2" indent="-457200">
              <a:spcBef>
                <a:spcPts val="600"/>
              </a:spcBef>
            </a:pPr>
            <a:r>
              <a:rPr lang="en-US" sz="2200" b="1" dirty="0">
                <a:latin typeface="Rockwell" panose="02060603020205020403" pitchFamily="18" charset="0"/>
                <a:cs typeface="Times New Roman" panose="02020603050405020304" pitchFamily="18" charset="0"/>
              </a:rPr>
              <a:t>First, is the employer a “covered employer?”</a:t>
            </a:r>
          </a:p>
          <a:p>
            <a:pPr marL="457200" lvl="3" indent="457200">
              <a:spcBef>
                <a:spcPts val="600"/>
              </a:spcBef>
            </a:pPr>
            <a:r>
              <a:rPr lang="en-US" sz="2200" dirty="0">
                <a:latin typeface="Rockwell" panose="02060603020205020403" pitchFamily="18" charset="0"/>
                <a:cs typeface="Times New Roman" panose="02020603050405020304" pitchFamily="18" charset="0"/>
              </a:rPr>
              <a:t>EVERYONE HERE.</a:t>
            </a:r>
          </a:p>
          <a:p>
            <a:pPr marL="0" lvl="2" indent="457200">
              <a:spcBef>
                <a:spcPts val="600"/>
              </a:spcBef>
            </a:pPr>
            <a:r>
              <a:rPr lang="en-US" sz="2200" b="1" dirty="0">
                <a:latin typeface="Rockwell" panose="02060603020205020403" pitchFamily="18" charset="0"/>
                <a:cs typeface="Times New Roman" panose="02020603050405020304" pitchFamily="18" charset="0"/>
              </a:rPr>
              <a:t>Second, is the employee “eligible?”</a:t>
            </a:r>
          </a:p>
          <a:p>
            <a:pPr marL="457200" lvl="3" indent="457200">
              <a:spcBef>
                <a:spcPts val="600"/>
              </a:spcBef>
            </a:pPr>
            <a:r>
              <a:rPr lang="en-US" sz="2200" dirty="0">
                <a:latin typeface="Rockwell" panose="02060603020205020403" pitchFamily="18" charset="0"/>
                <a:cs typeface="Times New Roman" panose="02020603050405020304" pitchFamily="18" charset="0"/>
              </a:rPr>
              <a:t>Employee:</a:t>
            </a:r>
          </a:p>
          <a:p>
            <a:pPr marL="1371600" lvl="4" indent="-457200">
              <a:spcBef>
                <a:spcPts val="600"/>
              </a:spcBef>
              <a:buNone/>
            </a:pPr>
            <a:r>
              <a:rPr lang="en-US" sz="2200" dirty="0">
                <a:latin typeface="Rockwell" panose="02060603020205020403" pitchFamily="18" charset="0"/>
                <a:cs typeface="Times New Roman" panose="02020603050405020304" pitchFamily="18" charset="0"/>
              </a:rPr>
              <a:t>1. 	Worked for at least 12 months (generally does not necessarily need to be consecutive); </a:t>
            </a:r>
          </a:p>
          <a:p>
            <a:pPr marL="1371600" lvl="4" indent="-457200">
              <a:spcBef>
                <a:spcPts val="600"/>
              </a:spcBef>
              <a:buNone/>
            </a:pPr>
            <a:r>
              <a:rPr lang="en-US" sz="2200" dirty="0">
                <a:latin typeface="Rockwell" panose="02060603020205020403" pitchFamily="18" charset="0"/>
                <a:cs typeface="Times New Roman" panose="02020603050405020304" pitchFamily="18" charset="0"/>
              </a:rPr>
              <a:t>2. 	Worked 1,250 hours for the employer during the 12-month period immediately preceding the leave; and</a:t>
            </a:r>
          </a:p>
          <a:p>
            <a:pPr marL="1371600" lvl="4" indent="-457200">
              <a:spcBef>
                <a:spcPts val="600"/>
              </a:spcBef>
              <a:buNone/>
            </a:pPr>
            <a:r>
              <a:rPr lang="en-US" sz="2200" dirty="0">
                <a:latin typeface="Rockwell" panose="02060603020205020403" pitchFamily="18" charset="0"/>
                <a:cs typeface="Times New Roman" panose="02020603050405020304" pitchFamily="18" charset="0"/>
              </a:rPr>
              <a:t>3. 	Works </a:t>
            </a:r>
            <a:r>
              <a:rPr lang="en-US" sz="2200" dirty="0">
                <a:solidFill>
                  <a:schemeClr val="tx1">
                    <a:lumMod val="95000"/>
                    <a:lumOff val="5000"/>
                  </a:schemeClr>
                </a:solidFill>
                <a:latin typeface="Rockwell" panose="02060603020205020403" pitchFamily="18" charset="0"/>
                <a:cs typeface="Times New Roman" panose="02020603050405020304" pitchFamily="18" charset="0"/>
              </a:rPr>
              <a:t>at a location where the employer has at least 50 employees within 75 miles.</a:t>
            </a:r>
          </a:p>
          <a:p>
            <a:pPr marL="914400" lvl="4">
              <a:spcBef>
                <a:spcPts val="600"/>
              </a:spcBef>
            </a:pPr>
            <a:endParaRPr lang="en-US" sz="2200" dirty="0">
              <a:latin typeface="Rockwell" panose="02060603020205020403" pitchFamily="18" charset="0"/>
              <a:cs typeface="Times New Roman" panose="02020603050405020304" pitchFamily="18" charset="0"/>
            </a:endParaRPr>
          </a:p>
          <a:p>
            <a:pPr lvl="3">
              <a:spcBef>
                <a:spcPts val="1000"/>
              </a:spcBef>
            </a:pPr>
            <a:endParaRPr lang="en-US" sz="2400" dirty="0">
              <a:latin typeface="Rockwell" panose="02060603020205020403" pitchFamily="18" charset="0"/>
              <a:cs typeface="Times New Roman" panose="02020603050405020304" pitchFamily="18" charset="0"/>
            </a:endParaRPr>
          </a:p>
          <a:p>
            <a:pPr marL="914400" lvl="2" indent="0">
              <a:spcBef>
                <a:spcPts val="1000"/>
              </a:spcBef>
              <a:buNone/>
            </a:pPr>
            <a:endParaRPr lang="en-US" sz="2400" dirty="0">
              <a:latin typeface="Rockwell" panose="02060603020205020403" pitchFamily="18" charset="0"/>
              <a:cs typeface="Times New Roman" panose="02020603050405020304" pitchFamily="18" charset="0"/>
            </a:endParaRPr>
          </a:p>
          <a:p>
            <a:pPr lvl="2">
              <a:spcBef>
                <a:spcPts val="1000"/>
              </a:spcBef>
            </a:pPr>
            <a:endParaRPr lang="en-US" sz="2600" dirty="0">
              <a:latin typeface="Rockwell" panose="02060603020205020403" pitchFamily="18" charset="0"/>
              <a:cs typeface="Times New Roman" panose="02020603050405020304" pitchFamily="18" charset="0"/>
            </a:endParaRPr>
          </a:p>
          <a:p>
            <a:pPr marL="1371600" lvl="3" indent="0">
              <a:spcBef>
                <a:spcPts val="1000"/>
              </a:spcBef>
              <a:buNone/>
            </a:pPr>
            <a:endParaRPr lang="en-US" sz="3200" dirty="0">
              <a:latin typeface="Rockwell" panose="02060603020205020403" pitchFamily="18" charset="0"/>
              <a:cs typeface="Times New Roman" panose="02020603050405020304" pitchFamily="18" charset="0"/>
            </a:endParaRPr>
          </a:p>
          <a:p>
            <a:pPr lvl="2" algn="just">
              <a:spcBef>
                <a:spcPts val="1000"/>
              </a:spcBef>
            </a:pPr>
            <a:endParaRPr lang="en-US" sz="2400" dirty="0">
              <a:latin typeface="Rockwell" panose="02060603020205020403" pitchFamily="18" charset="0"/>
            </a:endParaRPr>
          </a:p>
        </p:txBody>
      </p:sp>
      <p:pic>
        <p:nvPicPr>
          <p:cNvPr id="4" name="Picture 3">
            <a:extLst>
              <a:ext uri="{FF2B5EF4-FFF2-40B4-BE49-F238E27FC236}">
                <a16:creationId xmlns:a16="http://schemas.microsoft.com/office/drawing/2014/main" id="{61004D7E-0CED-9510-5423-F3DAF7F0D4EC}"/>
              </a:ext>
            </a:extLst>
          </p:cNvPr>
          <p:cNvPicPr>
            <a:picLocks noChangeAspect="1"/>
          </p:cNvPicPr>
          <p:nvPr/>
        </p:nvPicPr>
        <p:blipFill>
          <a:blip r:embed="rId4"/>
          <a:stretch>
            <a:fillRect/>
          </a:stretch>
        </p:blipFill>
        <p:spPr>
          <a:xfrm>
            <a:off x="3240232" y="3781238"/>
            <a:ext cx="2343150" cy="1952625"/>
          </a:xfrm>
          <a:prstGeom prst="rect">
            <a:avLst/>
          </a:prstGeom>
        </p:spPr>
      </p:pic>
    </p:spTree>
    <p:extLst>
      <p:ext uri="{BB962C8B-B14F-4D97-AF65-F5344CB8AC3E}">
        <p14:creationId xmlns:p14="http://schemas.microsoft.com/office/powerpoint/2010/main" val="39082889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3"/>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4"/>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63BEE8CD-F310-4A74-A746-07DCF1D0F81C}"/>
              </a:ext>
            </a:extLst>
          </p:cNvPr>
          <p:cNvSpPr>
            <a:spLocks noGrp="1"/>
          </p:cNvSpPr>
          <p:nvPr>
            <p:ph type="title"/>
          </p:nvPr>
        </p:nvSpPr>
        <p:spPr>
          <a:xfrm>
            <a:off x="2891381" y="365125"/>
            <a:ext cx="9182855" cy="1325563"/>
          </a:xfrm>
        </p:spPr>
        <p:txBody>
          <a:bodyPr/>
          <a:lstStyle/>
          <a:p>
            <a:pPr algn="ctr"/>
            <a:r>
              <a:rPr lang="en-US" dirty="0">
                <a:latin typeface="Rockwell" panose="02060603020205020403" pitchFamily="18" charset="0"/>
              </a:rPr>
              <a:t>Special Note for Public Meetings:</a:t>
            </a:r>
          </a:p>
        </p:txBody>
      </p:sp>
      <p:sp>
        <p:nvSpPr>
          <p:cNvPr id="4" name="Content Placeholder 3">
            <a:extLst>
              <a:ext uri="{FF2B5EF4-FFF2-40B4-BE49-F238E27FC236}">
                <a16:creationId xmlns:a16="http://schemas.microsoft.com/office/drawing/2014/main" id="{455ACE15-7ED1-8A52-678D-20F2546F9EF4}"/>
              </a:ext>
            </a:extLst>
          </p:cNvPr>
          <p:cNvSpPr>
            <a:spLocks noGrp="1"/>
          </p:cNvSpPr>
          <p:nvPr>
            <p:ph idx="1"/>
          </p:nvPr>
        </p:nvSpPr>
        <p:spPr>
          <a:xfrm>
            <a:off x="3056280" y="2012661"/>
            <a:ext cx="8853055" cy="4623668"/>
          </a:xfrm>
        </p:spPr>
        <p:txBody>
          <a:bodyPr/>
          <a:lstStyle/>
          <a:p>
            <a:pPr marL="0" indent="0" algn="just">
              <a:buNone/>
            </a:pPr>
            <a:r>
              <a:rPr kumimoji="0" lang="en-US" sz="2800" b="0" i="0" u="none" strike="noStrike" kern="1200" cap="none" spc="0" normalizeH="0" baseline="0" noProof="0" dirty="0">
                <a:ln>
                  <a:noFill/>
                </a:ln>
                <a:solidFill>
                  <a:prstClr val="black">
                    <a:lumMod val="85000"/>
                    <a:lumOff val="15000"/>
                  </a:prstClr>
                </a:solidFill>
                <a:effectLst/>
                <a:uLnTx/>
                <a:uFillTx/>
                <a:latin typeface="Rockwell" panose="02060603020205020403" pitchFamily="18" charset="0"/>
                <a:ea typeface="+mn-ea"/>
                <a:cs typeface="+mn-cs"/>
              </a:rPr>
              <a:t>Remember, the governing body may not go into a closed session to evaluate performance, discipline</a:t>
            </a:r>
            <a:r>
              <a:rPr lang="en-US" dirty="0">
                <a:solidFill>
                  <a:prstClr val="black">
                    <a:lumMod val="85000"/>
                    <a:lumOff val="15000"/>
                  </a:prstClr>
                </a:solidFill>
                <a:latin typeface="Rockwell" panose="02060603020205020403" pitchFamily="18" charset="0"/>
              </a:rPr>
              <a:t>, or </a:t>
            </a:r>
            <a:r>
              <a:rPr kumimoji="0" lang="en-US" sz="2800" b="0" i="0" u="none" strike="noStrike" kern="1200" cap="none" spc="0" normalizeH="0" baseline="0" noProof="0" dirty="0">
                <a:ln>
                  <a:noFill/>
                </a:ln>
                <a:solidFill>
                  <a:prstClr val="black">
                    <a:lumMod val="85000"/>
                    <a:lumOff val="15000"/>
                  </a:prstClr>
                </a:solidFill>
                <a:effectLst/>
                <a:uLnTx/>
                <a:uFillTx/>
                <a:latin typeface="Rockwell" panose="02060603020205020403" pitchFamily="18" charset="0"/>
                <a:ea typeface="+mn-ea"/>
                <a:cs typeface="+mn-cs"/>
              </a:rPr>
              <a:t>discharge unless the employee requests it AND the public body finds that the </a:t>
            </a:r>
            <a:r>
              <a:rPr lang="en-US" dirty="0">
                <a:solidFill>
                  <a:prstClr val="black">
                    <a:lumMod val="85000"/>
                    <a:lumOff val="15000"/>
                  </a:prstClr>
                </a:solidFill>
                <a:latin typeface="Rockwell" panose="02060603020205020403" pitchFamily="18" charset="0"/>
              </a:rPr>
              <a:t>discussion will damage the reputation of the individual.</a:t>
            </a:r>
            <a:r>
              <a:rPr kumimoji="0" lang="en-US" sz="2800" b="0" i="0" u="none" strike="noStrike" kern="1200" cap="none" spc="0" normalizeH="0" baseline="0" noProof="0" dirty="0">
                <a:ln>
                  <a:noFill/>
                </a:ln>
                <a:solidFill>
                  <a:prstClr val="black">
                    <a:lumMod val="85000"/>
                    <a:lumOff val="15000"/>
                  </a:prstClr>
                </a:solidFill>
                <a:effectLst/>
                <a:uLnTx/>
                <a:uFillTx/>
                <a:latin typeface="Rockwell" panose="02060603020205020403" pitchFamily="18" charset="0"/>
                <a:ea typeface="+mn-ea"/>
                <a:cs typeface="+mn-cs"/>
              </a:rPr>
              <a:t>  If you must address performance, discipline</a:t>
            </a:r>
            <a:r>
              <a:rPr lang="en-US" dirty="0">
                <a:solidFill>
                  <a:prstClr val="black">
                    <a:lumMod val="85000"/>
                    <a:lumOff val="15000"/>
                  </a:prstClr>
                </a:solidFill>
                <a:latin typeface="Rockwell" panose="02060603020205020403" pitchFamily="18" charset="0"/>
              </a:rPr>
              <a:t>, or </a:t>
            </a:r>
            <a:r>
              <a:rPr kumimoji="0" lang="en-US" sz="2800" b="0" i="0" u="none" strike="noStrike" kern="1200" cap="none" spc="0" normalizeH="0" baseline="0" noProof="0" dirty="0">
                <a:ln>
                  <a:noFill/>
                </a:ln>
                <a:solidFill>
                  <a:prstClr val="black">
                    <a:lumMod val="85000"/>
                    <a:lumOff val="15000"/>
                  </a:prstClr>
                </a:solidFill>
                <a:effectLst/>
                <a:uLnTx/>
                <a:uFillTx/>
                <a:latin typeface="Rockwell" panose="02060603020205020403" pitchFamily="18" charset="0"/>
                <a:ea typeface="+mn-ea"/>
                <a:cs typeface="+mn-cs"/>
              </a:rPr>
              <a:t>discharge in a public meeting, ensure that the governing body is clear on what they can and cannot say to avoid a defamation claim.</a:t>
            </a:r>
          </a:p>
          <a:p>
            <a:endParaRPr lang="en-US" dirty="0"/>
          </a:p>
        </p:txBody>
      </p:sp>
      <p:sp>
        <p:nvSpPr>
          <p:cNvPr id="3" name="TextBox 2">
            <a:extLst>
              <a:ext uri="{FF2B5EF4-FFF2-40B4-BE49-F238E27FC236}">
                <a16:creationId xmlns:a16="http://schemas.microsoft.com/office/drawing/2014/main" id="{EE38C1D6-531C-7F6F-4681-36204425F1E4}"/>
              </a:ext>
            </a:extLst>
          </p:cNvPr>
          <p:cNvSpPr txBox="1"/>
          <p:nvPr/>
        </p:nvSpPr>
        <p:spPr>
          <a:xfrm>
            <a:off x="1776955" y="5559110"/>
            <a:ext cx="7772400" cy="1077218"/>
          </a:xfrm>
          <a:prstGeom prst="rect">
            <a:avLst/>
          </a:prstGeom>
          <a:noFill/>
        </p:spPr>
        <p:txBody>
          <a:bodyPr wrap="square" rtlCol="0">
            <a:spAutoFit/>
          </a:bodyPr>
          <a:lstStyle/>
          <a:p>
            <a:pPr marL="914400" marR="0" lvl="2" indent="0" algn="l" defTabSz="9144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uLnTx/>
              <a:uFillTx/>
              <a:latin typeface="Rockwell" panose="02060603020205020403" pitchFamily="18" charset="0"/>
              <a:ea typeface="+mn-ea"/>
              <a:cs typeface="+mn-cs"/>
            </a:endParaRPr>
          </a:p>
          <a:p>
            <a:pPr marL="914377" marR="0" lvl="2" indent="0" algn="l" defTabSz="9144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uLnTx/>
              <a:uFillTx/>
              <a:latin typeface="Rockwell" panose="02060603020205020403" pitchFamily="18" charset="0"/>
              <a:ea typeface="+mn-ea"/>
              <a:cs typeface="+mn-cs"/>
            </a:endParaRPr>
          </a:p>
          <a:p>
            <a:pPr marL="914400" marR="0" lvl="2" indent="0" algn="l" defTabSz="9144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4866978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385761"/>
            <a:ext cx="2771775" cy="1285876"/>
          </a:xfrm>
          <a:prstGeom prst="rect">
            <a:avLst/>
          </a:prstGeom>
        </p:spPr>
      </p:pic>
      <p:sp>
        <p:nvSpPr>
          <p:cNvPr id="5" name="Title 4">
            <a:extLst>
              <a:ext uri="{FF2B5EF4-FFF2-40B4-BE49-F238E27FC236}">
                <a16:creationId xmlns:a16="http://schemas.microsoft.com/office/drawing/2014/main" id="{78635087-F186-FD88-2ABF-BC164284C858}"/>
              </a:ext>
            </a:extLst>
          </p:cNvPr>
          <p:cNvSpPr>
            <a:spLocks noGrp="1"/>
          </p:cNvSpPr>
          <p:nvPr>
            <p:ph type="title"/>
          </p:nvPr>
        </p:nvSpPr>
        <p:spPr>
          <a:xfrm>
            <a:off x="5615969" y="1620194"/>
            <a:ext cx="3659030" cy="1325563"/>
          </a:xfrm>
        </p:spPr>
        <p:txBody>
          <a:bodyPr/>
          <a:lstStyle/>
          <a:p>
            <a:r>
              <a:rPr lang="en-US">
                <a:latin typeface="Rockwell" panose="02060603020205020403" pitchFamily="18" charset="0"/>
              </a:rPr>
              <a:t>QUESTIONS?</a:t>
            </a:r>
            <a:endParaRPr lang="en-US" dirty="0">
              <a:latin typeface="Rockwell" panose="02060603020205020403" pitchFamily="18" charset="0"/>
            </a:endParaRPr>
          </a:p>
        </p:txBody>
      </p:sp>
      <p:pic>
        <p:nvPicPr>
          <p:cNvPr id="2" name="Picture 1">
            <a:extLst>
              <a:ext uri="{FF2B5EF4-FFF2-40B4-BE49-F238E27FC236}">
                <a16:creationId xmlns:a16="http://schemas.microsoft.com/office/drawing/2014/main" id="{863161EA-EB3D-5CF5-BA5C-8F1C1CEA6B32}"/>
              </a:ext>
            </a:extLst>
          </p:cNvPr>
          <p:cNvPicPr>
            <a:picLocks noChangeAspect="1"/>
          </p:cNvPicPr>
          <p:nvPr/>
        </p:nvPicPr>
        <p:blipFill>
          <a:blip r:embed="rId4"/>
          <a:stretch>
            <a:fillRect/>
          </a:stretch>
        </p:blipFill>
        <p:spPr>
          <a:xfrm>
            <a:off x="5615969" y="3429000"/>
            <a:ext cx="3659030" cy="1808806"/>
          </a:xfrm>
          <a:prstGeom prst="rect">
            <a:avLst/>
          </a:prstGeom>
        </p:spPr>
      </p:pic>
      <p:pic>
        <p:nvPicPr>
          <p:cNvPr id="3" name="Picture 2">
            <a:extLst>
              <a:ext uri="{FF2B5EF4-FFF2-40B4-BE49-F238E27FC236}">
                <a16:creationId xmlns:a16="http://schemas.microsoft.com/office/drawing/2014/main" id="{27817DE4-C8FC-F831-9B32-CA664F69839F}"/>
              </a:ext>
            </a:extLst>
          </p:cNvPr>
          <p:cNvPicPr>
            <a:picLocks noChangeAspect="1"/>
          </p:cNvPicPr>
          <p:nvPr/>
        </p:nvPicPr>
        <p:blipFill>
          <a:blip r:embed="rId5"/>
          <a:stretch>
            <a:fillRect/>
          </a:stretch>
        </p:blipFill>
        <p:spPr>
          <a:xfrm>
            <a:off x="226904" y="1837892"/>
            <a:ext cx="2143125" cy="1838325"/>
          </a:xfrm>
          <a:prstGeom prst="rect">
            <a:avLst/>
          </a:prstGeom>
        </p:spPr>
      </p:pic>
    </p:spTree>
    <p:extLst>
      <p:ext uri="{BB962C8B-B14F-4D97-AF65-F5344CB8AC3E}">
        <p14:creationId xmlns:p14="http://schemas.microsoft.com/office/powerpoint/2010/main" val="834870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A20D7-2DF8-3C4A-5E76-BE1F699C7DA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1DB526E-F0F6-42AB-49F1-ECCA5C5330B2}"/>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4FF4381C-5DB7-0E29-7122-A8C7B2D57127}"/>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E90CADD2-B562-25A7-934B-E5790F5BAE90}"/>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FMLA: Qualifying Reason</a:t>
            </a:r>
          </a:p>
        </p:txBody>
      </p:sp>
      <p:sp>
        <p:nvSpPr>
          <p:cNvPr id="3" name="Content Placeholder 2">
            <a:extLst>
              <a:ext uri="{FF2B5EF4-FFF2-40B4-BE49-F238E27FC236}">
                <a16:creationId xmlns:a16="http://schemas.microsoft.com/office/drawing/2014/main" id="{6A4E80F7-76D1-35BB-1439-16B4161D9ADC}"/>
              </a:ext>
            </a:extLst>
          </p:cNvPr>
          <p:cNvSpPr>
            <a:spLocks noGrp="1"/>
          </p:cNvSpPr>
          <p:nvPr>
            <p:ph idx="1"/>
          </p:nvPr>
        </p:nvSpPr>
        <p:spPr>
          <a:xfrm>
            <a:off x="3448050" y="1690688"/>
            <a:ext cx="7905751" cy="4980276"/>
          </a:xfrm>
        </p:spPr>
        <p:txBody>
          <a:bodyPr>
            <a:noAutofit/>
          </a:bodyPr>
          <a:lstStyle/>
          <a:p>
            <a:pPr marL="457200" indent="-457200">
              <a:buFont typeface="Arial" panose="020B0604020202020204" pitchFamily="34" charset="0"/>
              <a:buChar char="•"/>
            </a:pPr>
            <a:r>
              <a:rPr lang="en-US" sz="3200" dirty="0">
                <a:latin typeface="Rockwell" panose="02060603020205020403" pitchFamily="18" charset="0"/>
                <a:cs typeface="Times New Roman" panose="02020603050405020304" pitchFamily="18" charset="0"/>
              </a:rPr>
              <a:t>Does the employee have a qualifying reason for FMLA leave?</a:t>
            </a:r>
          </a:p>
          <a:p>
            <a:pPr marL="914400" lvl="1" indent="-457200">
              <a:buFont typeface="Arial" panose="020B0604020202020204" pitchFamily="34" charset="0"/>
              <a:buChar char="•"/>
            </a:pPr>
            <a:r>
              <a:rPr lang="en-US" sz="3200" dirty="0">
                <a:latin typeface="Rockwell" panose="02060603020205020403" pitchFamily="18" charset="0"/>
                <a:cs typeface="Times New Roman" panose="02020603050405020304" pitchFamily="18" charset="0"/>
              </a:rPr>
              <a:t>Birth or placement of a child with employee (up to twelve weeks total for both parents);</a:t>
            </a:r>
          </a:p>
          <a:p>
            <a:pPr marL="914400" lvl="1" indent="-457200">
              <a:buFont typeface="Arial" panose="020B0604020202020204" pitchFamily="34" charset="0"/>
              <a:buChar char="•"/>
            </a:pPr>
            <a:r>
              <a:rPr lang="en-US" sz="3200" dirty="0">
                <a:latin typeface="Rockwell" panose="02060603020205020403" pitchFamily="18" charset="0"/>
                <a:cs typeface="Times New Roman" panose="02020603050405020304" pitchFamily="18" charset="0"/>
              </a:rPr>
              <a:t>Employee’s own serious health condition;</a:t>
            </a:r>
          </a:p>
          <a:p>
            <a:pPr marL="914400" lvl="1" indent="-457200">
              <a:buFont typeface="Arial" panose="020B0604020202020204" pitchFamily="34" charset="0"/>
              <a:buChar char="•"/>
            </a:pPr>
            <a:r>
              <a:rPr lang="en-US" sz="3200" dirty="0">
                <a:latin typeface="Rockwell" panose="02060603020205020403" pitchFamily="18" charset="0"/>
                <a:cs typeface="Times New Roman" panose="02020603050405020304" pitchFamily="18" charset="0"/>
              </a:rPr>
              <a:t>Serious health condition of employee’s spouse, child, or parent requiring employee’s care.</a:t>
            </a:r>
          </a:p>
          <a:p>
            <a:pPr marL="914400" lvl="4">
              <a:spcBef>
                <a:spcPts val="600"/>
              </a:spcBef>
            </a:pPr>
            <a:endParaRPr lang="en-US" sz="2200" dirty="0">
              <a:latin typeface="Rockwell" panose="02060603020205020403" pitchFamily="18" charset="0"/>
              <a:cs typeface="Times New Roman" panose="02020603050405020304" pitchFamily="18" charset="0"/>
            </a:endParaRPr>
          </a:p>
          <a:p>
            <a:pPr lvl="3">
              <a:spcBef>
                <a:spcPts val="1000"/>
              </a:spcBef>
            </a:pPr>
            <a:endParaRPr lang="en-US" sz="2400" dirty="0">
              <a:latin typeface="Rockwell" panose="02060603020205020403" pitchFamily="18" charset="0"/>
              <a:cs typeface="Times New Roman" panose="02020603050405020304" pitchFamily="18" charset="0"/>
            </a:endParaRPr>
          </a:p>
          <a:p>
            <a:pPr marL="914400" lvl="2" indent="0">
              <a:spcBef>
                <a:spcPts val="1000"/>
              </a:spcBef>
              <a:buNone/>
            </a:pPr>
            <a:endParaRPr lang="en-US" sz="2400" dirty="0">
              <a:latin typeface="Rockwell" panose="02060603020205020403" pitchFamily="18" charset="0"/>
              <a:cs typeface="Times New Roman" panose="02020603050405020304" pitchFamily="18" charset="0"/>
            </a:endParaRPr>
          </a:p>
          <a:p>
            <a:pPr lvl="2">
              <a:spcBef>
                <a:spcPts val="1000"/>
              </a:spcBef>
            </a:pPr>
            <a:endParaRPr lang="en-US" sz="2600" dirty="0">
              <a:latin typeface="Rockwell" panose="02060603020205020403" pitchFamily="18" charset="0"/>
              <a:cs typeface="Times New Roman" panose="02020603050405020304" pitchFamily="18" charset="0"/>
            </a:endParaRPr>
          </a:p>
          <a:p>
            <a:pPr marL="1371600" lvl="3" indent="0">
              <a:spcBef>
                <a:spcPts val="1000"/>
              </a:spcBef>
              <a:buNone/>
            </a:pPr>
            <a:endParaRPr lang="en-US" sz="3200" dirty="0">
              <a:latin typeface="Rockwell" panose="02060603020205020403" pitchFamily="18" charset="0"/>
              <a:cs typeface="Times New Roman" panose="02020603050405020304" pitchFamily="18" charset="0"/>
            </a:endParaRPr>
          </a:p>
          <a:p>
            <a:pPr lvl="2" algn="just">
              <a:spcBef>
                <a:spcPts val="1000"/>
              </a:spcBef>
            </a:pPr>
            <a:endParaRPr lang="en-US" sz="2400" dirty="0">
              <a:latin typeface="Rockwell" panose="02060603020205020403" pitchFamily="18" charset="0"/>
            </a:endParaRPr>
          </a:p>
        </p:txBody>
      </p:sp>
    </p:spTree>
    <p:extLst>
      <p:ext uri="{BB962C8B-B14F-4D97-AF65-F5344CB8AC3E}">
        <p14:creationId xmlns:p14="http://schemas.microsoft.com/office/powerpoint/2010/main" val="3827584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51DB7-12D8-80E0-AC26-EACE67C1C3C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63069E8-CB43-BCC2-D1E2-0745A8D9839C}"/>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866D0C90-F7DE-7C92-08F6-46ADDFD38285}"/>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5FF98CD2-79F4-CC42-7F65-AC088F8BFB44}"/>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FMLA: Qualifying Reason</a:t>
            </a:r>
          </a:p>
        </p:txBody>
      </p:sp>
      <p:sp>
        <p:nvSpPr>
          <p:cNvPr id="3" name="Content Placeholder 2">
            <a:extLst>
              <a:ext uri="{FF2B5EF4-FFF2-40B4-BE49-F238E27FC236}">
                <a16:creationId xmlns:a16="http://schemas.microsoft.com/office/drawing/2014/main" id="{22B6B5C8-4F14-4CA3-28F1-0FEE082110C9}"/>
              </a:ext>
            </a:extLst>
          </p:cNvPr>
          <p:cNvSpPr>
            <a:spLocks noGrp="1"/>
          </p:cNvSpPr>
          <p:nvPr>
            <p:ph idx="1"/>
          </p:nvPr>
        </p:nvSpPr>
        <p:spPr>
          <a:xfrm>
            <a:off x="3448050" y="1690688"/>
            <a:ext cx="7905751" cy="4351338"/>
          </a:xfrm>
        </p:spPr>
        <p:txBody>
          <a:bodyPr>
            <a:noAutofit/>
          </a:bodyPr>
          <a:lstStyle/>
          <a:p>
            <a:pPr marL="457200" indent="-457200">
              <a:buFont typeface="Arial" panose="020B0604020202020204" pitchFamily="34" charset="0"/>
              <a:buChar char="•"/>
            </a:pPr>
            <a:r>
              <a:rPr lang="en-US" dirty="0">
                <a:latin typeface="Rockwell" panose="02060603020205020403" pitchFamily="18" charset="0"/>
                <a:cs typeface="Times New Roman" panose="02020603050405020304" pitchFamily="18" charset="0"/>
              </a:rPr>
              <a:t>Does the employee have a qualifying reason for FMLA leave?</a:t>
            </a:r>
          </a:p>
          <a:p>
            <a:pPr marL="914400" lvl="1" indent="-457200">
              <a:buFont typeface="Arial" panose="020B0604020202020204" pitchFamily="34" charset="0"/>
              <a:buChar char="•"/>
            </a:pPr>
            <a:r>
              <a:rPr lang="en-US" sz="2800" dirty="0">
                <a:latin typeface="Rockwell" panose="02060603020205020403" pitchFamily="18" charset="0"/>
                <a:cs typeface="Times New Roman" panose="02020603050405020304" pitchFamily="18" charset="0"/>
              </a:rPr>
              <a:t>Employee caring for servicemember who incurred serious injury or illness while on active duty with U.S. Armed Forces (up to 26 weeks); OR</a:t>
            </a:r>
          </a:p>
          <a:p>
            <a:pPr marL="914400" lvl="1" indent="-457200">
              <a:buFont typeface="Arial" panose="020B0604020202020204" pitchFamily="34" charset="0"/>
              <a:buChar char="•"/>
            </a:pPr>
            <a:r>
              <a:rPr lang="en-US" sz="2800" dirty="0">
                <a:latin typeface="Rockwell" panose="02060603020205020403" pitchFamily="18" charset="0"/>
                <a:cs typeface="Times New Roman" panose="02020603050405020304" pitchFamily="18" charset="0"/>
              </a:rPr>
              <a:t>Employee has a qualifying exigency due to their spouse, parent, or child being called for active duty service in the U.S. Armed Forces (up to 12 weeks).</a:t>
            </a:r>
          </a:p>
          <a:p>
            <a:pPr marL="914400" lvl="4">
              <a:spcBef>
                <a:spcPts val="600"/>
              </a:spcBef>
            </a:pPr>
            <a:endParaRPr lang="en-US" sz="2200" dirty="0">
              <a:latin typeface="Rockwell" panose="02060603020205020403" pitchFamily="18" charset="0"/>
              <a:cs typeface="Times New Roman" panose="02020603050405020304" pitchFamily="18" charset="0"/>
            </a:endParaRPr>
          </a:p>
          <a:p>
            <a:pPr lvl="3">
              <a:spcBef>
                <a:spcPts val="1000"/>
              </a:spcBef>
            </a:pPr>
            <a:endParaRPr lang="en-US" sz="2400" dirty="0">
              <a:latin typeface="Rockwell" panose="02060603020205020403" pitchFamily="18" charset="0"/>
              <a:cs typeface="Times New Roman" panose="02020603050405020304" pitchFamily="18" charset="0"/>
            </a:endParaRPr>
          </a:p>
          <a:p>
            <a:pPr marL="914400" lvl="2" indent="0">
              <a:spcBef>
                <a:spcPts val="1000"/>
              </a:spcBef>
              <a:buNone/>
            </a:pPr>
            <a:endParaRPr lang="en-US" sz="2400" dirty="0">
              <a:latin typeface="Rockwell" panose="02060603020205020403" pitchFamily="18" charset="0"/>
              <a:cs typeface="Times New Roman" panose="02020603050405020304" pitchFamily="18" charset="0"/>
            </a:endParaRPr>
          </a:p>
          <a:p>
            <a:pPr lvl="2">
              <a:spcBef>
                <a:spcPts val="1000"/>
              </a:spcBef>
            </a:pPr>
            <a:endParaRPr lang="en-US" sz="2600" dirty="0">
              <a:latin typeface="Rockwell" panose="02060603020205020403" pitchFamily="18" charset="0"/>
              <a:cs typeface="Times New Roman" panose="02020603050405020304" pitchFamily="18" charset="0"/>
            </a:endParaRPr>
          </a:p>
          <a:p>
            <a:pPr marL="1371600" lvl="3" indent="0">
              <a:spcBef>
                <a:spcPts val="1000"/>
              </a:spcBef>
              <a:buNone/>
            </a:pPr>
            <a:endParaRPr lang="en-US" sz="3200" dirty="0">
              <a:latin typeface="Rockwell" panose="02060603020205020403" pitchFamily="18" charset="0"/>
              <a:cs typeface="Times New Roman" panose="02020603050405020304" pitchFamily="18" charset="0"/>
            </a:endParaRPr>
          </a:p>
          <a:p>
            <a:pPr lvl="2" algn="just">
              <a:spcBef>
                <a:spcPts val="1000"/>
              </a:spcBef>
            </a:pPr>
            <a:endParaRPr lang="en-US" sz="2400" dirty="0">
              <a:latin typeface="Rockwell" panose="02060603020205020403" pitchFamily="18" charset="0"/>
            </a:endParaRPr>
          </a:p>
        </p:txBody>
      </p:sp>
    </p:spTree>
    <p:extLst>
      <p:ext uri="{BB962C8B-B14F-4D97-AF65-F5344CB8AC3E}">
        <p14:creationId xmlns:p14="http://schemas.microsoft.com/office/powerpoint/2010/main" val="737767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B2455-A6A1-F894-5E05-5EFFD9CA90B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8938301-96C1-77E9-61D9-FD1DDBC46E0A}"/>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E34F1B6D-8B7B-DEBB-A656-19E8B2D296D3}"/>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6C1AD11A-920B-9317-1098-BE89127CE99A}"/>
              </a:ext>
            </a:extLst>
          </p:cNvPr>
          <p:cNvSpPr>
            <a:spLocks noGrp="1"/>
          </p:cNvSpPr>
          <p:nvPr>
            <p:ph type="title"/>
          </p:nvPr>
        </p:nvSpPr>
        <p:spPr>
          <a:xfrm>
            <a:off x="3448050" y="365125"/>
            <a:ext cx="7905750" cy="1325563"/>
          </a:xfrm>
        </p:spPr>
        <p:txBody>
          <a:bodyPr>
            <a:normAutofit/>
          </a:bodyPr>
          <a:lstStyle/>
          <a:p>
            <a:pPr algn="ctr"/>
            <a:r>
              <a:rPr lang="en-US" dirty="0">
                <a:latin typeface="Rockwell" panose="02060603020205020403" pitchFamily="18" charset="0"/>
              </a:rPr>
              <a:t>FMLA: What is a Serious Health Condition?</a:t>
            </a:r>
          </a:p>
        </p:txBody>
      </p:sp>
      <p:sp>
        <p:nvSpPr>
          <p:cNvPr id="3" name="Content Placeholder 2">
            <a:extLst>
              <a:ext uri="{FF2B5EF4-FFF2-40B4-BE49-F238E27FC236}">
                <a16:creationId xmlns:a16="http://schemas.microsoft.com/office/drawing/2014/main" id="{7836CD61-FA65-6AF4-FCAC-3F67F183C965}"/>
              </a:ext>
            </a:extLst>
          </p:cNvPr>
          <p:cNvSpPr>
            <a:spLocks noGrp="1"/>
          </p:cNvSpPr>
          <p:nvPr>
            <p:ph idx="1"/>
          </p:nvPr>
        </p:nvSpPr>
        <p:spPr>
          <a:xfrm>
            <a:off x="3293918" y="1950461"/>
            <a:ext cx="8447809" cy="4351338"/>
          </a:xfrm>
        </p:spPr>
        <p:txBody>
          <a:bodyPr>
            <a:noAutofit/>
          </a:bodyPr>
          <a:lstStyle/>
          <a:p>
            <a:pPr marL="0" indent="0">
              <a:buNone/>
            </a:pPr>
            <a:r>
              <a:rPr lang="en-US" sz="3200" dirty="0">
                <a:latin typeface="Rockwell" panose="02060603020205020403" pitchFamily="18" charset="0"/>
              </a:rPr>
              <a:t>(1) an illness, injury, impairment, physical or mental condition; (2) that involves inpatient care OR involves continuing treatment by a health care provider; and (3)</a:t>
            </a:r>
            <a:r>
              <a:rPr lang="en-US" sz="3200" b="1" dirty="0">
                <a:latin typeface="Rockwell" panose="02060603020205020403" pitchFamily="18" charset="0"/>
              </a:rPr>
              <a:t> </a:t>
            </a:r>
            <a:r>
              <a:rPr lang="en-US" sz="3200" dirty="0">
                <a:latin typeface="Rockwell" panose="02060603020205020403" pitchFamily="18" charset="0"/>
              </a:rPr>
              <a:t>prevents employees from performing the functions of their jobs or prevents the qualified family member from participating in school or other daily activities.</a:t>
            </a:r>
          </a:p>
          <a:p>
            <a:endParaRPr lang="en-US" sz="2000" dirty="0"/>
          </a:p>
          <a:p>
            <a:pPr marL="685800" lvl="4" indent="0">
              <a:spcBef>
                <a:spcPts val="600"/>
              </a:spcBef>
              <a:buNone/>
            </a:pPr>
            <a:endParaRPr lang="en-US" sz="2200" dirty="0">
              <a:latin typeface="Rockwell" panose="02060603020205020403" pitchFamily="18" charset="0"/>
              <a:cs typeface="Times New Roman" panose="02020603050405020304" pitchFamily="18" charset="0"/>
            </a:endParaRPr>
          </a:p>
          <a:p>
            <a:pPr lvl="3">
              <a:spcBef>
                <a:spcPts val="1000"/>
              </a:spcBef>
            </a:pPr>
            <a:endParaRPr lang="en-US" sz="2400" dirty="0">
              <a:latin typeface="Rockwell" panose="02060603020205020403" pitchFamily="18" charset="0"/>
              <a:cs typeface="Times New Roman" panose="02020603050405020304" pitchFamily="18" charset="0"/>
            </a:endParaRPr>
          </a:p>
          <a:p>
            <a:pPr marL="914400" lvl="2" indent="0">
              <a:spcBef>
                <a:spcPts val="1000"/>
              </a:spcBef>
              <a:buNone/>
            </a:pPr>
            <a:endParaRPr lang="en-US" sz="2400" dirty="0">
              <a:latin typeface="Rockwell" panose="02060603020205020403" pitchFamily="18" charset="0"/>
              <a:cs typeface="Times New Roman" panose="02020603050405020304" pitchFamily="18" charset="0"/>
            </a:endParaRPr>
          </a:p>
          <a:p>
            <a:pPr lvl="2">
              <a:spcBef>
                <a:spcPts val="1000"/>
              </a:spcBef>
            </a:pPr>
            <a:endParaRPr lang="en-US" sz="2600" dirty="0">
              <a:latin typeface="Rockwell" panose="02060603020205020403" pitchFamily="18" charset="0"/>
              <a:cs typeface="Times New Roman" panose="02020603050405020304" pitchFamily="18" charset="0"/>
            </a:endParaRPr>
          </a:p>
          <a:p>
            <a:pPr marL="1371600" lvl="3" indent="0">
              <a:spcBef>
                <a:spcPts val="1000"/>
              </a:spcBef>
              <a:buNone/>
            </a:pPr>
            <a:endParaRPr lang="en-US" sz="3200" dirty="0">
              <a:latin typeface="Rockwell" panose="02060603020205020403" pitchFamily="18" charset="0"/>
              <a:cs typeface="Times New Roman" panose="02020603050405020304" pitchFamily="18" charset="0"/>
            </a:endParaRPr>
          </a:p>
          <a:p>
            <a:pPr lvl="2" algn="just">
              <a:spcBef>
                <a:spcPts val="1000"/>
              </a:spcBef>
            </a:pPr>
            <a:endParaRPr lang="en-US" sz="2400" dirty="0">
              <a:latin typeface="Rockwell" panose="02060603020205020403" pitchFamily="18" charset="0"/>
            </a:endParaRPr>
          </a:p>
        </p:txBody>
      </p:sp>
    </p:spTree>
    <p:extLst>
      <p:ext uri="{BB962C8B-B14F-4D97-AF65-F5344CB8AC3E}">
        <p14:creationId xmlns:p14="http://schemas.microsoft.com/office/powerpoint/2010/main" val="28276581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17637</TotalTime>
  <Words>2812</Words>
  <Application>Microsoft Office PowerPoint</Application>
  <PresentationFormat>Widescreen</PresentationFormat>
  <Paragraphs>283</Paragraphs>
  <Slides>61</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Calibri</vt:lpstr>
      <vt:lpstr>Calibri Light</vt:lpstr>
      <vt:lpstr>Rockwell</vt:lpstr>
      <vt:lpstr>Office Theme</vt:lpstr>
      <vt:lpstr>Hot Topics in  Municipal Employment Law </vt:lpstr>
      <vt:lpstr>ROADMAP</vt:lpstr>
      <vt:lpstr>PowerPoint Presentation</vt:lpstr>
      <vt:lpstr>FMLA: Purpose</vt:lpstr>
      <vt:lpstr>FMLA: Eligibility</vt:lpstr>
      <vt:lpstr>FMLA: Eligibility</vt:lpstr>
      <vt:lpstr>FMLA: Qualifying Reason</vt:lpstr>
      <vt:lpstr>FMLA: Qualifying Reason</vt:lpstr>
      <vt:lpstr>FMLA: What is a Serious Health Condition?</vt:lpstr>
      <vt:lpstr>FMLA: What is Continuing Treatment?</vt:lpstr>
      <vt:lpstr>FMLA: What is Continuing Treatment?</vt:lpstr>
      <vt:lpstr>FMLA: What is Continuing Treatment?</vt:lpstr>
      <vt:lpstr>FMLA: Entitlement/Uses</vt:lpstr>
      <vt:lpstr>FMLA: Other Entitlement/Uses</vt:lpstr>
      <vt:lpstr>FMLA: What do I do if an employee requests FMLA leave?</vt:lpstr>
      <vt:lpstr>PowerPoint Presentation</vt:lpstr>
      <vt:lpstr>PowerPoint Presentation</vt:lpstr>
      <vt:lpstr>PowerPoint Presentation</vt:lpstr>
      <vt:lpstr>FMLA: How to calculate the  12-month period.</vt:lpstr>
      <vt:lpstr>PowerPoint Presentation</vt:lpstr>
      <vt:lpstr>FMLA: Certification Form</vt:lpstr>
      <vt:lpstr>PowerPoint Presentation</vt:lpstr>
      <vt:lpstr>PowerPoint Presentation</vt:lpstr>
      <vt:lpstr>PowerPoint Presentation</vt:lpstr>
      <vt:lpstr>PowerPoint Presentation</vt:lpstr>
      <vt:lpstr>FMLA: Certification Form</vt:lpstr>
      <vt:lpstr>FMLA: Certification Form</vt:lpstr>
      <vt:lpstr>FMLA: Designation</vt:lpstr>
      <vt:lpstr>PowerPoint Presentation</vt:lpstr>
      <vt:lpstr>PowerPoint Presentation</vt:lpstr>
      <vt:lpstr>FMLA: Designation</vt:lpstr>
      <vt:lpstr>FMLA: Key Issues</vt:lpstr>
      <vt:lpstr>PowerPoint Presentation</vt:lpstr>
      <vt:lpstr>ADA: Overview</vt:lpstr>
      <vt:lpstr>ADA: Reasonable Accommodations</vt:lpstr>
      <vt:lpstr>FMLA and ADA: Interplay with Work Comp</vt:lpstr>
      <vt:lpstr>ADA: Medical Cannabis</vt:lpstr>
      <vt:lpstr>Minor Employees</vt:lpstr>
      <vt:lpstr>Minor Employees</vt:lpstr>
      <vt:lpstr>Technology Issues</vt:lpstr>
      <vt:lpstr> Technology Issues  When creating policies, include a policy that outlines expectations regarding technology and social media use.  Also include a policy outlining expectations related to driving and technology if applicable. </vt:lpstr>
      <vt:lpstr>Technology Issues  When creating policies, include language outlining where and when employees have a reasonable expectation of privacy, and include technology.  </vt:lpstr>
      <vt:lpstr>  Technology Issues  AI in the workplace?  Have a policy for the ethical and appropriate use of AI.  Provide notice before using AI in HR functions and obtain employee consent.  If using AI for HR, conduct regular bias audits.    </vt:lpstr>
      <vt:lpstr>Technology Issues  AI in the workplace?  Have human oversight of AI decisions.  Maintain awareness of AI laws.  </vt:lpstr>
      <vt:lpstr>Dress Code</vt:lpstr>
      <vt:lpstr>Dress Code</vt:lpstr>
      <vt:lpstr>Dress Code</vt:lpstr>
      <vt:lpstr>Dress Code</vt:lpstr>
      <vt:lpstr>New Legislation/Case Law</vt:lpstr>
      <vt:lpstr>Bills Still Tracking</vt:lpstr>
      <vt:lpstr>PowerPoint Presentation</vt:lpstr>
      <vt:lpstr>PWFA: Overview</vt:lpstr>
      <vt:lpstr>PWFA: Eligibility</vt:lpstr>
      <vt:lpstr>PWFA: Reasonable Accommodations</vt:lpstr>
      <vt:lpstr>Peace Officers Bill of Rights </vt:lpstr>
      <vt:lpstr>Peace Officers Bill of Rights</vt:lpstr>
      <vt:lpstr>Peace Officers Bill of Rights</vt:lpstr>
      <vt:lpstr>Discharging Appointed Officers</vt:lpstr>
      <vt:lpstr>Who is an appointed officer?</vt:lpstr>
      <vt:lpstr>Special Note for Public Meetings: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Leidinger</dc:creator>
  <cp:lastModifiedBy>Rozie Reynolds</cp:lastModifiedBy>
  <cp:revision>198</cp:revision>
  <dcterms:created xsi:type="dcterms:W3CDTF">2021-05-03T12:32:02Z</dcterms:created>
  <dcterms:modified xsi:type="dcterms:W3CDTF">2025-04-07T19:13:32Z</dcterms:modified>
</cp:coreProperties>
</file>