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Lst>
  <p:sldSz cx="9144000" cy="5143500" type="screen16x9"/>
  <p:notesSz cx="7010400" cy="9296400"/>
  <p:embeddedFontLst>
    <p:embeddedFont>
      <p:font typeface="Calibri" panose="020F0502020204030204" pitchFamily="34" charset="0"/>
      <p:regular r:id="rId91"/>
      <p:bold r:id="rId92"/>
      <p:italic r:id="rId93"/>
      <p:boldItalic r:id="rId94"/>
    </p:embeddedFont>
    <p:embeddedFont>
      <p:font typeface="Century Gothic" panose="020B0502020202020204" pitchFamily="34" charset="0"/>
      <p:regular r:id="rId95"/>
      <p:bold r:id="rId96"/>
      <p:italic r:id="rId97"/>
      <p:boldItalic r:id="rId98"/>
    </p:embeddedFont>
    <p:embeddedFont>
      <p:font typeface="Source Sans Pro" panose="020B0503030403020204" pitchFamily="34" charset="0"/>
      <p:regular r:id="rId99"/>
      <p:bold r:id="rId100"/>
      <p:italic r:id="rId101"/>
    </p:embeddedFont>
    <p:embeddedFont>
      <p:font typeface="Source Serif 4" panose="020B0604020202020204" charset="0"/>
      <p:regular r:id="rId102"/>
      <p:bold r:id="rId103"/>
      <p:italic r:id="rId104"/>
      <p:boldItalic r:id="rId105"/>
    </p:embeddedFont>
    <p:embeddedFont>
      <p:font typeface="Source Serif 4 Medium" panose="020B0604020202020204" charset="0"/>
      <p:regular r:id="rId106"/>
      <p:bold r:id="rId107"/>
      <p:italic r:id="rId108"/>
      <p:boldItalic r:id="rId109"/>
    </p:embeddedFont>
    <p:embeddedFont>
      <p:font typeface="Work Sans" panose="020B0604020202020204" charset="0"/>
      <p:regular r:id="rId110"/>
      <p:bold r:id="rId111"/>
      <p:italic r:id="rId112"/>
      <p:boldItalic r:id="rId113"/>
    </p:embeddedFont>
    <p:embeddedFont>
      <p:font typeface="Work Sans ExtraBold" panose="020B0604020202020204" charset="0"/>
      <p:bold r:id="rId114"/>
      <p:boldItalic r:id="rId115"/>
    </p:embeddedFont>
    <p:embeddedFont>
      <p:font typeface="Work Sans Medium" panose="020B0604020202020204" charset="0"/>
      <p:regular r:id="rId116"/>
      <p:bold r:id="rId117"/>
      <p:italic r:id="rId118"/>
      <p:boldItalic r:id="rId119"/>
    </p:embeddedFont>
    <p:embeddedFont>
      <p:font typeface="Work Sans SemiBold" panose="020B0604020202020204" charset="0"/>
      <p:regular r:id="rId120"/>
      <p:bold r:id="rId121"/>
      <p:italic r:id="rId122"/>
      <p:boldItalic r:id="rId1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74EE052-1701-4E16-8D2A-4F77B25F3CFA}">
  <a:tblStyle styleId="{374EE052-1701-4E16-8D2A-4F77B25F3C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BAFA5A3-92EA-4C94-8D80-781BD314306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78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22.fntdata"/><Relationship Id="rId16" Type="http://schemas.openxmlformats.org/officeDocument/2006/relationships/slide" Target="slides/slide15.xml"/><Relationship Id="rId107" Type="http://schemas.openxmlformats.org/officeDocument/2006/relationships/font" Target="fonts/font1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123" Type="http://schemas.openxmlformats.org/officeDocument/2006/relationships/font" Target="fonts/font33.fntdata"/><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3.fntdata"/><Relationship Id="rId118" Type="http://schemas.openxmlformats.org/officeDocument/2006/relationships/font" Target="fonts/font2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3.fntdata"/><Relationship Id="rId108" Type="http://schemas.openxmlformats.org/officeDocument/2006/relationships/font" Target="fonts/font18.fntdata"/><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4.fntdata"/><Relationship Id="rId119" Type="http://schemas.openxmlformats.org/officeDocument/2006/relationships/font" Target="fonts/font2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120" Type="http://schemas.openxmlformats.org/officeDocument/2006/relationships/font" Target="fonts/font30.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20.fntdata"/><Relationship Id="rId115"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121" Type="http://schemas.openxmlformats.org/officeDocument/2006/relationships/font" Target="fonts/font3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6.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122"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083b1ab1b2_0_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083b1ab1b2_0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0" name="Google Shape;50;g3083b1ab1b2_0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f9c3799559_0_55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f9c3799559_0_55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19" name="Google Shape;119;g2f9c3799559_0_55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f91b16af7b_0_4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f91b16af7b_0_4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27" name="Google Shape;127;g2f91b16af7b_0_4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f9c3799559_0_55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f9c3799559_0_55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34" name="Google Shape;134;g2f9c3799559_0_55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f9c3799559_0_56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f9c3799559_0_56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43" name="Google Shape;143;g2f9c3799559_0_56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f9c3799559_0_57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f9c3799559_0_57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52" name="Google Shape;152;g2f9c3799559_0_57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f9c3799559_0_58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f9c3799559_0_58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61" name="Google Shape;161;g2f9c3799559_0_58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9c3799559_0_58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f9c3799559_0_58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0" name="Google Shape;170;g2f9c3799559_0_58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f9c3799559_0_59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f9c3799559_0_59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79" name="Google Shape;179;g2f9c3799559_0_59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9c3799559_0_60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f9c3799559_0_60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89" name="Google Shape;189;g2f9c3799559_0_60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f9c3799559_0_61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f9c3799559_0_6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99" name="Google Shape;199;g2f9c3799559_0_61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fa8b0e3174_2_0:notes"/>
          <p:cNvSpPr>
            <a:spLocks noGrp="1" noRot="1" noChangeAspect="1"/>
          </p:cNvSpPr>
          <p:nvPr>
            <p:ph type="sldImg" idx="2"/>
          </p:nvPr>
        </p:nvSpPr>
        <p:spPr>
          <a:xfrm>
            <a:off x="389773" y="697230"/>
            <a:ext cx="62316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fa8b0e3174_2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9c3799559_0_62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f9c3799559_0_62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08" name="Google Shape;208;g2f9c3799559_0_62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f9c3799559_0_63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f9c3799559_0_63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17" name="Google Shape;217;g2f9c3799559_0_63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f9c3799559_0_64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f9c3799559_0_64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27" name="Google Shape;227;g2f9c3799559_0_64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f9c3799559_0_64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f9c3799559_0_64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36" name="Google Shape;236;g2f9c3799559_0_64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f9c3799559_0_65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f9c3799559_0_65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45" name="Google Shape;245;g2f9c3799559_0_65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f9c3799559_0_66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f9c3799559_0_66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54" name="Google Shape;254;g2f9c3799559_0_66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f9c3799559_0_67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f9c3799559_0_67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64" name="Google Shape;264;g2f9c3799559_0_67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9c3799559_0_68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f9c3799559_0_68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73" name="Google Shape;273;g2f9c3799559_0_68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91b16af7b_0_21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f91b16af7b_0_2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82" name="Google Shape;282;g2f91b16af7b_0_21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f9c3799559_0_69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f9c3799559_0_69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89" name="Google Shape;289;g2f9c3799559_0_69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 name="Google Shape;63;p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64" name="Google Shape;64;p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f9c3799559_0_69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f9c3799559_0_69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297" name="Google Shape;297;g2f9c3799559_0_69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f9c3799559_0_71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f9c3799559_0_7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08" name="Google Shape;308;g2f9c3799559_0_7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9c3799559_0_71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f9c3799559_0_71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16" name="Google Shape;316;g2f9c3799559_0_71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bd0ba65a77_1_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bd0ba65a77_1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24" name="Google Shape;324;g2bd0ba65a77_1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f9c3799559_0_0: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f9c3799559_0_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None/>
            </a:pPr>
            <a:endParaRPr/>
          </a:p>
        </p:txBody>
      </p:sp>
      <p:sp>
        <p:nvSpPr>
          <p:cNvPr id="331" name="Google Shape;331;g2f9c3799559_0_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f9c3799559_0_3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f9c3799559_0_39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just" rtl="0">
              <a:spcBef>
                <a:spcPts val="0"/>
              </a:spcBef>
              <a:spcAft>
                <a:spcPts val="0"/>
              </a:spcAft>
              <a:buClr>
                <a:schemeClr val="dk1"/>
              </a:buClr>
              <a:buSzPts val="1100"/>
              <a:buFont typeface="Arial"/>
              <a:buNone/>
            </a:pPr>
            <a:endParaRPr/>
          </a:p>
        </p:txBody>
      </p:sp>
      <p:sp>
        <p:nvSpPr>
          <p:cNvPr id="345" name="Google Shape;345;g2f9c3799559_0_39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fa8b0e3174_3_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fa8b0e3174_3_5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Clr>
                <a:schemeClr val="dk1"/>
              </a:buClr>
              <a:buSzPts val="1100"/>
              <a:buFont typeface="Arial"/>
              <a:buNone/>
            </a:pPr>
            <a:endParaRPr/>
          </a:p>
        </p:txBody>
      </p:sp>
      <p:sp>
        <p:nvSpPr>
          <p:cNvPr id="353" name="Google Shape;353;g2fa8b0e3174_3_5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f9c3799559_0_9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f9c3799559_0_9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61" name="Google Shape;361;g2f9c3799559_0_9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f9c3799559_0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f9c3799559_0_74: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None/>
            </a:pPr>
            <a:endParaRPr/>
          </a:p>
        </p:txBody>
      </p:sp>
      <p:sp>
        <p:nvSpPr>
          <p:cNvPr id="376" name="Google Shape;376;g2f9c3799559_0_74: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fa8b0e3174_3_9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fa8b0e3174_3_9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88" name="Google Shape;388;g2fa8b0e3174_3_9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f9c3799559_0_457:notes"/>
          <p:cNvSpPr>
            <a:spLocks noGrp="1" noRot="1" noChangeAspect="1"/>
          </p:cNvSpPr>
          <p:nvPr>
            <p:ph type="sldImg" idx="2"/>
          </p:nvPr>
        </p:nvSpPr>
        <p:spPr>
          <a:xfrm>
            <a:off x="389773" y="697230"/>
            <a:ext cx="62316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f9c3799559_0_45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f9c3799559_0_7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f9c3799559_0_77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396" name="Google Shape;396;g2f9c3799559_0_77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9c3799559_0_7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f9c3799559_0_78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05" name="Google Shape;405;g2f9c3799559_0_78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f9c3799559_0_79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f9c3799559_0_79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14" name="Google Shape;414;g2f9c3799559_0_79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f9c3799559_0_8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f9c3799559_0_80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22" name="Google Shape;422;g2f9c3799559_0_80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9c3799559_0_8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f9c3799559_0_8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31" name="Google Shape;431;g2f9c3799559_0_81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f9c3799559_0_8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f9c3799559_0_8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None/>
            </a:pPr>
            <a:endParaRPr/>
          </a:p>
        </p:txBody>
      </p:sp>
      <p:sp>
        <p:nvSpPr>
          <p:cNvPr id="440" name="Google Shape;440;g2f9c3799559_0_8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f9c3799559_0_8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f9c3799559_0_82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50" name="Google Shape;450;g2f9c3799559_0_82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f9c3799559_0_83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f9c3799559_0_83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58" name="Google Shape;458;g2f9c3799559_0_83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f9c3799559_2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f9c3799559_2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67" name="Google Shape;467;g2f9c3799559_2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f9c3799559_2_1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f9c3799559_2_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76" name="Google Shape;476;g2f9c3799559_2_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 name="Google Shape;77;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78" name="Google Shape;78;p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08b79cf7b8_0_5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08b79cf7b8_0_5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84" name="Google Shape;484;g308b79cf7b8_0_5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f9c3799559_0_9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f9c3799559_0_94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492" name="Google Shape;492;g2f9c3799559_0_94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f9c3799559_0_19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927100" lvl="0" indent="0" algn="l" rtl="0">
              <a:lnSpc>
                <a:spcPct val="100000"/>
              </a:lnSpc>
              <a:spcBef>
                <a:spcPts val="0"/>
              </a:spcBef>
              <a:spcAft>
                <a:spcPts val="0"/>
              </a:spcAft>
              <a:buSzPts val="1400"/>
              <a:buNone/>
            </a:pPr>
            <a:endParaRPr/>
          </a:p>
        </p:txBody>
      </p:sp>
      <p:sp>
        <p:nvSpPr>
          <p:cNvPr id="499" name="Google Shape;499;g2f9c3799559_0_196: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08b79cf7b8_0_0: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308b79cf7b8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08" name="Google Shape;508;g308b79cf7b8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8b3d81860_0_13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08b3d81860_0_13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18" name="Google Shape;518;g308b3d81860_0_13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08b3d81860_0_1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08b3d81860_0_14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26" name="Google Shape;526;g308b3d81860_0_14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08b3d81860_0_4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08b3d81860_0_4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34" name="Google Shape;534;g308b3d81860_0_4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08b3d81860_0_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308b3d81860_0_6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685800" lvl="1" indent="-190500" algn="l" rtl="0">
              <a:spcBef>
                <a:spcPts val="0"/>
              </a:spcBef>
              <a:spcAft>
                <a:spcPts val="0"/>
              </a:spcAft>
              <a:buClr>
                <a:schemeClr val="dk1"/>
              </a:buClr>
              <a:buSzPts val="1200"/>
              <a:buFont typeface="Source Sans Pro"/>
              <a:buChar char="○"/>
            </a:pPr>
            <a:endParaRPr/>
          </a:p>
        </p:txBody>
      </p:sp>
      <p:sp>
        <p:nvSpPr>
          <p:cNvPr id="543" name="Google Shape;543;g308b3d81860_0_6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08b3d81860_0_5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08b3d81860_0_5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53" name="Google Shape;553;g308b3d81860_0_5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08b3d81860_0_5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08b3d81860_0_5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62" name="Google Shape;562;g308b3d81860_0_5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f9c3799559_0_51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f9c3799559_0_5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6" name="Google Shape;86;g2f9c3799559_0_5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fa9670fc68_0_4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fa9670fc68_0_4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Clr>
                <a:schemeClr val="dk1"/>
              </a:buClr>
              <a:buSzPts val="1100"/>
              <a:buFont typeface="Arial"/>
              <a:buNone/>
            </a:pPr>
            <a:endParaRPr/>
          </a:p>
        </p:txBody>
      </p:sp>
      <p:sp>
        <p:nvSpPr>
          <p:cNvPr id="573" name="Google Shape;573;g2fa9670fc68_0_4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08b3d81860_0_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08b3d81860_0_7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83" name="Google Shape;583;g308b3d81860_0_7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08b3d81860_0_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08b3d81860_0_9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594" name="Google Shape;594;g308b3d81860_0_9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08b3d81860_0_16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08b3d81860_0_16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04" name="Google Shape;604;g308b3d81860_0_16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08b3d81860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08b3d81860_0_17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12" name="Google Shape;612;g308b3d81860_0_17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08b3d81860_0_1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08b3d81860_0_19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21" name="Google Shape;621;g308b3d81860_0_19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08b3d81860_0_18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08b3d81860_0_18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30" name="Google Shape;630;g308b3d81860_0_18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fa8b0e3174_1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fa8b0e3174_1_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40" name="Google Shape;640;g2fa8b0e3174_1_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08b3d81860_0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08b3d81860_0_8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50" name="Google Shape;650;g308b3d81860_0_8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f9c3799559_0_255: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457200" lvl="0" indent="-298450" algn="just" rtl="0">
              <a:spcBef>
                <a:spcPts val="0"/>
              </a:spcBef>
              <a:spcAft>
                <a:spcPts val="0"/>
              </a:spcAft>
              <a:buClr>
                <a:schemeClr val="dk1"/>
              </a:buClr>
              <a:buSzPts val="1100"/>
              <a:buFont typeface="Arial"/>
              <a:buChar char="●"/>
            </a:pPr>
            <a:endParaRPr/>
          </a:p>
        </p:txBody>
      </p:sp>
      <p:sp>
        <p:nvSpPr>
          <p:cNvPr id="658" name="Google Shape;658;g2f9c3799559_0_255: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f9c3799559_0_52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f9c3799559_0_52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94" name="Google Shape;94;g2f9c3799559_0_52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f9c3799559_0_725:notes"/>
          <p:cNvSpPr txBox="1">
            <a:spLocks noGrp="1"/>
          </p:cNvSpPr>
          <p:nvPr>
            <p:ph type="body" idx="1"/>
          </p:nvPr>
        </p:nvSpPr>
        <p:spPr>
          <a:xfrm>
            <a:off x="701040" y="4473893"/>
            <a:ext cx="5608200" cy="36606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684" name="Google Shape;684;g2f9c3799559_0_725:notes"/>
          <p:cNvSpPr>
            <a:spLocks noGrp="1" noRot="1" noChangeAspect="1"/>
          </p:cNvSpPr>
          <p:nvPr>
            <p:ph type="sldImg" idx="2"/>
          </p:nvPr>
        </p:nvSpPr>
        <p:spPr>
          <a:xfrm>
            <a:off x="701040" y="1162050"/>
            <a:ext cx="5608200" cy="3137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f9c3799559_0_329: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1397000" lvl="0" indent="0" algn="l" rtl="0">
              <a:lnSpc>
                <a:spcPct val="100000"/>
              </a:lnSpc>
              <a:spcBef>
                <a:spcPts val="0"/>
              </a:spcBef>
              <a:spcAft>
                <a:spcPts val="0"/>
              </a:spcAft>
              <a:buSzPts val="1400"/>
              <a:buNone/>
            </a:pPr>
            <a:endParaRPr/>
          </a:p>
        </p:txBody>
      </p:sp>
      <p:sp>
        <p:nvSpPr>
          <p:cNvPr id="693" name="Google Shape;693;g2f9c3799559_0_3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fa9670fc68_0_3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fa9670fc68_0_3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01" name="Google Shape;701;g2fa9670fc68_0_3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fa8b0e3174_3_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fa8b0e3174_3_4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09" name="Google Shape;709;g2fa8b0e3174_3_4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f9c3799559_0_84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f9c3799559_0_84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17" name="Google Shape;717;g2f9c3799559_0_84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f9c3799559_0_95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f9c3799559_0_95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25" name="Google Shape;725;g2f9c3799559_0_95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f9c3799559_0_84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f9c3799559_0_84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33" name="Google Shape;733;g2f9c3799559_0_84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fa8b0e3174_1_2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fa8b0e3174_1_2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41" name="Google Shape;741;g2fa8b0e3174_1_2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fc365d0747_1_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fc365d0747_1_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49" name="Google Shape;749;g2fc365d0747_1_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fa8b0e3174_1_37: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fa8b0e3174_1_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57" name="Google Shape;757;g2fa8b0e3174_1_3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9c3799559_0_53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9c3799559_0_5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03" name="Google Shape;103;g2f9c3799559_0_5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fc365d0747_1_1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fc365d0747_1_1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65" name="Google Shape;765;g2fc365d0747_1_1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08b3d81860_0_19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08b3d81860_0_19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73" name="Google Shape;773;g308b3d81860_0_19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1" name="Google Shape;781;p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360"/>
              </a:spcBef>
              <a:spcAft>
                <a:spcPts val="0"/>
              </a:spcAft>
              <a:buSzPts val="1400"/>
              <a:buNone/>
            </a:pPr>
            <a:endParaRPr/>
          </a:p>
        </p:txBody>
      </p:sp>
      <p:sp>
        <p:nvSpPr>
          <p:cNvPr id="782" name="Google Shape;782;p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fa8b0e3174_3_15: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fa8b0e3174_3_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90" name="Google Shape;790;g2fa8b0e3174_3_1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f9c3799559_0_934: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f9c3799559_0_9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798" name="Google Shape;798;g2f9c3799559_0_9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fa8b0e3174_3_1: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2fa8b0e3174_3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07" name="Google Shape;807;g2fa8b0e3174_3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fa8b0e3174_3_8: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2fa8b0e3174_3_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15" name="Google Shape;815;g2fa8b0e3174_3_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f91b16af7b_0_24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f91b16af7b_0_24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23" name="Google Shape;823;g2f91b16af7b_0_24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860d2452dc_0_39: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860d2452dc_0_3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834" name="Google Shape;834;g2860d2452dc_0_3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9c3799559_0_542: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f9c3799559_0_54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360"/>
              </a:spcBef>
              <a:spcAft>
                <a:spcPts val="0"/>
              </a:spcAft>
              <a:buNone/>
            </a:pPr>
            <a:endParaRPr/>
          </a:p>
        </p:txBody>
      </p:sp>
      <p:sp>
        <p:nvSpPr>
          <p:cNvPr id="111" name="Google Shape;111;g2f9c3799559_0_54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Revenue">
  <p:cSld name="TITLE_1">
    <p:spTree>
      <p:nvGrpSpPr>
        <p:cNvPr id="1" name="Shape 15"/>
        <p:cNvGrpSpPr/>
        <p:nvPr/>
      </p:nvGrpSpPr>
      <p:grpSpPr>
        <a:xfrm>
          <a:off x="0" y="0"/>
          <a:ext cx="0" cy="0"/>
          <a:chOff x="0" y="0"/>
          <a:chExt cx="0" cy="0"/>
        </a:xfrm>
      </p:grpSpPr>
      <p:pic>
        <p:nvPicPr>
          <p:cNvPr id="16" name="Google Shape;16;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7" name="Google Shape;17;p2"/>
          <p:cNvSpPr txBox="1">
            <a:spLocks noGrp="1"/>
          </p:cNvSpPr>
          <p:nvPr>
            <p:ph type="ctrTitle"/>
          </p:nvPr>
        </p:nvSpPr>
        <p:spPr>
          <a:xfrm>
            <a:off x="290850" y="2099250"/>
            <a:ext cx="8562300" cy="945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15637C"/>
              </a:buClr>
              <a:buSzPts val="3600"/>
              <a:buFont typeface="Work Sans SemiBold"/>
              <a:buNone/>
              <a:defRPr sz="3600" i="0" u="none" strike="noStrike" cap="none">
                <a:solidFill>
                  <a:srgbClr val="15637C"/>
                </a:solidFill>
                <a:latin typeface="Work Sans SemiBold"/>
                <a:ea typeface="Work Sans SemiBold"/>
                <a:cs typeface="Work Sans SemiBold"/>
                <a:sym typeface="Work Sans SemiBold"/>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2"/>
          <p:cNvSpPr txBox="1">
            <a:spLocks noGrp="1"/>
          </p:cNvSpPr>
          <p:nvPr>
            <p:ph type="subTitle" idx="1"/>
          </p:nvPr>
        </p:nvSpPr>
        <p:spPr>
          <a:xfrm>
            <a:off x="1371613" y="3145536"/>
            <a:ext cx="6400800" cy="6987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888888"/>
              </a:buClr>
              <a:buSzPts val="3200"/>
              <a:buFont typeface="Source Sans Pro"/>
              <a:buNone/>
              <a:defRPr sz="3200" i="0" u="none" strike="noStrike" cap="none">
                <a:solidFill>
                  <a:srgbClr val="888888"/>
                </a:solidFill>
                <a:latin typeface="Source Sans Pro"/>
                <a:ea typeface="Source Sans Pro"/>
                <a:cs typeface="Source Sans Pro"/>
                <a:sym typeface="Source Sans Pro"/>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9" name="Google Shape;19;p2"/>
          <p:cNvPicPr preferRelativeResize="0"/>
          <p:nvPr/>
        </p:nvPicPr>
        <p:blipFill rotWithShape="1">
          <a:blip r:embed="rId3">
            <a:alphaModFix/>
          </a:blip>
          <a:srcRect l="169" r="169"/>
          <a:stretch/>
        </p:blipFill>
        <p:spPr>
          <a:xfrm>
            <a:off x="2919413" y="218525"/>
            <a:ext cx="3305175" cy="1143000"/>
          </a:xfrm>
          <a:prstGeom prst="rect">
            <a:avLst/>
          </a:prstGeom>
          <a:noFill/>
          <a:ln>
            <a:noFill/>
          </a:ln>
        </p:spPr>
      </p:pic>
      <p:sp>
        <p:nvSpPr>
          <p:cNvPr id="20" name="Google Shape;20;p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buNone/>
              <a:defRPr sz="1300">
                <a:solidFill>
                  <a:schemeClr val="dk1"/>
                </a:solidFill>
                <a:latin typeface="Source Sans Pro"/>
                <a:ea typeface="Source Sans Pro"/>
                <a:cs typeface="Source Sans Pro"/>
                <a:sym typeface="Source Sans Pro"/>
              </a:defRPr>
            </a:lvl1pPr>
            <a:lvl2pPr lvl="1">
              <a:buNone/>
              <a:defRPr sz="1300">
                <a:solidFill>
                  <a:schemeClr val="dk1"/>
                </a:solidFill>
                <a:latin typeface="Source Sans Pro"/>
                <a:ea typeface="Source Sans Pro"/>
                <a:cs typeface="Source Sans Pro"/>
                <a:sym typeface="Source Sans Pro"/>
              </a:defRPr>
            </a:lvl2pPr>
            <a:lvl3pPr lvl="2">
              <a:buNone/>
              <a:defRPr sz="1300">
                <a:solidFill>
                  <a:schemeClr val="dk1"/>
                </a:solidFill>
                <a:latin typeface="Source Sans Pro"/>
                <a:ea typeface="Source Sans Pro"/>
                <a:cs typeface="Source Sans Pro"/>
                <a:sym typeface="Source Sans Pro"/>
              </a:defRPr>
            </a:lvl3pPr>
            <a:lvl4pPr lvl="3">
              <a:buNone/>
              <a:defRPr sz="1300">
                <a:solidFill>
                  <a:schemeClr val="dk1"/>
                </a:solidFill>
                <a:latin typeface="Source Sans Pro"/>
                <a:ea typeface="Source Sans Pro"/>
                <a:cs typeface="Source Sans Pro"/>
                <a:sym typeface="Source Sans Pro"/>
              </a:defRPr>
            </a:lvl4pPr>
            <a:lvl5pPr lvl="4">
              <a:buNone/>
              <a:defRPr sz="1300">
                <a:solidFill>
                  <a:schemeClr val="dk1"/>
                </a:solidFill>
                <a:latin typeface="Source Sans Pro"/>
                <a:ea typeface="Source Sans Pro"/>
                <a:cs typeface="Source Sans Pro"/>
                <a:sym typeface="Source Sans Pro"/>
              </a:defRPr>
            </a:lvl5pPr>
            <a:lvl6pPr lvl="5">
              <a:buNone/>
              <a:defRPr sz="1300">
                <a:solidFill>
                  <a:schemeClr val="dk1"/>
                </a:solidFill>
                <a:latin typeface="Source Sans Pro"/>
                <a:ea typeface="Source Sans Pro"/>
                <a:cs typeface="Source Sans Pro"/>
                <a:sym typeface="Source Sans Pro"/>
              </a:defRPr>
            </a:lvl6pPr>
            <a:lvl7pPr lvl="6">
              <a:buNone/>
              <a:defRPr sz="1300">
                <a:solidFill>
                  <a:schemeClr val="dk1"/>
                </a:solidFill>
                <a:latin typeface="Source Sans Pro"/>
                <a:ea typeface="Source Sans Pro"/>
                <a:cs typeface="Source Sans Pro"/>
                <a:sym typeface="Source Sans Pro"/>
              </a:defRPr>
            </a:lvl7pPr>
            <a:lvl8pPr lvl="7">
              <a:buNone/>
              <a:defRPr sz="1300">
                <a:solidFill>
                  <a:schemeClr val="dk1"/>
                </a:solidFill>
                <a:latin typeface="Source Sans Pro"/>
                <a:ea typeface="Source Sans Pro"/>
                <a:cs typeface="Source Sans Pro"/>
                <a:sym typeface="Source Sans Pro"/>
              </a:defRPr>
            </a:lvl8pPr>
            <a:lvl9pPr lvl="8">
              <a:buNone/>
              <a:defRPr sz="1300">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Revenue 2">
  <p:cSld name="TITLE_1_2">
    <p:spTree>
      <p:nvGrpSpPr>
        <p:cNvPr id="1" name="Shape 21"/>
        <p:cNvGrpSpPr/>
        <p:nvPr/>
      </p:nvGrpSpPr>
      <p:grpSpPr>
        <a:xfrm>
          <a:off x="0" y="0"/>
          <a:ext cx="0" cy="0"/>
          <a:chOff x="0" y="0"/>
          <a:chExt cx="0" cy="0"/>
        </a:xfrm>
      </p:grpSpPr>
      <p:pic>
        <p:nvPicPr>
          <p:cNvPr id="22" name="Google Shape;22;p3"/>
          <p:cNvPicPr preferRelativeResize="0"/>
          <p:nvPr/>
        </p:nvPicPr>
        <p:blipFill>
          <a:blip r:embed="rId2">
            <a:alphaModFix/>
          </a:blip>
          <a:stretch>
            <a:fillRect/>
          </a:stretch>
        </p:blipFill>
        <p:spPr>
          <a:xfrm>
            <a:off x="0" y="0"/>
            <a:ext cx="9144003" cy="5143501"/>
          </a:xfrm>
          <a:prstGeom prst="rect">
            <a:avLst/>
          </a:prstGeom>
          <a:noFill/>
          <a:ln>
            <a:noFill/>
          </a:ln>
        </p:spPr>
      </p:pic>
      <p:sp>
        <p:nvSpPr>
          <p:cNvPr id="23" name="Google Shape;23;p3"/>
          <p:cNvSpPr txBox="1">
            <a:spLocks noGrp="1"/>
          </p:cNvSpPr>
          <p:nvPr>
            <p:ph type="ctrTitle"/>
          </p:nvPr>
        </p:nvSpPr>
        <p:spPr>
          <a:xfrm>
            <a:off x="496525" y="1664525"/>
            <a:ext cx="8304000" cy="945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FFFFFF"/>
              </a:buClr>
              <a:buSzPts val="4300"/>
              <a:buFont typeface="Work Sans ExtraBold"/>
              <a:buNone/>
              <a:defRPr sz="4300" i="0" u="none" strike="noStrike" cap="none">
                <a:solidFill>
                  <a:srgbClr val="FFFFFF"/>
                </a:solidFill>
                <a:latin typeface="Work Sans ExtraBold"/>
                <a:ea typeface="Work Sans ExtraBold"/>
                <a:cs typeface="Work Sans ExtraBold"/>
                <a:sym typeface="Work Sans ExtraBold"/>
              </a:defRPr>
            </a:lvl1pPr>
            <a:lvl2pPr lvl="1"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2pPr>
            <a:lvl3pPr lvl="2"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3pPr>
            <a:lvl4pPr lvl="3"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4pPr>
            <a:lvl5pPr lvl="4"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5pPr>
            <a:lvl6pPr lvl="5"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6pPr>
            <a:lvl7pPr lvl="6"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7pPr>
            <a:lvl8pPr lvl="7"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8pPr>
            <a:lvl9pPr lvl="8" algn="ctr" rtl="0">
              <a:lnSpc>
                <a:spcPct val="100000"/>
              </a:lnSpc>
              <a:spcBef>
                <a:spcPts val="0"/>
              </a:spcBef>
              <a:spcAft>
                <a:spcPts val="0"/>
              </a:spcAft>
              <a:buClr>
                <a:srgbClr val="FFFFFF"/>
              </a:buClr>
              <a:buSzPts val="2100"/>
              <a:buFont typeface="Work Sans ExtraBold"/>
              <a:buNone/>
              <a:defRPr sz="2500">
                <a:solidFill>
                  <a:srgbClr val="FFFFFF"/>
                </a:solidFill>
                <a:latin typeface="Work Sans ExtraBold"/>
                <a:ea typeface="Work Sans ExtraBold"/>
                <a:cs typeface="Work Sans ExtraBold"/>
                <a:sym typeface="Work Sans ExtraBold"/>
              </a:defRPr>
            </a:lvl9pPr>
          </a:lstStyle>
          <a:p>
            <a:endParaRPr/>
          </a:p>
        </p:txBody>
      </p:sp>
      <p:sp>
        <p:nvSpPr>
          <p:cNvPr id="24" name="Google Shape;24;p3"/>
          <p:cNvSpPr txBox="1">
            <a:spLocks noGrp="1"/>
          </p:cNvSpPr>
          <p:nvPr>
            <p:ph type="subTitle" idx="1"/>
          </p:nvPr>
        </p:nvSpPr>
        <p:spPr>
          <a:xfrm>
            <a:off x="3759600" y="2748350"/>
            <a:ext cx="4012800" cy="1001700"/>
          </a:xfrm>
          <a:prstGeom prst="rect">
            <a:avLst/>
          </a:prstGeom>
          <a:noFill/>
          <a:ln>
            <a:noFill/>
          </a:ln>
        </p:spPr>
        <p:txBody>
          <a:bodyPr spcFirstLastPara="1" wrap="square" lIns="91425" tIns="45700" rIns="91425" bIns="45700" anchor="t" anchorCtr="0">
            <a:noAutofit/>
          </a:bodyPr>
          <a:lstStyle>
            <a:lvl1pPr marR="0" lvl="0" rtl="0">
              <a:lnSpc>
                <a:spcPct val="100000"/>
              </a:lnSpc>
              <a:spcBef>
                <a:spcPts val="640"/>
              </a:spcBef>
              <a:spcAft>
                <a:spcPts val="0"/>
              </a:spcAft>
              <a:buClr>
                <a:srgbClr val="FFFFFF"/>
              </a:buClr>
              <a:buSzPts val="2600"/>
              <a:buFont typeface="Source Serif 4 Medium"/>
              <a:buNone/>
              <a:defRPr sz="2600" i="0" u="none" strike="noStrike" cap="none">
                <a:solidFill>
                  <a:srgbClr val="FFFFFF"/>
                </a:solidFill>
                <a:latin typeface="Source Serif 4 Medium"/>
                <a:ea typeface="Source Serif 4 Medium"/>
                <a:cs typeface="Source Serif 4 Medium"/>
                <a:sym typeface="Source Serif 4 Medium"/>
              </a:defRPr>
            </a:lvl1pPr>
            <a:lvl2pPr marR="0" lvl="1" rtl="0">
              <a:lnSpc>
                <a:spcPct val="100000"/>
              </a:lnSpc>
              <a:spcBef>
                <a:spcPts val="56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2pPr>
            <a:lvl3pPr marR="0" lvl="2" rtl="0">
              <a:lnSpc>
                <a:spcPct val="100000"/>
              </a:lnSpc>
              <a:spcBef>
                <a:spcPts val="48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3pPr>
            <a:lvl4pPr marR="0" lvl="3"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4pPr>
            <a:lvl5pPr marR="0" lvl="4"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5pPr>
            <a:lvl6pPr marR="0" lvl="5"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6pPr>
            <a:lvl7pPr marR="0" lvl="6"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7pPr>
            <a:lvl8pPr marR="0" lvl="7"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8pPr>
            <a:lvl9pPr marR="0" lvl="8" rtl="0">
              <a:lnSpc>
                <a:spcPct val="100000"/>
              </a:lnSpc>
              <a:spcBef>
                <a:spcPts val="400"/>
              </a:spcBef>
              <a:spcAft>
                <a:spcPts val="0"/>
              </a:spcAft>
              <a:buClr>
                <a:srgbClr val="888888"/>
              </a:buClr>
              <a:buSzPts val="1400"/>
              <a:buFont typeface="Source Serif 4"/>
              <a:buNone/>
              <a:defRPr sz="1400" i="0" u="none" strike="noStrike" cap="none">
                <a:solidFill>
                  <a:srgbClr val="888888"/>
                </a:solidFill>
                <a:latin typeface="Source Serif 4"/>
                <a:ea typeface="Source Serif 4"/>
                <a:cs typeface="Source Serif 4"/>
                <a:sym typeface="Source Serif 4"/>
              </a:defRPr>
            </a:lvl9pPr>
          </a:lstStyle>
          <a:p>
            <a:endParaRPr/>
          </a:p>
        </p:txBody>
      </p:sp>
      <p:pic>
        <p:nvPicPr>
          <p:cNvPr id="25" name="Google Shape;25;p3"/>
          <p:cNvPicPr preferRelativeResize="0"/>
          <p:nvPr/>
        </p:nvPicPr>
        <p:blipFill>
          <a:blip r:embed="rId3">
            <a:alphaModFix/>
          </a:blip>
          <a:stretch>
            <a:fillRect/>
          </a:stretch>
        </p:blipFill>
        <p:spPr>
          <a:xfrm>
            <a:off x="584625" y="386000"/>
            <a:ext cx="1829975" cy="630425"/>
          </a:xfrm>
          <a:prstGeom prst="rect">
            <a:avLst/>
          </a:prstGeom>
          <a:noFill/>
          <a:ln>
            <a:noFill/>
          </a:ln>
        </p:spPr>
      </p:pic>
      <p:sp>
        <p:nvSpPr>
          <p:cNvPr id="26" name="Google Shape;26;p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buNone/>
              <a:defRPr sz="1300">
                <a:solidFill>
                  <a:schemeClr val="dk1"/>
                </a:solidFill>
                <a:latin typeface="Source Sans Pro"/>
                <a:ea typeface="Source Sans Pro"/>
                <a:cs typeface="Source Sans Pro"/>
                <a:sym typeface="Source Sans Pro"/>
              </a:defRPr>
            </a:lvl1pPr>
            <a:lvl2pPr lvl="1">
              <a:buNone/>
              <a:defRPr sz="1300">
                <a:solidFill>
                  <a:schemeClr val="dk1"/>
                </a:solidFill>
                <a:latin typeface="Source Sans Pro"/>
                <a:ea typeface="Source Sans Pro"/>
                <a:cs typeface="Source Sans Pro"/>
                <a:sym typeface="Source Sans Pro"/>
              </a:defRPr>
            </a:lvl2pPr>
            <a:lvl3pPr lvl="2">
              <a:buNone/>
              <a:defRPr sz="1300">
                <a:solidFill>
                  <a:schemeClr val="dk1"/>
                </a:solidFill>
                <a:latin typeface="Source Sans Pro"/>
                <a:ea typeface="Source Sans Pro"/>
                <a:cs typeface="Source Sans Pro"/>
                <a:sym typeface="Source Sans Pro"/>
              </a:defRPr>
            </a:lvl3pPr>
            <a:lvl4pPr lvl="3">
              <a:buNone/>
              <a:defRPr sz="1300">
                <a:solidFill>
                  <a:schemeClr val="dk1"/>
                </a:solidFill>
                <a:latin typeface="Source Sans Pro"/>
                <a:ea typeface="Source Sans Pro"/>
                <a:cs typeface="Source Sans Pro"/>
                <a:sym typeface="Source Sans Pro"/>
              </a:defRPr>
            </a:lvl4pPr>
            <a:lvl5pPr lvl="4">
              <a:buNone/>
              <a:defRPr sz="1300">
                <a:solidFill>
                  <a:schemeClr val="dk1"/>
                </a:solidFill>
                <a:latin typeface="Source Sans Pro"/>
                <a:ea typeface="Source Sans Pro"/>
                <a:cs typeface="Source Sans Pro"/>
                <a:sym typeface="Source Sans Pro"/>
              </a:defRPr>
            </a:lvl5pPr>
            <a:lvl6pPr lvl="5">
              <a:buNone/>
              <a:defRPr sz="1300">
                <a:solidFill>
                  <a:schemeClr val="dk1"/>
                </a:solidFill>
                <a:latin typeface="Source Sans Pro"/>
                <a:ea typeface="Source Sans Pro"/>
                <a:cs typeface="Source Sans Pro"/>
                <a:sym typeface="Source Sans Pro"/>
              </a:defRPr>
            </a:lvl6pPr>
            <a:lvl7pPr lvl="6">
              <a:buNone/>
              <a:defRPr sz="1300">
                <a:solidFill>
                  <a:schemeClr val="dk1"/>
                </a:solidFill>
                <a:latin typeface="Source Sans Pro"/>
                <a:ea typeface="Source Sans Pro"/>
                <a:cs typeface="Source Sans Pro"/>
                <a:sym typeface="Source Sans Pro"/>
              </a:defRPr>
            </a:lvl7pPr>
            <a:lvl8pPr lvl="7">
              <a:buNone/>
              <a:defRPr sz="1300">
                <a:solidFill>
                  <a:schemeClr val="dk1"/>
                </a:solidFill>
                <a:latin typeface="Source Sans Pro"/>
                <a:ea typeface="Source Sans Pro"/>
                <a:cs typeface="Source Sans Pro"/>
                <a:sym typeface="Source Sans Pro"/>
              </a:defRPr>
            </a:lvl8pPr>
            <a:lvl9pPr lvl="8">
              <a:buNone/>
              <a:defRPr sz="1300">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 v1" type="obj">
  <p:cSld name="OBJECT">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a:stretch/>
        </p:blipFill>
        <p:spPr>
          <a:xfrm>
            <a:off x="0" y="0"/>
            <a:ext cx="9144003" cy="5143501"/>
          </a:xfrm>
          <a:prstGeom prst="rect">
            <a:avLst/>
          </a:prstGeom>
          <a:noFill/>
          <a:ln>
            <a:noFill/>
          </a:ln>
        </p:spPr>
      </p:pic>
      <p:pic>
        <p:nvPicPr>
          <p:cNvPr id="29" name="Google Shape;29;p4"/>
          <p:cNvPicPr preferRelativeResize="0"/>
          <p:nvPr/>
        </p:nvPicPr>
        <p:blipFill rotWithShape="1">
          <a:blip r:embed="rId3">
            <a:alphaModFix/>
          </a:blip>
          <a:srcRect t="99" b="99"/>
          <a:stretch/>
        </p:blipFill>
        <p:spPr>
          <a:xfrm>
            <a:off x="689700" y="4683600"/>
            <a:ext cx="1039526" cy="357575"/>
          </a:xfrm>
          <a:prstGeom prst="rect">
            <a:avLst/>
          </a:prstGeom>
          <a:noFill/>
          <a:ln>
            <a:noFill/>
          </a:ln>
        </p:spPr>
      </p:pic>
      <p:sp>
        <p:nvSpPr>
          <p:cNvPr id="30" name="Google Shape;30;p4"/>
          <p:cNvSpPr txBox="1">
            <a:spLocks noGrp="1"/>
          </p:cNvSpPr>
          <p:nvPr>
            <p:ph type="title"/>
          </p:nvPr>
        </p:nvSpPr>
        <p:spPr>
          <a:xfrm>
            <a:off x="152400" y="0"/>
            <a:ext cx="8813100" cy="730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19405B"/>
              </a:buClr>
              <a:buSzPts val="3000"/>
              <a:buFont typeface="Work Sans SemiBold"/>
              <a:buNone/>
              <a:defRPr sz="3000" i="0" u="none" strike="noStrike" cap="none">
                <a:solidFill>
                  <a:srgbClr val="19405B"/>
                </a:solidFill>
                <a:latin typeface="Work Sans SemiBold"/>
                <a:ea typeface="Work Sans SemiBold"/>
                <a:cs typeface="Work Sans SemiBold"/>
                <a:sym typeface="Work Sans SemiBold"/>
              </a:defRPr>
            </a:lvl1pPr>
            <a:lvl2pPr lvl="1"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2pPr>
            <a:lvl3pPr lvl="2"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3pPr>
            <a:lvl4pPr lvl="3"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4pPr>
            <a:lvl5pPr lvl="4"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5pPr>
            <a:lvl6pPr lvl="5"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6pPr>
            <a:lvl7pPr lvl="6"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7pPr>
            <a:lvl8pPr lvl="7"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8pPr>
            <a:lvl9pPr lvl="8"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9pPr>
          </a:lstStyle>
          <a:p>
            <a:endParaRPr/>
          </a:p>
        </p:txBody>
      </p:sp>
      <p:sp>
        <p:nvSpPr>
          <p:cNvPr id="31" name="Google Shape;31;p4"/>
          <p:cNvSpPr txBox="1">
            <a:spLocks noGrp="1"/>
          </p:cNvSpPr>
          <p:nvPr>
            <p:ph type="body" idx="1"/>
          </p:nvPr>
        </p:nvSpPr>
        <p:spPr>
          <a:xfrm>
            <a:off x="253525" y="857250"/>
            <a:ext cx="8712000" cy="3394500"/>
          </a:xfrm>
          <a:prstGeom prst="rect">
            <a:avLst/>
          </a:prstGeom>
          <a:noFill/>
          <a:ln>
            <a:noFill/>
          </a:ln>
        </p:spPr>
        <p:txBody>
          <a:bodyPr spcFirstLastPara="1" wrap="square" lIns="91425" tIns="45700" rIns="91425" bIns="45700" anchor="t" anchorCtr="0">
            <a:noAutofit/>
          </a:bodyPr>
          <a:lstStyle>
            <a:lvl1pPr marL="457200" marR="0" lvl="0" indent="-368300" algn="l">
              <a:lnSpc>
                <a:spcPct val="100000"/>
              </a:lnSpc>
              <a:spcBef>
                <a:spcPts val="640"/>
              </a:spcBef>
              <a:spcAft>
                <a:spcPts val="0"/>
              </a:spcAft>
              <a:buClr>
                <a:schemeClr val="dk1"/>
              </a:buClr>
              <a:buSzPts val="2200"/>
              <a:buFont typeface="Source Sans Pro"/>
              <a:buChar char="•"/>
              <a:defRPr sz="2200" i="0" u="none" strike="noStrike" cap="none">
                <a:solidFill>
                  <a:schemeClr val="dk1"/>
                </a:solidFill>
                <a:latin typeface="Source Sans Pro"/>
                <a:ea typeface="Source Sans Pro"/>
                <a:cs typeface="Source Sans Pro"/>
                <a:sym typeface="Source Sans Pro"/>
              </a:defRPr>
            </a:lvl1pPr>
            <a:lvl2pPr marL="914400" marR="0" lvl="1" indent="-355600" algn="l">
              <a:lnSpc>
                <a:spcPct val="100000"/>
              </a:lnSpc>
              <a:spcBef>
                <a:spcPts val="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2pPr>
            <a:lvl3pPr marL="1371600" marR="0" lvl="2" indent="-330200" algn="l">
              <a:lnSpc>
                <a:spcPct val="100000"/>
              </a:lnSpc>
              <a:spcBef>
                <a:spcPts val="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3pPr>
            <a:lvl4pPr marL="1828800" marR="0" lvl="3" indent="-330200" algn="l">
              <a:lnSpc>
                <a:spcPct val="100000"/>
              </a:lnSpc>
              <a:spcBef>
                <a:spcPts val="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4pPr>
            <a:lvl5pPr marL="2286000" marR="0" lvl="4" indent="-330200" algn="l">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5pPr>
            <a:lvl6pPr marL="2743200" marR="0" lvl="5" indent="-330200" algn="l">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6pPr>
            <a:lvl7pPr marL="3200400" marR="0" lvl="6" indent="-330200" algn="l">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7pPr>
            <a:lvl8pPr marL="3657600" marR="0" lvl="7" indent="-330200" algn="l">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8pPr>
            <a:lvl9pPr marL="4114800" marR="0" lvl="8" indent="-330200" algn="l">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9pPr>
          </a:lstStyle>
          <a:p>
            <a:endParaRPr/>
          </a:p>
        </p:txBody>
      </p:sp>
      <p:sp>
        <p:nvSpPr>
          <p:cNvPr id="32" name="Google Shape;32;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 v2">
  <p:cSld name="OBJECT_2">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52400" y="0"/>
            <a:ext cx="8813100" cy="7314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19405B"/>
              </a:buClr>
              <a:buSzPts val="3000"/>
              <a:buFont typeface="Work Sans SemiBold"/>
              <a:buNone/>
              <a:defRPr sz="3000" i="0" u="none" strike="noStrike" cap="none">
                <a:solidFill>
                  <a:srgbClr val="19405B"/>
                </a:solidFill>
                <a:latin typeface="Work Sans SemiBold"/>
                <a:ea typeface="Work Sans SemiBold"/>
                <a:cs typeface="Work Sans SemiBold"/>
                <a:sym typeface="Work Sans SemiBold"/>
              </a:defRPr>
            </a:lvl1pPr>
            <a:lvl2pPr lvl="1"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2pPr>
            <a:lvl3pPr lvl="2"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3pPr>
            <a:lvl4pPr lvl="3"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4pPr>
            <a:lvl5pPr lvl="4"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5pPr>
            <a:lvl6pPr lvl="5"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6pPr>
            <a:lvl7pPr lvl="6"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7pPr>
            <a:lvl8pPr lvl="7"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8pPr>
            <a:lvl9pPr lvl="8" algn="l" rtl="0">
              <a:lnSpc>
                <a:spcPct val="100000"/>
              </a:lnSpc>
              <a:spcBef>
                <a:spcPts val="0"/>
              </a:spcBef>
              <a:spcAft>
                <a:spcPts val="0"/>
              </a:spcAft>
              <a:buSzPts val="1400"/>
              <a:buFont typeface="Work Sans Medium"/>
              <a:buNone/>
              <a:defRPr sz="1800">
                <a:latin typeface="Work Sans Medium"/>
                <a:ea typeface="Work Sans Medium"/>
                <a:cs typeface="Work Sans Medium"/>
                <a:sym typeface="Work Sans Medium"/>
              </a:defRPr>
            </a:lvl9pPr>
          </a:lstStyle>
          <a:p>
            <a:endParaRPr/>
          </a:p>
        </p:txBody>
      </p:sp>
      <p:sp>
        <p:nvSpPr>
          <p:cNvPr id="35" name="Google Shape;35;p5"/>
          <p:cNvSpPr txBox="1">
            <a:spLocks noGrp="1"/>
          </p:cNvSpPr>
          <p:nvPr>
            <p:ph type="body" idx="1"/>
          </p:nvPr>
        </p:nvSpPr>
        <p:spPr>
          <a:xfrm>
            <a:off x="256032" y="857250"/>
            <a:ext cx="8727300" cy="3394500"/>
          </a:xfrm>
          <a:prstGeom prst="rect">
            <a:avLst/>
          </a:prstGeom>
          <a:noFill/>
          <a:ln>
            <a:noFill/>
          </a:ln>
        </p:spPr>
        <p:txBody>
          <a:bodyPr spcFirstLastPara="1" wrap="square" lIns="91425" tIns="45700" rIns="91425" bIns="45700" anchor="t" anchorCtr="0">
            <a:noAutofit/>
          </a:bodyPr>
          <a:lstStyle>
            <a:lvl1pPr marL="457200" marR="0" lvl="0" indent="-368300" algn="l" rtl="0">
              <a:lnSpc>
                <a:spcPct val="100000"/>
              </a:lnSpc>
              <a:spcBef>
                <a:spcPts val="640"/>
              </a:spcBef>
              <a:spcAft>
                <a:spcPts val="0"/>
              </a:spcAft>
              <a:buClr>
                <a:schemeClr val="dk1"/>
              </a:buClr>
              <a:buSzPts val="2200"/>
              <a:buFont typeface="Source Sans Pro"/>
              <a:buChar char="•"/>
              <a:defRPr sz="2200" i="0" u="none" strike="noStrike" cap="none">
                <a:solidFill>
                  <a:schemeClr val="dk1"/>
                </a:solidFill>
                <a:latin typeface="Source Sans Pro"/>
                <a:ea typeface="Source Sans Pro"/>
                <a:cs typeface="Source Sans Pro"/>
                <a:sym typeface="Source Sans Pro"/>
              </a:defRPr>
            </a:lvl1pPr>
            <a:lvl2pPr marL="914400" marR="0" lvl="1" indent="-355600" algn="l" rtl="0">
              <a:lnSpc>
                <a:spcPct val="100000"/>
              </a:lnSpc>
              <a:spcBef>
                <a:spcPts val="0"/>
              </a:spcBef>
              <a:spcAft>
                <a:spcPts val="0"/>
              </a:spcAft>
              <a:buClr>
                <a:schemeClr val="dk1"/>
              </a:buClr>
              <a:buSzPts val="2000"/>
              <a:buFont typeface="Source Sans Pro"/>
              <a:buChar char="–"/>
              <a:defRPr sz="2000" i="0" u="none" strike="noStrike" cap="none">
                <a:solidFill>
                  <a:schemeClr val="dk1"/>
                </a:solidFill>
                <a:latin typeface="Source Sans Pro"/>
                <a:ea typeface="Source Sans Pro"/>
                <a:cs typeface="Source Sans Pro"/>
                <a:sym typeface="Source Sans Pro"/>
              </a:defRPr>
            </a:lvl2pPr>
            <a:lvl3pPr marL="1371600" marR="0" lvl="2" indent="-330200" algn="l" rtl="0">
              <a:lnSpc>
                <a:spcPct val="100000"/>
              </a:lnSpc>
              <a:spcBef>
                <a:spcPts val="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3pPr>
            <a:lvl4pPr marL="1828800" marR="0" lvl="3" indent="-330200" algn="l" rtl="0">
              <a:lnSpc>
                <a:spcPct val="100000"/>
              </a:lnSpc>
              <a:spcBef>
                <a:spcPts val="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4pPr>
            <a:lvl5pPr marL="2286000" marR="0" lvl="4" indent="-330200" algn="l" rtl="0">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5pPr>
            <a:lvl6pPr marL="2743200" marR="0" lvl="5" indent="-330200" algn="l" rtl="0">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6pPr>
            <a:lvl7pPr marL="3200400" marR="0" lvl="6" indent="-330200" algn="l" rtl="0">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7pPr>
            <a:lvl8pPr marL="3657600" marR="0" lvl="7" indent="-330200" algn="l" rtl="0">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8pPr>
            <a:lvl9pPr marL="4114800" marR="0" lvl="8" indent="-330200" algn="l" rtl="0">
              <a:lnSpc>
                <a:spcPct val="100000"/>
              </a:lnSpc>
              <a:spcBef>
                <a:spcPts val="400"/>
              </a:spcBef>
              <a:spcAft>
                <a:spcPts val="0"/>
              </a:spcAft>
              <a:buClr>
                <a:schemeClr val="dk1"/>
              </a:buClr>
              <a:buSzPts val="1600"/>
              <a:buFont typeface="Source Sans Pro"/>
              <a:buChar char="•"/>
              <a:defRPr sz="1600" i="0" u="none" strike="noStrike" cap="none">
                <a:solidFill>
                  <a:schemeClr val="dk1"/>
                </a:solidFill>
                <a:latin typeface="Source Sans Pro"/>
                <a:ea typeface="Source Sans Pro"/>
                <a:cs typeface="Source Sans Pro"/>
                <a:sym typeface="Source Sans Pro"/>
              </a:defRPr>
            </a:lvl9pPr>
          </a:lstStyle>
          <a:p>
            <a:endParaRPr/>
          </a:p>
        </p:txBody>
      </p:sp>
      <p:sp>
        <p:nvSpPr>
          <p:cNvPr id="36" name="Google Shape;36;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5"/>
          <p:cNvPicPr preferRelativeResize="0"/>
          <p:nvPr/>
        </p:nvPicPr>
        <p:blipFill rotWithShape="1">
          <a:blip r:embed="rId2">
            <a:alphaModFix/>
          </a:blip>
          <a:srcRect t="99" b="99"/>
          <a:stretch/>
        </p:blipFill>
        <p:spPr>
          <a:xfrm>
            <a:off x="201750" y="4683525"/>
            <a:ext cx="1039526" cy="3575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title - Revenue" type="title">
  <p:cSld name="TITLE">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0" y="0"/>
            <a:ext cx="9144003" cy="5143501"/>
          </a:xfrm>
          <a:prstGeom prst="rect">
            <a:avLst/>
          </a:prstGeom>
          <a:noFill/>
          <a:ln>
            <a:noFill/>
          </a:ln>
        </p:spPr>
      </p:pic>
      <p:sp>
        <p:nvSpPr>
          <p:cNvPr id="40" name="Google Shape;40;p6"/>
          <p:cNvSpPr txBox="1">
            <a:spLocks noGrp="1"/>
          </p:cNvSpPr>
          <p:nvPr>
            <p:ph type="ctrTitle"/>
          </p:nvPr>
        </p:nvSpPr>
        <p:spPr>
          <a:xfrm>
            <a:off x="274340" y="1737360"/>
            <a:ext cx="8595300" cy="945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FFFFFF"/>
              </a:buClr>
              <a:buSzPts val="3600"/>
              <a:buFont typeface="Work Sans SemiBold"/>
              <a:buNone/>
              <a:defRPr sz="3600" i="0" u="none" strike="noStrike" cap="none">
                <a:solidFill>
                  <a:srgbClr val="FFFFFF"/>
                </a:solidFill>
                <a:latin typeface="Work Sans SemiBold"/>
                <a:ea typeface="Work Sans SemiBold"/>
                <a:cs typeface="Work Sans SemiBold"/>
                <a:sym typeface="Work Sans SemiBold"/>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1" name="Google Shape;41;p6"/>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C5D969"/>
              </a:buClr>
              <a:buSzPts val="3200"/>
              <a:buFont typeface="Source Sans Pro"/>
              <a:buNone/>
              <a:defRPr sz="3200" i="0" u="none" strike="noStrike" cap="none">
                <a:solidFill>
                  <a:srgbClr val="C5D969"/>
                </a:solidFill>
                <a:latin typeface="Source Sans Pro"/>
                <a:ea typeface="Source Sans Pro"/>
                <a:cs typeface="Source Sans Pro"/>
                <a:sym typeface="Source Sans Pro"/>
              </a:defRPr>
            </a:lvl1pPr>
            <a:lvl2pPr marR="0" lvl="1" algn="ctr">
              <a:lnSpc>
                <a:spcPct val="100000"/>
              </a:lnSpc>
              <a:spcBef>
                <a:spcPts val="560"/>
              </a:spcBef>
              <a:spcAft>
                <a:spcPts val="0"/>
              </a:spcAft>
              <a:buClr>
                <a:srgbClr val="888888"/>
              </a:buClr>
              <a:buSzPts val="2800"/>
              <a:buFont typeface="Source Sans Pro"/>
              <a:buNone/>
              <a:defRPr sz="2800" i="0" u="none" strike="noStrike" cap="none">
                <a:solidFill>
                  <a:srgbClr val="888888"/>
                </a:solidFill>
                <a:latin typeface="Source Sans Pro"/>
                <a:ea typeface="Source Sans Pro"/>
                <a:cs typeface="Source Sans Pro"/>
                <a:sym typeface="Source Sans Pro"/>
              </a:defRPr>
            </a:lvl2pPr>
            <a:lvl3pPr marR="0" lvl="2" algn="ctr">
              <a:lnSpc>
                <a:spcPct val="100000"/>
              </a:lnSpc>
              <a:spcBef>
                <a:spcPts val="480"/>
              </a:spcBef>
              <a:spcAft>
                <a:spcPts val="0"/>
              </a:spcAft>
              <a:buClr>
                <a:srgbClr val="888888"/>
              </a:buClr>
              <a:buSzPts val="2400"/>
              <a:buFont typeface="Source Sans Pro"/>
              <a:buNone/>
              <a:defRPr sz="2400" i="0" u="none" strike="noStrike" cap="none">
                <a:solidFill>
                  <a:srgbClr val="888888"/>
                </a:solidFill>
                <a:latin typeface="Source Sans Pro"/>
                <a:ea typeface="Source Sans Pro"/>
                <a:cs typeface="Source Sans Pro"/>
                <a:sym typeface="Source Sans Pro"/>
              </a:defRPr>
            </a:lvl3pPr>
            <a:lvl4pPr marR="0" lvl="3"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4pPr>
            <a:lvl5pPr marR="0" lvl="4"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5pPr>
            <a:lvl6pPr marR="0" lvl="5"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6pPr>
            <a:lvl7pPr marR="0" lvl="6"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7pPr>
            <a:lvl8pPr marR="0" lvl="7"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8pPr>
            <a:lvl9pPr marR="0" lvl="8" algn="ctr">
              <a:lnSpc>
                <a:spcPct val="100000"/>
              </a:lnSpc>
              <a:spcBef>
                <a:spcPts val="400"/>
              </a:spcBef>
              <a:spcAft>
                <a:spcPts val="0"/>
              </a:spcAft>
              <a:buClr>
                <a:srgbClr val="888888"/>
              </a:buClr>
              <a:buSzPts val="2000"/>
              <a:buFont typeface="Source Sans Pro"/>
              <a:buNone/>
              <a:defRPr sz="2000" i="0" u="none" strike="noStrike" cap="none">
                <a:solidFill>
                  <a:srgbClr val="888888"/>
                </a:solidFill>
                <a:latin typeface="Source Sans Pro"/>
                <a:ea typeface="Source Sans Pro"/>
                <a:cs typeface="Source Sans Pro"/>
                <a:sym typeface="Source Sans Pro"/>
              </a:defRPr>
            </a:lvl9pPr>
          </a:lstStyle>
          <a:p>
            <a:endParaRPr/>
          </a:p>
        </p:txBody>
      </p:sp>
      <p:pic>
        <p:nvPicPr>
          <p:cNvPr id="42" name="Google Shape;42;p6"/>
          <p:cNvPicPr preferRelativeResize="0"/>
          <p:nvPr/>
        </p:nvPicPr>
        <p:blipFill>
          <a:blip r:embed="rId3">
            <a:alphaModFix/>
          </a:blip>
          <a:stretch>
            <a:fillRect/>
          </a:stretch>
        </p:blipFill>
        <p:spPr>
          <a:xfrm>
            <a:off x="2051098" y="245474"/>
            <a:ext cx="5041800" cy="484023"/>
          </a:xfrm>
          <a:prstGeom prst="rect">
            <a:avLst/>
          </a:prstGeom>
          <a:noFill/>
          <a:ln>
            <a:noFill/>
          </a:ln>
        </p:spPr>
      </p:pic>
      <p:sp>
        <p:nvSpPr>
          <p:cNvPr id="43" name="Google Shape;43;p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buNone/>
              <a:defRPr sz="1300">
                <a:solidFill>
                  <a:schemeClr val="dk1"/>
                </a:solidFill>
                <a:latin typeface="Source Sans Pro"/>
                <a:ea typeface="Source Sans Pro"/>
                <a:cs typeface="Source Sans Pro"/>
                <a:sym typeface="Source Sans Pro"/>
              </a:defRPr>
            </a:lvl1pPr>
            <a:lvl2pPr lvl="1">
              <a:buNone/>
              <a:defRPr sz="1300">
                <a:solidFill>
                  <a:schemeClr val="dk1"/>
                </a:solidFill>
                <a:latin typeface="Source Sans Pro"/>
                <a:ea typeface="Source Sans Pro"/>
                <a:cs typeface="Source Sans Pro"/>
                <a:sym typeface="Source Sans Pro"/>
              </a:defRPr>
            </a:lvl2pPr>
            <a:lvl3pPr lvl="2">
              <a:buNone/>
              <a:defRPr sz="1300">
                <a:solidFill>
                  <a:schemeClr val="dk1"/>
                </a:solidFill>
                <a:latin typeface="Source Sans Pro"/>
                <a:ea typeface="Source Sans Pro"/>
                <a:cs typeface="Source Sans Pro"/>
                <a:sym typeface="Source Sans Pro"/>
              </a:defRPr>
            </a:lvl3pPr>
            <a:lvl4pPr lvl="3">
              <a:buNone/>
              <a:defRPr sz="1300">
                <a:solidFill>
                  <a:schemeClr val="dk1"/>
                </a:solidFill>
                <a:latin typeface="Source Sans Pro"/>
                <a:ea typeface="Source Sans Pro"/>
                <a:cs typeface="Source Sans Pro"/>
                <a:sym typeface="Source Sans Pro"/>
              </a:defRPr>
            </a:lvl4pPr>
            <a:lvl5pPr lvl="4">
              <a:buNone/>
              <a:defRPr sz="1300">
                <a:solidFill>
                  <a:schemeClr val="dk1"/>
                </a:solidFill>
                <a:latin typeface="Source Sans Pro"/>
                <a:ea typeface="Source Sans Pro"/>
                <a:cs typeface="Source Sans Pro"/>
                <a:sym typeface="Source Sans Pro"/>
              </a:defRPr>
            </a:lvl5pPr>
            <a:lvl6pPr lvl="5">
              <a:buNone/>
              <a:defRPr sz="1300">
                <a:solidFill>
                  <a:schemeClr val="dk1"/>
                </a:solidFill>
                <a:latin typeface="Source Sans Pro"/>
                <a:ea typeface="Source Sans Pro"/>
                <a:cs typeface="Source Sans Pro"/>
                <a:sym typeface="Source Sans Pro"/>
              </a:defRPr>
            </a:lvl6pPr>
            <a:lvl7pPr lvl="6">
              <a:buNone/>
              <a:defRPr sz="1300">
                <a:solidFill>
                  <a:schemeClr val="dk1"/>
                </a:solidFill>
                <a:latin typeface="Source Sans Pro"/>
                <a:ea typeface="Source Sans Pro"/>
                <a:cs typeface="Source Sans Pro"/>
                <a:sym typeface="Source Sans Pro"/>
              </a:defRPr>
            </a:lvl7pPr>
            <a:lvl8pPr lvl="7">
              <a:buNone/>
              <a:defRPr sz="1300">
                <a:solidFill>
                  <a:schemeClr val="dk1"/>
                </a:solidFill>
                <a:latin typeface="Source Sans Pro"/>
                <a:ea typeface="Source Sans Pro"/>
                <a:cs typeface="Source Sans Pro"/>
                <a:sym typeface="Source Sans Pro"/>
              </a:defRPr>
            </a:lvl8pPr>
            <a:lvl9pPr lvl="8">
              <a:buNone/>
              <a:defRPr sz="1300">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947654" y="947487"/>
            <a:ext cx="3877500" cy="32487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accent4"/>
              </a:buClr>
              <a:buSzPts val="3000"/>
              <a:buFont typeface="Century Gothic"/>
              <a:buNone/>
              <a:defRPr sz="3000" b="1" i="0" cap="none">
                <a:latin typeface="Century Gothic"/>
                <a:ea typeface="Century Gothic"/>
                <a:cs typeface="Century Gothic"/>
                <a:sym typeface="Century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7"/>
          <p:cNvSpPr txBox="1"/>
          <p:nvPr/>
        </p:nvSpPr>
        <p:spPr>
          <a:xfrm>
            <a:off x="5365864" y="4888174"/>
            <a:ext cx="36699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accent4"/>
                </a:solidFill>
                <a:latin typeface="Century Gothic"/>
                <a:ea typeface="Century Gothic"/>
                <a:cs typeface="Century Gothic"/>
                <a:sym typeface="Century Gothic"/>
              </a:rPr>
              <a:t>Proprietary and Confidential | </a:t>
            </a:r>
            <a:fld id="{00000000-1234-1234-1234-123412341234}" type="slidenum">
              <a:rPr lang="en-US" sz="800" b="0" i="0" u="none" strike="noStrike" cap="none">
                <a:solidFill>
                  <a:schemeClr val="accent4"/>
                </a:solidFill>
                <a:latin typeface="Century Gothic"/>
                <a:ea typeface="Century Gothic"/>
                <a:cs typeface="Century Gothic"/>
                <a:sym typeface="Century Gothic"/>
              </a:rPr>
              <a:t>‹#›</a:t>
            </a:fld>
            <a:endParaRPr sz="800" b="0" i="0" u="none" strike="noStrike" cap="none">
              <a:solidFill>
                <a:schemeClr val="accent4"/>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43575" y="51450"/>
            <a:ext cx="8543400" cy="857400"/>
          </a:xfrm>
          <a:prstGeom prst="rect">
            <a:avLst/>
          </a:prstGeom>
          <a:noFill/>
          <a:ln>
            <a:noFill/>
          </a:ln>
        </p:spPr>
        <p:txBody>
          <a:bodyPr spcFirstLastPara="1" wrap="square" lIns="91425" tIns="45700" rIns="91425" bIns="45700" anchor="ctr" anchorCtr="0">
            <a:noAutofit/>
          </a:bodyPr>
          <a:lstStyle>
            <a:lvl1pPr marR="0" lvl="0" rtl="0">
              <a:lnSpc>
                <a:spcPct val="100000"/>
              </a:lnSpc>
              <a:spcBef>
                <a:spcPts val="0"/>
              </a:spcBef>
              <a:spcAft>
                <a:spcPts val="0"/>
              </a:spcAft>
              <a:buClr>
                <a:schemeClr val="lt1"/>
              </a:buClr>
              <a:buSzPts val="3000"/>
              <a:buFont typeface="Work Sans Medium"/>
              <a:buNone/>
              <a:defRPr sz="3000" i="0" u="none" strike="noStrike" cap="none">
                <a:solidFill>
                  <a:schemeClr val="lt1"/>
                </a:solidFill>
                <a:latin typeface="Work Sans Medium"/>
                <a:ea typeface="Work Sans Medium"/>
                <a:cs typeface="Work Sans Medium"/>
                <a:sym typeface="Work Sans Medium"/>
              </a:defRPr>
            </a:lvl1pPr>
            <a:lvl2pPr marR="0" lvl="1"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2pPr>
            <a:lvl3pPr marR="0" lvl="2"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3pPr>
            <a:lvl4pPr marR="0" lvl="3"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4pPr>
            <a:lvl5pPr marR="0" lvl="4"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5pPr>
            <a:lvl6pPr marR="0" lvl="5"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6pPr>
            <a:lvl7pPr marR="0" lvl="6"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7pPr>
            <a:lvl8pPr marR="0" lvl="7"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8pPr>
            <a:lvl9pPr marR="0" lvl="8" rtl="0">
              <a:lnSpc>
                <a:spcPct val="100000"/>
              </a:lnSpc>
              <a:spcBef>
                <a:spcPts val="0"/>
              </a:spcBef>
              <a:spcAft>
                <a:spcPts val="0"/>
              </a:spcAft>
              <a:buClr>
                <a:schemeClr val="lt1"/>
              </a:buClr>
              <a:buSzPts val="1400"/>
              <a:buFont typeface="Work Sans Medium"/>
              <a:buNone/>
              <a:defRPr sz="1800" i="0" u="none" strike="noStrike" cap="none">
                <a:solidFill>
                  <a:schemeClr val="lt1"/>
                </a:solidFill>
                <a:latin typeface="Work Sans Medium"/>
                <a:ea typeface="Work Sans Medium"/>
                <a:cs typeface="Work Sans Medium"/>
                <a:sym typeface="Work Sans Medium"/>
              </a:defRPr>
            </a:lvl9pPr>
          </a:lstStyle>
          <a:p>
            <a:endParaRPr/>
          </a:p>
        </p:txBody>
      </p:sp>
      <p:sp>
        <p:nvSpPr>
          <p:cNvPr id="11" name="Google Shape;11;p1"/>
          <p:cNvSpPr txBox="1">
            <a:spLocks noGrp="1"/>
          </p:cNvSpPr>
          <p:nvPr>
            <p:ph type="body" idx="1"/>
          </p:nvPr>
        </p:nvSpPr>
        <p:spPr>
          <a:xfrm>
            <a:off x="457200" y="1047750"/>
            <a:ext cx="8229600" cy="3394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40"/>
              </a:spcBef>
              <a:spcAft>
                <a:spcPts val="0"/>
              </a:spcAft>
              <a:buClr>
                <a:schemeClr val="dk1"/>
              </a:buClr>
              <a:buSzPts val="3000"/>
              <a:buFont typeface="Source Sans Pro"/>
              <a:buChar char="•"/>
              <a:defRPr sz="3000" i="0" u="none" strike="noStrike" cap="none">
                <a:solidFill>
                  <a:schemeClr val="dk1"/>
                </a:solidFill>
                <a:latin typeface="Source Sans Pro"/>
                <a:ea typeface="Source Sans Pro"/>
                <a:cs typeface="Source Sans Pro"/>
                <a:sym typeface="Source Sans Pro"/>
              </a:defRPr>
            </a:lvl1pPr>
            <a:lvl2pPr marL="914400" marR="0" lvl="1" indent="-393700" algn="l" rtl="0">
              <a:lnSpc>
                <a:spcPct val="100000"/>
              </a:lnSpc>
              <a:spcBef>
                <a:spcPts val="560"/>
              </a:spcBef>
              <a:spcAft>
                <a:spcPts val="0"/>
              </a:spcAft>
              <a:buClr>
                <a:schemeClr val="dk1"/>
              </a:buClr>
              <a:buSzPts val="2600"/>
              <a:buFont typeface="Source Sans Pro"/>
              <a:buChar char="–"/>
              <a:defRPr sz="2600" i="0" u="none" strike="noStrike" cap="none">
                <a:solidFill>
                  <a:schemeClr val="dk1"/>
                </a:solidFill>
                <a:latin typeface="Source Sans Pro"/>
                <a:ea typeface="Source Sans Pro"/>
                <a:cs typeface="Source Sans Pro"/>
                <a:sym typeface="Source Sans Pro"/>
              </a:defRPr>
            </a:lvl2pPr>
            <a:lvl3pPr marL="1371600" marR="0" lvl="2" indent="-368300" algn="l" rtl="0">
              <a:lnSpc>
                <a:spcPct val="100000"/>
              </a:lnSpc>
              <a:spcBef>
                <a:spcPts val="480"/>
              </a:spcBef>
              <a:spcAft>
                <a:spcPts val="0"/>
              </a:spcAft>
              <a:buClr>
                <a:schemeClr val="dk1"/>
              </a:buClr>
              <a:buSzPts val="2200"/>
              <a:buFont typeface="Source Sans Pro"/>
              <a:buChar char="•"/>
              <a:defRPr sz="220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100000"/>
              </a:lnSpc>
              <a:spcBef>
                <a:spcPts val="400"/>
              </a:spcBef>
              <a:spcAft>
                <a:spcPts val="0"/>
              </a:spcAft>
              <a:buClr>
                <a:schemeClr val="dk1"/>
              </a:buClr>
              <a:buSzPts val="1800"/>
              <a:buFont typeface="Source Sans Pro"/>
              <a:buChar char="•"/>
              <a:defRPr sz="1800" i="0" u="none" strike="noStrike" cap="none">
                <a:solidFill>
                  <a:schemeClr val="dk1"/>
                </a:solidFill>
                <a:latin typeface="Source Sans Pro"/>
                <a:ea typeface="Source Sans Pro"/>
                <a:cs typeface="Source Sans Pro"/>
                <a:sym typeface="Source Sans Pro"/>
              </a:defRPr>
            </a:lvl9pPr>
          </a:lstStyle>
          <a:p>
            <a:endParaRPr/>
          </a:p>
        </p:txBody>
      </p:sp>
      <p:sp>
        <p:nvSpPr>
          <p:cNvPr id="12" name="Google Shape;12;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govconnect.iowa.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public.govdelivery.com/accounts/IACIO/subscriber/new?qsp=IACIO_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tax.iowa.gov/webina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revenue.iowa.gov"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revenue.iowa.gov"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hyperlink" Target="http://revenue.iowa.gov/i-need/file-w-2-or-1099"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revenue.iowa.gov/taxes/tax-guidance/withholding-tax/iowa-withholding-tax-information"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legis.iowa.gov/legislation/BillBook?ga=88&amp;ba=HF%202565"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hyperlink" Target="http://govconnect.iowa.gov"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hyperlink" Target="mailto:IDRChallenges@iowa.gov"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hyperlink" Target="http://www.youtube.com/watch?v=Gfs0qu8nOaA"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hyperlink" Target="http://revenue.iowa.gov/taxes/tax-guidance/general/state-iowa-setoff-progra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IDR-Setoffs@iowa.gov"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mailto:IDR-Setoffs@iowa.gov"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hyperlink" Target="http://revenue.iowa.gov/setoffs" TargetMode="External"/><Relationship Id="rId4" Type="http://schemas.openxmlformats.org/officeDocument/2006/relationships/hyperlink" Target="mailto:IDRChallenges@iowa.gov"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facebook.com/iowadepartmentofrevenue" TargetMode="External"/><Relationship Id="rId7" Type="http://schemas.openxmlformats.org/officeDocument/2006/relationships/hyperlink" Target="https://twitter.com/iowarevenue" TargetMode="Externa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hyperlink" Target="https://www.linkedin.com/company/iowa-department-of-revenue/" TargetMode="Externa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hyperlink" Target="https://www.youtube.com/channel/UCn0emIpnsUUhxwsZOjnhLBw"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8"/>
          <p:cNvSpPr txBox="1">
            <a:spLocks noGrp="1"/>
          </p:cNvSpPr>
          <p:nvPr>
            <p:ph type="ctrTitle"/>
          </p:nvPr>
        </p:nvSpPr>
        <p:spPr>
          <a:xfrm>
            <a:off x="274340" y="1737360"/>
            <a:ext cx="8595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Navigating W-2s/1099s </a:t>
            </a:r>
            <a:br>
              <a:rPr lang="en-US"/>
            </a:br>
            <a:r>
              <a:rPr lang="en-US"/>
              <a:t>and Iowa’s Setoff Program</a:t>
            </a:r>
            <a:endParaRPr/>
          </a:p>
        </p:txBody>
      </p:sp>
      <p:sp>
        <p:nvSpPr>
          <p:cNvPr id="53" name="Google Shape;53;p8"/>
          <p:cNvSpPr txBox="1">
            <a:spLocks noGrp="1"/>
          </p:cNvSpPr>
          <p:nvPr>
            <p:ph type="subTitle" idx="1"/>
          </p:nvPr>
        </p:nvSpPr>
        <p:spPr>
          <a:xfrm>
            <a:off x="1371600" y="2914650"/>
            <a:ext cx="6400800" cy="7866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en-US"/>
              <a:t>October 18, 2024</a:t>
            </a:r>
            <a:endParaRPr/>
          </a:p>
        </p:txBody>
      </p:sp>
      <p:sp>
        <p:nvSpPr>
          <p:cNvPr id="54" name="Google Shape;54;p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How to File W-2s &amp; 1099s</a:t>
            </a:r>
            <a:endParaRPr/>
          </a:p>
        </p:txBody>
      </p:sp>
      <p:sp>
        <p:nvSpPr>
          <p:cNvPr id="122" name="Google Shape;122;p17"/>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Do it yourself via GovConnectIowa</a:t>
            </a:r>
            <a:endParaRPr/>
          </a:p>
          <a:p>
            <a:pPr marL="914400" lvl="1" indent="-355600" algn="l" rtl="0">
              <a:spcBef>
                <a:spcPts val="0"/>
              </a:spcBef>
              <a:spcAft>
                <a:spcPts val="0"/>
              </a:spcAft>
              <a:buSzPts val="2000"/>
              <a:buChar char="–"/>
            </a:pPr>
            <a:r>
              <a:rPr lang="en-US"/>
              <a:t>Manually enter W-2s &amp; 1099s via the Manual Key option</a:t>
            </a:r>
            <a:endParaRPr/>
          </a:p>
          <a:p>
            <a:pPr marL="1371600" lvl="2" indent="-330200" algn="l" rtl="0">
              <a:spcBef>
                <a:spcPts val="0"/>
              </a:spcBef>
              <a:spcAft>
                <a:spcPts val="0"/>
              </a:spcAft>
              <a:buSzPts val="1600"/>
              <a:buChar char="•"/>
            </a:pPr>
            <a:r>
              <a:rPr lang="en-US"/>
              <a:t>Only supports W-2s, W-2Gs, 1099-Rs, 1099-Gs, 1099-NECs, and 1099-MISC</a:t>
            </a:r>
            <a:endParaRPr/>
          </a:p>
          <a:p>
            <a:pPr marL="914400" lvl="1" indent="-355600" algn="l" rtl="0">
              <a:spcBef>
                <a:spcPts val="0"/>
              </a:spcBef>
              <a:spcAft>
                <a:spcPts val="0"/>
              </a:spcAft>
              <a:buSzPts val="2000"/>
              <a:buChar char="–"/>
            </a:pPr>
            <a:r>
              <a:rPr lang="en-US"/>
              <a:t>Use tax software to create a W-2 or 1099 file and upload it</a:t>
            </a:r>
            <a:endParaRPr/>
          </a:p>
          <a:p>
            <a:pPr marL="1371600" lvl="2" indent="-330200" algn="l" rtl="0">
              <a:spcBef>
                <a:spcPts val="0"/>
              </a:spcBef>
              <a:spcAft>
                <a:spcPts val="0"/>
              </a:spcAft>
              <a:buSzPts val="1600"/>
              <a:buChar char="•"/>
            </a:pPr>
            <a:r>
              <a:rPr lang="en-US"/>
              <a:t>Software must support electronic filings of W-2s &amp; 1099s to Iowa</a:t>
            </a:r>
            <a:endParaRPr/>
          </a:p>
          <a:p>
            <a:pPr marL="457200" lvl="0" indent="-368300" algn="l" rtl="0">
              <a:spcBef>
                <a:spcPts val="1000"/>
              </a:spcBef>
              <a:spcAft>
                <a:spcPts val="0"/>
              </a:spcAft>
              <a:buSzPts val="2200"/>
              <a:buChar char="•"/>
            </a:pPr>
            <a:r>
              <a:rPr lang="en-US"/>
              <a:t>Use a Payroll Service Provider</a:t>
            </a:r>
            <a:endParaRPr/>
          </a:p>
          <a:p>
            <a:pPr marL="914400" lvl="1" indent="-355600" algn="l" rtl="0">
              <a:spcBef>
                <a:spcPts val="0"/>
              </a:spcBef>
              <a:spcAft>
                <a:spcPts val="0"/>
              </a:spcAft>
              <a:buSzPts val="2000"/>
              <a:buChar char="–"/>
            </a:pPr>
            <a:r>
              <a:rPr lang="en-US"/>
              <a:t>W-2 &amp; 1099 filing only options are available</a:t>
            </a:r>
            <a:endParaRPr/>
          </a:p>
          <a:p>
            <a:pPr marL="914400" lvl="1" indent="-355600" algn="l" rtl="0">
              <a:spcBef>
                <a:spcPts val="0"/>
              </a:spcBef>
              <a:spcAft>
                <a:spcPts val="0"/>
              </a:spcAft>
              <a:buSzPts val="2000"/>
              <a:buChar char="–"/>
            </a:pPr>
            <a:r>
              <a:rPr lang="en-US"/>
              <a:t>Typically charge per W-2/1099 form</a:t>
            </a:r>
            <a:endParaRPr/>
          </a:p>
          <a:p>
            <a:pPr marL="914400" lvl="1" indent="-355600" algn="l" rtl="0">
              <a:spcBef>
                <a:spcPts val="0"/>
              </a:spcBef>
              <a:spcAft>
                <a:spcPts val="0"/>
              </a:spcAft>
              <a:buSzPts val="2000"/>
              <a:buChar char="–"/>
            </a:pPr>
            <a:r>
              <a:rPr lang="en-US"/>
              <a:t>List of vendors and service providers is available on Department website</a:t>
            </a:r>
            <a:endParaRPr/>
          </a:p>
        </p:txBody>
      </p:sp>
      <p:sp>
        <p:nvSpPr>
          <p:cNvPr id="123" name="Google Shape;123;p1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ctrTitle"/>
          </p:nvPr>
        </p:nvSpPr>
        <p:spPr>
          <a:xfrm>
            <a:off x="274340" y="2099260"/>
            <a:ext cx="8595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Submitting W-2s &amp; 1099s</a:t>
            </a:r>
            <a:endParaRPr/>
          </a:p>
        </p:txBody>
      </p:sp>
      <p:sp>
        <p:nvSpPr>
          <p:cNvPr id="130" name="Google Shape;130;p1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Log in to GovConnectIowa</a:t>
            </a:r>
            <a:endParaRPr/>
          </a:p>
        </p:txBody>
      </p:sp>
      <p:sp>
        <p:nvSpPr>
          <p:cNvPr id="137" name="Google Shape;137;p19"/>
          <p:cNvSpPr txBox="1">
            <a:spLocks noGrp="1"/>
          </p:cNvSpPr>
          <p:nvPr>
            <p:ph type="body" idx="1"/>
          </p:nvPr>
        </p:nvSpPr>
        <p:spPr>
          <a:xfrm>
            <a:off x="253500" y="73020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Visit </a:t>
            </a:r>
            <a:r>
              <a:rPr lang="en-US" u="sng">
                <a:solidFill>
                  <a:schemeClr val="hlink"/>
                </a:solidFill>
                <a:hlinkClick r:id="rId3"/>
              </a:rPr>
              <a:t>govconnect.iowa.gov </a:t>
            </a:r>
            <a:endParaRPr/>
          </a:p>
          <a:p>
            <a:pPr marL="457200" lvl="0" indent="-368300" algn="l" rtl="0">
              <a:spcBef>
                <a:spcPts val="0"/>
              </a:spcBef>
              <a:spcAft>
                <a:spcPts val="0"/>
              </a:spcAft>
              <a:buSzPts val="2200"/>
              <a:buChar char="•"/>
            </a:pPr>
            <a:r>
              <a:rPr lang="en-US"/>
              <a:t>Enter your web logon information</a:t>
            </a:r>
            <a:endParaRPr/>
          </a:p>
        </p:txBody>
      </p:sp>
      <p:sp>
        <p:nvSpPr>
          <p:cNvPr id="138" name="Google Shape;138;p1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pic>
        <p:nvPicPr>
          <p:cNvPr id="139" name="Google Shape;139;p19"/>
          <p:cNvPicPr preferRelativeResize="0"/>
          <p:nvPr/>
        </p:nvPicPr>
        <p:blipFill>
          <a:blip r:embed="rId4">
            <a:alphaModFix/>
          </a:blip>
          <a:stretch>
            <a:fillRect/>
          </a:stretch>
        </p:blipFill>
        <p:spPr>
          <a:xfrm>
            <a:off x="1874125" y="1706600"/>
            <a:ext cx="6445800" cy="33933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46" name="Google Shape;146;p20"/>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Select “Submit W-2s and 1099s” from the Accounts tab</a:t>
            </a:r>
            <a:endParaRPr/>
          </a:p>
          <a:p>
            <a:pPr marL="914400" lvl="1" indent="-355600" algn="l" rtl="0">
              <a:spcBef>
                <a:spcPts val="0"/>
              </a:spcBef>
              <a:spcAft>
                <a:spcPts val="0"/>
              </a:spcAft>
              <a:buSzPts val="2000"/>
              <a:buChar char="–"/>
            </a:pPr>
            <a:r>
              <a:rPr lang="en-US"/>
              <a:t>Web logons must have access to the withholding account to file W-2s and 1099s</a:t>
            </a:r>
            <a:endParaRPr/>
          </a:p>
          <a:p>
            <a:pPr marL="914400" lvl="1" indent="-355600" algn="l" rtl="0">
              <a:spcBef>
                <a:spcPts val="0"/>
              </a:spcBef>
              <a:spcAft>
                <a:spcPts val="0"/>
              </a:spcAft>
              <a:buSzPts val="2000"/>
              <a:buChar char="–"/>
            </a:pPr>
            <a:r>
              <a:rPr lang="en-US"/>
              <a:t>Cancelled withholding permits have three years to file and amend W-2 and 1099 forms with the Department</a:t>
            </a:r>
            <a:endParaRPr/>
          </a:p>
        </p:txBody>
      </p:sp>
      <p:sp>
        <p:nvSpPr>
          <p:cNvPr id="147" name="Google Shape;147;p2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pic>
        <p:nvPicPr>
          <p:cNvPr id="148" name="Google Shape;148;p20"/>
          <p:cNvPicPr preferRelativeResize="0"/>
          <p:nvPr/>
        </p:nvPicPr>
        <p:blipFill>
          <a:blip r:embed="rId3">
            <a:alphaModFix/>
          </a:blip>
          <a:stretch>
            <a:fillRect/>
          </a:stretch>
        </p:blipFill>
        <p:spPr>
          <a:xfrm>
            <a:off x="1245725" y="2732950"/>
            <a:ext cx="7441074" cy="18729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55" name="Google Shape;155;p21"/>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Select “Manually key W-2 or 1099 forms”</a:t>
            </a:r>
            <a:endParaRPr/>
          </a:p>
          <a:p>
            <a:pPr marL="457200" lvl="0" indent="-368300" algn="l" rtl="0">
              <a:spcBef>
                <a:spcPts val="0"/>
              </a:spcBef>
              <a:spcAft>
                <a:spcPts val="0"/>
              </a:spcAft>
              <a:buSzPts val="2200"/>
              <a:buChar char="•"/>
            </a:pPr>
            <a:r>
              <a:rPr lang="en-US"/>
              <a:t>Click “Next”</a:t>
            </a:r>
            <a:endParaRPr/>
          </a:p>
        </p:txBody>
      </p:sp>
      <p:sp>
        <p:nvSpPr>
          <p:cNvPr id="156" name="Google Shape;156;p2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pic>
        <p:nvPicPr>
          <p:cNvPr id="157" name="Google Shape;157;p21"/>
          <p:cNvPicPr preferRelativeResize="0"/>
          <p:nvPr/>
        </p:nvPicPr>
        <p:blipFill>
          <a:blip r:embed="rId3">
            <a:alphaModFix/>
          </a:blip>
          <a:stretch>
            <a:fillRect/>
          </a:stretch>
        </p:blipFill>
        <p:spPr>
          <a:xfrm>
            <a:off x="1575300" y="1907800"/>
            <a:ext cx="6879225" cy="277692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64" name="Google Shape;164;p22"/>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Enter “Employer Information”</a:t>
            </a:r>
            <a:endParaRPr/>
          </a:p>
          <a:p>
            <a:pPr marL="914400" lvl="1" indent="-355600" algn="l" rtl="0">
              <a:spcBef>
                <a:spcPts val="0"/>
              </a:spcBef>
              <a:spcAft>
                <a:spcPts val="0"/>
              </a:spcAft>
              <a:buSzPts val="2000"/>
              <a:buChar char="–"/>
            </a:pPr>
            <a:r>
              <a:rPr lang="en-US"/>
              <a:t>The Withholding Account Number will auto-populate</a:t>
            </a:r>
            <a:endParaRPr/>
          </a:p>
        </p:txBody>
      </p:sp>
      <p:sp>
        <p:nvSpPr>
          <p:cNvPr id="165" name="Google Shape;165;p2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pic>
        <p:nvPicPr>
          <p:cNvPr id="166" name="Google Shape;166;p22"/>
          <p:cNvPicPr preferRelativeResize="0"/>
          <p:nvPr/>
        </p:nvPicPr>
        <p:blipFill>
          <a:blip r:embed="rId3">
            <a:alphaModFix/>
          </a:blip>
          <a:stretch>
            <a:fillRect/>
          </a:stretch>
        </p:blipFill>
        <p:spPr>
          <a:xfrm>
            <a:off x="1594000" y="1868350"/>
            <a:ext cx="6750526" cy="2898925"/>
          </a:xfrm>
          <a:prstGeom prst="rect">
            <a:avLst/>
          </a:prstGeom>
          <a:noFill/>
          <a:ln w="9525" cap="flat" cmpd="sng">
            <a:solidFill>
              <a:srgbClr val="43434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73" name="Google Shape;173;p23"/>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dirty="0"/>
              <a:t>Select the form type(s) to be filed</a:t>
            </a:r>
            <a:endParaRPr dirty="0"/>
          </a:p>
          <a:p>
            <a:pPr marL="457200" lvl="0" indent="-368300" algn="l" rtl="0">
              <a:spcBef>
                <a:spcPts val="0"/>
              </a:spcBef>
              <a:spcAft>
                <a:spcPts val="0"/>
              </a:spcAft>
              <a:buSzPts val="2200"/>
              <a:buChar char="•"/>
            </a:pPr>
            <a:r>
              <a:rPr lang="en-US" dirty="0"/>
              <a:t>Enter the Form Year (aka Tax Year)</a:t>
            </a:r>
            <a:endParaRPr dirty="0"/>
          </a:p>
        </p:txBody>
      </p:sp>
      <p:sp>
        <p:nvSpPr>
          <p:cNvPr id="174" name="Google Shape;174;p2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pic>
        <p:nvPicPr>
          <p:cNvPr id="175" name="Google Shape;175;p23"/>
          <p:cNvPicPr preferRelativeResize="0"/>
          <p:nvPr/>
        </p:nvPicPr>
        <p:blipFill>
          <a:blip r:embed="rId3">
            <a:alphaModFix/>
          </a:blip>
          <a:stretch>
            <a:fillRect/>
          </a:stretch>
        </p:blipFill>
        <p:spPr>
          <a:xfrm>
            <a:off x="1604600" y="1937575"/>
            <a:ext cx="7010674" cy="28297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82" name="Google Shape;182;p24"/>
          <p:cNvSpPr txBox="1">
            <a:spLocks noGrp="1"/>
          </p:cNvSpPr>
          <p:nvPr>
            <p:ph type="body" idx="1"/>
          </p:nvPr>
        </p:nvSpPr>
        <p:spPr>
          <a:xfrm>
            <a:off x="152400" y="857250"/>
            <a:ext cx="4859100" cy="3394500"/>
          </a:xfrm>
          <a:prstGeom prst="rect">
            <a:avLst/>
          </a:prstGeom>
        </p:spPr>
        <p:txBody>
          <a:bodyPr spcFirstLastPara="1" wrap="square" lIns="91425" tIns="45700" rIns="91425" bIns="45700" anchor="t" anchorCtr="0">
            <a:noAutofit/>
          </a:bodyPr>
          <a:lstStyle/>
          <a:p>
            <a:pPr marL="457200" lvl="0" indent="-355600" algn="l" rtl="0">
              <a:spcBef>
                <a:spcPts val="640"/>
              </a:spcBef>
              <a:spcAft>
                <a:spcPts val="0"/>
              </a:spcAft>
              <a:buSzPts val="2000"/>
              <a:buChar char="•"/>
            </a:pPr>
            <a:r>
              <a:rPr lang="en-US" sz="2000"/>
              <a:t>Complete Employee Information and Earnings Summary fields</a:t>
            </a:r>
            <a:endParaRPr sz="2000"/>
          </a:p>
          <a:p>
            <a:pPr marL="914400" lvl="1" indent="-342900" algn="l" rtl="0">
              <a:spcBef>
                <a:spcPts val="0"/>
              </a:spcBef>
              <a:spcAft>
                <a:spcPts val="0"/>
              </a:spcAft>
              <a:buSzPts val="1800"/>
              <a:buChar char="–"/>
            </a:pPr>
            <a:r>
              <a:rPr lang="en-US" sz="1800"/>
              <a:t>Employer FEIN will auto-populate</a:t>
            </a:r>
            <a:endParaRPr sz="1800"/>
          </a:p>
          <a:p>
            <a:pPr marL="914400" lvl="1" indent="-342900" algn="l" rtl="0">
              <a:spcBef>
                <a:spcPts val="0"/>
              </a:spcBef>
              <a:spcAft>
                <a:spcPts val="0"/>
              </a:spcAft>
              <a:buSzPts val="1800"/>
              <a:buChar char="–"/>
            </a:pPr>
            <a:r>
              <a:rPr lang="en-US" sz="1800"/>
              <a:t>Earnings fields will default to zero (0)</a:t>
            </a:r>
            <a:endParaRPr sz="1800"/>
          </a:p>
          <a:p>
            <a:pPr marL="457200" lvl="0" indent="-355600" algn="l" rtl="0">
              <a:spcBef>
                <a:spcPts val="1000"/>
              </a:spcBef>
              <a:spcAft>
                <a:spcPts val="0"/>
              </a:spcAft>
              <a:buSzPts val="2000"/>
              <a:buChar char="•"/>
            </a:pPr>
            <a:r>
              <a:rPr lang="en-US" sz="2000"/>
              <a:t>Employee Social Security Number (SSN) is required</a:t>
            </a:r>
            <a:endParaRPr sz="2000"/>
          </a:p>
          <a:p>
            <a:pPr marL="914400" lvl="1" indent="-342900" algn="l" rtl="0">
              <a:spcBef>
                <a:spcPts val="0"/>
              </a:spcBef>
              <a:spcAft>
                <a:spcPts val="0"/>
              </a:spcAft>
              <a:buSzPts val="1800"/>
              <a:buChar char="–"/>
            </a:pPr>
            <a:r>
              <a:rPr lang="en-US" sz="1800"/>
              <a:t>If there is </a:t>
            </a:r>
            <a:r>
              <a:rPr lang="en-US" sz="1800" b="1"/>
              <a:t>no SSN available</a:t>
            </a:r>
            <a:r>
              <a:rPr lang="en-US" sz="1800"/>
              <a:t>, enter zeros (0)</a:t>
            </a:r>
            <a:endParaRPr sz="1800"/>
          </a:p>
          <a:p>
            <a:pPr marL="457200" lvl="0" indent="-355600" algn="l" rtl="0">
              <a:spcBef>
                <a:spcPts val="1000"/>
              </a:spcBef>
              <a:spcAft>
                <a:spcPts val="0"/>
              </a:spcAft>
              <a:buSzPts val="2000"/>
              <a:buChar char="•"/>
            </a:pPr>
            <a:r>
              <a:rPr lang="en-US" sz="2000"/>
              <a:t>Click “Add W-2” (bottom left) to start a new form</a:t>
            </a:r>
            <a:endParaRPr sz="2000"/>
          </a:p>
        </p:txBody>
      </p:sp>
      <p:sp>
        <p:nvSpPr>
          <p:cNvPr id="183" name="Google Shape;183;p2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184" name="Google Shape;184;p24"/>
          <p:cNvPicPr preferRelativeResize="0"/>
          <p:nvPr/>
        </p:nvPicPr>
        <p:blipFill>
          <a:blip r:embed="rId3">
            <a:alphaModFix/>
          </a:blip>
          <a:stretch>
            <a:fillRect/>
          </a:stretch>
        </p:blipFill>
        <p:spPr>
          <a:xfrm>
            <a:off x="5010900" y="714764"/>
            <a:ext cx="4133100" cy="4428736"/>
          </a:xfrm>
          <a:prstGeom prst="rect">
            <a:avLst/>
          </a:prstGeom>
          <a:noFill/>
          <a:ln>
            <a:noFill/>
          </a:ln>
        </p:spPr>
      </p:pic>
      <p:pic>
        <p:nvPicPr>
          <p:cNvPr id="185" name="Google Shape;185;p24"/>
          <p:cNvPicPr preferRelativeResize="0"/>
          <p:nvPr/>
        </p:nvPicPr>
        <p:blipFill>
          <a:blip r:embed="rId4">
            <a:alphaModFix/>
          </a:blip>
          <a:stretch>
            <a:fillRect/>
          </a:stretch>
        </p:blipFill>
        <p:spPr>
          <a:xfrm rot="-8469509">
            <a:off x="4620625" y="4757325"/>
            <a:ext cx="454691" cy="315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192" name="Google Shape;192;p25"/>
          <p:cNvSpPr txBox="1">
            <a:spLocks noGrp="1"/>
          </p:cNvSpPr>
          <p:nvPr>
            <p:ph type="body" idx="1"/>
          </p:nvPr>
        </p:nvSpPr>
        <p:spPr>
          <a:xfrm>
            <a:off x="253525" y="857250"/>
            <a:ext cx="51537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Confirm the following information: </a:t>
            </a:r>
            <a:endParaRPr/>
          </a:p>
          <a:p>
            <a:pPr marL="914400" lvl="1" indent="-355600" algn="l" rtl="0">
              <a:spcBef>
                <a:spcPts val="0"/>
              </a:spcBef>
              <a:spcAft>
                <a:spcPts val="0"/>
              </a:spcAft>
              <a:buSzPts val="2000"/>
              <a:buChar char="–"/>
            </a:pPr>
            <a:r>
              <a:rPr lang="en-US"/>
              <a:t>Form Year (i.e. 2024)</a:t>
            </a:r>
            <a:endParaRPr/>
          </a:p>
          <a:p>
            <a:pPr marL="914400" lvl="1" indent="-355600" algn="l" rtl="0">
              <a:spcBef>
                <a:spcPts val="0"/>
              </a:spcBef>
              <a:spcAft>
                <a:spcPts val="0"/>
              </a:spcAft>
              <a:buSzPts val="2000"/>
              <a:buChar char="–"/>
            </a:pPr>
            <a:r>
              <a:rPr lang="en-US"/>
              <a:t>Number of each form submitted</a:t>
            </a:r>
            <a:endParaRPr/>
          </a:p>
          <a:p>
            <a:pPr marL="914400" lvl="1" indent="-355600" algn="l" rtl="0">
              <a:spcBef>
                <a:spcPts val="0"/>
              </a:spcBef>
              <a:spcAft>
                <a:spcPts val="0"/>
              </a:spcAft>
              <a:buSzPts val="2000"/>
              <a:buChar char="–"/>
            </a:pPr>
            <a:r>
              <a:rPr lang="en-US"/>
              <a:t>Total IA Income</a:t>
            </a:r>
            <a:endParaRPr/>
          </a:p>
          <a:p>
            <a:pPr marL="914400" lvl="1" indent="-355600" algn="l" rtl="0">
              <a:spcBef>
                <a:spcPts val="0"/>
              </a:spcBef>
              <a:spcAft>
                <a:spcPts val="0"/>
              </a:spcAft>
              <a:buSzPts val="2000"/>
              <a:buChar char="–"/>
            </a:pPr>
            <a:r>
              <a:rPr lang="en-US"/>
              <a:t>Total IA Tax Withheld</a:t>
            </a:r>
            <a:endParaRPr/>
          </a:p>
          <a:p>
            <a:pPr marL="457200" lvl="0" indent="-368300" algn="l" rtl="0">
              <a:spcBef>
                <a:spcPts val="1000"/>
              </a:spcBef>
              <a:spcAft>
                <a:spcPts val="0"/>
              </a:spcAft>
              <a:buSzPts val="2200"/>
              <a:buChar char="•"/>
            </a:pPr>
            <a:r>
              <a:rPr lang="en-US"/>
              <a:t>Check the confirmation box at the bottom of screen</a:t>
            </a:r>
            <a:endParaRPr/>
          </a:p>
          <a:p>
            <a:pPr marL="457200" lvl="0" indent="-368300" algn="l" rtl="0">
              <a:spcBef>
                <a:spcPts val="1000"/>
              </a:spcBef>
              <a:spcAft>
                <a:spcPts val="0"/>
              </a:spcAft>
              <a:buSzPts val="2200"/>
              <a:buChar char="•"/>
            </a:pPr>
            <a:r>
              <a:rPr lang="en-US"/>
              <a:t>Click “Next” to continue</a:t>
            </a:r>
            <a:endParaRPr/>
          </a:p>
        </p:txBody>
      </p:sp>
      <p:sp>
        <p:nvSpPr>
          <p:cNvPr id="193" name="Google Shape;193;p2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pic>
        <p:nvPicPr>
          <p:cNvPr id="194" name="Google Shape;194;p25"/>
          <p:cNvPicPr preferRelativeResize="0"/>
          <p:nvPr/>
        </p:nvPicPr>
        <p:blipFill>
          <a:blip r:embed="rId3">
            <a:alphaModFix/>
          </a:blip>
          <a:stretch>
            <a:fillRect/>
          </a:stretch>
        </p:blipFill>
        <p:spPr>
          <a:xfrm>
            <a:off x="5451375" y="566450"/>
            <a:ext cx="3141550" cy="4410249"/>
          </a:xfrm>
          <a:prstGeom prst="rect">
            <a:avLst/>
          </a:prstGeom>
          <a:noFill/>
          <a:ln>
            <a:noFill/>
          </a:ln>
        </p:spPr>
      </p:pic>
      <p:pic>
        <p:nvPicPr>
          <p:cNvPr id="195" name="Google Shape;195;p25"/>
          <p:cNvPicPr preferRelativeResize="0"/>
          <p:nvPr/>
        </p:nvPicPr>
        <p:blipFill>
          <a:blip r:embed="rId4">
            <a:alphaModFix/>
          </a:blip>
          <a:stretch>
            <a:fillRect/>
          </a:stretch>
        </p:blipFill>
        <p:spPr>
          <a:xfrm rot="10800000">
            <a:off x="5115123" y="4549900"/>
            <a:ext cx="462077" cy="3204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Manual Key W-2s &amp; 1099s</a:t>
            </a:r>
            <a:endParaRPr/>
          </a:p>
        </p:txBody>
      </p:sp>
      <p:sp>
        <p:nvSpPr>
          <p:cNvPr id="202" name="Google Shape;202;p26"/>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Confirm Submission by entering your web logon password </a:t>
            </a:r>
            <a:endParaRPr/>
          </a:p>
          <a:p>
            <a:pPr marL="457200" lvl="0" indent="-368300" algn="l" rtl="0">
              <a:spcBef>
                <a:spcPts val="1000"/>
              </a:spcBef>
              <a:spcAft>
                <a:spcPts val="0"/>
              </a:spcAft>
              <a:buSzPts val="2200"/>
              <a:buChar char="•"/>
            </a:pPr>
            <a:r>
              <a:rPr lang="en-US"/>
              <a:t>Submissions cannot be edited</a:t>
            </a:r>
            <a:endParaRPr/>
          </a:p>
          <a:p>
            <a:pPr marL="457200" lvl="0" indent="-368300" algn="l" rtl="0">
              <a:spcBef>
                <a:spcPts val="1000"/>
              </a:spcBef>
              <a:spcAft>
                <a:spcPts val="1000"/>
              </a:spcAft>
              <a:buSzPts val="2200"/>
              <a:buChar char="•"/>
            </a:pPr>
            <a:r>
              <a:rPr lang="en-US"/>
              <a:t>Click Submit to complete your W-2 / 1099 filing</a:t>
            </a:r>
            <a:endParaRPr/>
          </a:p>
        </p:txBody>
      </p:sp>
      <p:sp>
        <p:nvSpPr>
          <p:cNvPr id="203" name="Google Shape;203;p2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pic>
        <p:nvPicPr>
          <p:cNvPr id="204" name="Google Shape;204;p26"/>
          <p:cNvPicPr preferRelativeResize="0"/>
          <p:nvPr/>
        </p:nvPicPr>
        <p:blipFill>
          <a:blip r:embed="rId3">
            <a:alphaModFix/>
          </a:blip>
          <a:stretch>
            <a:fillRect/>
          </a:stretch>
        </p:blipFill>
        <p:spPr>
          <a:xfrm>
            <a:off x="285912" y="2376225"/>
            <a:ext cx="8647226" cy="22404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9"/>
          <p:cNvSpPr txBox="1">
            <a:spLocks noGrp="1"/>
          </p:cNvSpPr>
          <p:nvPr>
            <p:ph type="ctrTitle"/>
          </p:nvPr>
        </p:nvSpPr>
        <p:spPr>
          <a:xfrm>
            <a:off x="290875" y="1377825"/>
            <a:ext cx="8562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Work Sans"/>
                <a:ea typeface="Work Sans"/>
                <a:cs typeface="Work Sans"/>
                <a:sym typeface="Work Sans"/>
              </a:rPr>
              <a:t>Ways to Stay Connected</a:t>
            </a:r>
            <a:endParaRPr b="1">
              <a:latin typeface="Work Sans"/>
              <a:ea typeface="Work Sans"/>
              <a:cs typeface="Work Sans"/>
              <a:sym typeface="Work Sans"/>
            </a:endParaRPr>
          </a:p>
        </p:txBody>
      </p:sp>
      <p:sp>
        <p:nvSpPr>
          <p:cNvPr id="60" name="Google Shape;60;p9"/>
          <p:cNvSpPr txBox="1">
            <a:spLocks noGrp="1"/>
          </p:cNvSpPr>
          <p:nvPr>
            <p:ph type="subTitle" idx="1"/>
          </p:nvPr>
        </p:nvSpPr>
        <p:spPr>
          <a:xfrm>
            <a:off x="1544425" y="2220350"/>
            <a:ext cx="6055200" cy="1845300"/>
          </a:xfrm>
          <a:prstGeom prst="rect">
            <a:avLst/>
          </a:prstGeom>
        </p:spPr>
        <p:txBody>
          <a:bodyPr spcFirstLastPara="1" wrap="square" lIns="91425" tIns="45700" rIns="91425" bIns="45700" anchor="t" anchorCtr="0">
            <a:noAutofit/>
          </a:bodyPr>
          <a:lstStyle/>
          <a:p>
            <a:pPr marL="457200" lvl="0" indent="-419100" algn="l" rtl="0">
              <a:spcBef>
                <a:spcPts val="640"/>
              </a:spcBef>
              <a:spcAft>
                <a:spcPts val="0"/>
              </a:spcAft>
              <a:buSzPts val="3000"/>
              <a:buChar char="●"/>
            </a:pPr>
            <a:r>
              <a:rPr lang="en-US" sz="3000" u="sng">
                <a:solidFill>
                  <a:schemeClr val="hlink"/>
                </a:solidFill>
                <a:hlinkClick r:id="rId3"/>
              </a:rPr>
              <a:t>Subscribe</a:t>
            </a:r>
            <a:r>
              <a:rPr lang="en-US" sz="3000"/>
              <a:t> to GovDelivery updates</a:t>
            </a:r>
            <a:endParaRPr sz="3000"/>
          </a:p>
          <a:p>
            <a:pPr marL="457200" lvl="0" indent="-419100" algn="l" rtl="0">
              <a:spcBef>
                <a:spcPts val="0"/>
              </a:spcBef>
              <a:spcAft>
                <a:spcPts val="0"/>
              </a:spcAft>
              <a:buSzPts val="3000"/>
              <a:buChar char="●"/>
            </a:pPr>
            <a:r>
              <a:rPr lang="en-US" sz="3000"/>
              <a:t>Attend </a:t>
            </a:r>
            <a:r>
              <a:rPr lang="en-US" sz="3000" u="sng">
                <a:solidFill>
                  <a:schemeClr val="hlink"/>
                </a:solidFill>
                <a:hlinkClick r:id="rId4"/>
              </a:rPr>
              <a:t>webinars</a:t>
            </a:r>
            <a:endParaRPr sz="3000"/>
          </a:p>
          <a:p>
            <a:pPr marL="457200" lvl="0" indent="-419100" algn="l" rtl="0">
              <a:spcBef>
                <a:spcPts val="0"/>
              </a:spcBef>
              <a:spcAft>
                <a:spcPts val="0"/>
              </a:spcAft>
              <a:buSzPts val="3000"/>
              <a:buChar char="●"/>
            </a:pPr>
            <a:r>
              <a:rPr lang="en-US" sz="3000"/>
              <a:t>Follow us on social media</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11" name="Google Shape;211;p27"/>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Select “Upload file submission”</a:t>
            </a:r>
            <a:endParaRPr/>
          </a:p>
          <a:p>
            <a:pPr marL="457200" lvl="0" indent="-368300" algn="l" rtl="0">
              <a:spcBef>
                <a:spcPts val="1000"/>
              </a:spcBef>
              <a:spcAft>
                <a:spcPts val="1000"/>
              </a:spcAft>
              <a:buSzPts val="2200"/>
              <a:buChar char="•"/>
            </a:pPr>
            <a:r>
              <a:rPr lang="en-US"/>
              <a:t>Click “Next”</a:t>
            </a:r>
            <a:endParaRPr/>
          </a:p>
        </p:txBody>
      </p:sp>
      <p:sp>
        <p:nvSpPr>
          <p:cNvPr id="212" name="Google Shape;212;p2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pic>
        <p:nvPicPr>
          <p:cNvPr id="213" name="Google Shape;213;p27"/>
          <p:cNvPicPr preferRelativeResize="0"/>
          <p:nvPr/>
        </p:nvPicPr>
        <p:blipFill>
          <a:blip r:embed="rId3">
            <a:alphaModFix/>
          </a:blip>
          <a:stretch>
            <a:fillRect/>
          </a:stretch>
        </p:blipFill>
        <p:spPr>
          <a:xfrm>
            <a:off x="815025" y="1831500"/>
            <a:ext cx="7609302" cy="25909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20" name="Google Shape;220;p28"/>
          <p:cNvSpPr txBox="1">
            <a:spLocks noGrp="1"/>
          </p:cNvSpPr>
          <p:nvPr>
            <p:ph type="body" idx="1"/>
          </p:nvPr>
        </p:nvSpPr>
        <p:spPr>
          <a:xfrm>
            <a:off x="253500" y="76200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Users will be directed to the “Attach a File” screen</a:t>
            </a:r>
            <a:endParaRPr/>
          </a:p>
          <a:p>
            <a:pPr marL="457200" lvl="0" indent="-368300" algn="l" rtl="0">
              <a:spcBef>
                <a:spcPts val="0"/>
              </a:spcBef>
              <a:spcAft>
                <a:spcPts val="0"/>
              </a:spcAft>
              <a:buSzPts val="2200"/>
              <a:buChar char="•"/>
            </a:pPr>
            <a:r>
              <a:rPr lang="en-US"/>
              <a:t>Click “Add Attachment”</a:t>
            </a:r>
            <a:endParaRPr/>
          </a:p>
          <a:p>
            <a:pPr marL="914400" lvl="1" indent="-355600" algn="l" rtl="0">
              <a:spcBef>
                <a:spcPts val="0"/>
              </a:spcBef>
              <a:spcAft>
                <a:spcPts val="0"/>
              </a:spcAft>
              <a:buSzPts val="2000"/>
              <a:buChar char="–"/>
            </a:pPr>
            <a:r>
              <a:rPr lang="en-US"/>
              <a:t>Select the form type </a:t>
            </a:r>
            <a:endParaRPr/>
          </a:p>
          <a:p>
            <a:pPr marL="914400" lvl="1" indent="-355600" algn="l" rtl="0">
              <a:spcBef>
                <a:spcPts val="0"/>
              </a:spcBef>
              <a:spcAft>
                <a:spcPts val="0"/>
              </a:spcAft>
              <a:buSzPts val="2000"/>
              <a:buChar char="–"/>
            </a:pPr>
            <a:r>
              <a:rPr lang="en-US"/>
              <a:t>Enter a description of the file (e.g. 2024 W-2s, Corrected W-2s, etc.)</a:t>
            </a:r>
            <a:endParaRPr/>
          </a:p>
          <a:p>
            <a:pPr marL="914400" lvl="1" indent="-355600" algn="l" rtl="0">
              <a:spcBef>
                <a:spcPts val="0"/>
              </a:spcBef>
              <a:spcAft>
                <a:spcPts val="0"/>
              </a:spcAft>
              <a:buSzPts val="2000"/>
              <a:buChar char="–"/>
            </a:pPr>
            <a:r>
              <a:rPr lang="en-US"/>
              <a:t>Click “Choose File” and select the applicable file from your computer</a:t>
            </a:r>
            <a:endParaRPr/>
          </a:p>
        </p:txBody>
      </p:sp>
      <p:sp>
        <p:nvSpPr>
          <p:cNvPr id="221" name="Google Shape;221;p2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222" name="Google Shape;222;p28"/>
          <p:cNvPicPr preferRelativeResize="0"/>
          <p:nvPr/>
        </p:nvPicPr>
        <p:blipFill>
          <a:blip r:embed="rId3">
            <a:alphaModFix/>
          </a:blip>
          <a:stretch>
            <a:fillRect/>
          </a:stretch>
        </p:blipFill>
        <p:spPr>
          <a:xfrm>
            <a:off x="1783925" y="2571750"/>
            <a:ext cx="7330199" cy="2371727"/>
          </a:xfrm>
          <a:prstGeom prst="rect">
            <a:avLst/>
          </a:prstGeom>
          <a:noFill/>
          <a:ln>
            <a:noFill/>
          </a:ln>
        </p:spPr>
      </p:pic>
      <p:pic>
        <p:nvPicPr>
          <p:cNvPr id="223" name="Google Shape;223;p28"/>
          <p:cNvPicPr preferRelativeResize="0"/>
          <p:nvPr/>
        </p:nvPicPr>
        <p:blipFill>
          <a:blip r:embed="rId4">
            <a:alphaModFix/>
          </a:blip>
          <a:stretch>
            <a:fillRect/>
          </a:stretch>
        </p:blipFill>
        <p:spPr>
          <a:xfrm>
            <a:off x="1358350" y="4059725"/>
            <a:ext cx="590550" cy="409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30" name="Google Shape;230;p29"/>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Uploads that do not meet the Department’s file specifications will be receive an error message</a:t>
            </a:r>
            <a:endParaRPr/>
          </a:p>
          <a:p>
            <a:pPr marL="457200" lvl="0" indent="-368300" algn="l" rtl="0">
              <a:spcBef>
                <a:spcPts val="1000"/>
              </a:spcBef>
              <a:spcAft>
                <a:spcPts val="0"/>
              </a:spcAft>
              <a:buSzPts val="2200"/>
              <a:buChar char="•"/>
            </a:pPr>
            <a:r>
              <a:rPr lang="en-US"/>
              <a:t>Click “OK” to view a list of errors within the file</a:t>
            </a:r>
            <a:endParaRPr/>
          </a:p>
          <a:p>
            <a:pPr marL="0" lvl="0" indent="0" algn="l" rtl="0">
              <a:spcBef>
                <a:spcPts val="640"/>
              </a:spcBef>
              <a:spcAft>
                <a:spcPts val="0"/>
              </a:spcAft>
              <a:buNone/>
            </a:pPr>
            <a:endParaRPr/>
          </a:p>
        </p:txBody>
      </p:sp>
      <p:sp>
        <p:nvSpPr>
          <p:cNvPr id="231" name="Google Shape;231;p2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pic>
        <p:nvPicPr>
          <p:cNvPr id="232" name="Google Shape;232;p29"/>
          <p:cNvPicPr preferRelativeResize="0"/>
          <p:nvPr/>
        </p:nvPicPr>
        <p:blipFill>
          <a:blip r:embed="rId3">
            <a:alphaModFix/>
          </a:blip>
          <a:stretch>
            <a:fillRect/>
          </a:stretch>
        </p:blipFill>
        <p:spPr>
          <a:xfrm>
            <a:off x="1484925" y="2280200"/>
            <a:ext cx="6148051" cy="2234275"/>
          </a:xfrm>
          <a:prstGeom prst="rect">
            <a:avLst/>
          </a:prstGeom>
          <a:noFill/>
          <a:ln w="9525" cap="flat" cmpd="sng">
            <a:solidFill>
              <a:srgbClr val="43434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39" name="Google Shape;239;p30"/>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A detailed description of each error will be provided</a:t>
            </a:r>
            <a:endParaRPr/>
          </a:p>
          <a:p>
            <a:pPr marL="457200" lvl="0" indent="-368300" algn="l" rtl="0">
              <a:spcBef>
                <a:spcPts val="0"/>
              </a:spcBef>
              <a:spcAft>
                <a:spcPts val="0"/>
              </a:spcAft>
              <a:buSzPts val="2200"/>
              <a:buChar char="•"/>
            </a:pPr>
            <a:r>
              <a:rPr lang="en-US"/>
              <a:t>All errors must be corrected to successfully complete an upload</a:t>
            </a:r>
            <a:endParaRPr/>
          </a:p>
          <a:p>
            <a:pPr marL="914400" lvl="1" indent="-355600" algn="l" rtl="0">
              <a:spcBef>
                <a:spcPts val="0"/>
              </a:spcBef>
              <a:spcAft>
                <a:spcPts val="0"/>
              </a:spcAft>
              <a:buSzPts val="2000"/>
              <a:buChar char="–"/>
            </a:pPr>
            <a:r>
              <a:rPr lang="en-US"/>
              <a:t>Requires the user to create a new file and re-upload</a:t>
            </a:r>
            <a:endParaRPr/>
          </a:p>
          <a:p>
            <a:pPr marL="457200" lvl="0" indent="-368300" algn="l" rtl="0">
              <a:spcBef>
                <a:spcPts val="0"/>
              </a:spcBef>
              <a:spcAft>
                <a:spcPts val="0"/>
              </a:spcAft>
              <a:buSzPts val="2200"/>
              <a:buChar char="•"/>
            </a:pPr>
            <a:r>
              <a:rPr lang="en-US"/>
              <a:t>The Department cannot assist users with errors that require software developer intervention (e.g. format and positioning errors)</a:t>
            </a:r>
            <a:endParaRPr/>
          </a:p>
        </p:txBody>
      </p:sp>
      <p:sp>
        <p:nvSpPr>
          <p:cNvPr id="240" name="Google Shape;240;p3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pic>
        <p:nvPicPr>
          <p:cNvPr id="241" name="Google Shape;241;p30"/>
          <p:cNvPicPr preferRelativeResize="0"/>
          <p:nvPr/>
        </p:nvPicPr>
        <p:blipFill>
          <a:blip r:embed="rId3">
            <a:alphaModFix/>
          </a:blip>
          <a:stretch>
            <a:fillRect/>
          </a:stretch>
        </p:blipFill>
        <p:spPr>
          <a:xfrm>
            <a:off x="428675" y="2785325"/>
            <a:ext cx="8382000" cy="17907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48" name="Google Shape;248;p31"/>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342900" lvl="0" indent="-254000" algn="l" rtl="0">
              <a:spcBef>
                <a:spcPts val="640"/>
              </a:spcBef>
              <a:spcAft>
                <a:spcPts val="0"/>
              </a:spcAft>
              <a:buSzPts val="2200"/>
              <a:buChar char="•"/>
            </a:pPr>
            <a:r>
              <a:rPr lang="en-US"/>
              <a:t>Uploads that meet file specifications will receive a </a:t>
            </a:r>
            <a:r>
              <a:rPr lang="en-US">
                <a:highlight>
                  <a:srgbClr val="02C713"/>
                </a:highlight>
              </a:rPr>
              <a:t>green</a:t>
            </a:r>
            <a:r>
              <a:rPr lang="en-US"/>
              <a:t> message</a:t>
            </a:r>
            <a:endParaRPr/>
          </a:p>
          <a:p>
            <a:pPr marL="342900" lvl="0" indent="-254000" algn="l" rtl="0">
              <a:spcBef>
                <a:spcPts val="1000"/>
              </a:spcBef>
              <a:spcAft>
                <a:spcPts val="0"/>
              </a:spcAft>
              <a:buSzPts val="2200"/>
              <a:buChar char="•"/>
            </a:pPr>
            <a:r>
              <a:rPr lang="en-US"/>
              <a:t>File details (i.e. file type, name, etc.) will be displayed for confirmation</a:t>
            </a:r>
            <a:endParaRPr/>
          </a:p>
          <a:p>
            <a:pPr marL="342900" lvl="0" indent="-254000" algn="l" rtl="0">
              <a:spcBef>
                <a:spcPts val="1000"/>
              </a:spcBef>
              <a:spcAft>
                <a:spcPts val="0"/>
              </a:spcAft>
              <a:buSzPts val="2200"/>
              <a:buChar char="•"/>
            </a:pPr>
            <a:r>
              <a:rPr lang="en-US"/>
              <a:t>Click “Next” to continue</a:t>
            </a:r>
            <a:endParaRPr/>
          </a:p>
        </p:txBody>
      </p:sp>
      <p:sp>
        <p:nvSpPr>
          <p:cNvPr id="249" name="Google Shape;249;p3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pic>
        <p:nvPicPr>
          <p:cNvPr id="250" name="Google Shape;250;p31"/>
          <p:cNvPicPr preferRelativeResize="0"/>
          <p:nvPr/>
        </p:nvPicPr>
        <p:blipFill>
          <a:blip r:embed="rId3">
            <a:alphaModFix/>
          </a:blip>
          <a:stretch>
            <a:fillRect/>
          </a:stretch>
        </p:blipFill>
        <p:spPr>
          <a:xfrm>
            <a:off x="1623425" y="2375600"/>
            <a:ext cx="7378724" cy="23916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57" name="Google Shape;257;p32"/>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342900" lvl="0" indent="-254000" algn="l" rtl="0">
              <a:spcBef>
                <a:spcPts val="640"/>
              </a:spcBef>
              <a:spcAft>
                <a:spcPts val="0"/>
              </a:spcAft>
              <a:buSzPts val="2200"/>
              <a:buChar char="•"/>
            </a:pPr>
            <a:r>
              <a:rPr lang="en-US"/>
              <a:t>Confirm the number of forms to be submitted </a:t>
            </a:r>
            <a:endParaRPr/>
          </a:p>
          <a:p>
            <a:pPr marL="342900" lvl="0" indent="-254000" algn="l" rtl="0">
              <a:spcBef>
                <a:spcPts val="1000"/>
              </a:spcBef>
              <a:spcAft>
                <a:spcPts val="0"/>
              </a:spcAft>
              <a:buSzPts val="2200"/>
              <a:buChar char="•"/>
            </a:pPr>
            <a:r>
              <a:rPr lang="en-US"/>
              <a:t>Check the confirmation box at the bottom of screen</a:t>
            </a:r>
            <a:endParaRPr/>
          </a:p>
          <a:p>
            <a:pPr marL="342900" lvl="0" indent="-254000" algn="l" rtl="0">
              <a:spcBef>
                <a:spcPts val="1000"/>
              </a:spcBef>
              <a:spcAft>
                <a:spcPts val="0"/>
              </a:spcAft>
              <a:buSzPts val="2200"/>
              <a:buChar char="•"/>
            </a:pPr>
            <a:r>
              <a:rPr lang="en-US"/>
              <a:t>Click “Next” to continue</a:t>
            </a:r>
            <a:endParaRPr/>
          </a:p>
        </p:txBody>
      </p:sp>
      <p:sp>
        <p:nvSpPr>
          <p:cNvPr id="258" name="Google Shape;258;p3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pic>
        <p:nvPicPr>
          <p:cNvPr id="259" name="Google Shape;259;p32"/>
          <p:cNvPicPr preferRelativeResize="0"/>
          <p:nvPr/>
        </p:nvPicPr>
        <p:blipFill>
          <a:blip r:embed="rId3">
            <a:alphaModFix/>
          </a:blip>
          <a:stretch>
            <a:fillRect/>
          </a:stretch>
        </p:blipFill>
        <p:spPr>
          <a:xfrm>
            <a:off x="152400" y="2385000"/>
            <a:ext cx="8839200" cy="1904838"/>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260" name="Google Shape;260;p32"/>
          <p:cNvPicPr preferRelativeResize="0"/>
          <p:nvPr/>
        </p:nvPicPr>
        <p:blipFill>
          <a:blip r:embed="rId4">
            <a:alphaModFix/>
          </a:blip>
          <a:stretch>
            <a:fillRect/>
          </a:stretch>
        </p:blipFill>
        <p:spPr>
          <a:xfrm>
            <a:off x="299800" y="3435038"/>
            <a:ext cx="317570" cy="4726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267" name="Google Shape;267;p33"/>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342900" lvl="0" indent="-254000" algn="l" rtl="0">
              <a:spcBef>
                <a:spcPts val="640"/>
              </a:spcBef>
              <a:spcAft>
                <a:spcPts val="0"/>
              </a:spcAft>
              <a:buSzPts val="2200"/>
              <a:buChar char="•"/>
            </a:pPr>
            <a:r>
              <a:rPr lang="en-US"/>
              <a:t>Confirm Submission by entering your web logon password </a:t>
            </a:r>
            <a:endParaRPr/>
          </a:p>
          <a:p>
            <a:pPr marL="342900" lvl="0" indent="-254000" algn="l" rtl="0">
              <a:spcBef>
                <a:spcPts val="1000"/>
              </a:spcBef>
              <a:spcAft>
                <a:spcPts val="0"/>
              </a:spcAft>
              <a:buSzPts val="2200"/>
              <a:buChar char="•"/>
            </a:pPr>
            <a:r>
              <a:rPr lang="en-US"/>
              <a:t>Submissions cannot be edited</a:t>
            </a:r>
            <a:endParaRPr/>
          </a:p>
          <a:p>
            <a:pPr marL="342900" lvl="0" indent="-254000" algn="l" rtl="0">
              <a:spcBef>
                <a:spcPts val="1000"/>
              </a:spcBef>
              <a:spcAft>
                <a:spcPts val="0"/>
              </a:spcAft>
              <a:buSzPts val="2200"/>
              <a:buChar char="•"/>
            </a:pPr>
            <a:r>
              <a:rPr lang="en-US"/>
              <a:t>Click Submit to complete your W-2 / 1099 filing</a:t>
            </a:r>
            <a:endParaRPr/>
          </a:p>
        </p:txBody>
      </p:sp>
      <p:sp>
        <p:nvSpPr>
          <p:cNvPr id="268" name="Google Shape;268;p3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pic>
        <p:nvPicPr>
          <p:cNvPr id="269" name="Google Shape;269;p33"/>
          <p:cNvPicPr preferRelativeResize="0"/>
          <p:nvPr/>
        </p:nvPicPr>
        <p:blipFill>
          <a:blip r:embed="rId3">
            <a:alphaModFix/>
          </a:blip>
          <a:stretch>
            <a:fillRect/>
          </a:stretch>
        </p:blipFill>
        <p:spPr>
          <a:xfrm>
            <a:off x="152400" y="2275200"/>
            <a:ext cx="8839199" cy="2290192"/>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How to File Corrected W-2s &amp; 1099s</a:t>
            </a:r>
            <a:endParaRPr/>
          </a:p>
        </p:txBody>
      </p:sp>
      <p:sp>
        <p:nvSpPr>
          <p:cNvPr id="276" name="Google Shape;276;p3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
        <p:nvSpPr>
          <p:cNvPr id="277" name="Google Shape;277;p34"/>
          <p:cNvSpPr txBox="1">
            <a:spLocks noGrp="1"/>
          </p:cNvSpPr>
          <p:nvPr>
            <p:ph type="body" idx="1"/>
          </p:nvPr>
        </p:nvSpPr>
        <p:spPr>
          <a:xfrm>
            <a:off x="256032" y="704850"/>
            <a:ext cx="8727300" cy="3394500"/>
          </a:xfrm>
          <a:prstGeom prst="rect">
            <a:avLst/>
          </a:prstGeom>
        </p:spPr>
        <p:txBody>
          <a:bodyPr spcFirstLastPara="1" wrap="square" lIns="91425" tIns="45700" rIns="91425" bIns="45700" anchor="t" anchorCtr="0">
            <a:noAutofit/>
          </a:bodyPr>
          <a:lstStyle/>
          <a:p>
            <a:pPr marL="342900" lvl="0" indent="-254000" algn="l" rtl="0">
              <a:spcBef>
                <a:spcPts val="640"/>
              </a:spcBef>
              <a:spcAft>
                <a:spcPts val="0"/>
              </a:spcAft>
              <a:buSzPts val="2200"/>
              <a:buChar char="•"/>
            </a:pPr>
            <a:r>
              <a:rPr lang="en-US" b="1"/>
              <a:t>Corrected W-2s &amp; 1099s</a:t>
            </a:r>
            <a:endParaRPr b="1"/>
          </a:p>
          <a:p>
            <a:pPr marL="742950" lvl="1" indent="-241300" algn="l" rtl="0">
              <a:spcBef>
                <a:spcPts val="0"/>
              </a:spcBef>
              <a:spcAft>
                <a:spcPts val="0"/>
              </a:spcAft>
              <a:buSzPts val="2000"/>
              <a:buChar char="–"/>
            </a:pPr>
            <a:r>
              <a:rPr lang="en-US"/>
              <a:t>Create a new file using your software and upload it following the same steps as the original file</a:t>
            </a:r>
            <a:endParaRPr/>
          </a:p>
          <a:p>
            <a:pPr marL="971550" lvl="0" indent="-228600" algn="l" rtl="0">
              <a:spcBef>
                <a:spcPts val="0"/>
              </a:spcBef>
              <a:spcAft>
                <a:spcPts val="0"/>
              </a:spcAft>
              <a:buNone/>
            </a:pPr>
            <a:r>
              <a:rPr lang="en-US" sz="2000" i="1"/>
              <a:t>OR</a:t>
            </a:r>
            <a:endParaRPr/>
          </a:p>
          <a:p>
            <a:pPr marL="742950" lvl="1" indent="-241300" algn="l" rtl="0">
              <a:spcBef>
                <a:spcPts val="0"/>
              </a:spcBef>
              <a:spcAft>
                <a:spcPts val="0"/>
              </a:spcAft>
              <a:buSzPts val="2000"/>
              <a:buChar char="–"/>
            </a:pPr>
            <a:r>
              <a:rPr lang="en-US"/>
              <a:t>Use the “Manually key W-2 and 1099 forms” option to submit individual corrected forms</a:t>
            </a:r>
            <a:endParaRPr/>
          </a:p>
          <a:p>
            <a:pPr marL="457200" lvl="0" indent="-355600" algn="l" rtl="0">
              <a:spcBef>
                <a:spcPts val="1000"/>
              </a:spcBef>
              <a:spcAft>
                <a:spcPts val="0"/>
              </a:spcAft>
              <a:buSzPts val="2000"/>
              <a:buChar char="•"/>
            </a:pPr>
            <a:r>
              <a:rPr lang="en-US" sz="2000" b="1"/>
              <a:t>Incorrect SSN Submissions</a:t>
            </a:r>
            <a:endParaRPr sz="2000" b="1"/>
          </a:p>
          <a:p>
            <a:pPr marL="742950" lvl="1" indent="-241300" algn="l" rtl="0">
              <a:spcBef>
                <a:spcPts val="0"/>
              </a:spcBef>
              <a:spcAft>
                <a:spcPts val="0"/>
              </a:spcAft>
              <a:buSzPts val="2000"/>
              <a:buChar char="–"/>
            </a:pPr>
            <a:r>
              <a:rPr lang="en-US"/>
              <a:t>Upload a file or manually key the form under the incorrect SSN and enter $0 for all currency fields to void the W-2 or 1099</a:t>
            </a:r>
            <a:endParaRPr/>
          </a:p>
          <a:p>
            <a:pPr marL="742950" lvl="1" indent="-241300" algn="l" rtl="0">
              <a:spcBef>
                <a:spcPts val="0"/>
              </a:spcBef>
              <a:spcAft>
                <a:spcPts val="0"/>
              </a:spcAft>
              <a:buSzPts val="2000"/>
              <a:buChar char="–"/>
            </a:pPr>
            <a:r>
              <a:rPr lang="en-US"/>
              <a:t>Submit a new form with the correct SSN and employee earning</a:t>
            </a:r>
            <a:endParaRPr/>
          </a:p>
        </p:txBody>
      </p:sp>
      <p:sp>
        <p:nvSpPr>
          <p:cNvPr id="278" name="Google Shape;278;p34"/>
          <p:cNvSpPr txBox="1"/>
          <p:nvPr/>
        </p:nvSpPr>
        <p:spPr>
          <a:xfrm>
            <a:off x="2034225" y="4175550"/>
            <a:ext cx="5860800" cy="82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40"/>
              </a:spcBef>
              <a:spcAft>
                <a:spcPts val="0"/>
              </a:spcAft>
              <a:buClr>
                <a:srgbClr val="000000"/>
              </a:buClr>
              <a:buSzPts val="1100"/>
              <a:buFont typeface="Arial"/>
              <a:buNone/>
            </a:pPr>
            <a:r>
              <a:rPr lang="en-US" sz="1600" i="1">
                <a:solidFill>
                  <a:srgbClr val="000000"/>
                </a:solidFill>
              </a:rPr>
              <a:t>The Department will always use the last uploaded file for data purposes.  Duplicate W-2 &amp; 1099 forms will be discarded. </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5"/>
          <p:cNvSpPr txBox="1">
            <a:spLocks noGrp="1"/>
          </p:cNvSpPr>
          <p:nvPr>
            <p:ph type="ctrTitle"/>
          </p:nvPr>
        </p:nvSpPr>
        <p:spPr>
          <a:xfrm>
            <a:off x="274350" y="1858345"/>
            <a:ext cx="8595300" cy="142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Penalties, Filing Extensions, </a:t>
            </a:r>
            <a:endParaRPr/>
          </a:p>
          <a:p>
            <a:pPr marL="0" lvl="0" indent="0" algn="ctr" rtl="0">
              <a:spcBef>
                <a:spcPts val="0"/>
              </a:spcBef>
              <a:spcAft>
                <a:spcPts val="0"/>
              </a:spcAft>
              <a:buNone/>
            </a:pPr>
            <a:r>
              <a:rPr lang="en-US"/>
              <a:t>and Resources</a:t>
            </a:r>
            <a:endParaRPr/>
          </a:p>
        </p:txBody>
      </p:sp>
      <p:sp>
        <p:nvSpPr>
          <p:cNvPr id="285" name="Google Shape;285;p3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Penalties &amp; Filing Extensions</a:t>
            </a:r>
            <a:endParaRPr/>
          </a:p>
        </p:txBody>
      </p:sp>
      <p:sp>
        <p:nvSpPr>
          <p:cNvPr id="292" name="Google Shape;292;p36"/>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342900" lvl="0" indent="-228600" algn="l" rtl="0">
              <a:spcBef>
                <a:spcPts val="640"/>
              </a:spcBef>
              <a:spcAft>
                <a:spcPts val="0"/>
              </a:spcAft>
              <a:buSzPts val="1800"/>
              <a:buChar char="•"/>
            </a:pPr>
            <a:r>
              <a:rPr lang="en-US" sz="1800"/>
              <a:t>HF 2552 introduced a $500 civil penalty to each payer for each occurrence:</a:t>
            </a:r>
            <a:endParaRPr sz="1800"/>
          </a:p>
          <a:p>
            <a:pPr marL="914400" lvl="1" indent="-228600" algn="l" rtl="0">
              <a:spcBef>
                <a:spcPts val="0"/>
              </a:spcBef>
              <a:spcAft>
                <a:spcPts val="0"/>
              </a:spcAft>
              <a:buSzPts val="1800"/>
              <a:buChar char="–"/>
            </a:pPr>
            <a:r>
              <a:rPr lang="en-US" sz="1800"/>
              <a:t>Willful failure to furnish an employee, nonresident, or other person with an income statement</a:t>
            </a:r>
            <a:endParaRPr sz="1800"/>
          </a:p>
          <a:p>
            <a:pPr marL="914400" lvl="1" indent="-228600" algn="l" rtl="0">
              <a:spcBef>
                <a:spcPts val="0"/>
              </a:spcBef>
              <a:spcAft>
                <a:spcPts val="0"/>
              </a:spcAft>
              <a:buSzPts val="1800"/>
              <a:buChar char="–"/>
            </a:pPr>
            <a:r>
              <a:rPr lang="en-US" sz="1800"/>
              <a:t>Willfully furnishing false or fraudulent income statement</a:t>
            </a:r>
            <a:endParaRPr sz="1800"/>
          </a:p>
          <a:p>
            <a:pPr marL="914400" lvl="1" indent="-228600" algn="l" rtl="0">
              <a:spcBef>
                <a:spcPts val="0"/>
              </a:spcBef>
              <a:spcAft>
                <a:spcPts val="0"/>
              </a:spcAft>
              <a:buSzPts val="1800"/>
              <a:buChar char="–"/>
            </a:pPr>
            <a:r>
              <a:rPr lang="en-US" sz="1800"/>
              <a:t>Willfully filing a false or fraudulent income statement with the Department</a:t>
            </a:r>
            <a:endParaRPr sz="1800"/>
          </a:p>
          <a:p>
            <a:pPr marL="914400" lvl="1" indent="-228600" algn="l" rtl="0">
              <a:spcBef>
                <a:spcPts val="0"/>
              </a:spcBef>
              <a:spcAft>
                <a:spcPts val="0"/>
              </a:spcAft>
              <a:buSzPts val="1800"/>
              <a:buChar char="–"/>
            </a:pPr>
            <a:r>
              <a:rPr lang="en-US" sz="1800"/>
              <a:t>Willful failure to file an income statement with the Department</a:t>
            </a:r>
            <a:endParaRPr sz="1800"/>
          </a:p>
          <a:p>
            <a:pPr marL="457200" lvl="0" indent="0" algn="l" rtl="0">
              <a:spcBef>
                <a:spcPts val="640"/>
              </a:spcBef>
              <a:spcAft>
                <a:spcPts val="0"/>
              </a:spcAft>
              <a:buClr>
                <a:schemeClr val="dk1"/>
              </a:buClr>
              <a:buSzPts val="1100"/>
              <a:buFont typeface="Arial"/>
              <a:buNone/>
            </a:pPr>
            <a:r>
              <a:rPr lang="en-US" sz="1800" b="1"/>
              <a:t>Example</a:t>
            </a:r>
            <a:r>
              <a:rPr lang="en-US" sz="1800"/>
              <a:t>:</a:t>
            </a:r>
            <a:endParaRPr sz="1800"/>
          </a:p>
          <a:p>
            <a:pPr marL="971550" lvl="0" indent="-228600" algn="l" rtl="0">
              <a:spcBef>
                <a:spcPts val="640"/>
              </a:spcBef>
              <a:spcAft>
                <a:spcPts val="0"/>
              </a:spcAft>
              <a:buSzPts val="1800"/>
              <a:buAutoNum type="arabicPeriod"/>
            </a:pPr>
            <a:r>
              <a:rPr lang="en-US" sz="1800"/>
              <a:t>$500 x 10 = $5,000 for failing to furnish each employee with a W-2</a:t>
            </a:r>
            <a:endParaRPr sz="1800"/>
          </a:p>
          <a:p>
            <a:pPr marL="971550" lvl="0" indent="-228600" algn="l" rtl="0">
              <a:spcBef>
                <a:spcPts val="0"/>
              </a:spcBef>
              <a:spcAft>
                <a:spcPts val="0"/>
              </a:spcAft>
              <a:buSzPts val="1800"/>
              <a:buAutoNum type="arabicPeriod"/>
            </a:pPr>
            <a:r>
              <a:rPr lang="en-US" sz="1800"/>
              <a:t>$500 penalty for failing to furnish the Department with employee W-2s</a:t>
            </a:r>
            <a:endParaRPr sz="1800"/>
          </a:p>
          <a:p>
            <a:pPr marL="342900" lvl="0" indent="-228600" algn="l" rtl="0">
              <a:spcBef>
                <a:spcPts val="1000"/>
              </a:spcBef>
              <a:spcAft>
                <a:spcPts val="0"/>
              </a:spcAft>
              <a:buSzPts val="1800"/>
              <a:buChar char="•"/>
            </a:pPr>
            <a:r>
              <a:rPr lang="en-US" sz="1800"/>
              <a:t> The Department allows one 30-day filing extension</a:t>
            </a:r>
            <a:endParaRPr sz="1800"/>
          </a:p>
          <a:p>
            <a:pPr marL="914400" lvl="1" indent="-228600" algn="l" rtl="0">
              <a:spcBef>
                <a:spcPts val="0"/>
              </a:spcBef>
              <a:spcAft>
                <a:spcPts val="0"/>
              </a:spcAft>
              <a:buSzPts val="1800"/>
              <a:buChar char="–"/>
            </a:pPr>
            <a:r>
              <a:rPr lang="en-US" sz="1800"/>
              <a:t>Must be submitted by filing due date (February 15, 2025)</a:t>
            </a:r>
            <a:endParaRPr sz="1800"/>
          </a:p>
          <a:p>
            <a:pPr marL="914400" lvl="1" indent="-228600" algn="l" rtl="0">
              <a:spcBef>
                <a:spcPts val="0"/>
              </a:spcBef>
              <a:spcAft>
                <a:spcPts val="0"/>
              </a:spcAft>
              <a:buSzPts val="1800"/>
              <a:buChar char="–"/>
            </a:pPr>
            <a:r>
              <a:rPr lang="en-US" sz="1800"/>
              <a:t>Must apply for the extension at </a:t>
            </a:r>
            <a:r>
              <a:rPr lang="en-US" sz="1800" u="sng">
                <a:solidFill>
                  <a:schemeClr val="hlink"/>
                </a:solidFill>
                <a:hlinkClick r:id="rId3"/>
              </a:rPr>
              <a:t>revenue.iowa.gov</a:t>
            </a:r>
            <a:endParaRPr sz="1800"/>
          </a:p>
        </p:txBody>
      </p:sp>
      <p:sp>
        <p:nvSpPr>
          <p:cNvPr id="293" name="Google Shape;293;p3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body" idx="1"/>
          </p:nvPr>
        </p:nvSpPr>
        <p:spPr>
          <a:xfrm>
            <a:off x="342300" y="874500"/>
            <a:ext cx="8433300" cy="33945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40"/>
              </a:spcBef>
              <a:spcAft>
                <a:spcPts val="0"/>
              </a:spcAft>
              <a:buClr>
                <a:schemeClr val="dk1"/>
              </a:buClr>
              <a:buSzPts val="1100"/>
              <a:buFont typeface="Arial"/>
              <a:buNone/>
            </a:pPr>
            <a:r>
              <a:rPr lang="en-US" sz="2000"/>
              <a:t>Please be advised that the information in this presentation contains informal opinions and are only applicable to the factual situations referenced and to the statutes in existence as of the date of this presentation. </a:t>
            </a:r>
            <a:endParaRPr sz="2000"/>
          </a:p>
          <a:p>
            <a:pPr marL="0" lvl="0" indent="0" algn="just" rtl="0">
              <a:lnSpc>
                <a:spcPct val="100000"/>
              </a:lnSpc>
              <a:spcBef>
                <a:spcPts val="1000"/>
              </a:spcBef>
              <a:spcAft>
                <a:spcPts val="0"/>
              </a:spcAft>
              <a:buClr>
                <a:schemeClr val="dk1"/>
              </a:buClr>
              <a:buSzPts val="1100"/>
              <a:buFont typeface="Arial"/>
              <a:buNone/>
            </a:pPr>
            <a:r>
              <a:rPr lang="en-US" sz="2000"/>
              <a:t>The Iowa Department of Revenue may take a contrary position in the future to what is stated today. Any oral or written guidance or opinion by Department personnel not pursuant to a Petition for Declaratory Order under Iowa Administrative Code rule 701—7.24 is not binding upon the Department.</a:t>
            </a:r>
            <a:endParaRPr sz="2000"/>
          </a:p>
        </p:txBody>
      </p:sp>
      <p:sp>
        <p:nvSpPr>
          <p:cNvPr id="67" name="Google Shape;67;p1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Disclaimer</a:t>
            </a:r>
            <a:endParaRPr/>
          </a:p>
        </p:txBody>
      </p:sp>
      <p:sp>
        <p:nvSpPr>
          <p:cNvPr id="68" name="Google Shape;68;p1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Resources</a:t>
            </a:r>
            <a:endParaRPr/>
          </a:p>
        </p:txBody>
      </p:sp>
      <p:sp>
        <p:nvSpPr>
          <p:cNvPr id="300" name="Google Shape;300;p3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
        <p:nvSpPr>
          <p:cNvPr id="301" name="Google Shape;301;p37"/>
          <p:cNvSpPr txBox="1">
            <a:spLocks noGrp="1"/>
          </p:cNvSpPr>
          <p:nvPr>
            <p:ph type="body" idx="1"/>
          </p:nvPr>
        </p:nvSpPr>
        <p:spPr>
          <a:xfrm>
            <a:off x="256025" y="552450"/>
            <a:ext cx="8727300" cy="7314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en-US" u="sng">
                <a:solidFill>
                  <a:schemeClr val="hlink"/>
                </a:solidFill>
                <a:hlinkClick r:id="rId3"/>
              </a:rPr>
              <a:t>revenue.iowa.gov</a:t>
            </a:r>
            <a:endParaRPr/>
          </a:p>
          <a:p>
            <a:pPr marL="0" lvl="0" indent="0" algn="ctr" rtl="0">
              <a:spcBef>
                <a:spcPts val="640"/>
              </a:spcBef>
              <a:spcAft>
                <a:spcPts val="0"/>
              </a:spcAft>
              <a:buNone/>
            </a:pPr>
            <a:endParaRPr/>
          </a:p>
        </p:txBody>
      </p:sp>
      <p:pic>
        <p:nvPicPr>
          <p:cNvPr id="302" name="Google Shape;302;p37"/>
          <p:cNvPicPr preferRelativeResize="0"/>
          <p:nvPr/>
        </p:nvPicPr>
        <p:blipFill>
          <a:blip r:embed="rId4">
            <a:alphaModFix/>
          </a:blip>
          <a:stretch>
            <a:fillRect/>
          </a:stretch>
        </p:blipFill>
        <p:spPr>
          <a:xfrm>
            <a:off x="613350" y="1162250"/>
            <a:ext cx="8012653" cy="32500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303" name="Google Shape;303;p37"/>
          <p:cNvPicPr preferRelativeResize="0"/>
          <p:nvPr/>
        </p:nvPicPr>
        <p:blipFill>
          <a:blip r:embed="rId5">
            <a:alphaModFix/>
          </a:blip>
          <a:stretch>
            <a:fillRect/>
          </a:stretch>
        </p:blipFill>
        <p:spPr>
          <a:xfrm rot="5400000">
            <a:off x="770250" y="2041375"/>
            <a:ext cx="407814" cy="274000"/>
          </a:xfrm>
          <a:prstGeom prst="rect">
            <a:avLst/>
          </a:prstGeom>
          <a:noFill/>
          <a:ln>
            <a:noFill/>
          </a:ln>
        </p:spPr>
      </p:pic>
      <p:pic>
        <p:nvPicPr>
          <p:cNvPr id="304" name="Google Shape;304;p37"/>
          <p:cNvPicPr preferRelativeResize="0"/>
          <p:nvPr/>
        </p:nvPicPr>
        <p:blipFill>
          <a:blip r:embed="rId5">
            <a:alphaModFix/>
          </a:blip>
          <a:stretch>
            <a:fillRect/>
          </a:stretch>
        </p:blipFill>
        <p:spPr>
          <a:xfrm rot="10800000">
            <a:off x="2012800" y="3995625"/>
            <a:ext cx="407814" cy="274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8"/>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Resources</a:t>
            </a:r>
            <a:endParaRPr/>
          </a:p>
        </p:txBody>
      </p:sp>
      <p:sp>
        <p:nvSpPr>
          <p:cNvPr id="311" name="Google Shape;311;p38"/>
          <p:cNvSpPr txBox="1">
            <a:spLocks noGrp="1"/>
          </p:cNvSpPr>
          <p:nvPr>
            <p:ph type="body" idx="1"/>
          </p:nvPr>
        </p:nvSpPr>
        <p:spPr>
          <a:xfrm>
            <a:off x="253525" y="781050"/>
            <a:ext cx="8712000" cy="3394500"/>
          </a:xfrm>
          <a:prstGeom prst="rect">
            <a:avLst/>
          </a:prstGeom>
        </p:spPr>
        <p:txBody>
          <a:bodyPr spcFirstLastPara="1" wrap="square" lIns="91425" tIns="45700" rIns="91425" bIns="45700" anchor="t" anchorCtr="0">
            <a:noAutofit/>
          </a:bodyPr>
          <a:lstStyle/>
          <a:p>
            <a:pPr marL="457200" lvl="0" indent="-336550" algn="l" rtl="0">
              <a:spcBef>
                <a:spcPts val="640"/>
              </a:spcBef>
              <a:spcAft>
                <a:spcPts val="0"/>
              </a:spcAft>
              <a:buSzPts val="1700"/>
              <a:buChar char="•"/>
            </a:pPr>
            <a:r>
              <a:rPr lang="en-US" sz="1700" b="1"/>
              <a:t>Taxpayer Services</a:t>
            </a:r>
            <a:endParaRPr sz="1700" b="1"/>
          </a:p>
          <a:p>
            <a:pPr marL="914400" lvl="1" indent="-336550" algn="l" rtl="0">
              <a:spcBef>
                <a:spcPts val="0"/>
              </a:spcBef>
              <a:spcAft>
                <a:spcPts val="0"/>
              </a:spcAft>
              <a:buSzPts val="1700"/>
              <a:buChar char="–"/>
            </a:pPr>
            <a:r>
              <a:rPr lang="en-US" sz="1700"/>
              <a:t>Phone:  800-367-3388 or 515-281-3114</a:t>
            </a:r>
            <a:endParaRPr sz="1700"/>
          </a:p>
          <a:p>
            <a:pPr marL="914400" lvl="1" indent="-336550" algn="l" rtl="0">
              <a:spcBef>
                <a:spcPts val="0"/>
              </a:spcBef>
              <a:spcAft>
                <a:spcPts val="0"/>
              </a:spcAft>
              <a:buSzPts val="1700"/>
              <a:buChar char="–"/>
            </a:pPr>
            <a:r>
              <a:rPr lang="en-US" sz="1700"/>
              <a:t>GovConnectIowa Assistance =  Option 2</a:t>
            </a:r>
            <a:endParaRPr sz="1700"/>
          </a:p>
          <a:p>
            <a:pPr marL="914400" lvl="1" indent="-336550" algn="l" rtl="0">
              <a:spcBef>
                <a:spcPts val="0"/>
              </a:spcBef>
              <a:spcAft>
                <a:spcPts val="0"/>
              </a:spcAft>
              <a:buSzPts val="1700"/>
              <a:buChar char="–"/>
            </a:pPr>
            <a:r>
              <a:rPr lang="en-US" sz="1700"/>
              <a:t>Withholding Tax Assistance =  Option 4, then option 3</a:t>
            </a:r>
            <a:endParaRPr sz="1700"/>
          </a:p>
          <a:p>
            <a:pPr marL="914400" lvl="1" indent="-336550" algn="l" rtl="0">
              <a:spcBef>
                <a:spcPts val="0"/>
              </a:spcBef>
              <a:spcAft>
                <a:spcPts val="0"/>
              </a:spcAft>
              <a:buSzPts val="1700"/>
              <a:buChar char="–"/>
            </a:pPr>
            <a:r>
              <a:rPr lang="en-US" sz="1700"/>
              <a:t>W-2 &amp; 1099 Filing Assistance =  Option 5</a:t>
            </a:r>
            <a:endParaRPr sz="1700"/>
          </a:p>
          <a:p>
            <a:pPr marL="457200" lvl="0" indent="-336550" algn="l" rtl="0">
              <a:spcBef>
                <a:spcPts val="0"/>
              </a:spcBef>
              <a:spcAft>
                <a:spcPts val="0"/>
              </a:spcAft>
              <a:buSzPts val="1700"/>
              <a:buChar char="•"/>
            </a:pPr>
            <a:r>
              <a:rPr lang="en-US" sz="1700" b="1"/>
              <a:t>Email:  </a:t>
            </a:r>
            <a:r>
              <a:rPr lang="en-US" sz="1700"/>
              <a:t>idr@iowa.gov</a:t>
            </a:r>
            <a:endParaRPr sz="1700"/>
          </a:p>
          <a:p>
            <a:pPr marL="457200" lvl="0" indent="-336550" algn="l" rtl="0">
              <a:spcBef>
                <a:spcPts val="1000"/>
              </a:spcBef>
              <a:spcAft>
                <a:spcPts val="0"/>
              </a:spcAft>
              <a:buSzPts val="1700"/>
              <a:buChar char="•"/>
            </a:pPr>
            <a:r>
              <a:rPr lang="en-US" sz="1700" b="1"/>
              <a:t>GovConnectIowa:  </a:t>
            </a:r>
            <a:r>
              <a:rPr lang="en-US" sz="1700"/>
              <a:t>Send a Message</a:t>
            </a:r>
            <a:endParaRPr sz="1700"/>
          </a:p>
          <a:p>
            <a:pPr marL="457200" lvl="0" indent="-336550" algn="l" rtl="0">
              <a:spcBef>
                <a:spcPts val="1000"/>
              </a:spcBef>
              <a:spcAft>
                <a:spcPts val="0"/>
              </a:spcAft>
              <a:buSzPts val="1700"/>
              <a:buChar char="•"/>
            </a:pPr>
            <a:r>
              <a:rPr lang="en-US" sz="1700" b="1"/>
              <a:t>W-2 &amp; 1099 Information:</a:t>
            </a:r>
            <a:endParaRPr sz="1700" b="1"/>
          </a:p>
          <a:p>
            <a:pPr marL="457200" lvl="0" indent="0" algn="l" rtl="0">
              <a:spcBef>
                <a:spcPts val="0"/>
              </a:spcBef>
              <a:spcAft>
                <a:spcPts val="0"/>
              </a:spcAft>
              <a:buNone/>
            </a:pPr>
            <a:r>
              <a:rPr lang="en-US" sz="1700" u="sng">
                <a:solidFill>
                  <a:schemeClr val="hlink"/>
                </a:solidFill>
                <a:hlinkClick r:id="rId3"/>
              </a:rPr>
              <a:t>revenue.iowa.gov/i-need/file-w-2-or-1099</a:t>
            </a:r>
            <a:endParaRPr sz="1700"/>
          </a:p>
          <a:p>
            <a:pPr marL="457200" lvl="0" indent="-336550" algn="l" rtl="0">
              <a:spcBef>
                <a:spcPts val="1000"/>
              </a:spcBef>
              <a:spcAft>
                <a:spcPts val="0"/>
              </a:spcAft>
              <a:buSzPts val="1700"/>
              <a:buChar char="•"/>
            </a:pPr>
            <a:r>
              <a:rPr lang="en-US" sz="1700" b="1"/>
              <a:t>Withholding Tax Information:</a:t>
            </a:r>
            <a:endParaRPr sz="1700" b="1"/>
          </a:p>
          <a:p>
            <a:pPr marL="457200" lvl="0" indent="0" algn="l" rtl="0">
              <a:spcBef>
                <a:spcPts val="0"/>
              </a:spcBef>
              <a:spcAft>
                <a:spcPts val="0"/>
              </a:spcAft>
              <a:buNone/>
            </a:pPr>
            <a:r>
              <a:rPr lang="en-US" sz="1700" u="sng">
                <a:solidFill>
                  <a:schemeClr val="hlink"/>
                </a:solidFill>
                <a:hlinkClick r:id="rId4"/>
              </a:rPr>
              <a:t>revenue.iowa.gov/taxes/tax-guidance/withholding-tax/iowa-withholding-tax-information</a:t>
            </a:r>
            <a:endParaRPr sz="1700"/>
          </a:p>
        </p:txBody>
      </p:sp>
      <p:sp>
        <p:nvSpPr>
          <p:cNvPr id="312" name="Google Shape;312;p3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Summary</a:t>
            </a:r>
            <a:endParaRPr/>
          </a:p>
        </p:txBody>
      </p:sp>
      <p:sp>
        <p:nvSpPr>
          <p:cNvPr id="319" name="Google Shape;319;p39"/>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Only forms containing Iowa Tax Withholding are required to be filed </a:t>
            </a:r>
            <a:endParaRPr/>
          </a:p>
          <a:p>
            <a:pPr marL="457200" lvl="0" indent="-368300" algn="l" rtl="0">
              <a:spcBef>
                <a:spcPts val="1000"/>
              </a:spcBef>
              <a:spcAft>
                <a:spcPts val="0"/>
              </a:spcAft>
              <a:buSzPts val="2200"/>
              <a:buChar char="•"/>
            </a:pPr>
            <a:r>
              <a:rPr lang="en-US"/>
              <a:t>Users must  have access to the withholding account to file W-2s &amp; 1099s on behalf of a business</a:t>
            </a:r>
            <a:endParaRPr/>
          </a:p>
          <a:p>
            <a:pPr marL="457200" lvl="0" indent="-368300" algn="l" rtl="0">
              <a:spcBef>
                <a:spcPts val="1000"/>
              </a:spcBef>
              <a:spcAft>
                <a:spcPts val="0"/>
              </a:spcAft>
              <a:buSzPts val="2200"/>
              <a:buChar char="•"/>
            </a:pPr>
            <a:r>
              <a:rPr lang="en-US"/>
              <a:t>Tax year 2024 filings are not available until January 2, 2025</a:t>
            </a:r>
            <a:endParaRPr/>
          </a:p>
          <a:p>
            <a:pPr marL="457200" lvl="0" indent="-368300" algn="l" rtl="0">
              <a:spcBef>
                <a:spcPts val="1000"/>
              </a:spcBef>
              <a:spcAft>
                <a:spcPts val="0"/>
              </a:spcAft>
              <a:buSzPts val="2200"/>
              <a:buChar char="•"/>
            </a:pPr>
            <a:r>
              <a:rPr lang="en-US"/>
              <a:t>30-day Filing Extension is available on the Department’s website</a:t>
            </a:r>
            <a:endParaRPr/>
          </a:p>
          <a:p>
            <a:pPr marL="457200" lvl="0" indent="-368300" algn="l" rtl="0">
              <a:spcBef>
                <a:spcPts val="1000"/>
              </a:spcBef>
              <a:spcAft>
                <a:spcPts val="0"/>
              </a:spcAft>
              <a:buSzPts val="2200"/>
              <a:buChar char="•"/>
            </a:pPr>
            <a:r>
              <a:rPr lang="en-US"/>
              <a:t>Failure to comply could result in a civil penalty of $500 or more</a:t>
            </a:r>
            <a:endParaRPr/>
          </a:p>
          <a:p>
            <a:pPr marL="457200" lvl="0" indent="-368300" algn="l" rtl="0">
              <a:spcBef>
                <a:spcPts val="1000"/>
              </a:spcBef>
              <a:spcAft>
                <a:spcPts val="1000"/>
              </a:spcAft>
              <a:buSzPts val="2200"/>
              <a:buChar char="•"/>
            </a:pPr>
            <a:r>
              <a:rPr lang="en-US"/>
              <a:t>Visit Department website (revenue.iowa.gov) or contact the Department’s Taxpayer Services team for assistance</a:t>
            </a:r>
            <a:endParaRPr/>
          </a:p>
        </p:txBody>
      </p:sp>
      <p:sp>
        <p:nvSpPr>
          <p:cNvPr id="320" name="Google Shape;320;p3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0"/>
          <p:cNvSpPr txBox="1">
            <a:spLocks noGrp="1"/>
          </p:cNvSpPr>
          <p:nvPr>
            <p:ph type="ctrTitle"/>
          </p:nvPr>
        </p:nvSpPr>
        <p:spPr>
          <a:xfrm>
            <a:off x="274340" y="2099260"/>
            <a:ext cx="8595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State of Iowa Setoff Program</a:t>
            </a:r>
            <a:endParaRPr/>
          </a:p>
        </p:txBody>
      </p:sp>
      <p:sp>
        <p:nvSpPr>
          <p:cNvPr id="327" name="Google Shape;327;p4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1"/>
          <p:cNvSpPr txBox="1">
            <a:spLocks noGrp="1"/>
          </p:cNvSpPr>
          <p:nvPr>
            <p:ph type="title"/>
          </p:nvPr>
        </p:nvSpPr>
        <p:spPr>
          <a:xfrm>
            <a:off x="139525" y="67250"/>
            <a:ext cx="8349000" cy="6807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2700"/>
              <a:buNone/>
            </a:pPr>
            <a:r>
              <a:rPr lang="en-US"/>
              <a:t>What is the State of Iowa Setoff Program?</a:t>
            </a:r>
            <a:endParaRPr/>
          </a:p>
        </p:txBody>
      </p:sp>
      <p:sp>
        <p:nvSpPr>
          <p:cNvPr id="334" name="Google Shape;334;p41"/>
          <p:cNvSpPr txBox="1">
            <a:spLocks noGrp="1"/>
          </p:cNvSpPr>
          <p:nvPr>
            <p:ph type="body" idx="1"/>
          </p:nvPr>
        </p:nvSpPr>
        <p:spPr>
          <a:xfrm>
            <a:off x="2095095" y="1621940"/>
            <a:ext cx="6172200" cy="746400"/>
          </a:xfrm>
          <a:prstGeom prst="rect">
            <a:avLst/>
          </a:prstGeom>
          <a:noFill/>
          <a:ln>
            <a:noFill/>
          </a:ln>
        </p:spPr>
        <p:txBody>
          <a:bodyPr spcFirstLastPara="1" wrap="square" lIns="68575" tIns="34275" rIns="68575" bIns="34275" anchor="t" anchorCtr="0">
            <a:spAutoFit/>
          </a:bodyPr>
          <a:lstStyle/>
          <a:p>
            <a:pPr marL="88900" lvl="0" indent="0" algn="l" rtl="0">
              <a:lnSpc>
                <a:spcPct val="100000"/>
              </a:lnSpc>
              <a:spcBef>
                <a:spcPts val="800"/>
              </a:spcBef>
              <a:spcAft>
                <a:spcPts val="0"/>
              </a:spcAft>
              <a:buSzPts val="1200"/>
              <a:buNone/>
            </a:pPr>
            <a:r>
              <a:rPr lang="en-US"/>
              <a:t>A method to collect money on debts owed to the State, Cities, Counties, or other public entities. </a:t>
            </a:r>
            <a:endParaRPr/>
          </a:p>
        </p:txBody>
      </p:sp>
      <p:sp>
        <p:nvSpPr>
          <p:cNvPr id="335" name="Google Shape;335;p41"/>
          <p:cNvSpPr txBox="1"/>
          <p:nvPr/>
        </p:nvSpPr>
        <p:spPr>
          <a:xfrm>
            <a:off x="2095095" y="2894615"/>
            <a:ext cx="6172200" cy="1085100"/>
          </a:xfrm>
          <a:prstGeom prst="rect">
            <a:avLst/>
          </a:prstGeom>
          <a:noFill/>
          <a:ln>
            <a:noFill/>
          </a:ln>
        </p:spPr>
        <p:txBody>
          <a:bodyPr spcFirstLastPara="1" wrap="square" lIns="68575" tIns="34275" rIns="68575" bIns="34275" anchor="t" anchorCtr="0">
            <a:spAutoFit/>
          </a:bodyPr>
          <a:lstStyle/>
          <a:p>
            <a:pPr marL="88900" marR="0" lvl="0" indent="0" algn="l" rtl="0">
              <a:lnSpc>
                <a:spcPct val="100000"/>
              </a:lnSpc>
              <a:spcBef>
                <a:spcPts val="800"/>
              </a:spcBef>
              <a:spcAft>
                <a:spcPts val="0"/>
              </a:spcAft>
              <a:buClr>
                <a:schemeClr val="accent1"/>
              </a:buClr>
              <a:buSzPts val="1200"/>
              <a:buFont typeface="Noto Sans Symbols"/>
              <a:buNone/>
            </a:pPr>
            <a:r>
              <a:rPr lang="en-US" sz="2200" i="0" u="none" strike="noStrike" cap="none">
                <a:solidFill>
                  <a:schemeClr val="dk1"/>
                </a:solidFill>
                <a:latin typeface="Source Sans Pro"/>
                <a:ea typeface="Source Sans Pro"/>
                <a:cs typeface="Source Sans Pro"/>
                <a:sym typeface="Source Sans Pro"/>
              </a:rPr>
              <a:t>Matches people and businesses who have qualified debts with funds that can be applied toward those debts.</a:t>
            </a:r>
            <a:endParaRPr sz="2200">
              <a:solidFill>
                <a:schemeClr val="dk1"/>
              </a:solidFill>
              <a:latin typeface="Source Sans Pro"/>
              <a:ea typeface="Source Sans Pro"/>
              <a:cs typeface="Source Sans Pro"/>
              <a:sym typeface="Source Sans Pro"/>
            </a:endParaRPr>
          </a:p>
        </p:txBody>
      </p:sp>
      <p:grpSp>
        <p:nvGrpSpPr>
          <p:cNvPr id="336" name="Google Shape;336;p41"/>
          <p:cNvGrpSpPr/>
          <p:nvPr/>
        </p:nvGrpSpPr>
        <p:grpSpPr>
          <a:xfrm>
            <a:off x="876721" y="1393622"/>
            <a:ext cx="1083598" cy="1083598"/>
            <a:chOff x="576197" y="1846263"/>
            <a:chExt cx="1553100" cy="1553100"/>
          </a:xfrm>
        </p:grpSpPr>
        <p:pic>
          <p:nvPicPr>
            <p:cNvPr id="337" name="Google Shape;337;p41" descr="Money with solid fill"/>
            <p:cNvPicPr preferRelativeResize="0"/>
            <p:nvPr/>
          </p:nvPicPr>
          <p:blipFill rotWithShape="1">
            <a:blip r:embed="rId3">
              <a:alphaModFix/>
            </a:blip>
            <a:srcRect/>
            <a:stretch/>
          </p:blipFill>
          <p:spPr>
            <a:xfrm>
              <a:off x="755772" y="1998908"/>
              <a:ext cx="1194075" cy="1194075"/>
            </a:xfrm>
            <a:prstGeom prst="rect">
              <a:avLst/>
            </a:prstGeom>
            <a:noFill/>
            <a:ln>
              <a:noFill/>
            </a:ln>
          </p:spPr>
        </p:pic>
        <p:sp>
          <p:nvSpPr>
            <p:cNvPr id="338" name="Google Shape;338;p41"/>
            <p:cNvSpPr/>
            <p:nvPr/>
          </p:nvSpPr>
          <p:spPr>
            <a:xfrm>
              <a:off x="576197" y="1846263"/>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grpSp>
        <p:nvGrpSpPr>
          <p:cNvPr id="339" name="Google Shape;339;p41"/>
          <p:cNvGrpSpPr/>
          <p:nvPr/>
        </p:nvGrpSpPr>
        <p:grpSpPr>
          <a:xfrm>
            <a:off x="876721" y="2666292"/>
            <a:ext cx="1083598" cy="1083598"/>
            <a:chOff x="576197" y="3499698"/>
            <a:chExt cx="1553100" cy="1553100"/>
          </a:xfrm>
        </p:grpSpPr>
        <p:pic>
          <p:nvPicPr>
            <p:cNvPr id="340" name="Google Shape;340;p41" descr="Handshake with solid fill"/>
            <p:cNvPicPr preferRelativeResize="0"/>
            <p:nvPr/>
          </p:nvPicPr>
          <p:blipFill rotWithShape="1">
            <a:blip r:embed="rId4">
              <a:alphaModFix/>
            </a:blip>
            <a:srcRect/>
            <a:stretch/>
          </p:blipFill>
          <p:spPr>
            <a:xfrm>
              <a:off x="672405" y="3663230"/>
              <a:ext cx="1360812" cy="1360812"/>
            </a:xfrm>
            <a:prstGeom prst="rect">
              <a:avLst/>
            </a:prstGeom>
            <a:noFill/>
            <a:ln>
              <a:noFill/>
            </a:ln>
          </p:spPr>
        </p:pic>
        <p:sp>
          <p:nvSpPr>
            <p:cNvPr id="341" name="Google Shape;341;p41"/>
            <p:cNvSpPr/>
            <p:nvPr/>
          </p:nvSpPr>
          <p:spPr>
            <a:xfrm>
              <a:off x="576197" y="3499698"/>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Definitions</a:t>
            </a:r>
            <a:endParaRPr/>
          </a:p>
        </p:txBody>
      </p:sp>
      <p:sp>
        <p:nvSpPr>
          <p:cNvPr id="348" name="Google Shape;348;p42"/>
          <p:cNvSpPr txBox="1">
            <a:spLocks noGrp="1"/>
          </p:cNvSpPr>
          <p:nvPr>
            <p:ph type="body" idx="1"/>
          </p:nvPr>
        </p:nvSpPr>
        <p:spPr>
          <a:xfrm>
            <a:off x="253525" y="704850"/>
            <a:ext cx="8712000" cy="3394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700" b="1"/>
              <a:t>Credit Vendor: </a:t>
            </a:r>
            <a:r>
              <a:rPr lang="en-US" sz="1700"/>
              <a:t>An agency or entity who submits funds to the Setoff Program. </a:t>
            </a:r>
            <a:endParaRPr sz="1700"/>
          </a:p>
          <a:p>
            <a:pPr marL="0" lvl="0" indent="0" algn="l" rtl="0">
              <a:spcBef>
                <a:spcPts val="1000"/>
              </a:spcBef>
              <a:spcAft>
                <a:spcPts val="0"/>
              </a:spcAft>
              <a:buClr>
                <a:schemeClr val="dk1"/>
              </a:buClr>
              <a:buSzPts val="1100"/>
              <a:buFont typeface="Arial"/>
              <a:buNone/>
            </a:pPr>
            <a:r>
              <a:rPr lang="en-US" sz="1700" b="1"/>
              <a:t>Setoff: </a:t>
            </a:r>
            <a:r>
              <a:rPr lang="en-US" sz="1700"/>
              <a:t>Money collected to pay an overdue debt to a public agency</a:t>
            </a:r>
            <a:endParaRPr sz="1700"/>
          </a:p>
          <a:p>
            <a:pPr marL="0" lvl="0" indent="0" algn="l" rtl="0">
              <a:spcBef>
                <a:spcPts val="1000"/>
              </a:spcBef>
              <a:spcAft>
                <a:spcPts val="0"/>
              </a:spcAft>
              <a:buClr>
                <a:schemeClr val="dk1"/>
              </a:buClr>
              <a:buSzPts val="1100"/>
              <a:buFont typeface="Arial"/>
              <a:buNone/>
            </a:pPr>
            <a:r>
              <a:rPr lang="en-US" sz="1700" b="1"/>
              <a:t>Debt: </a:t>
            </a:r>
            <a:r>
              <a:rPr lang="en-US" sz="1700"/>
              <a:t>Money owed to a public agency</a:t>
            </a:r>
            <a:endParaRPr sz="1700"/>
          </a:p>
          <a:p>
            <a:pPr marL="0" lvl="0" indent="0" algn="l" rtl="0">
              <a:spcBef>
                <a:spcPts val="1000"/>
              </a:spcBef>
              <a:spcAft>
                <a:spcPts val="0"/>
              </a:spcAft>
              <a:buClr>
                <a:schemeClr val="dk1"/>
              </a:buClr>
              <a:buSzPts val="1100"/>
              <a:buFont typeface="Arial"/>
              <a:buNone/>
            </a:pPr>
            <a:r>
              <a:rPr lang="en-US" sz="1700" b="1"/>
              <a:t>Obligor:</a:t>
            </a:r>
            <a:r>
              <a:rPr lang="en-US" sz="1700"/>
              <a:t> A person, not including a public agency, who has been determined to owe a qualifying debt</a:t>
            </a:r>
            <a:endParaRPr sz="1700"/>
          </a:p>
          <a:p>
            <a:pPr marL="0" lvl="0" indent="0" algn="l" rtl="0">
              <a:spcBef>
                <a:spcPts val="1000"/>
              </a:spcBef>
              <a:spcAft>
                <a:spcPts val="1000"/>
              </a:spcAft>
              <a:buNone/>
            </a:pPr>
            <a:r>
              <a:rPr lang="en-US" sz="1700" b="1"/>
              <a:t>Public Agency: </a:t>
            </a:r>
            <a:r>
              <a:rPr lang="en-US" sz="1700"/>
              <a:t>A board, commission, municipality, department (including IDR), or other administrative office or unit of the State of Iowa or any other state entity. See HF 2565 for complete definition.</a:t>
            </a:r>
            <a:endParaRPr sz="1700"/>
          </a:p>
        </p:txBody>
      </p:sp>
      <p:sp>
        <p:nvSpPr>
          <p:cNvPr id="349" name="Google Shape;349;p4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History of the Program</a:t>
            </a:r>
            <a:endParaRPr/>
          </a:p>
        </p:txBody>
      </p:sp>
      <p:sp>
        <p:nvSpPr>
          <p:cNvPr id="356" name="Google Shape;356;p4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
        <p:nvSpPr>
          <p:cNvPr id="357" name="Google Shape;357;p43"/>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rgbClr val="262828"/>
              </a:buClr>
              <a:buSzPts val="1800"/>
              <a:buChar char="•"/>
            </a:pPr>
            <a:r>
              <a:rPr lang="en-US" sz="1800">
                <a:solidFill>
                  <a:srgbClr val="262828"/>
                </a:solidFill>
              </a:rPr>
              <a:t>The setoff program was developed in the early 1970s</a:t>
            </a:r>
            <a:endParaRPr sz="1800">
              <a:solidFill>
                <a:srgbClr val="262828"/>
              </a:solidFill>
            </a:endParaRPr>
          </a:p>
          <a:p>
            <a:pPr marL="457200" lvl="0" indent="-342900" algn="l" rtl="0">
              <a:lnSpc>
                <a:spcPct val="115000"/>
              </a:lnSpc>
              <a:spcBef>
                <a:spcPts val="1000"/>
              </a:spcBef>
              <a:spcAft>
                <a:spcPts val="0"/>
              </a:spcAft>
              <a:buClr>
                <a:srgbClr val="262828"/>
              </a:buClr>
              <a:buSzPts val="1800"/>
              <a:buChar char="•"/>
            </a:pPr>
            <a:r>
              <a:rPr lang="en-US" sz="1800">
                <a:solidFill>
                  <a:srgbClr val="262828"/>
                </a:solidFill>
              </a:rPr>
              <a:t>Allowed the Iowa Department of Revenue to withhold income tax refunds for liabilities owed to the Department</a:t>
            </a:r>
            <a:endParaRPr sz="1800">
              <a:solidFill>
                <a:srgbClr val="262828"/>
              </a:solidFill>
            </a:endParaRPr>
          </a:p>
          <a:p>
            <a:pPr marL="457200" lvl="0" indent="-342900" algn="l" rtl="0">
              <a:lnSpc>
                <a:spcPct val="115000"/>
              </a:lnSpc>
              <a:spcBef>
                <a:spcPts val="1000"/>
              </a:spcBef>
              <a:spcAft>
                <a:spcPts val="0"/>
              </a:spcAft>
              <a:buClr>
                <a:srgbClr val="262828"/>
              </a:buClr>
              <a:buSzPts val="1800"/>
              <a:buChar char="•"/>
            </a:pPr>
            <a:r>
              <a:rPr lang="en-US" sz="1800">
                <a:solidFill>
                  <a:srgbClr val="262828"/>
                </a:solidFill>
              </a:rPr>
              <a:t>By the late 1970s, refunds were allowed to be withheld for other state agencies</a:t>
            </a:r>
            <a:endParaRPr sz="1800">
              <a:solidFill>
                <a:srgbClr val="262828"/>
              </a:solidFill>
            </a:endParaRPr>
          </a:p>
          <a:p>
            <a:pPr marL="457200" lvl="0" indent="-342900" algn="l" rtl="0">
              <a:lnSpc>
                <a:spcPct val="115000"/>
              </a:lnSpc>
              <a:spcBef>
                <a:spcPts val="1000"/>
              </a:spcBef>
              <a:spcAft>
                <a:spcPts val="0"/>
              </a:spcAft>
              <a:buClr>
                <a:srgbClr val="262828"/>
              </a:buClr>
              <a:buSzPts val="1800"/>
              <a:buChar char="•"/>
            </a:pPr>
            <a:r>
              <a:rPr lang="en-US" sz="1800">
                <a:solidFill>
                  <a:srgbClr val="262828"/>
                </a:solidFill>
              </a:rPr>
              <a:t>In 1989, the program expanded to payments issued to state vendors</a:t>
            </a:r>
            <a:endParaRPr sz="1800">
              <a:solidFill>
                <a:srgbClr val="262828"/>
              </a:solidFill>
            </a:endParaRPr>
          </a:p>
          <a:p>
            <a:pPr marL="457200" lvl="0" indent="-342900" algn="l" rtl="0">
              <a:lnSpc>
                <a:spcPct val="115000"/>
              </a:lnSpc>
              <a:spcBef>
                <a:spcPts val="1000"/>
              </a:spcBef>
              <a:spcAft>
                <a:spcPts val="0"/>
              </a:spcAft>
              <a:buClr>
                <a:srgbClr val="262828"/>
              </a:buClr>
              <a:buSzPts val="1800"/>
              <a:buChar char="•"/>
            </a:pPr>
            <a:r>
              <a:rPr lang="en-US" sz="1800">
                <a:solidFill>
                  <a:srgbClr val="262828"/>
                </a:solidFill>
              </a:rPr>
              <a:t>In 2003, the Department of Administrative Services (DAS) began managing the program</a:t>
            </a:r>
            <a:endParaRPr sz="1800">
              <a:solidFill>
                <a:srgbClr val="262828"/>
              </a:solidFill>
            </a:endParaRPr>
          </a:p>
          <a:p>
            <a:pPr marL="457200" lvl="0" indent="-342900" algn="l" rtl="0">
              <a:lnSpc>
                <a:spcPct val="115000"/>
              </a:lnSpc>
              <a:spcBef>
                <a:spcPts val="1000"/>
              </a:spcBef>
              <a:spcAft>
                <a:spcPts val="1000"/>
              </a:spcAft>
              <a:buSzPts val="1800"/>
              <a:buChar char="•"/>
            </a:pPr>
            <a:r>
              <a:rPr lang="en-US" sz="1800" b="1" u="sng">
                <a:solidFill>
                  <a:schemeClr val="hlink"/>
                </a:solidFill>
                <a:hlinkClick r:id="rId3"/>
              </a:rPr>
              <a:t>House File 2565</a:t>
            </a:r>
            <a:r>
              <a:rPr lang="en-US" sz="1800">
                <a:solidFill>
                  <a:srgbClr val="262828"/>
                </a:solidFill>
              </a:rPr>
              <a:t> returned the program to the Iowa Department of Revenue</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title"/>
          </p:nvPr>
        </p:nvSpPr>
        <p:spPr>
          <a:xfrm>
            <a:off x="77725" y="0"/>
            <a:ext cx="88878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700"/>
              <a:t>Why Move Setoffs to the Department of Revenue?</a:t>
            </a:r>
            <a:endParaRPr sz="2700"/>
          </a:p>
        </p:txBody>
      </p:sp>
      <p:sp>
        <p:nvSpPr>
          <p:cNvPr id="364" name="Google Shape;364;p4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grpSp>
        <p:nvGrpSpPr>
          <p:cNvPr id="365" name="Google Shape;365;p44"/>
          <p:cNvGrpSpPr/>
          <p:nvPr/>
        </p:nvGrpSpPr>
        <p:grpSpPr>
          <a:xfrm>
            <a:off x="1661429" y="1281079"/>
            <a:ext cx="2522700" cy="2581334"/>
            <a:chOff x="5799322" y="2834149"/>
            <a:chExt cx="3363600" cy="3441778"/>
          </a:xfrm>
        </p:grpSpPr>
        <p:sp>
          <p:nvSpPr>
            <p:cNvPr id="366" name="Google Shape;366;p44"/>
            <p:cNvSpPr/>
            <p:nvPr/>
          </p:nvSpPr>
          <p:spPr>
            <a:xfrm>
              <a:off x="5799322" y="4018127"/>
              <a:ext cx="3363600" cy="2257800"/>
            </a:xfrm>
            <a:prstGeom prst="roundRect">
              <a:avLst>
                <a:gd name="adj" fmla="val 16667"/>
              </a:avLst>
            </a:prstGeom>
            <a:solidFill>
              <a:schemeClr val="accent4"/>
            </a:solidFill>
            <a:ln>
              <a:noFill/>
            </a:ln>
          </p:spPr>
          <p:txBody>
            <a:bodyPr spcFirstLastPara="1" wrap="square" lIns="68575" tIns="205725" rIns="68575" bIns="34275" anchor="ctr" anchorCtr="0">
              <a:no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Century Gothic"/>
                  <a:ea typeface="Century Gothic"/>
                  <a:cs typeface="Century Gothic"/>
                  <a:sym typeface="Century Gothic"/>
                </a:rPr>
                <a:t>Capitalize on</a:t>
              </a:r>
              <a:br>
                <a:rPr lang="en-US" sz="1500" b="1" i="0" u="none" strike="noStrike" cap="none">
                  <a:solidFill>
                    <a:schemeClr val="lt1"/>
                  </a:solidFill>
                  <a:latin typeface="Century Gothic"/>
                  <a:ea typeface="Century Gothic"/>
                  <a:cs typeface="Century Gothic"/>
                  <a:sym typeface="Century Gothic"/>
                </a:rPr>
              </a:br>
              <a:r>
                <a:rPr lang="en-US" sz="1500" b="1" i="0" u="none" strike="noStrike" cap="none">
                  <a:solidFill>
                    <a:schemeClr val="lt1"/>
                  </a:solidFill>
                  <a:latin typeface="Century Gothic"/>
                  <a:ea typeface="Century Gothic"/>
                  <a:cs typeface="Century Gothic"/>
                  <a:sym typeface="Century Gothic"/>
                </a:rPr>
                <a:t>IDR’s centralized collections capabilities</a:t>
              </a:r>
              <a:endParaRPr sz="1100"/>
            </a:p>
          </p:txBody>
        </p:sp>
        <p:sp>
          <p:nvSpPr>
            <p:cNvPr id="367" name="Google Shape;367;p44"/>
            <p:cNvSpPr/>
            <p:nvPr/>
          </p:nvSpPr>
          <p:spPr>
            <a:xfrm>
              <a:off x="6740851" y="2834149"/>
              <a:ext cx="1480800" cy="14808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368" name="Google Shape;368;p44" descr="Money with solid fill"/>
            <p:cNvPicPr preferRelativeResize="0"/>
            <p:nvPr/>
          </p:nvPicPr>
          <p:blipFill rotWithShape="1">
            <a:blip r:embed="rId3">
              <a:alphaModFix/>
            </a:blip>
            <a:srcRect/>
            <a:stretch/>
          </p:blipFill>
          <p:spPr>
            <a:xfrm>
              <a:off x="6933988" y="3057693"/>
              <a:ext cx="1094401" cy="1094401"/>
            </a:xfrm>
            <a:prstGeom prst="rect">
              <a:avLst/>
            </a:prstGeom>
            <a:noFill/>
            <a:ln>
              <a:noFill/>
            </a:ln>
          </p:spPr>
        </p:pic>
      </p:grpSp>
      <p:grpSp>
        <p:nvGrpSpPr>
          <p:cNvPr id="369" name="Google Shape;369;p44"/>
          <p:cNvGrpSpPr/>
          <p:nvPr/>
        </p:nvGrpSpPr>
        <p:grpSpPr>
          <a:xfrm>
            <a:off x="4933772" y="1281079"/>
            <a:ext cx="2522700" cy="2581334"/>
            <a:chOff x="5799322" y="2834149"/>
            <a:chExt cx="3363600" cy="3441778"/>
          </a:xfrm>
        </p:grpSpPr>
        <p:sp>
          <p:nvSpPr>
            <p:cNvPr id="370" name="Google Shape;370;p44"/>
            <p:cNvSpPr/>
            <p:nvPr/>
          </p:nvSpPr>
          <p:spPr>
            <a:xfrm>
              <a:off x="5799322" y="4018127"/>
              <a:ext cx="3363600" cy="2257800"/>
            </a:xfrm>
            <a:prstGeom prst="roundRect">
              <a:avLst>
                <a:gd name="adj" fmla="val 16667"/>
              </a:avLst>
            </a:prstGeom>
            <a:solidFill>
              <a:schemeClr val="accent4"/>
            </a:solidFill>
            <a:ln>
              <a:noFill/>
            </a:ln>
          </p:spPr>
          <p:txBody>
            <a:bodyPr spcFirstLastPara="1" wrap="square" lIns="68575" tIns="205725" rIns="68575" bIns="34275" anchor="ctr" anchorCtr="0">
              <a:noAutofit/>
            </a:bodyPr>
            <a:lstStyle/>
            <a:p>
              <a:pPr marL="0" marR="0" lvl="0" indent="0" algn="ctr" rtl="0">
                <a:lnSpc>
                  <a:spcPct val="100000"/>
                </a:lnSpc>
                <a:spcBef>
                  <a:spcPts val="0"/>
                </a:spcBef>
                <a:spcAft>
                  <a:spcPts val="0"/>
                </a:spcAft>
                <a:buNone/>
              </a:pPr>
              <a:r>
                <a:rPr lang="en-US" sz="1500" b="1" i="0" u="none" strike="noStrike" cap="none">
                  <a:solidFill>
                    <a:schemeClr val="lt1"/>
                  </a:solidFill>
                  <a:latin typeface="Century Gothic"/>
                  <a:ea typeface="Century Gothic"/>
                  <a:cs typeface="Century Gothic"/>
                  <a:sym typeface="Century Gothic"/>
                </a:rPr>
                <a:t>Modernize the entire </a:t>
              </a:r>
              <a:endParaRPr sz="1100"/>
            </a:p>
            <a:p>
              <a:pPr marL="0" marR="0" lvl="0" indent="0" algn="ctr" rtl="0">
                <a:lnSpc>
                  <a:spcPct val="100000"/>
                </a:lnSpc>
                <a:spcBef>
                  <a:spcPts val="0"/>
                </a:spcBef>
                <a:spcAft>
                  <a:spcPts val="0"/>
                </a:spcAft>
                <a:buNone/>
              </a:pPr>
              <a:r>
                <a:rPr lang="en-US" sz="1500" b="1" i="0" u="none" strike="noStrike" cap="none">
                  <a:solidFill>
                    <a:schemeClr val="lt1"/>
                  </a:solidFill>
                  <a:latin typeface="Century Gothic"/>
                  <a:ea typeface="Century Gothic"/>
                  <a:cs typeface="Century Gothic"/>
                  <a:sym typeface="Century Gothic"/>
                </a:rPr>
                <a:t>approach to setoffs, leveraging </a:t>
              </a:r>
              <a:r>
                <a:rPr lang="en-US" sz="1500" b="1">
                  <a:solidFill>
                    <a:schemeClr val="lt1"/>
                  </a:solidFill>
                  <a:latin typeface="Century Gothic"/>
                  <a:ea typeface="Century Gothic"/>
                  <a:cs typeface="Century Gothic"/>
                  <a:sym typeface="Century Gothic"/>
                </a:rPr>
                <a:t>our new</a:t>
              </a:r>
              <a:r>
                <a:rPr lang="en-US" sz="1500" b="1" i="0" u="none" strike="noStrike" cap="none">
                  <a:solidFill>
                    <a:schemeClr val="lt1"/>
                  </a:solidFill>
                  <a:latin typeface="Century Gothic"/>
                  <a:ea typeface="Century Gothic"/>
                  <a:cs typeface="Century Gothic"/>
                  <a:sym typeface="Century Gothic"/>
                </a:rPr>
                <a:t> configurable technology</a:t>
              </a:r>
              <a:endParaRPr sz="1100"/>
            </a:p>
          </p:txBody>
        </p:sp>
        <p:sp>
          <p:nvSpPr>
            <p:cNvPr id="371" name="Google Shape;371;p44"/>
            <p:cNvSpPr/>
            <p:nvPr/>
          </p:nvSpPr>
          <p:spPr>
            <a:xfrm>
              <a:off x="6740851" y="2834149"/>
              <a:ext cx="1480800" cy="1480800"/>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372" name="Google Shape;372;p44" descr="Lightbulb and gear with solid fill"/>
            <p:cNvPicPr preferRelativeResize="0"/>
            <p:nvPr/>
          </p:nvPicPr>
          <p:blipFill rotWithShape="1">
            <a:blip r:embed="rId4">
              <a:alphaModFix/>
            </a:blip>
            <a:srcRect/>
            <a:stretch/>
          </p:blipFill>
          <p:spPr>
            <a:xfrm>
              <a:off x="6933988" y="3027286"/>
              <a:ext cx="1094401" cy="1094401"/>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txBox="1"/>
          <p:nvPr/>
        </p:nvSpPr>
        <p:spPr>
          <a:xfrm>
            <a:off x="3205116" y="1860901"/>
            <a:ext cx="2301900" cy="654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300" b="1" i="0" u="none" strike="noStrike" cap="none">
                <a:solidFill>
                  <a:schemeClr val="accent4"/>
                </a:solidFill>
                <a:latin typeface="Century Gothic"/>
                <a:ea typeface="Century Gothic"/>
                <a:cs typeface="Century Gothic"/>
                <a:sym typeface="Century Gothic"/>
              </a:rPr>
              <a:t>$29.5 million</a:t>
            </a:r>
            <a:endParaRPr sz="1100"/>
          </a:p>
          <a:p>
            <a:pPr marL="0" marR="0" lvl="0" indent="0" algn="ctr" rtl="0">
              <a:lnSpc>
                <a:spcPct val="100000"/>
              </a:lnSpc>
              <a:spcBef>
                <a:spcPts val="0"/>
              </a:spcBef>
              <a:spcAft>
                <a:spcPts val="0"/>
              </a:spcAft>
              <a:buNone/>
            </a:pPr>
            <a:r>
              <a:rPr lang="en-US" sz="1500" b="0" i="0" u="none" strike="noStrike" cap="none">
                <a:solidFill>
                  <a:schemeClr val="dk2"/>
                </a:solidFill>
                <a:latin typeface="Century Gothic"/>
                <a:ea typeface="Century Gothic"/>
                <a:cs typeface="Century Gothic"/>
                <a:sym typeface="Century Gothic"/>
              </a:rPr>
              <a:t>Debt collected to date</a:t>
            </a:r>
            <a:endParaRPr sz="1100"/>
          </a:p>
        </p:txBody>
      </p:sp>
      <p:sp>
        <p:nvSpPr>
          <p:cNvPr id="379" name="Google Shape;379;p45"/>
          <p:cNvSpPr txBox="1"/>
          <p:nvPr/>
        </p:nvSpPr>
        <p:spPr>
          <a:xfrm>
            <a:off x="586459" y="3485409"/>
            <a:ext cx="4077225" cy="65407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300" b="1" i="0" u="none" strike="noStrike" cap="none">
                <a:solidFill>
                  <a:schemeClr val="accent4"/>
                </a:solidFill>
                <a:latin typeface="Century Gothic"/>
                <a:ea typeface="Century Gothic"/>
                <a:cs typeface="Century Gothic"/>
                <a:sym typeface="Century Gothic"/>
              </a:rPr>
              <a:t>From 7 days to 48 hours</a:t>
            </a:r>
            <a:endParaRPr sz="1100"/>
          </a:p>
          <a:p>
            <a:pPr marL="0" marR="0" lvl="0" indent="0" algn="ctr" rtl="0">
              <a:lnSpc>
                <a:spcPct val="100000"/>
              </a:lnSpc>
              <a:spcBef>
                <a:spcPts val="0"/>
              </a:spcBef>
              <a:spcAft>
                <a:spcPts val="0"/>
              </a:spcAft>
              <a:buNone/>
            </a:pPr>
            <a:r>
              <a:rPr lang="en-US" sz="1500" b="0" i="0" u="none" strike="noStrike" cap="none">
                <a:solidFill>
                  <a:schemeClr val="dk2"/>
                </a:solidFill>
                <a:latin typeface="Century Gothic"/>
                <a:ea typeface="Century Gothic"/>
                <a:cs typeface="Century Gothic"/>
                <a:sym typeface="Century Gothic"/>
              </a:rPr>
              <a:t>Customer response time shortened</a:t>
            </a:r>
            <a:endParaRPr sz="1100"/>
          </a:p>
        </p:txBody>
      </p:sp>
      <p:sp>
        <p:nvSpPr>
          <p:cNvPr id="380" name="Google Shape;380;p45"/>
          <p:cNvSpPr txBox="1"/>
          <p:nvPr/>
        </p:nvSpPr>
        <p:spPr>
          <a:xfrm>
            <a:off x="4480320" y="3485409"/>
            <a:ext cx="4077225" cy="654075"/>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300" b="1" i="0" u="none" strike="noStrike" cap="none">
                <a:solidFill>
                  <a:schemeClr val="accent4"/>
                </a:solidFill>
                <a:latin typeface="Century Gothic"/>
                <a:ea typeface="Century Gothic"/>
                <a:cs typeface="Century Gothic"/>
                <a:sym typeface="Century Gothic"/>
              </a:rPr>
              <a:t>From </a:t>
            </a:r>
            <a:r>
              <a:rPr lang="en-US" sz="2300" b="1">
                <a:solidFill>
                  <a:schemeClr val="accent4"/>
                </a:solidFill>
                <a:latin typeface="Century Gothic"/>
                <a:ea typeface="Century Gothic"/>
                <a:cs typeface="Century Gothic"/>
                <a:sym typeface="Century Gothic"/>
              </a:rPr>
              <a:t>4</a:t>
            </a:r>
            <a:r>
              <a:rPr lang="en-US" sz="2300" b="1" i="0" u="none" strike="noStrike" cap="none">
                <a:solidFill>
                  <a:schemeClr val="accent4"/>
                </a:solidFill>
                <a:latin typeface="Century Gothic"/>
                <a:ea typeface="Century Gothic"/>
                <a:cs typeface="Century Gothic"/>
                <a:sym typeface="Century Gothic"/>
              </a:rPr>
              <a:t>5 days to 7 days</a:t>
            </a:r>
            <a:endParaRPr sz="1100"/>
          </a:p>
          <a:p>
            <a:pPr marL="0" marR="0" lvl="0" indent="0" algn="ctr" rtl="0">
              <a:lnSpc>
                <a:spcPct val="100000"/>
              </a:lnSpc>
              <a:spcBef>
                <a:spcPts val="0"/>
              </a:spcBef>
              <a:spcAft>
                <a:spcPts val="0"/>
              </a:spcAft>
              <a:buNone/>
            </a:pPr>
            <a:r>
              <a:rPr lang="en-US" sz="1500" b="0" i="0" u="none" strike="noStrike" cap="none">
                <a:solidFill>
                  <a:schemeClr val="dk2"/>
                </a:solidFill>
                <a:latin typeface="Century Gothic"/>
                <a:ea typeface="Century Gothic"/>
                <a:cs typeface="Century Gothic"/>
                <a:sym typeface="Century Gothic"/>
              </a:rPr>
              <a:t>Payment </a:t>
            </a:r>
            <a:r>
              <a:rPr lang="en-US" sz="1500">
                <a:solidFill>
                  <a:schemeClr val="dk2"/>
                </a:solidFill>
                <a:latin typeface="Century Gothic"/>
                <a:ea typeface="Century Gothic"/>
                <a:cs typeface="Century Gothic"/>
                <a:sym typeface="Century Gothic"/>
              </a:rPr>
              <a:t>released faster</a:t>
            </a:r>
            <a:endParaRPr sz="1100"/>
          </a:p>
        </p:txBody>
      </p:sp>
      <p:pic>
        <p:nvPicPr>
          <p:cNvPr id="381" name="Google Shape;381;p45" descr="Money with solid fill"/>
          <p:cNvPicPr preferRelativeResize="0"/>
          <p:nvPr/>
        </p:nvPicPr>
        <p:blipFill rotWithShape="1">
          <a:blip r:embed="rId3">
            <a:alphaModFix/>
          </a:blip>
          <a:srcRect/>
          <a:stretch/>
        </p:blipFill>
        <p:spPr>
          <a:xfrm>
            <a:off x="3945544" y="1089465"/>
            <a:ext cx="820801" cy="820801"/>
          </a:xfrm>
          <a:prstGeom prst="rect">
            <a:avLst/>
          </a:prstGeom>
          <a:noFill/>
          <a:ln>
            <a:noFill/>
          </a:ln>
        </p:spPr>
      </p:pic>
      <p:pic>
        <p:nvPicPr>
          <p:cNvPr id="382" name="Google Shape;382;p45" descr="Daily calendar with solid fill"/>
          <p:cNvPicPr preferRelativeResize="0"/>
          <p:nvPr/>
        </p:nvPicPr>
        <p:blipFill rotWithShape="1">
          <a:blip r:embed="rId4">
            <a:alphaModFix/>
          </a:blip>
          <a:srcRect/>
          <a:stretch/>
        </p:blipFill>
        <p:spPr>
          <a:xfrm>
            <a:off x="6108530" y="2721581"/>
            <a:ext cx="820801" cy="820801"/>
          </a:xfrm>
          <a:prstGeom prst="rect">
            <a:avLst/>
          </a:prstGeom>
          <a:noFill/>
          <a:ln>
            <a:noFill/>
          </a:ln>
        </p:spPr>
      </p:pic>
      <p:pic>
        <p:nvPicPr>
          <p:cNvPr id="383" name="Google Shape;383;p45" descr="Alarm clock with solid fill"/>
          <p:cNvPicPr preferRelativeResize="0"/>
          <p:nvPr/>
        </p:nvPicPr>
        <p:blipFill rotWithShape="1">
          <a:blip r:embed="rId5">
            <a:alphaModFix/>
          </a:blip>
          <a:srcRect/>
          <a:stretch/>
        </p:blipFill>
        <p:spPr>
          <a:xfrm>
            <a:off x="2214669" y="2721581"/>
            <a:ext cx="820801" cy="820801"/>
          </a:xfrm>
          <a:prstGeom prst="rect">
            <a:avLst/>
          </a:prstGeom>
          <a:noFill/>
          <a:ln>
            <a:noFill/>
          </a:ln>
        </p:spPr>
      </p:pic>
      <p:sp>
        <p:nvSpPr>
          <p:cNvPr id="384" name="Google Shape;384;p45"/>
          <p:cNvSpPr txBox="1">
            <a:spLocks noGrp="1"/>
          </p:cNvSpPr>
          <p:nvPr>
            <p:ph type="title"/>
          </p:nvPr>
        </p:nvSpPr>
        <p:spPr>
          <a:xfrm>
            <a:off x="152400" y="7620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Benefits Achieved to Date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a:spLocks noGrp="1"/>
          </p:cNvSpPr>
          <p:nvPr>
            <p:ph type="body" idx="1"/>
          </p:nvPr>
        </p:nvSpPr>
        <p:spPr>
          <a:xfrm>
            <a:off x="253525" y="781050"/>
            <a:ext cx="8712000" cy="39192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Setoff payments intercepted are received by IDR within seven days</a:t>
            </a:r>
            <a:endParaRPr/>
          </a:p>
          <a:p>
            <a:pPr marL="457200" lvl="0" indent="-368300" algn="l" rtl="0">
              <a:spcBef>
                <a:spcPts val="1000"/>
              </a:spcBef>
              <a:spcAft>
                <a:spcPts val="0"/>
              </a:spcAft>
              <a:buSzPts val="2200"/>
              <a:buChar char="•"/>
            </a:pPr>
            <a:r>
              <a:rPr lang="en-US"/>
              <a:t>A Notice of Setoff of Public Payment letter is sent to the obligor</a:t>
            </a:r>
            <a:endParaRPr/>
          </a:p>
          <a:p>
            <a:pPr marL="457200" lvl="0" indent="-368300" algn="l" rtl="0">
              <a:spcBef>
                <a:spcPts val="1000"/>
              </a:spcBef>
              <a:spcAft>
                <a:spcPts val="0"/>
              </a:spcAft>
              <a:buSzPts val="2200"/>
              <a:buChar char="•"/>
            </a:pPr>
            <a:r>
              <a:rPr lang="en-US"/>
              <a:t>Payments are sent out to each agency every Friday</a:t>
            </a:r>
            <a:endParaRPr/>
          </a:p>
          <a:p>
            <a:pPr marL="457200" lvl="0" indent="-368300" algn="l" rtl="0">
              <a:spcBef>
                <a:spcPts val="1000"/>
              </a:spcBef>
              <a:spcAft>
                <a:spcPts val="0"/>
              </a:spcAft>
              <a:buSzPts val="2200"/>
              <a:buChar char="•"/>
            </a:pPr>
            <a:r>
              <a:rPr lang="en-US"/>
              <a:t>The fee to participate is $7.00 per setoff payment</a:t>
            </a:r>
            <a:endParaRPr/>
          </a:p>
          <a:p>
            <a:pPr marL="457200" lvl="0" indent="-368300" algn="l" rtl="0">
              <a:spcBef>
                <a:spcPts val="1000"/>
              </a:spcBef>
              <a:spcAft>
                <a:spcPts val="0"/>
              </a:spcAft>
              <a:buSzPts val="2200"/>
              <a:buChar char="•"/>
            </a:pPr>
            <a:r>
              <a:rPr lang="en-US"/>
              <a:t>Obligors have 15 days to challenge or request a split</a:t>
            </a:r>
            <a:endParaRPr/>
          </a:p>
          <a:p>
            <a:pPr marL="457200" lvl="0" indent="-368300" algn="l" rtl="0">
              <a:spcBef>
                <a:spcPts val="1000"/>
              </a:spcBef>
              <a:spcAft>
                <a:spcPts val="0"/>
              </a:spcAft>
              <a:buSzPts val="2200"/>
              <a:buChar char="•"/>
            </a:pPr>
            <a:r>
              <a:rPr lang="en-US"/>
              <a:t>Once challenge period has passed and a challenge is not received, a Notice of Completed Setoff is sent to the obligor </a:t>
            </a:r>
            <a:endParaRPr/>
          </a:p>
          <a:p>
            <a:pPr marL="457200" lvl="0" indent="-368300" algn="l" rtl="0">
              <a:spcBef>
                <a:spcPts val="1000"/>
              </a:spcBef>
              <a:spcAft>
                <a:spcPts val="0"/>
              </a:spcAft>
              <a:buSzPts val="2200"/>
              <a:buChar char="•"/>
            </a:pPr>
            <a:r>
              <a:rPr lang="en-US"/>
              <a:t>The agency will also be notified of setoff results</a:t>
            </a:r>
            <a:endParaRPr/>
          </a:p>
        </p:txBody>
      </p:sp>
      <p:sp>
        <p:nvSpPr>
          <p:cNvPr id="391" name="Google Shape;391;p4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Program Overview</a:t>
            </a:r>
            <a:endParaRPr/>
          </a:p>
        </p:txBody>
      </p:sp>
      <p:sp>
        <p:nvSpPr>
          <p:cNvPr id="392" name="Google Shape;392;p4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Welcome!</a:t>
            </a:r>
            <a:endParaRPr/>
          </a:p>
        </p:txBody>
      </p:sp>
      <p:sp>
        <p:nvSpPr>
          <p:cNvPr id="74" name="Google Shape;74;p11"/>
          <p:cNvSpPr txBox="1">
            <a:spLocks noGrp="1"/>
          </p:cNvSpPr>
          <p:nvPr>
            <p:ph type="body" idx="1"/>
          </p:nvPr>
        </p:nvSpPr>
        <p:spPr>
          <a:xfrm>
            <a:off x="253525" y="704850"/>
            <a:ext cx="8712000" cy="3394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2100" b="1"/>
              <a:t>Agenda:</a:t>
            </a:r>
            <a:endParaRPr sz="2100" b="1"/>
          </a:p>
          <a:p>
            <a:pPr marL="457200" lvl="0" indent="-361950" algn="l" rtl="0">
              <a:spcBef>
                <a:spcPts val="640"/>
              </a:spcBef>
              <a:spcAft>
                <a:spcPts val="0"/>
              </a:spcAft>
              <a:buSzPts val="2100"/>
              <a:buChar char="●"/>
            </a:pPr>
            <a:r>
              <a:rPr lang="en-US" sz="2100"/>
              <a:t>W-2 / 1099 Program</a:t>
            </a:r>
            <a:endParaRPr sz="2100"/>
          </a:p>
          <a:p>
            <a:pPr marL="457200" lvl="0" indent="-361950" algn="l" rtl="0">
              <a:spcBef>
                <a:spcPts val="0"/>
              </a:spcBef>
              <a:spcAft>
                <a:spcPts val="0"/>
              </a:spcAft>
              <a:buSzPts val="2100"/>
              <a:buChar char="●"/>
            </a:pPr>
            <a:r>
              <a:rPr lang="en-US" sz="2100"/>
              <a:t>State of Iowa Setoff Program</a:t>
            </a:r>
            <a:endParaRPr sz="2100"/>
          </a:p>
          <a:p>
            <a:pPr marL="914400" lvl="1" indent="-349250" algn="l" rtl="0">
              <a:spcBef>
                <a:spcPts val="0"/>
              </a:spcBef>
              <a:spcAft>
                <a:spcPts val="0"/>
              </a:spcAft>
              <a:buSzPts val="1900"/>
              <a:buChar char="○"/>
            </a:pPr>
            <a:r>
              <a:rPr lang="en-US" sz="1900"/>
              <a:t>How to Enroll</a:t>
            </a:r>
            <a:endParaRPr sz="1900"/>
          </a:p>
          <a:p>
            <a:pPr marL="914400" lvl="1" indent="-349250" algn="l" rtl="0">
              <a:spcBef>
                <a:spcPts val="0"/>
              </a:spcBef>
              <a:spcAft>
                <a:spcPts val="0"/>
              </a:spcAft>
              <a:buSzPts val="1900"/>
              <a:buChar char="○"/>
            </a:pPr>
            <a:r>
              <a:rPr lang="en-US" sz="1900"/>
              <a:t>Debt Administration Portal</a:t>
            </a:r>
            <a:endParaRPr sz="1900"/>
          </a:p>
          <a:p>
            <a:pPr marL="914400" lvl="1" indent="-349250" algn="l" rtl="0">
              <a:spcBef>
                <a:spcPts val="0"/>
              </a:spcBef>
              <a:spcAft>
                <a:spcPts val="0"/>
              </a:spcAft>
              <a:buSzPts val="1900"/>
              <a:buChar char="○"/>
            </a:pPr>
            <a:r>
              <a:rPr lang="en-US" sz="1900"/>
              <a:t>Common Questions</a:t>
            </a:r>
            <a:endParaRPr sz="1900"/>
          </a:p>
          <a:p>
            <a:pPr marL="0" lvl="0" indent="0" algn="l" rtl="0">
              <a:spcBef>
                <a:spcPts val="640"/>
              </a:spcBef>
              <a:spcAft>
                <a:spcPts val="0"/>
              </a:spcAft>
              <a:buNone/>
            </a:pPr>
            <a:r>
              <a:rPr lang="en-US" sz="2100" b="1"/>
              <a:t>Speakers: </a:t>
            </a:r>
            <a:endParaRPr sz="2100" b="1"/>
          </a:p>
          <a:p>
            <a:pPr marL="457200" lvl="0" indent="-361950" algn="l" rtl="0">
              <a:spcBef>
                <a:spcPts val="640"/>
              </a:spcBef>
              <a:spcAft>
                <a:spcPts val="0"/>
              </a:spcAft>
              <a:buSzPts val="2100"/>
              <a:buChar char="●"/>
            </a:pPr>
            <a:r>
              <a:rPr lang="en-US" sz="2100"/>
              <a:t>Chet Eginoire, Tax Operations Bureau Chief</a:t>
            </a:r>
            <a:endParaRPr sz="2100"/>
          </a:p>
          <a:p>
            <a:pPr marL="457200" lvl="0" indent="-361950" algn="l" rtl="0">
              <a:spcBef>
                <a:spcPts val="0"/>
              </a:spcBef>
              <a:spcAft>
                <a:spcPts val="0"/>
              </a:spcAft>
              <a:buSzPts val="2100"/>
              <a:buChar char="●"/>
            </a:pPr>
            <a:r>
              <a:rPr lang="en-US" sz="2100"/>
              <a:t>Michelle Ramsey, Setoff Program Manager</a:t>
            </a:r>
            <a:endParaRPr sz="2100"/>
          </a:p>
          <a:p>
            <a:pPr marL="457200" lvl="0" indent="-361950" algn="l" rtl="0">
              <a:spcBef>
                <a:spcPts val="0"/>
              </a:spcBef>
              <a:spcAft>
                <a:spcPts val="0"/>
              </a:spcAft>
              <a:buSzPts val="2100"/>
              <a:buChar char="●"/>
            </a:pPr>
            <a:r>
              <a:rPr lang="en-US" sz="2100"/>
              <a:t>Meagan McCarthy, Setoff Revenue Examiner</a:t>
            </a:r>
            <a:endParaRPr sz="21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How to Sign Up</a:t>
            </a:r>
            <a:endParaRPr/>
          </a:p>
        </p:txBody>
      </p:sp>
      <p:sp>
        <p:nvSpPr>
          <p:cNvPr id="399" name="Google Shape;399;p47"/>
          <p:cNvSpPr txBox="1">
            <a:spLocks noGrp="1"/>
          </p:cNvSpPr>
          <p:nvPr>
            <p:ph type="body" idx="1"/>
          </p:nvPr>
        </p:nvSpPr>
        <p:spPr>
          <a:xfrm>
            <a:off x="253525" y="857250"/>
            <a:ext cx="8712000" cy="1813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Complete the following:</a:t>
            </a:r>
            <a:endParaRPr/>
          </a:p>
          <a:p>
            <a:pPr marL="457200" lvl="0" indent="-368300" algn="l" rtl="0">
              <a:spcBef>
                <a:spcPts val="640"/>
              </a:spcBef>
              <a:spcAft>
                <a:spcPts val="0"/>
              </a:spcAft>
              <a:buSzPts val="2200"/>
              <a:buChar char="•"/>
            </a:pPr>
            <a:r>
              <a:rPr lang="en-US"/>
              <a:t>Enrollment Application</a:t>
            </a:r>
            <a:endParaRPr/>
          </a:p>
          <a:p>
            <a:pPr marL="457200" lvl="0" indent="-368300" algn="l" rtl="0">
              <a:spcBef>
                <a:spcPts val="0"/>
              </a:spcBef>
              <a:spcAft>
                <a:spcPts val="0"/>
              </a:spcAft>
              <a:buSzPts val="2200"/>
              <a:buChar char="•"/>
            </a:pPr>
            <a:r>
              <a:rPr lang="en-US"/>
              <a:t>Questionnaire</a:t>
            </a:r>
            <a:endParaRPr/>
          </a:p>
          <a:p>
            <a:pPr marL="457200" lvl="0" indent="-368300" algn="l" rtl="0">
              <a:spcBef>
                <a:spcPts val="0"/>
              </a:spcBef>
              <a:spcAft>
                <a:spcPts val="0"/>
              </a:spcAft>
              <a:buSzPts val="2200"/>
              <a:buChar char="•"/>
            </a:pPr>
            <a:r>
              <a:rPr lang="en-US"/>
              <a:t>Memorandum of Understanding</a:t>
            </a:r>
            <a:endParaRPr/>
          </a:p>
        </p:txBody>
      </p:sp>
      <p:sp>
        <p:nvSpPr>
          <p:cNvPr id="400" name="Google Shape;400;p4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
        <p:nvSpPr>
          <p:cNvPr id="401" name="Google Shape;401;p47"/>
          <p:cNvSpPr/>
          <p:nvPr/>
        </p:nvSpPr>
        <p:spPr>
          <a:xfrm>
            <a:off x="1059900" y="2967400"/>
            <a:ext cx="7037700" cy="11637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sz="2300" b="1">
                <a:solidFill>
                  <a:schemeClr val="accent4"/>
                </a:solidFill>
                <a:latin typeface="Century Gothic"/>
                <a:ea typeface="Century Gothic"/>
                <a:cs typeface="Century Gothic"/>
                <a:sym typeface="Century Gothic"/>
              </a:rPr>
              <a:t>Why are these forms needed?</a:t>
            </a:r>
            <a:endParaRPr sz="2300" b="1">
              <a:solidFill>
                <a:schemeClr val="accent4"/>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500">
                <a:solidFill>
                  <a:schemeClr val="dk2"/>
                </a:solidFill>
                <a:latin typeface="Century Gothic"/>
                <a:ea typeface="Century Gothic"/>
                <a:cs typeface="Century Gothic"/>
                <a:sym typeface="Century Gothic"/>
              </a:rPr>
              <a:t>Allows IDR to verify who should be signing legal documents on behalf of each agency, who should have access to the Debt Administration Portal, and that Iowans are treated consistently and fairly.</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8"/>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Application, Section 1</a:t>
            </a:r>
            <a:endParaRPr/>
          </a:p>
        </p:txBody>
      </p:sp>
      <p:sp>
        <p:nvSpPr>
          <p:cNvPr id="408" name="Google Shape;408;p4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pic>
        <p:nvPicPr>
          <p:cNvPr id="409" name="Google Shape;409;p48"/>
          <p:cNvPicPr preferRelativeResize="0"/>
          <p:nvPr/>
        </p:nvPicPr>
        <p:blipFill>
          <a:blip r:embed="rId3">
            <a:alphaModFix/>
          </a:blip>
          <a:stretch>
            <a:fillRect/>
          </a:stretch>
        </p:blipFill>
        <p:spPr>
          <a:xfrm>
            <a:off x="1735025" y="919125"/>
            <a:ext cx="5673950" cy="3569701"/>
          </a:xfrm>
          <a:prstGeom prst="rect">
            <a:avLst/>
          </a:prstGeom>
          <a:noFill/>
          <a:ln>
            <a:noFill/>
          </a:ln>
        </p:spPr>
      </p:pic>
      <p:sp>
        <p:nvSpPr>
          <p:cNvPr id="410" name="Google Shape;410;p48"/>
          <p:cNvSpPr/>
          <p:nvPr/>
        </p:nvSpPr>
        <p:spPr>
          <a:xfrm>
            <a:off x="6629400" y="1449775"/>
            <a:ext cx="692100" cy="10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Application, Section 2</a:t>
            </a:r>
            <a:endParaRPr/>
          </a:p>
        </p:txBody>
      </p:sp>
      <p:sp>
        <p:nvSpPr>
          <p:cNvPr id="417" name="Google Shape;417;p4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pic>
        <p:nvPicPr>
          <p:cNvPr id="418" name="Google Shape;418;p49"/>
          <p:cNvPicPr preferRelativeResize="0"/>
          <p:nvPr/>
        </p:nvPicPr>
        <p:blipFill>
          <a:blip r:embed="rId3">
            <a:alphaModFix/>
          </a:blip>
          <a:stretch>
            <a:fillRect/>
          </a:stretch>
        </p:blipFill>
        <p:spPr>
          <a:xfrm>
            <a:off x="1465125" y="955525"/>
            <a:ext cx="6187649" cy="35864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Application, Section 3</a:t>
            </a:r>
            <a:endParaRPr/>
          </a:p>
        </p:txBody>
      </p:sp>
      <p:sp>
        <p:nvSpPr>
          <p:cNvPr id="425" name="Google Shape;425;p5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pic>
        <p:nvPicPr>
          <p:cNvPr id="426" name="Google Shape;426;p50"/>
          <p:cNvPicPr preferRelativeResize="0"/>
          <p:nvPr/>
        </p:nvPicPr>
        <p:blipFill>
          <a:blip r:embed="rId3">
            <a:alphaModFix/>
          </a:blip>
          <a:stretch>
            <a:fillRect/>
          </a:stretch>
        </p:blipFill>
        <p:spPr>
          <a:xfrm>
            <a:off x="445338" y="883213"/>
            <a:ext cx="8227229" cy="3731062"/>
          </a:xfrm>
          <a:prstGeom prst="rect">
            <a:avLst/>
          </a:prstGeom>
          <a:noFill/>
          <a:ln>
            <a:noFill/>
          </a:ln>
        </p:spPr>
      </p:pic>
      <p:sp>
        <p:nvSpPr>
          <p:cNvPr id="427" name="Google Shape;427;p50"/>
          <p:cNvSpPr/>
          <p:nvPr/>
        </p:nvSpPr>
        <p:spPr>
          <a:xfrm>
            <a:off x="7753350" y="1602175"/>
            <a:ext cx="919200" cy="16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1"/>
          <p:cNvSpPr txBox="1">
            <a:spLocks noGrp="1"/>
          </p:cNvSpPr>
          <p:nvPr>
            <p:ph type="title"/>
          </p:nvPr>
        </p:nvSpPr>
        <p:spPr>
          <a:xfrm>
            <a:off x="152400" y="0"/>
            <a:ext cx="8813100" cy="730200"/>
          </a:xfrm>
          <a:prstGeom prst="rect">
            <a:avLst/>
          </a:prstGeom>
          <a:ln w="9525"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Questionnaire</a:t>
            </a:r>
            <a:endParaRPr/>
          </a:p>
        </p:txBody>
      </p:sp>
      <p:sp>
        <p:nvSpPr>
          <p:cNvPr id="434" name="Google Shape;434;p5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pic>
        <p:nvPicPr>
          <p:cNvPr id="435" name="Google Shape;435;p51"/>
          <p:cNvPicPr preferRelativeResize="0"/>
          <p:nvPr/>
        </p:nvPicPr>
        <p:blipFill>
          <a:blip r:embed="rId3">
            <a:alphaModFix/>
          </a:blip>
          <a:stretch>
            <a:fillRect/>
          </a:stretch>
        </p:blipFill>
        <p:spPr>
          <a:xfrm>
            <a:off x="1876350" y="934500"/>
            <a:ext cx="5391450" cy="3712753"/>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36" name="Google Shape;436;p51"/>
          <p:cNvSpPr/>
          <p:nvPr/>
        </p:nvSpPr>
        <p:spPr>
          <a:xfrm>
            <a:off x="6553200" y="1478350"/>
            <a:ext cx="714600" cy="15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Due Process</a:t>
            </a:r>
            <a:endParaRPr/>
          </a:p>
        </p:txBody>
      </p:sp>
      <p:sp>
        <p:nvSpPr>
          <p:cNvPr id="443" name="Google Shape;443;p52"/>
          <p:cNvSpPr txBox="1">
            <a:spLocks noGrp="1"/>
          </p:cNvSpPr>
          <p:nvPr>
            <p:ph type="body" idx="1"/>
          </p:nvPr>
        </p:nvSpPr>
        <p:spPr>
          <a:xfrm>
            <a:off x="253500" y="873450"/>
            <a:ext cx="8643000" cy="891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t>The process to inform the obligor of their debt as well as their right to appeal or contest the debt</a:t>
            </a:r>
            <a:endParaRPr/>
          </a:p>
          <a:p>
            <a:pPr marL="0" lvl="0" indent="0" algn="l" rtl="0">
              <a:spcBef>
                <a:spcPts val="640"/>
              </a:spcBef>
              <a:spcAft>
                <a:spcPts val="0"/>
              </a:spcAft>
              <a:buNone/>
            </a:pPr>
            <a:endParaRPr/>
          </a:p>
        </p:txBody>
      </p:sp>
      <p:sp>
        <p:nvSpPr>
          <p:cNvPr id="444" name="Google Shape;444;p5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a:p>
        </p:txBody>
      </p:sp>
      <p:pic>
        <p:nvPicPr>
          <p:cNvPr id="445" name="Google Shape;445;p52"/>
          <p:cNvPicPr preferRelativeResize="0"/>
          <p:nvPr/>
        </p:nvPicPr>
        <p:blipFill>
          <a:blip r:embed="rId3">
            <a:alphaModFix/>
          </a:blip>
          <a:stretch>
            <a:fillRect/>
          </a:stretch>
        </p:blipFill>
        <p:spPr>
          <a:xfrm>
            <a:off x="5300907" y="1996112"/>
            <a:ext cx="3076425" cy="2619125"/>
          </a:xfrm>
          <a:prstGeom prst="rect">
            <a:avLst/>
          </a:prstGeom>
          <a:noFill/>
          <a:ln>
            <a:noFill/>
          </a:ln>
        </p:spPr>
      </p:pic>
      <p:sp>
        <p:nvSpPr>
          <p:cNvPr id="446" name="Google Shape;446;p52"/>
          <p:cNvSpPr txBox="1"/>
          <p:nvPr/>
        </p:nvSpPr>
        <p:spPr>
          <a:xfrm>
            <a:off x="853875" y="1755300"/>
            <a:ext cx="3972000" cy="2707500"/>
          </a:xfrm>
          <a:prstGeom prst="rect">
            <a:avLst/>
          </a:prstGeom>
          <a:noFill/>
          <a:ln>
            <a:noFill/>
          </a:ln>
        </p:spPr>
        <p:txBody>
          <a:bodyPr spcFirstLastPara="1" wrap="square" lIns="91425" tIns="91425" rIns="91425" bIns="91425" anchor="t" anchorCtr="0">
            <a:noAutofit/>
          </a:bodyPr>
          <a:lstStyle/>
          <a:p>
            <a:pPr marL="171450" lvl="0" indent="-2159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How the debt is established</a:t>
            </a:r>
            <a:endParaRPr sz="2200">
              <a:solidFill>
                <a:schemeClr val="dk1"/>
              </a:solidFill>
              <a:latin typeface="Source Sans Pro"/>
              <a:ea typeface="Source Sans Pro"/>
              <a:cs typeface="Source Sans Pro"/>
              <a:sym typeface="Source Sans Pro"/>
            </a:endParaRPr>
          </a:p>
          <a:p>
            <a:pPr marL="1714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How the obligor is notified</a:t>
            </a:r>
            <a:endParaRPr sz="2200">
              <a:solidFill>
                <a:schemeClr val="dk1"/>
              </a:solidFill>
              <a:latin typeface="Source Sans Pro"/>
              <a:ea typeface="Source Sans Pro"/>
              <a:cs typeface="Source Sans Pro"/>
              <a:sym typeface="Source Sans Pro"/>
            </a:endParaRPr>
          </a:p>
          <a:p>
            <a:pPr marL="1714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Steps taken to recover the debt </a:t>
            </a:r>
            <a:endParaRPr sz="2200">
              <a:solidFill>
                <a:schemeClr val="dk1"/>
              </a:solidFill>
              <a:latin typeface="Source Sans Pro"/>
              <a:ea typeface="Source Sans Pro"/>
              <a:cs typeface="Source Sans Pro"/>
              <a:sym typeface="Source Sans Pro"/>
            </a:endParaRPr>
          </a:p>
          <a:p>
            <a:pPr marL="1714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How you attempt to collect the debt</a:t>
            </a:r>
            <a:endParaRPr sz="2200">
              <a:solidFill>
                <a:schemeClr val="dk1"/>
              </a:solidFill>
              <a:latin typeface="Source Sans Pro"/>
              <a:ea typeface="Source Sans Pro"/>
              <a:cs typeface="Source Sans Pro"/>
              <a:sym typeface="Source Sans Pro"/>
            </a:endParaRPr>
          </a:p>
          <a:p>
            <a:pPr marL="1714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Timeframe for filing an appeal</a:t>
            </a:r>
            <a:endParaRPr sz="2200">
              <a:solidFill>
                <a:schemeClr val="dk1"/>
              </a:solidFill>
              <a:latin typeface="Source Sans Pro"/>
              <a:ea typeface="Source Sans Pro"/>
              <a:cs typeface="Source Sans Pro"/>
              <a:sym typeface="Source Sans Pro"/>
            </a:endParaRPr>
          </a:p>
          <a:p>
            <a:pPr marL="457200" lvl="0" indent="0" algn="l" rtl="0">
              <a:spcBef>
                <a:spcPts val="1000"/>
              </a:spcBef>
              <a:spcAft>
                <a:spcPts val="0"/>
              </a:spcAft>
              <a:buNone/>
            </a:pPr>
            <a:endParaRPr sz="2100">
              <a:solidFill>
                <a:schemeClr val="dk1"/>
              </a:solidFill>
              <a:latin typeface="Source Sans Pro"/>
              <a:ea typeface="Source Sans Pro"/>
              <a:cs typeface="Source Sans Pro"/>
              <a:sym typeface="Source Sans Pro"/>
            </a:endParaRPr>
          </a:p>
          <a:p>
            <a:pPr marL="457200" lvl="0" indent="0" algn="l" rtl="0">
              <a:spcBef>
                <a:spcPts val="0"/>
              </a:spcBef>
              <a:spcAft>
                <a:spcPts val="0"/>
              </a:spcAft>
              <a:buNone/>
            </a:pPr>
            <a:endParaRPr sz="2100">
              <a:solidFill>
                <a:schemeClr val="dk1"/>
              </a:solidFill>
              <a:latin typeface="Source Sans Pro"/>
              <a:ea typeface="Source Sans Pro"/>
              <a:cs typeface="Source Sans Pro"/>
              <a:sym typeface="Source Sans Pr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Questionnaire, Cont’d</a:t>
            </a:r>
            <a:endParaRPr/>
          </a:p>
        </p:txBody>
      </p:sp>
      <p:sp>
        <p:nvSpPr>
          <p:cNvPr id="453" name="Google Shape;453;p5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pic>
        <p:nvPicPr>
          <p:cNvPr id="454" name="Google Shape;454;p53"/>
          <p:cNvPicPr preferRelativeResize="0"/>
          <p:nvPr/>
        </p:nvPicPr>
        <p:blipFill>
          <a:blip r:embed="rId3">
            <a:alphaModFix/>
          </a:blip>
          <a:stretch>
            <a:fillRect/>
          </a:stretch>
        </p:blipFill>
        <p:spPr>
          <a:xfrm>
            <a:off x="1584650" y="855550"/>
            <a:ext cx="5974699" cy="372895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Enrollment Questionnaire, Cont’d</a:t>
            </a:r>
            <a:endParaRPr/>
          </a:p>
        </p:txBody>
      </p:sp>
      <p:sp>
        <p:nvSpPr>
          <p:cNvPr id="461" name="Google Shape;461;p5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pic>
        <p:nvPicPr>
          <p:cNvPr id="462" name="Google Shape;462;p54"/>
          <p:cNvPicPr preferRelativeResize="0"/>
          <p:nvPr/>
        </p:nvPicPr>
        <p:blipFill>
          <a:blip r:embed="rId3">
            <a:alphaModFix/>
          </a:blip>
          <a:stretch>
            <a:fillRect/>
          </a:stretch>
        </p:blipFill>
        <p:spPr>
          <a:xfrm>
            <a:off x="2171125" y="904700"/>
            <a:ext cx="4775650" cy="36880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463" name="Google Shape;463;p54"/>
          <p:cNvSpPr/>
          <p:nvPr/>
        </p:nvSpPr>
        <p:spPr>
          <a:xfrm>
            <a:off x="6372225" y="1297375"/>
            <a:ext cx="692100" cy="10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5"/>
          <p:cNvSpPr txBox="1">
            <a:spLocks noGrp="1"/>
          </p:cNvSpPr>
          <p:nvPr>
            <p:ph type="body" idx="1"/>
          </p:nvPr>
        </p:nvSpPr>
        <p:spPr>
          <a:xfrm>
            <a:off x="253525" y="857250"/>
            <a:ext cx="7970100" cy="1549200"/>
          </a:xfrm>
          <a:prstGeom prst="rect">
            <a:avLst/>
          </a:prstGeom>
        </p:spPr>
        <p:txBody>
          <a:bodyPr spcFirstLastPara="1" wrap="square" lIns="91425" tIns="45700" rIns="91425" bIns="45700" anchor="t" anchorCtr="0">
            <a:noAutofit/>
          </a:bodyPr>
          <a:lstStyle/>
          <a:p>
            <a:pPr marL="342900" lvl="0" indent="-254000" algn="l" rtl="0">
              <a:spcBef>
                <a:spcPts val="0"/>
              </a:spcBef>
              <a:spcAft>
                <a:spcPts val="0"/>
              </a:spcAft>
              <a:buSzPts val="2200"/>
              <a:buChar char="•"/>
            </a:pPr>
            <a:r>
              <a:rPr lang="en-US"/>
              <a:t>Consists of statutes, administrative rules, municipal code or ordinances relevant to the collection and appeal of the debt.</a:t>
            </a:r>
            <a:endParaRPr/>
          </a:p>
          <a:p>
            <a:pPr marL="742950" lvl="1" indent="-215900" algn="l" rtl="0">
              <a:spcBef>
                <a:spcPts val="1000"/>
              </a:spcBef>
              <a:spcAft>
                <a:spcPts val="0"/>
              </a:spcAft>
              <a:buSzPts val="1600"/>
              <a:buChar char="○"/>
            </a:pPr>
            <a:r>
              <a:rPr lang="en-US" b="1"/>
              <a:t>Note</a:t>
            </a:r>
            <a:r>
              <a:rPr lang="en-US"/>
              <a:t>: The relevant legal authority is different for each agency depending on the debt type. Contact your attorney for further assistance.</a:t>
            </a:r>
            <a:endParaRPr/>
          </a:p>
          <a:p>
            <a:pPr marL="342900" lvl="0" indent="0" algn="l" rtl="0">
              <a:spcBef>
                <a:spcPts val="1000"/>
              </a:spcBef>
              <a:spcAft>
                <a:spcPts val="0"/>
              </a:spcAft>
              <a:buNone/>
            </a:pPr>
            <a:r>
              <a:rPr lang="en-US"/>
              <a:t>Example:</a:t>
            </a:r>
            <a:endParaRPr/>
          </a:p>
        </p:txBody>
      </p:sp>
      <p:sp>
        <p:nvSpPr>
          <p:cNvPr id="470" name="Google Shape;470;p5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Legal Authority</a:t>
            </a:r>
            <a:endParaRPr/>
          </a:p>
        </p:txBody>
      </p:sp>
      <p:sp>
        <p:nvSpPr>
          <p:cNvPr id="471" name="Google Shape;471;p5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pic>
        <p:nvPicPr>
          <p:cNvPr id="472" name="Google Shape;472;p55"/>
          <p:cNvPicPr preferRelativeResize="0"/>
          <p:nvPr/>
        </p:nvPicPr>
        <p:blipFill>
          <a:blip r:embed="rId3">
            <a:alphaModFix/>
          </a:blip>
          <a:stretch>
            <a:fillRect/>
          </a:stretch>
        </p:blipFill>
        <p:spPr>
          <a:xfrm>
            <a:off x="1965138" y="2854125"/>
            <a:ext cx="5759128" cy="17635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Happens Next?</a:t>
            </a:r>
            <a:endParaRPr/>
          </a:p>
        </p:txBody>
      </p:sp>
      <p:sp>
        <p:nvSpPr>
          <p:cNvPr id="479" name="Google Shape;479;p5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pic>
        <p:nvPicPr>
          <p:cNvPr id="480" name="Google Shape;480;p56"/>
          <p:cNvPicPr preferRelativeResize="0"/>
          <p:nvPr/>
        </p:nvPicPr>
        <p:blipFill>
          <a:blip r:embed="rId3">
            <a:alphaModFix/>
          </a:blip>
          <a:stretch>
            <a:fillRect/>
          </a:stretch>
        </p:blipFill>
        <p:spPr>
          <a:xfrm>
            <a:off x="648550" y="957150"/>
            <a:ext cx="7978451" cy="32292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2"/>
          <p:cNvSpPr txBox="1">
            <a:spLocks noGrp="1"/>
          </p:cNvSpPr>
          <p:nvPr>
            <p:ph type="ctrTitle"/>
          </p:nvPr>
        </p:nvSpPr>
        <p:spPr>
          <a:xfrm>
            <a:off x="274340" y="1737360"/>
            <a:ext cx="8595300" cy="94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000"/>
              <a:t>2024 Electronic Filing of W-2s &amp; 1099s</a:t>
            </a:r>
            <a:endParaRPr sz="3000" b="0">
              <a:latin typeface="Work Sans SemiBold"/>
              <a:ea typeface="Work Sans SemiBold"/>
              <a:cs typeface="Work Sans SemiBold"/>
              <a:sym typeface="Work Sans SemiBold"/>
            </a:endParaRPr>
          </a:p>
        </p:txBody>
      </p:sp>
      <p:sp>
        <p:nvSpPr>
          <p:cNvPr id="81" name="Google Shape;81;p12"/>
          <p:cNvSpPr txBox="1">
            <a:spLocks noGrp="1"/>
          </p:cNvSpPr>
          <p:nvPr>
            <p:ph type="subTitle" idx="1"/>
          </p:nvPr>
        </p:nvSpPr>
        <p:spPr>
          <a:xfrm>
            <a:off x="1371600" y="2914650"/>
            <a:ext cx="6400800" cy="799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40"/>
              </a:spcBef>
              <a:spcAft>
                <a:spcPts val="0"/>
              </a:spcAft>
              <a:buSzPts val="3200"/>
              <a:buNone/>
            </a:pPr>
            <a:r>
              <a:rPr lang="en-US" sz="2400"/>
              <a:t>Chet Eginoire, Tax Operations Bureau Chief</a:t>
            </a:r>
            <a:endParaRPr sz="2400"/>
          </a:p>
        </p:txBody>
      </p:sp>
      <p:sp>
        <p:nvSpPr>
          <p:cNvPr id="82" name="Google Shape;82;p1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7"/>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The Department will email a copy of the signed MOU, a link to the Debt Portal, and a copy of the Participant Guide.</a:t>
            </a:r>
            <a:endParaRPr/>
          </a:p>
          <a:p>
            <a:pPr marL="457200" lvl="0" indent="-368300" algn="l" rtl="0">
              <a:spcBef>
                <a:spcPts val="1000"/>
              </a:spcBef>
              <a:spcAft>
                <a:spcPts val="0"/>
              </a:spcAft>
              <a:buSzPts val="2200"/>
              <a:buChar char="•"/>
            </a:pPr>
            <a:r>
              <a:rPr lang="en-US"/>
              <a:t>Your agency will be set up to receive payments from us.</a:t>
            </a:r>
            <a:endParaRPr/>
          </a:p>
          <a:p>
            <a:pPr marL="457200" lvl="0" indent="-368300" algn="l" rtl="0">
              <a:spcBef>
                <a:spcPts val="1000"/>
              </a:spcBef>
              <a:spcAft>
                <a:spcPts val="0"/>
              </a:spcAft>
              <a:buSzPts val="2200"/>
              <a:buChar char="•"/>
            </a:pPr>
            <a:r>
              <a:rPr lang="en-US"/>
              <a:t>Once setup is complete, an examiner will contact you and provide your Debt Portal login credentials.</a:t>
            </a:r>
            <a:endParaRPr/>
          </a:p>
          <a:p>
            <a:pPr marL="457200" lvl="0" indent="-368300" algn="l" rtl="0">
              <a:spcBef>
                <a:spcPts val="1000"/>
              </a:spcBef>
              <a:spcAft>
                <a:spcPts val="0"/>
              </a:spcAft>
              <a:buSzPts val="2200"/>
              <a:buChar char="•"/>
            </a:pPr>
            <a:r>
              <a:rPr lang="en-US" b="1"/>
              <a:t>Note</a:t>
            </a:r>
            <a:r>
              <a:rPr lang="en-US"/>
              <a:t>: Applicants will be notified via email of missing information or if any corrections are required for approval. </a:t>
            </a:r>
            <a:endParaRPr/>
          </a:p>
        </p:txBody>
      </p:sp>
      <p:sp>
        <p:nvSpPr>
          <p:cNvPr id="487" name="Google Shape;487;p5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 Happens Next?</a:t>
            </a:r>
            <a:endParaRPr/>
          </a:p>
        </p:txBody>
      </p:sp>
      <p:sp>
        <p:nvSpPr>
          <p:cNvPr id="488" name="Google Shape;488;p5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8"/>
          <p:cNvSpPr txBox="1">
            <a:spLocks noGrp="1"/>
          </p:cNvSpPr>
          <p:nvPr>
            <p:ph type="body" idx="1"/>
          </p:nvPr>
        </p:nvSpPr>
        <p:spPr>
          <a:xfrm>
            <a:off x="4572000" y="857250"/>
            <a:ext cx="4393500" cy="3394500"/>
          </a:xfrm>
          <a:prstGeom prst="rect">
            <a:avLst/>
          </a:prstGeom>
        </p:spPr>
        <p:txBody>
          <a:bodyPr spcFirstLastPara="1" wrap="square" lIns="91425" tIns="45700" rIns="91425" bIns="45700" anchor="ctr" anchorCtr="0">
            <a:noAutofit/>
          </a:bodyPr>
          <a:lstStyle/>
          <a:p>
            <a:pPr marL="0" lvl="0" indent="0" algn="ctr" rtl="0">
              <a:spcBef>
                <a:spcPts val="640"/>
              </a:spcBef>
              <a:spcAft>
                <a:spcPts val="0"/>
              </a:spcAft>
              <a:buNone/>
            </a:pPr>
            <a:r>
              <a:rPr lang="en-US" sz="4300" b="1">
                <a:solidFill>
                  <a:srgbClr val="15637C"/>
                </a:solidFill>
              </a:rPr>
              <a:t>IDR Debt Portal</a:t>
            </a:r>
            <a:endParaRPr sz="4300" b="1">
              <a:solidFill>
                <a:srgbClr val="15637C"/>
              </a:solidFill>
            </a:endParaRPr>
          </a:p>
          <a:p>
            <a:pPr marL="0" lvl="0" indent="0" algn="ctr" rtl="0">
              <a:spcBef>
                <a:spcPts val="640"/>
              </a:spcBef>
              <a:spcAft>
                <a:spcPts val="0"/>
              </a:spcAft>
              <a:buNone/>
            </a:pPr>
            <a:r>
              <a:rPr lang="en-US" sz="3200" b="1">
                <a:solidFill>
                  <a:srgbClr val="15637C"/>
                </a:solidFill>
              </a:rPr>
              <a:t>24/7/365 </a:t>
            </a:r>
            <a:endParaRPr sz="3200" b="1">
              <a:solidFill>
                <a:srgbClr val="15637C"/>
              </a:solidFill>
            </a:endParaRPr>
          </a:p>
          <a:p>
            <a:pPr marL="0" lvl="0" indent="0" algn="ctr" rtl="0">
              <a:spcBef>
                <a:spcPts val="640"/>
              </a:spcBef>
              <a:spcAft>
                <a:spcPts val="0"/>
              </a:spcAft>
              <a:buNone/>
            </a:pPr>
            <a:r>
              <a:rPr lang="en-US" sz="3200" b="1">
                <a:solidFill>
                  <a:srgbClr val="15637C"/>
                </a:solidFill>
              </a:rPr>
              <a:t>Online Self-Service</a:t>
            </a:r>
            <a:endParaRPr sz="3200" b="1">
              <a:solidFill>
                <a:srgbClr val="15637C"/>
              </a:solidFill>
            </a:endParaRPr>
          </a:p>
        </p:txBody>
      </p:sp>
      <p:sp>
        <p:nvSpPr>
          <p:cNvPr id="495" name="Google Shape;495;p5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pic>
        <p:nvPicPr>
          <p:cNvPr id="496" name="Google Shape;496;p58"/>
          <p:cNvPicPr preferRelativeResize="0"/>
          <p:nvPr/>
        </p:nvPicPr>
        <p:blipFill rotWithShape="1">
          <a:blip r:embed="rId3">
            <a:alphaModFix/>
          </a:blip>
          <a:srcRect/>
          <a:stretch/>
        </p:blipFill>
        <p:spPr>
          <a:xfrm>
            <a:off x="0" y="0"/>
            <a:ext cx="4483141"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9"/>
          <p:cNvSpPr txBox="1">
            <a:spLocks noGrp="1"/>
          </p:cNvSpPr>
          <p:nvPr>
            <p:ph type="title"/>
          </p:nvPr>
        </p:nvSpPr>
        <p:spPr>
          <a:xfrm>
            <a:off x="114225" y="50425"/>
            <a:ext cx="8483400" cy="663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100000"/>
              <a:buNone/>
            </a:pPr>
            <a:r>
              <a:rPr lang="en-US"/>
              <a:t>What Public Agencies Can Do Through the Portal</a:t>
            </a:r>
            <a:endParaRPr/>
          </a:p>
        </p:txBody>
      </p:sp>
      <p:sp>
        <p:nvSpPr>
          <p:cNvPr id="502" name="Google Shape;502;p59"/>
          <p:cNvSpPr txBox="1">
            <a:spLocks noGrp="1"/>
          </p:cNvSpPr>
          <p:nvPr>
            <p:ph type="body" idx="1"/>
          </p:nvPr>
        </p:nvSpPr>
        <p:spPr>
          <a:xfrm>
            <a:off x="305925" y="845250"/>
            <a:ext cx="8291700" cy="2252100"/>
          </a:xfrm>
          <a:prstGeom prst="rect">
            <a:avLst/>
          </a:prstGeom>
          <a:noFill/>
          <a:ln>
            <a:noFill/>
          </a:ln>
        </p:spPr>
        <p:txBody>
          <a:bodyPr spcFirstLastPara="1" wrap="square" lIns="68575" tIns="34275" rIns="68575" bIns="34275" anchor="t" anchorCtr="0">
            <a:noAutofit/>
          </a:bodyPr>
          <a:lstStyle/>
          <a:p>
            <a:pPr marL="457200" lvl="0" indent="-368300" algn="l" rtl="0">
              <a:lnSpc>
                <a:spcPct val="100000"/>
              </a:lnSpc>
              <a:spcBef>
                <a:spcPts val="800"/>
              </a:spcBef>
              <a:spcAft>
                <a:spcPts val="0"/>
              </a:spcAft>
              <a:buSzPts val="2200"/>
              <a:buChar char="•"/>
            </a:pPr>
            <a:r>
              <a:rPr lang="en-US"/>
              <a:t>Place qualifying debt in the system</a:t>
            </a:r>
            <a:endParaRPr/>
          </a:p>
          <a:p>
            <a:pPr marL="457200" lvl="0" indent="-368300" algn="l" rtl="0">
              <a:lnSpc>
                <a:spcPct val="100000"/>
              </a:lnSpc>
              <a:spcBef>
                <a:spcPts val="1000"/>
              </a:spcBef>
              <a:spcAft>
                <a:spcPts val="0"/>
              </a:spcAft>
              <a:buSzPts val="2200"/>
              <a:buChar char="•"/>
            </a:pPr>
            <a:r>
              <a:rPr lang="en-US"/>
              <a:t>Keep balances up to date - also known as recertification</a:t>
            </a:r>
            <a:endParaRPr/>
          </a:p>
          <a:p>
            <a:pPr marL="457200" lvl="0" indent="-368300" algn="l" rtl="0">
              <a:lnSpc>
                <a:spcPct val="100000"/>
              </a:lnSpc>
              <a:spcBef>
                <a:spcPts val="1000"/>
              </a:spcBef>
              <a:spcAft>
                <a:spcPts val="0"/>
              </a:spcAft>
              <a:buSzPts val="2200"/>
              <a:buChar char="•"/>
            </a:pPr>
            <a:r>
              <a:rPr lang="en-US"/>
              <a:t>Assign their staff specific access and capability</a:t>
            </a:r>
            <a:endParaRPr/>
          </a:p>
          <a:p>
            <a:pPr marL="457200" lvl="0" indent="-368300" algn="l" rtl="0">
              <a:lnSpc>
                <a:spcPct val="100000"/>
              </a:lnSpc>
              <a:spcBef>
                <a:spcPts val="1000"/>
              </a:spcBef>
              <a:spcAft>
                <a:spcPts val="0"/>
              </a:spcAft>
              <a:buSzPts val="2200"/>
              <a:buChar char="•"/>
            </a:pPr>
            <a:r>
              <a:rPr lang="en-US"/>
              <a:t>View on-demand video tutorials for Setoff Program</a:t>
            </a:r>
            <a:endParaRPr/>
          </a:p>
          <a:p>
            <a:pPr marL="457200" lvl="0" indent="-368300" algn="l" rtl="0">
              <a:lnSpc>
                <a:spcPct val="100000"/>
              </a:lnSpc>
              <a:spcBef>
                <a:spcPts val="1000"/>
              </a:spcBef>
              <a:spcAft>
                <a:spcPts val="1000"/>
              </a:spcAft>
              <a:buSzPts val="2200"/>
              <a:buChar char="•"/>
            </a:pPr>
            <a:r>
              <a:rPr lang="en-US"/>
              <a:t>Upload documents needed for Setoff Challenges</a:t>
            </a:r>
            <a:endParaRPr/>
          </a:p>
        </p:txBody>
      </p:sp>
      <p:sp>
        <p:nvSpPr>
          <p:cNvPr id="503" name="Google Shape;503;p59"/>
          <p:cNvSpPr/>
          <p:nvPr/>
        </p:nvSpPr>
        <p:spPr>
          <a:xfrm>
            <a:off x="1021000" y="3410775"/>
            <a:ext cx="7024200" cy="9735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US" sz="2300" b="1">
                <a:solidFill>
                  <a:schemeClr val="accent4"/>
                </a:solidFill>
                <a:latin typeface="Century Gothic"/>
                <a:ea typeface="Century Gothic"/>
                <a:cs typeface="Century Gothic"/>
                <a:sym typeface="Century Gothic"/>
              </a:rPr>
              <a:t>Were the records from DAS transferred to IDR?</a:t>
            </a:r>
            <a:endParaRPr sz="1100"/>
          </a:p>
          <a:p>
            <a:pPr marL="0" marR="0" lvl="0" indent="0" algn="ctr" rtl="0">
              <a:lnSpc>
                <a:spcPct val="100000"/>
              </a:lnSpc>
              <a:spcBef>
                <a:spcPts val="0"/>
              </a:spcBef>
              <a:spcAft>
                <a:spcPts val="0"/>
              </a:spcAft>
              <a:buNone/>
            </a:pPr>
            <a:r>
              <a:rPr lang="en-US" sz="1500">
                <a:solidFill>
                  <a:schemeClr val="dk2"/>
                </a:solidFill>
                <a:latin typeface="Century Gothic"/>
                <a:ea typeface="Century Gothic"/>
                <a:cs typeface="Century Gothic"/>
                <a:sym typeface="Century Gothic"/>
              </a:rPr>
              <a:t>No files from previous enrollment with DAS were transferred </a:t>
            </a:r>
            <a:br>
              <a:rPr lang="en-US" sz="1500">
                <a:solidFill>
                  <a:schemeClr val="dk2"/>
                </a:solidFill>
                <a:latin typeface="Century Gothic"/>
                <a:ea typeface="Century Gothic"/>
                <a:cs typeface="Century Gothic"/>
                <a:sym typeface="Century Gothic"/>
              </a:rPr>
            </a:br>
            <a:r>
              <a:rPr lang="en-US" sz="1500">
                <a:solidFill>
                  <a:schemeClr val="dk2"/>
                </a:solidFill>
                <a:latin typeface="Century Gothic"/>
                <a:ea typeface="Century Gothic"/>
                <a:cs typeface="Century Gothic"/>
                <a:sym typeface="Century Gothic"/>
              </a:rPr>
              <a:t>but we made it easy with the template!</a:t>
            </a:r>
            <a:endParaRPr sz="1100"/>
          </a:p>
        </p:txBody>
      </p:sp>
      <p:sp>
        <p:nvSpPr>
          <p:cNvPr id="504" name="Google Shape;504;p59"/>
          <p:cNvSpPr txBox="1"/>
          <p:nvPr/>
        </p:nvSpPr>
        <p:spPr>
          <a:xfrm>
            <a:off x="4345125" y="3426650"/>
            <a:ext cx="4069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solidFill>
                <a:schemeClr val="dk1"/>
              </a:solidFill>
              <a:latin typeface="Source Sans Pro"/>
              <a:ea typeface="Source Sans Pro"/>
              <a:cs typeface="Source Sans Pro"/>
              <a:sym typeface="Source Sans Pr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Debt Administration Portal</a:t>
            </a:r>
            <a:endParaRPr/>
          </a:p>
        </p:txBody>
      </p:sp>
      <p:sp>
        <p:nvSpPr>
          <p:cNvPr id="511" name="Google Shape;511;p6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pic>
        <p:nvPicPr>
          <p:cNvPr id="512" name="Google Shape;512;p60"/>
          <p:cNvPicPr preferRelativeResize="0"/>
          <p:nvPr/>
        </p:nvPicPr>
        <p:blipFill>
          <a:blip r:embed="rId3">
            <a:alphaModFix/>
          </a:blip>
          <a:stretch>
            <a:fillRect/>
          </a:stretch>
        </p:blipFill>
        <p:spPr>
          <a:xfrm>
            <a:off x="1009650" y="889375"/>
            <a:ext cx="7280525" cy="37144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13" name="Google Shape;513;p60"/>
          <p:cNvSpPr/>
          <p:nvPr/>
        </p:nvSpPr>
        <p:spPr>
          <a:xfrm>
            <a:off x="6553200" y="928675"/>
            <a:ext cx="1022700" cy="27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514" name="Google Shape;514;p60"/>
          <p:cNvSpPr/>
          <p:nvPr/>
        </p:nvSpPr>
        <p:spPr>
          <a:xfrm>
            <a:off x="3803050" y="889375"/>
            <a:ext cx="1787400" cy="172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Main Page</a:t>
            </a:r>
            <a:endParaRPr/>
          </a:p>
        </p:txBody>
      </p:sp>
      <p:sp>
        <p:nvSpPr>
          <p:cNvPr id="521" name="Google Shape;521;p6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a:p>
        </p:txBody>
      </p:sp>
      <p:pic>
        <p:nvPicPr>
          <p:cNvPr id="522" name="Google Shape;522;p61"/>
          <p:cNvPicPr preferRelativeResize="0"/>
          <p:nvPr/>
        </p:nvPicPr>
        <p:blipFill>
          <a:blip r:embed="rId3">
            <a:alphaModFix/>
          </a:blip>
          <a:stretch>
            <a:fillRect/>
          </a:stretch>
        </p:blipFill>
        <p:spPr>
          <a:xfrm>
            <a:off x="840065" y="730200"/>
            <a:ext cx="7296836" cy="38846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Other Available Options</a:t>
            </a:r>
            <a:endParaRPr/>
          </a:p>
        </p:txBody>
      </p:sp>
      <p:sp>
        <p:nvSpPr>
          <p:cNvPr id="529" name="Google Shape;529;p6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pic>
        <p:nvPicPr>
          <p:cNvPr id="530" name="Google Shape;530;p62"/>
          <p:cNvPicPr preferRelativeResize="0"/>
          <p:nvPr/>
        </p:nvPicPr>
        <p:blipFill>
          <a:blip r:embed="rId3">
            <a:alphaModFix/>
          </a:blip>
          <a:stretch>
            <a:fillRect/>
          </a:stretch>
        </p:blipFill>
        <p:spPr>
          <a:xfrm>
            <a:off x="53925" y="1407875"/>
            <a:ext cx="8839203" cy="187053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Debt Portal - File Upload</a:t>
            </a:r>
            <a:endParaRPr/>
          </a:p>
        </p:txBody>
      </p:sp>
      <p:sp>
        <p:nvSpPr>
          <p:cNvPr id="537" name="Google Shape;537;p6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pic>
        <p:nvPicPr>
          <p:cNvPr id="538" name="Google Shape;538;p63"/>
          <p:cNvPicPr preferRelativeResize="0"/>
          <p:nvPr/>
        </p:nvPicPr>
        <p:blipFill>
          <a:blip r:embed="rId3">
            <a:alphaModFix/>
          </a:blip>
          <a:stretch>
            <a:fillRect/>
          </a:stretch>
        </p:blipFill>
        <p:spPr>
          <a:xfrm>
            <a:off x="888300" y="2992526"/>
            <a:ext cx="7861799" cy="16223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39" name="Google Shape;539;p63"/>
          <p:cNvSpPr txBox="1"/>
          <p:nvPr/>
        </p:nvSpPr>
        <p:spPr>
          <a:xfrm>
            <a:off x="271100" y="698975"/>
            <a:ext cx="8602800" cy="2304000"/>
          </a:xfrm>
          <a:prstGeom prst="rect">
            <a:avLst/>
          </a:prstGeom>
          <a:noFill/>
          <a:ln>
            <a:noFill/>
          </a:ln>
        </p:spPr>
        <p:txBody>
          <a:bodyPr spcFirstLastPara="1" wrap="square" lIns="91425" tIns="91425" rIns="91425" bIns="91425" anchor="t" anchorCtr="0">
            <a:noAutofit/>
          </a:bodyPr>
          <a:lstStyle/>
          <a:p>
            <a:pPr marL="342900" lvl="0"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View, Update, or Cease Referred Debts</a:t>
            </a:r>
            <a:endParaRPr sz="1800">
              <a:solidFill>
                <a:schemeClr val="dk1"/>
              </a:solidFill>
              <a:latin typeface="Source Sans Pro"/>
              <a:ea typeface="Source Sans Pro"/>
              <a:cs typeface="Source Sans Pro"/>
              <a:sym typeface="Source Sans Pro"/>
            </a:endParaRPr>
          </a:p>
          <a:p>
            <a:pPr marL="800100" lvl="1"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Someone files bankruptcy and you need to cease them right away</a:t>
            </a:r>
            <a:endParaRPr sz="1800">
              <a:solidFill>
                <a:schemeClr val="dk1"/>
              </a:solidFill>
              <a:latin typeface="Source Sans Pro"/>
              <a:ea typeface="Source Sans Pro"/>
              <a:cs typeface="Source Sans Pro"/>
              <a:sym typeface="Source Sans Pro"/>
            </a:endParaRPr>
          </a:p>
          <a:p>
            <a:pPr marL="342900" lvl="0"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Replace all Setoff Debts</a:t>
            </a:r>
            <a:endParaRPr sz="1800">
              <a:solidFill>
                <a:schemeClr val="dk1"/>
              </a:solidFill>
              <a:latin typeface="Source Sans Pro"/>
              <a:ea typeface="Source Sans Pro"/>
              <a:cs typeface="Source Sans Pro"/>
              <a:sym typeface="Source Sans Pro"/>
            </a:endParaRPr>
          </a:p>
          <a:p>
            <a:pPr marL="800100" lvl="1"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Use to add your first file or when replacing all Debts in the program</a:t>
            </a:r>
            <a:endParaRPr sz="1800">
              <a:solidFill>
                <a:schemeClr val="dk1"/>
              </a:solidFill>
              <a:latin typeface="Source Sans Pro"/>
              <a:ea typeface="Source Sans Pro"/>
              <a:cs typeface="Source Sans Pro"/>
              <a:sym typeface="Source Sans Pro"/>
            </a:endParaRPr>
          </a:p>
          <a:p>
            <a:pPr marL="800100" lvl="0"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Can enter multiple debts for one social security number under the $50 threshold</a:t>
            </a:r>
            <a:endParaRPr sz="1800">
              <a:solidFill>
                <a:schemeClr val="dk1"/>
              </a:solidFill>
              <a:latin typeface="Source Sans Pro"/>
              <a:ea typeface="Source Sans Pro"/>
              <a:cs typeface="Source Sans Pro"/>
              <a:sym typeface="Source Sans Pro"/>
            </a:endParaRPr>
          </a:p>
          <a:p>
            <a:pPr marL="342900" lvl="0"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Refer a Single Debt Record</a:t>
            </a:r>
            <a:endParaRPr sz="1800">
              <a:solidFill>
                <a:schemeClr val="dk1"/>
              </a:solidFill>
              <a:latin typeface="Source Sans Pro"/>
              <a:ea typeface="Source Sans Pro"/>
              <a:cs typeface="Source Sans Pro"/>
              <a:sym typeface="Source Sans Pro"/>
            </a:endParaRPr>
          </a:p>
          <a:p>
            <a:pPr marL="800100" lvl="1" indent="-228600" algn="l" rtl="0">
              <a:spcBef>
                <a:spcPts val="0"/>
              </a:spcBef>
              <a:spcAft>
                <a:spcPts val="0"/>
              </a:spcAft>
              <a:buClr>
                <a:schemeClr val="dk1"/>
              </a:buClr>
              <a:buSzPts val="1800"/>
              <a:buFont typeface="Source Sans Pro"/>
              <a:buChar char="○"/>
            </a:pPr>
            <a:r>
              <a:rPr lang="en-US" sz="1800">
                <a:solidFill>
                  <a:schemeClr val="dk1"/>
                </a:solidFill>
                <a:latin typeface="Source Sans Pro"/>
                <a:ea typeface="Source Sans Pro"/>
                <a:cs typeface="Source Sans Pro"/>
                <a:sym typeface="Source Sans Pro"/>
              </a:rPr>
              <a:t>Individual debts must be $50 or higher</a:t>
            </a: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91440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91440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US"/>
              <a:t>Replace All Setoff Debts</a:t>
            </a:r>
            <a:endParaRPr/>
          </a:p>
        </p:txBody>
      </p:sp>
      <p:sp>
        <p:nvSpPr>
          <p:cNvPr id="546" name="Google Shape;546;p6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pic>
        <p:nvPicPr>
          <p:cNvPr id="547" name="Google Shape;547;p64"/>
          <p:cNvPicPr preferRelativeResize="0"/>
          <p:nvPr/>
        </p:nvPicPr>
        <p:blipFill rotWithShape="1">
          <a:blip r:embed="rId3">
            <a:alphaModFix/>
          </a:blip>
          <a:srcRect t="2654" b="-253"/>
          <a:stretch/>
        </p:blipFill>
        <p:spPr>
          <a:xfrm>
            <a:off x="1804050" y="2377975"/>
            <a:ext cx="5190800" cy="23753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48" name="Google Shape;548;p64"/>
          <p:cNvSpPr txBox="1"/>
          <p:nvPr/>
        </p:nvSpPr>
        <p:spPr>
          <a:xfrm>
            <a:off x="425250" y="792500"/>
            <a:ext cx="8006700" cy="25566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Upload a file </a:t>
            </a:r>
            <a:endParaRPr sz="2200">
              <a:solidFill>
                <a:schemeClr val="dk1"/>
              </a:solidFill>
              <a:latin typeface="Source Sans Pro"/>
              <a:ea typeface="Source Sans Pro"/>
              <a:cs typeface="Source Sans Pro"/>
              <a:sym typeface="Source Sans Pro"/>
            </a:endParaRPr>
          </a:p>
          <a:p>
            <a:pPr marL="685800" lvl="1" indent="-228600" algn="l" rtl="0">
              <a:spcBef>
                <a:spcPts val="1000"/>
              </a:spcBef>
              <a:spcAft>
                <a:spcPts val="0"/>
              </a:spcAft>
              <a:buClr>
                <a:schemeClr val="dk1"/>
              </a:buClr>
              <a:buSzPts val="1800"/>
              <a:buFont typeface="Source Sans Pro"/>
              <a:buChar char="○"/>
            </a:pPr>
            <a:r>
              <a:rPr lang="en-US" sz="2200">
                <a:solidFill>
                  <a:schemeClr val="dk1"/>
                </a:solidFill>
                <a:latin typeface="Source Sans Pro"/>
                <a:ea typeface="Source Sans Pro"/>
                <a:cs typeface="Source Sans Pro"/>
                <a:sym typeface="Source Sans Pro"/>
              </a:rPr>
              <a:t>Requires help from IT because this is a complex option</a:t>
            </a:r>
            <a:endParaRPr sz="2200">
              <a:solidFill>
                <a:schemeClr val="dk1"/>
              </a:solidFill>
              <a:latin typeface="Source Sans Pro"/>
              <a:ea typeface="Source Sans Pro"/>
              <a:cs typeface="Source Sans Pro"/>
              <a:sym typeface="Source Sans Pro"/>
            </a:endParaRPr>
          </a:p>
          <a:p>
            <a:pPr marL="685800" lvl="1" indent="-254000" algn="l" rtl="0">
              <a:spcBef>
                <a:spcPts val="1000"/>
              </a:spcBef>
              <a:spcAft>
                <a:spcPts val="0"/>
              </a:spcAft>
              <a:buClr>
                <a:schemeClr val="dk1"/>
              </a:buClr>
              <a:buSzPts val="2200"/>
              <a:buFont typeface="Source Sans Pro"/>
              <a:buChar char="○"/>
            </a:pPr>
            <a:r>
              <a:rPr lang="en-US" sz="2200">
                <a:solidFill>
                  <a:schemeClr val="dk1"/>
                </a:solidFill>
                <a:latin typeface="Source Sans Pro"/>
                <a:ea typeface="Source Sans Pro"/>
                <a:cs typeface="Source Sans Pro"/>
                <a:sym typeface="Source Sans Pro"/>
              </a:rPr>
              <a:t>Made for agencies with a large amount of debt</a:t>
            </a:r>
            <a:endParaRPr sz="2200">
              <a:solidFill>
                <a:schemeClr val="dk1"/>
              </a:solidFill>
              <a:latin typeface="Source Sans Pro"/>
              <a:ea typeface="Source Sans Pro"/>
              <a:cs typeface="Source Sans Pro"/>
              <a:sym typeface="Source Sans Pro"/>
            </a:endParaRPr>
          </a:p>
          <a:p>
            <a:pPr marL="457200" lvl="0" indent="0" algn="l" rtl="0">
              <a:spcBef>
                <a:spcPts val="1000"/>
              </a:spcBef>
              <a:spcAft>
                <a:spcPts val="0"/>
              </a:spcAft>
              <a:buNone/>
            </a:pPr>
            <a:endParaRPr sz="2200">
              <a:solidFill>
                <a:schemeClr val="dk1"/>
              </a:solidFill>
              <a:latin typeface="Source Sans Pro"/>
              <a:ea typeface="Source Sans Pro"/>
              <a:cs typeface="Source Sans Pro"/>
              <a:sym typeface="Source Sans Pro"/>
            </a:endParaRPr>
          </a:p>
        </p:txBody>
      </p:sp>
      <p:sp>
        <p:nvSpPr>
          <p:cNvPr id="549" name="Google Shape;549;p64"/>
          <p:cNvSpPr/>
          <p:nvPr/>
        </p:nvSpPr>
        <p:spPr>
          <a:xfrm>
            <a:off x="2180150" y="3693925"/>
            <a:ext cx="1714500" cy="342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5"/>
          <p:cNvSpPr txBox="1"/>
          <p:nvPr/>
        </p:nvSpPr>
        <p:spPr>
          <a:xfrm>
            <a:off x="272850" y="868700"/>
            <a:ext cx="8048700" cy="3067200"/>
          </a:xfrm>
          <a:prstGeom prst="rect">
            <a:avLst/>
          </a:prstGeom>
          <a:noFill/>
          <a:ln>
            <a:noFill/>
          </a:ln>
        </p:spPr>
        <p:txBody>
          <a:bodyPr spcFirstLastPara="1" wrap="square" lIns="91425" tIns="91425" rIns="91425" bIns="91425" anchor="t" anchorCtr="0">
            <a:noAutofit/>
          </a:bodyPr>
          <a:lstStyle/>
          <a:p>
            <a:pPr marL="342900" lvl="0" indent="-2159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Click the “View file documentation” hyperlink to view file layout requirements</a:t>
            </a:r>
            <a:endParaRPr sz="2200">
              <a:solidFill>
                <a:schemeClr val="dk1"/>
              </a:solidFill>
              <a:latin typeface="Source Sans Pro"/>
              <a:ea typeface="Source Sans Pro"/>
              <a:cs typeface="Source Sans Pro"/>
              <a:sym typeface="Source Sans Pro"/>
            </a:endParaRPr>
          </a:p>
          <a:p>
            <a:pPr marL="34290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Click “Add Attachments”</a:t>
            </a:r>
            <a:endParaRPr sz="2200">
              <a:solidFill>
                <a:schemeClr val="dk1"/>
              </a:solidFill>
              <a:latin typeface="Source Sans Pro"/>
              <a:ea typeface="Source Sans Pro"/>
              <a:cs typeface="Source Sans Pro"/>
              <a:sym typeface="Source Sans Pro"/>
            </a:endParaRPr>
          </a:p>
          <a:p>
            <a:pPr marL="914400" lvl="1" indent="-368300" algn="l" rtl="0">
              <a:spcBef>
                <a:spcPts val="0"/>
              </a:spcBef>
              <a:spcAft>
                <a:spcPts val="0"/>
              </a:spcAft>
              <a:buClr>
                <a:schemeClr val="dk1"/>
              </a:buClr>
              <a:buSzPts val="2200"/>
              <a:buFont typeface="Source Sans Pro"/>
              <a:buChar char="○"/>
            </a:pPr>
            <a:r>
              <a:rPr lang="en-US" sz="2200">
                <a:solidFill>
                  <a:schemeClr val="dk1"/>
                </a:solidFill>
                <a:latin typeface="Source Sans Pro"/>
                <a:ea typeface="Source Sans Pro"/>
                <a:cs typeface="Source Sans Pro"/>
                <a:sym typeface="Source Sans Pro"/>
              </a:rPr>
              <a:t>Choose applicable file to upload from your computer</a:t>
            </a:r>
            <a:endParaRPr sz="2200">
              <a:solidFill>
                <a:schemeClr val="dk1"/>
              </a:solidFill>
              <a:latin typeface="Source Sans Pro"/>
              <a:ea typeface="Source Sans Pro"/>
              <a:cs typeface="Source Sans Pro"/>
              <a:sym typeface="Source Sans Pro"/>
            </a:endParaRPr>
          </a:p>
        </p:txBody>
      </p:sp>
      <p:sp>
        <p:nvSpPr>
          <p:cNvPr id="556" name="Google Shape;556;p6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a:t>
            </a:r>
            <a:endParaRPr/>
          </a:p>
        </p:txBody>
      </p:sp>
      <p:sp>
        <p:nvSpPr>
          <p:cNvPr id="557" name="Google Shape;557;p6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pic>
        <p:nvPicPr>
          <p:cNvPr id="558" name="Google Shape;558;p65"/>
          <p:cNvPicPr preferRelativeResize="0"/>
          <p:nvPr/>
        </p:nvPicPr>
        <p:blipFill>
          <a:blip r:embed="rId3">
            <a:alphaModFix/>
          </a:blip>
          <a:stretch>
            <a:fillRect/>
          </a:stretch>
        </p:blipFill>
        <p:spPr>
          <a:xfrm>
            <a:off x="2187300" y="2487600"/>
            <a:ext cx="4769401" cy="25059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Upload a File </a:t>
            </a:r>
            <a:endParaRPr/>
          </a:p>
        </p:txBody>
      </p:sp>
      <p:sp>
        <p:nvSpPr>
          <p:cNvPr id="565" name="Google Shape;565;p66"/>
          <p:cNvSpPr txBox="1">
            <a:spLocks noGrp="1"/>
          </p:cNvSpPr>
          <p:nvPr>
            <p:ph type="sldNum" idx="12"/>
          </p:nvPr>
        </p:nvSpPr>
        <p:spPr>
          <a:xfrm>
            <a:off x="6543675" y="4738688"/>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pic>
        <p:nvPicPr>
          <p:cNvPr id="566" name="Google Shape;566;p66"/>
          <p:cNvPicPr preferRelativeResize="0"/>
          <p:nvPr/>
        </p:nvPicPr>
        <p:blipFill>
          <a:blip r:embed="rId3">
            <a:alphaModFix/>
          </a:blip>
          <a:stretch>
            <a:fillRect/>
          </a:stretch>
        </p:blipFill>
        <p:spPr>
          <a:xfrm>
            <a:off x="384050" y="2126225"/>
            <a:ext cx="8388549" cy="18384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67" name="Google Shape;567;p66"/>
          <p:cNvSpPr txBox="1"/>
          <p:nvPr/>
        </p:nvSpPr>
        <p:spPr>
          <a:xfrm>
            <a:off x="269750" y="892550"/>
            <a:ext cx="7704300" cy="1433700"/>
          </a:xfrm>
          <a:prstGeom prst="rect">
            <a:avLst/>
          </a:prstGeom>
          <a:noFill/>
          <a:ln>
            <a:noFill/>
          </a:ln>
        </p:spPr>
        <p:txBody>
          <a:bodyPr spcFirstLastPara="1" wrap="square" lIns="91425" tIns="91425" rIns="91425" bIns="91425" anchor="t" anchorCtr="0">
            <a:noAutofit/>
          </a:bodyPr>
          <a:lstStyle/>
          <a:p>
            <a:pPr marL="400050" lvl="0" indent="-2159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The system will confirm how many debts is to be processed</a:t>
            </a:r>
            <a:endParaRPr sz="2200">
              <a:solidFill>
                <a:schemeClr val="dk1"/>
              </a:solidFill>
              <a:latin typeface="Source Sans Pro"/>
              <a:ea typeface="Source Sans Pro"/>
              <a:cs typeface="Source Sans Pro"/>
              <a:sym typeface="Source Sans Pro"/>
            </a:endParaRPr>
          </a:p>
          <a:p>
            <a:pPr marL="4000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Click “Next” to continue</a:t>
            </a:r>
            <a:endParaRPr sz="2200">
              <a:solidFill>
                <a:schemeClr val="dk1"/>
              </a:solidFill>
              <a:latin typeface="Source Sans Pro"/>
              <a:ea typeface="Source Sans Pro"/>
              <a:cs typeface="Source Sans Pro"/>
              <a:sym typeface="Source Sans Pro"/>
            </a:endParaRPr>
          </a:p>
        </p:txBody>
      </p:sp>
      <p:pic>
        <p:nvPicPr>
          <p:cNvPr id="568" name="Google Shape;568;p66"/>
          <p:cNvPicPr preferRelativeResize="0"/>
          <p:nvPr/>
        </p:nvPicPr>
        <p:blipFill>
          <a:blip r:embed="rId4">
            <a:alphaModFix/>
          </a:blip>
          <a:stretch>
            <a:fillRect/>
          </a:stretch>
        </p:blipFill>
        <p:spPr>
          <a:xfrm>
            <a:off x="4648200" y="3526525"/>
            <a:ext cx="205500" cy="170275"/>
          </a:xfrm>
          <a:prstGeom prst="rect">
            <a:avLst/>
          </a:prstGeom>
          <a:noFill/>
          <a:ln>
            <a:noFill/>
          </a:ln>
        </p:spPr>
      </p:pic>
      <p:sp>
        <p:nvSpPr>
          <p:cNvPr id="569" name="Google Shape;569;p66"/>
          <p:cNvSpPr/>
          <p:nvPr/>
        </p:nvSpPr>
        <p:spPr>
          <a:xfrm>
            <a:off x="577650" y="3474713"/>
            <a:ext cx="4400700" cy="273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Overview</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Overview</a:t>
            </a:r>
            <a:endParaRPr/>
          </a:p>
        </p:txBody>
      </p:sp>
      <p:sp>
        <p:nvSpPr>
          <p:cNvPr id="89" name="Google Shape;89;p13"/>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Tax Year 2024 Filing Requirements &amp; Due Dates</a:t>
            </a:r>
            <a:endParaRPr/>
          </a:p>
          <a:p>
            <a:pPr marL="457200" lvl="0" indent="-368300" algn="l" rtl="0">
              <a:spcBef>
                <a:spcPts val="1000"/>
              </a:spcBef>
              <a:spcAft>
                <a:spcPts val="0"/>
              </a:spcAft>
              <a:buSzPts val="2200"/>
              <a:buChar char="•"/>
            </a:pPr>
            <a:r>
              <a:rPr lang="en-US"/>
              <a:t>Accepted Forms and File Types</a:t>
            </a:r>
            <a:endParaRPr/>
          </a:p>
          <a:p>
            <a:pPr marL="457200" lvl="0" indent="-368300" algn="l" rtl="0">
              <a:spcBef>
                <a:spcPts val="1000"/>
              </a:spcBef>
              <a:spcAft>
                <a:spcPts val="0"/>
              </a:spcAft>
              <a:buSzPts val="2200"/>
              <a:buChar char="•"/>
            </a:pPr>
            <a:r>
              <a:rPr lang="en-US"/>
              <a:t>Electronic Filing Options Available</a:t>
            </a:r>
            <a:endParaRPr/>
          </a:p>
          <a:p>
            <a:pPr marL="457200" lvl="0" indent="-368300" algn="l" rtl="0">
              <a:spcBef>
                <a:spcPts val="1000"/>
              </a:spcBef>
              <a:spcAft>
                <a:spcPts val="0"/>
              </a:spcAft>
              <a:buSzPts val="2200"/>
              <a:buChar char="•"/>
            </a:pPr>
            <a:r>
              <a:rPr lang="en-US"/>
              <a:t>Step-By-Step Filing Instructions &amp; Helpful Tips</a:t>
            </a:r>
            <a:endParaRPr/>
          </a:p>
          <a:p>
            <a:pPr marL="457200" lvl="0" indent="-368300" algn="l" rtl="0">
              <a:spcBef>
                <a:spcPts val="1000"/>
              </a:spcBef>
              <a:spcAft>
                <a:spcPts val="0"/>
              </a:spcAft>
              <a:buSzPts val="2200"/>
              <a:buChar char="•"/>
            </a:pPr>
            <a:r>
              <a:rPr lang="en-US"/>
              <a:t>Penalty and Filing Extension Information</a:t>
            </a:r>
            <a:endParaRPr/>
          </a:p>
          <a:p>
            <a:pPr marL="457200" lvl="0" indent="-368300" algn="l" rtl="0">
              <a:spcBef>
                <a:spcPts val="1000"/>
              </a:spcBef>
              <a:spcAft>
                <a:spcPts val="1000"/>
              </a:spcAft>
              <a:buSzPts val="2200"/>
              <a:buChar char="•"/>
            </a:pPr>
            <a:r>
              <a:rPr lang="en-US"/>
              <a:t>Available Resources</a:t>
            </a:r>
            <a:endParaRPr/>
          </a:p>
        </p:txBody>
      </p:sp>
      <p:sp>
        <p:nvSpPr>
          <p:cNvPr id="90" name="Google Shape;90;p1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91440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91440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US"/>
              <a:t>Spreadsheet Upload</a:t>
            </a:r>
            <a:endParaRPr/>
          </a:p>
        </p:txBody>
      </p:sp>
      <p:sp>
        <p:nvSpPr>
          <p:cNvPr id="576" name="Google Shape;576;p6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pic>
        <p:nvPicPr>
          <p:cNvPr id="577" name="Google Shape;577;p67"/>
          <p:cNvPicPr preferRelativeResize="0"/>
          <p:nvPr/>
        </p:nvPicPr>
        <p:blipFill rotWithShape="1">
          <a:blip r:embed="rId3">
            <a:alphaModFix/>
          </a:blip>
          <a:srcRect t="2654" b="-253"/>
          <a:stretch/>
        </p:blipFill>
        <p:spPr>
          <a:xfrm>
            <a:off x="2049650" y="2340800"/>
            <a:ext cx="5178075" cy="236952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78" name="Google Shape;578;p67"/>
          <p:cNvSpPr txBox="1"/>
          <p:nvPr/>
        </p:nvSpPr>
        <p:spPr>
          <a:xfrm>
            <a:off x="425250" y="792500"/>
            <a:ext cx="8006700" cy="25566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Import a spreadsheet</a:t>
            </a:r>
            <a:endParaRPr sz="2200">
              <a:solidFill>
                <a:schemeClr val="dk1"/>
              </a:solidFill>
              <a:latin typeface="Source Sans Pro"/>
              <a:ea typeface="Source Sans Pro"/>
              <a:cs typeface="Source Sans Pro"/>
              <a:sym typeface="Source Sans Pro"/>
            </a:endParaRPr>
          </a:p>
          <a:p>
            <a:pPr marL="685800" lvl="1" indent="-228600" algn="l" rtl="0">
              <a:spcBef>
                <a:spcPts val="1000"/>
              </a:spcBef>
              <a:spcAft>
                <a:spcPts val="0"/>
              </a:spcAft>
              <a:buClr>
                <a:schemeClr val="dk1"/>
              </a:buClr>
              <a:buSzPts val="1800"/>
              <a:buFont typeface="Source Sans Pro"/>
              <a:buChar char="○"/>
            </a:pPr>
            <a:r>
              <a:rPr lang="en-US" sz="2200">
                <a:solidFill>
                  <a:schemeClr val="dk1"/>
                </a:solidFill>
                <a:latin typeface="Source Sans Pro"/>
                <a:ea typeface="Source Sans Pro"/>
                <a:cs typeface="Source Sans Pro"/>
                <a:sym typeface="Source Sans Pro"/>
              </a:rPr>
              <a:t>Import a spreadsheet (Excel) - Easier option </a:t>
            </a:r>
            <a:endParaRPr sz="2200">
              <a:solidFill>
                <a:schemeClr val="dk1"/>
              </a:solidFill>
              <a:latin typeface="Source Sans Pro"/>
              <a:ea typeface="Source Sans Pro"/>
              <a:cs typeface="Source Sans Pro"/>
              <a:sym typeface="Source Sans Pro"/>
            </a:endParaRPr>
          </a:p>
          <a:p>
            <a:pPr marL="685800" lvl="1" indent="-228600" algn="l" rtl="0">
              <a:spcBef>
                <a:spcPts val="1000"/>
              </a:spcBef>
              <a:spcAft>
                <a:spcPts val="0"/>
              </a:spcAft>
              <a:buClr>
                <a:schemeClr val="dk1"/>
              </a:buClr>
              <a:buSzPts val="1800"/>
              <a:buFont typeface="Source Sans Pro"/>
              <a:buChar char="○"/>
            </a:pPr>
            <a:r>
              <a:rPr lang="en-US" sz="2200">
                <a:solidFill>
                  <a:schemeClr val="dk1"/>
                </a:solidFill>
                <a:latin typeface="Source Sans Pro"/>
                <a:ea typeface="Source Sans Pro"/>
                <a:cs typeface="Source Sans Pro"/>
                <a:sym typeface="Source Sans Pro"/>
              </a:rPr>
              <a:t>IDR created an easy to use template </a:t>
            </a:r>
            <a:endParaRPr sz="2200">
              <a:solidFill>
                <a:schemeClr val="dk1"/>
              </a:solidFill>
              <a:latin typeface="Source Sans Pro"/>
              <a:ea typeface="Source Sans Pro"/>
              <a:cs typeface="Source Sans Pro"/>
              <a:sym typeface="Source Sans Pro"/>
            </a:endParaRPr>
          </a:p>
          <a:p>
            <a:pPr marL="914400" lvl="0" indent="0" algn="l" rtl="0">
              <a:spcBef>
                <a:spcPts val="1000"/>
              </a:spcBef>
              <a:spcAft>
                <a:spcPts val="0"/>
              </a:spcAft>
              <a:buNone/>
            </a:pPr>
            <a:endParaRPr sz="2200">
              <a:solidFill>
                <a:schemeClr val="dk1"/>
              </a:solidFill>
              <a:latin typeface="Source Sans Pro"/>
              <a:ea typeface="Source Sans Pro"/>
              <a:cs typeface="Source Sans Pro"/>
              <a:sym typeface="Source Sans Pro"/>
            </a:endParaRPr>
          </a:p>
        </p:txBody>
      </p:sp>
      <p:sp>
        <p:nvSpPr>
          <p:cNvPr id="579" name="Google Shape;579;p67"/>
          <p:cNvSpPr/>
          <p:nvPr/>
        </p:nvSpPr>
        <p:spPr>
          <a:xfrm>
            <a:off x="2423525" y="4092125"/>
            <a:ext cx="2133600" cy="341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8"/>
          <p:cNvSpPr txBox="1">
            <a:spLocks noGrp="1"/>
          </p:cNvSpPr>
          <p:nvPr>
            <p:ph type="title"/>
          </p:nvPr>
        </p:nvSpPr>
        <p:spPr>
          <a:xfrm>
            <a:off x="152400" y="71925"/>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586" name="Google Shape;586;p6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
        <p:nvSpPr>
          <p:cNvPr id="587" name="Google Shape;587;p68"/>
          <p:cNvSpPr txBox="1"/>
          <p:nvPr/>
        </p:nvSpPr>
        <p:spPr>
          <a:xfrm>
            <a:off x="152400" y="923550"/>
            <a:ext cx="3739500" cy="13620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Source Sans Pro"/>
              <a:buChar char="●"/>
            </a:pPr>
            <a:r>
              <a:rPr lang="en-US" sz="2100">
                <a:solidFill>
                  <a:schemeClr val="dk1"/>
                </a:solidFill>
                <a:latin typeface="Source Sans Pro"/>
                <a:ea typeface="Source Sans Pro"/>
                <a:cs typeface="Source Sans Pro"/>
                <a:sym typeface="Source Sans Pro"/>
              </a:rPr>
              <a:t>Located within the Debt Administration Portal</a:t>
            </a:r>
            <a:endParaRPr sz="2100">
              <a:solidFill>
                <a:schemeClr val="dk1"/>
              </a:solidFill>
              <a:latin typeface="Source Sans Pro"/>
              <a:ea typeface="Source Sans Pro"/>
              <a:cs typeface="Source Sans Pro"/>
              <a:sym typeface="Source Sans Pro"/>
            </a:endParaRPr>
          </a:p>
          <a:p>
            <a:pPr marL="457200" lvl="0" indent="-361950" algn="l" rtl="0">
              <a:spcBef>
                <a:spcPts val="1000"/>
              </a:spcBef>
              <a:spcAft>
                <a:spcPts val="0"/>
              </a:spcAft>
              <a:buClr>
                <a:schemeClr val="dk1"/>
              </a:buClr>
              <a:buSzPts val="2100"/>
              <a:buFont typeface="Source Sans Pro"/>
              <a:buChar char="●"/>
            </a:pPr>
            <a:r>
              <a:rPr lang="en-US" sz="2100">
                <a:solidFill>
                  <a:schemeClr val="dk1"/>
                </a:solidFill>
                <a:latin typeface="Source Sans Pro"/>
                <a:ea typeface="Source Sans Pro"/>
                <a:cs typeface="Source Sans Pro"/>
                <a:sym typeface="Source Sans Pro"/>
              </a:rPr>
              <a:t>Download, complete, and save prior to uploading</a:t>
            </a:r>
            <a:endParaRPr sz="2100">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endParaRPr sz="2100">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endParaRPr sz="2200">
              <a:solidFill>
                <a:schemeClr val="dk1"/>
              </a:solidFill>
              <a:latin typeface="Source Sans Pro"/>
              <a:ea typeface="Source Sans Pro"/>
              <a:cs typeface="Source Sans Pro"/>
              <a:sym typeface="Source Sans Pro"/>
            </a:endParaRPr>
          </a:p>
        </p:txBody>
      </p:sp>
      <p:pic>
        <p:nvPicPr>
          <p:cNvPr id="588" name="Google Shape;588;p68"/>
          <p:cNvPicPr preferRelativeResize="0"/>
          <p:nvPr/>
        </p:nvPicPr>
        <p:blipFill>
          <a:blip r:embed="rId3">
            <a:alphaModFix/>
          </a:blip>
          <a:stretch>
            <a:fillRect/>
          </a:stretch>
        </p:blipFill>
        <p:spPr>
          <a:xfrm>
            <a:off x="3790050" y="942525"/>
            <a:ext cx="5175450" cy="1987678"/>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589" name="Google Shape;589;p68"/>
          <p:cNvPicPr preferRelativeResize="0"/>
          <p:nvPr/>
        </p:nvPicPr>
        <p:blipFill>
          <a:blip r:embed="rId4">
            <a:alphaModFix/>
          </a:blip>
          <a:stretch>
            <a:fillRect/>
          </a:stretch>
        </p:blipFill>
        <p:spPr>
          <a:xfrm>
            <a:off x="117300" y="3223000"/>
            <a:ext cx="8883299" cy="14014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90" name="Google Shape;590;p68"/>
          <p:cNvSpPr/>
          <p:nvPr/>
        </p:nvSpPr>
        <p:spPr>
          <a:xfrm>
            <a:off x="6194550" y="2052150"/>
            <a:ext cx="475800" cy="2334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597" name="Google Shape;597;p6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
        <p:nvSpPr>
          <p:cNvPr id="598" name="Google Shape;598;p69"/>
          <p:cNvSpPr txBox="1"/>
          <p:nvPr/>
        </p:nvSpPr>
        <p:spPr>
          <a:xfrm>
            <a:off x="428550" y="964050"/>
            <a:ext cx="8286900" cy="2438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457200" lvl="0" indent="0" algn="l" rtl="0">
              <a:spcBef>
                <a:spcPts val="0"/>
              </a:spcBef>
              <a:spcAft>
                <a:spcPts val="0"/>
              </a:spcAft>
              <a:buNone/>
            </a:pPr>
            <a:endParaRPr sz="2200">
              <a:solidFill>
                <a:schemeClr val="dk1"/>
              </a:solidFill>
              <a:latin typeface="Source Sans Pro"/>
              <a:ea typeface="Source Sans Pro"/>
              <a:cs typeface="Source Sans Pro"/>
              <a:sym typeface="Source Sans Pro"/>
            </a:endParaRPr>
          </a:p>
        </p:txBody>
      </p:sp>
      <p:graphicFrame>
        <p:nvGraphicFramePr>
          <p:cNvPr id="599" name="Google Shape;599;p69"/>
          <p:cNvGraphicFramePr/>
          <p:nvPr/>
        </p:nvGraphicFramePr>
        <p:xfrm>
          <a:off x="304800" y="1229925"/>
          <a:ext cx="8660700" cy="2747646"/>
        </p:xfrm>
        <a:graphic>
          <a:graphicData uri="http://schemas.openxmlformats.org/drawingml/2006/table">
            <a:tbl>
              <a:tblPr>
                <a:noFill/>
                <a:tableStyleId>{BBAFA5A3-92EA-4C94-8D80-781BD3143069}</a:tableStyleId>
              </a:tblPr>
              <a:tblGrid>
                <a:gridCol w="2120075">
                  <a:extLst>
                    <a:ext uri="{9D8B030D-6E8A-4147-A177-3AD203B41FA5}">
                      <a16:colId xmlns:a16="http://schemas.microsoft.com/office/drawing/2014/main" val="20000"/>
                    </a:ext>
                  </a:extLst>
                </a:gridCol>
                <a:gridCol w="6540625">
                  <a:extLst>
                    <a:ext uri="{9D8B030D-6E8A-4147-A177-3AD203B41FA5}">
                      <a16:colId xmlns:a16="http://schemas.microsoft.com/office/drawing/2014/main" val="20001"/>
                    </a:ext>
                  </a:extLst>
                </a:gridCol>
              </a:tblGrid>
              <a:tr h="200025">
                <a:tc>
                  <a:txBody>
                    <a:bodyPr/>
                    <a:lstStyle/>
                    <a:p>
                      <a:pPr marL="0" lvl="0" indent="0" algn="l" rtl="0">
                        <a:lnSpc>
                          <a:spcPct val="115000"/>
                        </a:lnSpc>
                        <a:spcBef>
                          <a:spcPts val="0"/>
                        </a:spcBef>
                        <a:spcAft>
                          <a:spcPts val="0"/>
                        </a:spcAft>
                        <a:buNone/>
                      </a:pPr>
                      <a:r>
                        <a:rPr lang="en-US" sz="1000" b="1">
                          <a:solidFill>
                            <a:srgbClr val="444444"/>
                          </a:solidFill>
                        </a:rPr>
                        <a:t>Field Name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D9D9D9"/>
                    </a:solidFill>
                  </a:tcPr>
                </a:tc>
                <a:tc>
                  <a:txBody>
                    <a:bodyPr/>
                    <a:lstStyle/>
                    <a:p>
                      <a:pPr marL="0" lvl="0" indent="0" algn="l" rtl="0">
                        <a:lnSpc>
                          <a:spcPct val="115000"/>
                        </a:lnSpc>
                        <a:spcBef>
                          <a:spcPts val="0"/>
                        </a:spcBef>
                        <a:spcAft>
                          <a:spcPts val="0"/>
                        </a:spcAft>
                        <a:buNone/>
                      </a:pPr>
                      <a:r>
                        <a:rPr lang="en-US" sz="1000" b="1">
                          <a:solidFill>
                            <a:srgbClr val="444444"/>
                          </a:solidFill>
                        </a:rPr>
                        <a:t>Description</a:t>
                      </a:r>
                      <a:endParaRPr sz="1000" b="1">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200025">
                <a:tc>
                  <a:txBody>
                    <a:bodyPr/>
                    <a:lstStyle/>
                    <a:p>
                      <a:pPr marL="0" lvl="0" indent="0" algn="l" rtl="0">
                        <a:lnSpc>
                          <a:spcPct val="115000"/>
                        </a:lnSpc>
                        <a:spcBef>
                          <a:spcPts val="0"/>
                        </a:spcBef>
                        <a:spcAft>
                          <a:spcPts val="0"/>
                        </a:spcAft>
                        <a:buNone/>
                      </a:pPr>
                      <a:r>
                        <a:rPr lang="en-US" sz="1000" b="1">
                          <a:solidFill>
                            <a:srgbClr val="444444"/>
                          </a:solidFill>
                        </a:rPr>
                        <a:t>Agency Number</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Unique identifier for the agency who maintains the debt. Assigned by IDR.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00025">
                <a:tc>
                  <a:txBody>
                    <a:bodyPr/>
                    <a:lstStyle/>
                    <a:p>
                      <a:pPr marL="0" lvl="0" indent="0" algn="l" rtl="0">
                        <a:lnSpc>
                          <a:spcPct val="115000"/>
                        </a:lnSpc>
                        <a:spcBef>
                          <a:spcPts val="0"/>
                        </a:spcBef>
                        <a:spcAft>
                          <a:spcPts val="0"/>
                        </a:spcAft>
                        <a:buNone/>
                      </a:pPr>
                      <a:r>
                        <a:rPr lang="en-US" sz="1000" b="1">
                          <a:solidFill>
                            <a:srgbClr val="444444"/>
                          </a:solidFill>
                        </a:rPr>
                        <a:t>Unit Code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US" sz="1000">
                          <a:solidFill>
                            <a:srgbClr val="444444"/>
                          </a:solidFill>
                        </a:rPr>
                        <a:t>Unique identifier for a group within the agency. Assigned by IDR.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200025">
                <a:tc>
                  <a:txBody>
                    <a:bodyPr/>
                    <a:lstStyle/>
                    <a:p>
                      <a:pPr marL="0" lvl="0" indent="0" algn="l" rtl="0">
                        <a:lnSpc>
                          <a:spcPct val="115000"/>
                        </a:lnSpc>
                        <a:spcBef>
                          <a:spcPts val="0"/>
                        </a:spcBef>
                        <a:spcAft>
                          <a:spcPts val="0"/>
                        </a:spcAft>
                        <a:buNone/>
                      </a:pPr>
                      <a:r>
                        <a:rPr lang="en-US" sz="1000" b="1">
                          <a:solidFill>
                            <a:srgbClr val="444444"/>
                          </a:solidFill>
                        </a:rPr>
                        <a:t>Obligor ID Type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ID Type of the of the obligor.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00025">
                <a:tc>
                  <a:txBody>
                    <a:bodyPr/>
                    <a:lstStyle/>
                    <a:p>
                      <a:pPr marL="0" lvl="0" indent="0" algn="l" rtl="0">
                        <a:lnSpc>
                          <a:spcPct val="115000"/>
                        </a:lnSpc>
                        <a:spcBef>
                          <a:spcPts val="0"/>
                        </a:spcBef>
                        <a:spcAft>
                          <a:spcPts val="0"/>
                        </a:spcAft>
                        <a:buNone/>
                      </a:pPr>
                      <a:r>
                        <a:rPr lang="en-US" sz="1000" b="1">
                          <a:solidFill>
                            <a:srgbClr val="444444"/>
                          </a:solidFill>
                        </a:rPr>
                        <a:t>Obligor ID</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US" sz="1000">
                          <a:solidFill>
                            <a:srgbClr val="444444"/>
                          </a:solidFill>
                        </a:rPr>
                        <a:t>ID of the of the obligor.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23850">
                <a:tc>
                  <a:txBody>
                    <a:bodyPr/>
                    <a:lstStyle/>
                    <a:p>
                      <a:pPr marL="0" lvl="0" indent="0" algn="l" rtl="0">
                        <a:lnSpc>
                          <a:spcPct val="115000"/>
                        </a:lnSpc>
                        <a:spcBef>
                          <a:spcPts val="0"/>
                        </a:spcBef>
                        <a:spcAft>
                          <a:spcPts val="0"/>
                        </a:spcAft>
                        <a:buNone/>
                      </a:pPr>
                      <a:r>
                        <a:rPr lang="en-US" sz="1000" b="1">
                          <a:solidFill>
                            <a:srgbClr val="444444"/>
                          </a:solidFill>
                        </a:rPr>
                        <a:t>Debt ID</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Agency's unique identified for the debt. This ID should not change. If your agency always sends one record for each ID, populate this field with the Obligor ID.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23850">
                <a:tc>
                  <a:txBody>
                    <a:bodyPr/>
                    <a:lstStyle/>
                    <a:p>
                      <a:pPr marL="0" lvl="0" indent="0" algn="l" rtl="0">
                        <a:lnSpc>
                          <a:spcPct val="115000"/>
                        </a:lnSpc>
                        <a:spcBef>
                          <a:spcPts val="0"/>
                        </a:spcBef>
                        <a:spcAft>
                          <a:spcPts val="0"/>
                        </a:spcAft>
                        <a:buNone/>
                      </a:pPr>
                      <a:r>
                        <a:rPr lang="en-US" sz="1000" b="1">
                          <a:solidFill>
                            <a:srgbClr val="444444"/>
                          </a:solidFill>
                        </a:rPr>
                        <a:t>Obligor Last Name /</a:t>
                      </a:r>
                      <a:endParaRPr sz="1000" b="1">
                        <a:solidFill>
                          <a:srgbClr val="444444"/>
                        </a:solidFill>
                      </a:endParaRPr>
                    </a:p>
                    <a:p>
                      <a:pPr marL="0" lvl="0" indent="0" algn="l" rtl="0">
                        <a:lnSpc>
                          <a:spcPct val="115000"/>
                        </a:lnSpc>
                        <a:spcBef>
                          <a:spcPts val="0"/>
                        </a:spcBef>
                        <a:spcAft>
                          <a:spcPts val="0"/>
                        </a:spcAft>
                        <a:buNone/>
                      </a:pPr>
                      <a:r>
                        <a:rPr lang="en-US" sz="1000" b="1">
                          <a:solidFill>
                            <a:srgbClr val="444444"/>
                          </a:solidFill>
                        </a:rPr>
                        <a:t>Business Name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US" sz="1000">
                          <a:solidFill>
                            <a:srgbClr val="444444"/>
                          </a:solidFill>
                        </a:rPr>
                        <a:t>Last name of the person who owes the debt, or business name if the debt belongs to a business.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r h="200025">
                <a:tc>
                  <a:txBody>
                    <a:bodyPr/>
                    <a:lstStyle/>
                    <a:p>
                      <a:pPr marL="0" lvl="0" indent="0" algn="l" rtl="0">
                        <a:lnSpc>
                          <a:spcPct val="115000"/>
                        </a:lnSpc>
                        <a:spcBef>
                          <a:spcPts val="0"/>
                        </a:spcBef>
                        <a:spcAft>
                          <a:spcPts val="0"/>
                        </a:spcAft>
                        <a:buNone/>
                      </a:pPr>
                      <a:r>
                        <a:rPr lang="en-US" sz="1000" b="1">
                          <a:solidFill>
                            <a:srgbClr val="444444"/>
                          </a:solidFill>
                        </a:rPr>
                        <a:t>Obligor First Name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First name of the person who owes the debt. Leave blank if the ID Type is FEIN (2).</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00025">
                <a:tc>
                  <a:txBody>
                    <a:bodyPr/>
                    <a:lstStyle/>
                    <a:p>
                      <a:pPr marL="0" lvl="0" indent="0" algn="l" rtl="0">
                        <a:lnSpc>
                          <a:spcPct val="115000"/>
                        </a:lnSpc>
                        <a:spcBef>
                          <a:spcPts val="0"/>
                        </a:spcBef>
                        <a:spcAft>
                          <a:spcPts val="0"/>
                        </a:spcAft>
                        <a:buNone/>
                      </a:pPr>
                      <a:r>
                        <a:rPr lang="en-US" sz="1000" b="1">
                          <a:solidFill>
                            <a:srgbClr val="444444"/>
                          </a:solidFill>
                        </a:rPr>
                        <a:t>Obligor Middle Name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US" sz="1000">
                          <a:solidFill>
                            <a:srgbClr val="444444"/>
                          </a:solidFill>
                        </a:rPr>
                        <a:t>Middle name of the person who owes the debt. Leave blank if the ID Type is FEIN (2).</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8"/>
                  </a:ext>
                </a:extLst>
              </a:tr>
              <a:tr h="200025">
                <a:tc>
                  <a:txBody>
                    <a:bodyPr/>
                    <a:lstStyle/>
                    <a:p>
                      <a:pPr marL="0" lvl="0" indent="0" algn="l" rtl="0">
                        <a:lnSpc>
                          <a:spcPct val="115000"/>
                        </a:lnSpc>
                        <a:spcBef>
                          <a:spcPts val="0"/>
                        </a:spcBef>
                        <a:spcAft>
                          <a:spcPts val="0"/>
                        </a:spcAft>
                        <a:buNone/>
                      </a:pPr>
                      <a:r>
                        <a:rPr lang="en-US" sz="1000" b="1">
                          <a:solidFill>
                            <a:srgbClr val="444444"/>
                          </a:solidFill>
                        </a:rPr>
                        <a:t>Qualified Date</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Date the debt first became qualified for setoffs.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00025">
                <a:tc>
                  <a:txBody>
                    <a:bodyPr/>
                    <a:lstStyle/>
                    <a:p>
                      <a:pPr marL="0" lvl="0" indent="0" algn="l" rtl="0">
                        <a:lnSpc>
                          <a:spcPct val="115000"/>
                        </a:lnSpc>
                        <a:spcBef>
                          <a:spcPts val="0"/>
                        </a:spcBef>
                        <a:spcAft>
                          <a:spcPts val="0"/>
                        </a:spcAft>
                        <a:buNone/>
                      </a:pPr>
                      <a:r>
                        <a:rPr lang="en-US" sz="1000" b="1">
                          <a:solidFill>
                            <a:srgbClr val="444444"/>
                          </a:solidFill>
                        </a:rPr>
                        <a:t>Debt Amount</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US" sz="1000">
                          <a:solidFill>
                            <a:srgbClr val="444444"/>
                          </a:solidFill>
                        </a:rPr>
                        <a:t>The amount owed to the participating agency. Expressed in pennies. (Required)</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10"/>
                  </a:ext>
                </a:extLst>
              </a:tr>
              <a:tr h="200025">
                <a:tc>
                  <a:txBody>
                    <a:bodyPr/>
                    <a:lstStyle/>
                    <a:p>
                      <a:pPr marL="0" lvl="0" indent="0" algn="l" rtl="0">
                        <a:lnSpc>
                          <a:spcPct val="115000"/>
                        </a:lnSpc>
                        <a:spcBef>
                          <a:spcPts val="0"/>
                        </a:spcBef>
                        <a:spcAft>
                          <a:spcPts val="0"/>
                        </a:spcAft>
                        <a:buNone/>
                      </a:pPr>
                      <a:r>
                        <a:rPr lang="en-US" sz="1000" b="1">
                          <a:solidFill>
                            <a:srgbClr val="444444"/>
                          </a:solidFill>
                        </a:rPr>
                        <a:t>Description of Debt</a:t>
                      </a:r>
                      <a:endParaRPr sz="1000" b="1">
                        <a:solidFill>
                          <a:srgbClr val="444444"/>
                        </a:solidFill>
                      </a:endParaRPr>
                    </a:p>
                  </a:txBody>
                  <a:tcPr marL="28575" marR="28575" marT="19050" marB="19050">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000">
                          <a:solidFill>
                            <a:srgbClr val="444444"/>
                          </a:solidFill>
                        </a:rPr>
                        <a:t>Description of the debt. May be displayed on correspondence to the obligor pertaining to their setoff.</a:t>
                      </a:r>
                      <a:endParaRPr sz="1000">
                        <a:solidFill>
                          <a:srgbClr val="444444"/>
                        </a:solidFill>
                      </a:endParaRPr>
                    </a:p>
                  </a:txBody>
                  <a:tcPr marL="28575" marR="28575" marT="19050" marB="19050" anchor="b">
                    <a:lnL w="8650" cap="flat" cmpd="sng">
                      <a:solidFill>
                        <a:srgbClr val="000000"/>
                      </a:solidFill>
                      <a:prstDash val="solid"/>
                      <a:round/>
                      <a:headEnd type="none" w="sm" len="sm"/>
                      <a:tailEnd type="none" w="sm" len="sm"/>
                    </a:lnL>
                    <a:lnR w="8650" cap="flat" cmpd="sng">
                      <a:solidFill>
                        <a:srgbClr val="000000"/>
                      </a:solidFill>
                      <a:prstDash val="solid"/>
                      <a:round/>
                      <a:headEnd type="none" w="sm" len="sm"/>
                      <a:tailEnd type="none" w="sm" len="sm"/>
                    </a:lnR>
                    <a:lnT w="8650" cap="flat" cmpd="sng">
                      <a:solidFill>
                        <a:srgbClr val="000000"/>
                      </a:solidFill>
                      <a:prstDash val="solid"/>
                      <a:round/>
                      <a:headEnd type="none" w="sm" len="sm"/>
                      <a:tailEnd type="none" w="sm" len="sm"/>
                    </a:lnT>
                    <a:lnB w="86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bl>
          </a:graphicData>
        </a:graphic>
      </p:graphicFrame>
      <p:sp>
        <p:nvSpPr>
          <p:cNvPr id="600" name="Google Shape;600;p69"/>
          <p:cNvSpPr txBox="1"/>
          <p:nvPr/>
        </p:nvSpPr>
        <p:spPr>
          <a:xfrm>
            <a:off x="304800" y="776630"/>
            <a:ext cx="5400600" cy="37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a:solidFill>
                  <a:srgbClr val="19405B"/>
                </a:solidFill>
                <a:latin typeface="Work Sans SemiBold"/>
                <a:ea typeface="Work Sans SemiBold"/>
                <a:cs typeface="Work Sans SemiBold"/>
                <a:sym typeface="Work Sans SemiBold"/>
              </a:rPr>
              <a:t>Spreadsheet Template Definitions</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607" name="Google Shape;607;p7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pic>
        <p:nvPicPr>
          <p:cNvPr id="608" name="Google Shape;608;p70"/>
          <p:cNvPicPr preferRelativeResize="0"/>
          <p:nvPr/>
        </p:nvPicPr>
        <p:blipFill>
          <a:blip r:embed="rId3">
            <a:alphaModFix/>
          </a:blip>
          <a:stretch>
            <a:fillRect/>
          </a:stretch>
        </p:blipFill>
        <p:spPr>
          <a:xfrm>
            <a:off x="1167750" y="882600"/>
            <a:ext cx="7366649" cy="32647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615" name="Google Shape;615;p7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pic>
        <p:nvPicPr>
          <p:cNvPr id="616" name="Google Shape;616;p71"/>
          <p:cNvPicPr preferRelativeResize="0"/>
          <p:nvPr/>
        </p:nvPicPr>
        <p:blipFill>
          <a:blip r:embed="rId3">
            <a:alphaModFix/>
          </a:blip>
          <a:stretch>
            <a:fillRect/>
          </a:stretch>
        </p:blipFill>
        <p:spPr>
          <a:xfrm>
            <a:off x="152400" y="882600"/>
            <a:ext cx="8839198" cy="353933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17" name="Google Shape;617;p71"/>
          <p:cNvPicPr preferRelativeResize="0"/>
          <p:nvPr/>
        </p:nvPicPr>
        <p:blipFill>
          <a:blip r:embed="rId4">
            <a:alphaModFix/>
          </a:blip>
          <a:stretch>
            <a:fillRect/>
          </a:stretch>
        </p:blipFill>
        <p:spPr>
          <a:xfrm>
            <a:off x="1333500" y="3019000"/>
            <a:ext cx="463350" cy="326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624" name="Google Shape;624;p7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pic>
        <p:nvPicPr>
          <p:cNvPr id="625" name="Google Shape;625;p72"/>
          <p:cNvPicPr preferRelativeResize="0"/>
          <p:nvPr/>
        </p:nvPicPr>
        <p:blipFill>
          <a:blip r:embed="rId3">
            <a:alphaModFix/>
          </a:blip>
          <a:stretch>
            <a:fillRect/>
          </a:stretch>
        </p:blipFill>
        <p:spPr>
          <a:xfrm>
            <a:off x="4705350" y="796875"/>
            <a:ext cx="3673882" cy="410850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26" name="Google Shape;626;p72"/>
          <p:cNvSpPr txBox="1"/>
          <p:nvPr/>
        </p:nvSpPr>
        <p:spPr>
          <a:xfrm>
            <a:off x="272850" y="868750"/>
            <a:ext cx="4076700" cy="32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dk1"/>
                </a:solidFill>
                <a:latin typeface="Source Sans Pro"/>
                <a:ea typeface="Source Sans Pro"/>
                <a:cs typeface="Source Sans Pro"/>
                <a:sym typeface="Source Sans Pro"/>
              </a:rPr>
              <a:t>Clicking “Add a Record”</a:t>
            </a:r>
            <a:endParaRPr sz="2200">
              <a:solidFill>
                <a:schemeClr val="dk1"/>
              </a:solidFill>
              <a:latin typeface="Source Sans Pro"/>
              <a:ea typeface="Source Sans Pro"/>
              <a:cs typeface="Source Sans Pro"/>
              <a:sym typeface="Source Sans Pro"/>
            </a:endParaRPr>
          </a:p>
          <a:p>
            <a:pPr marL="4000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Will generate a pop-up window</a:t>
            </a:r>
            <a:endParaRPr sz="2200">
              <a:solidFill>
                <a:schemeClr val="dk1"/>
              </a:solidFill>
              <a:latin typeface="Source Sans Pro"/>
              <a:ea typeface="Source Sans Pro"/>
              <a:cs typeface="Source Sans Pro"/>
              <a:sym typeface="Source Sans Pro"/>
            </a:endParaRPr>
          </a:p>
          <a:p>
            <a:pPr marL="400050" lvl="0" indent="-222250" algn="l" rtl="0">
              <a:spcBef>
                <a:spcPts val="1000"/>
              </a:spcBef>
              <a:spcAft>
                <a:spcPts val="0"/>
              </a:spcAft>
              <a:buClr>
                <a:schemeClr val="dk1"/>
              </a:buClr>
              <a:buSzPts val="1700"/>
              <a:buFont typeface="Source Sans Pro"/>
              <a:buChar char="●"/>
            </a:pPr>
            <a:r>
              <a:rPr lang="en-US" sz="2200">
                <a:solidFill>
                  <a:schemeClr val="dk1"/>
                </a:solidFill>
                <a:latin typeface="Source Sans Pro"/>
                <a:ea typeface="Source Sans Pro"/>
                <a:cs typeface="Source Sans Pro"/>
                <a:sym typeface="Source Sans Pro"/>
              </a:rPr>
              <a:t>Agency Number and Unit Code will auto-populate</a:t>
            </a:r>
            <a:endParaRPr sz="2200">
              <a:solidFill>
                <a:schemeClr val="dk1"/>
              </a:solidFill>
              <a:latin typeface="Source Sans Pro"/>
              <a:ea typeface="Source Sans Pro"/>
              <a:cs typeface="Source Sans Pro"/>
              <a:sym typeface="Source Sans Pro"/>
            </a:endParaRPr>
          </a:p>
          <a:p>
            <a:pPr marL="4000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Allows users to add an additional debt without creating and uploading a new spreadsheet</a:t>
            </a:r>
            <a:endParaRPr sz="2200">
              <a:solidFill>
                <a:schemeClr val="dk1"/>
              </a:solidFill>
              <a:latin typeface="Source Sans Pro"/>
              <a:ea typeface="Source Sans Pro"/>
              <a:cs typeface="Source Sans Pro"/>
              <a:sym typeface="Source Sans Pr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Spreadsheet Upload</a:t>
            </a:r>
            <a:endParaRPr/>
          </a:p>
        </p:txBody>
      </p:sp>
      <p:sp>
        <p:nvSpPr>
          <p:cNvPr id="633" name="Google Shape;633;p7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pic>
        <p:nvPicPr>
          <p:cNvPr id="634" name="Google Shape;634;p73"/>
          <p:cNvPicPr preferRelativeResize="0"/>
          <p:nvPr/>
        </p:nvPicPr>
        <p:blipFill>
          <a:blip r:embed="rId3">
            <a:alphaModFix/>
          </a:blip>
          <a:stretch>
            <a:fillRect/>
          </a:stretch>
        </p:blipFill>
        <p:spPr>
          <a:xfrm>
            <a:off x="139350" y="2174725"/>
            <a:ext cx="8839198" cy="161050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35" name="Google Shape;635;p73"/>
          <p:cNvSpPr/>
          <p:nvPr/>
        </p:nvSpPr>
        <p:spPr>
          <a:xfrm>
            <a:off x="339525" y="3345250"/>
            <a:ext cx="4762500" cy="200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636" name="Google Shape;636;p73"/>
          <p:cNvSpPr txBox="1"/>
          <p:nvPr/>
        </p:nvSpPr>
        <p:spPr>
          <a:xfrm>
            <a:off x="57150" y="888175"/>
            <a:ext cx="7769100" cy="990300"/>
          </a:xfrm>
          <a:prstGeom prst="rect">
            <a:avLst/>
          </a:prstGeom>
          <a:noFill/>
          <a:ln>
            <a:noFill/>
          </a:ln>
        </p:spPr>
        <p:txBody>
          <a:bodyPr spcFirstLastPara="1" wrap="square" lIns="91425" tIns="91425" rIns="91425" bIns="91425" anchor="t" anchorCtr="0">
            <a:spAutoFit/>
          </a:bodyPr>
          <a:lstStyle/>
          <a:p>
            <a:pPr marL="400050" lvl="0" indent="-215900" algn="l" rtl="0">
              <a:spcBef>
                <a:spcPts val="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The system will confirm how many debts is to be processed</a:t>
            </a:r>
            <a:endParaRPr sz="2200">
              <a:solidFill>
                <a:schemeClr val="dk1"/>
              </a:solidFill>
              <a:latin typeface="Source Sans Pro"/>
              <a:ea typeface="Source Sans Pro"/>
              <a:cs typeface="Source Sans Pro"/>
              <a:sym typeface="Source Sans Pro"/>
            </a:endParaRPr>
          </a:p>
          <a:p>
            <a:pPr marL="400050" lvl="0" indent="-215900" algn="l" rtl="0">
              <a:spcBef>
                <a:spcPts val="1000"/>
              </a:spcBef>
              <a:spcAft>
                <a:spcPts val="0"/>
              </a:spcAft>
              <a:buClr>
                <a:schemeClr val="dk1"/>
              </a:buClr>
              <a:buSzPts val="1600"/>
              <a:buFont typeface="Source Sans Pro"/>
              <a:buChar char="●"/>
            </a:pPr>
            <a:r>
              <a:rPr lang="en-US" sz="2200">
                <a:solidFill>
                  <a:schemeClr val="dk1"/>
                </a:solidFill>
                <a:latin typeface="Source Sans Pro"/>
                <a:ea typeface="Source Sans Pro"/>
                <a:cs typeface="Source Sans Pro"/>
                <a:sym typeface="Source Sans Pro"/>
              </a:rPr>
              <a:t>Click “Next” to continue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Refer a Single Debt Record</a:t>
            </a:r>
            <a:endParaRPr/>
          </a:p>
        </p:txBody>
      </p:sp>
      <p:sp>
        <p:nvSpPr>
          <p:cNvPr id="643" name="Google Shape;643;p74"/>
          <p:cNvSpPr txBox="1">
            <a:spLocks noGrp="1"/>
          </p:cNvSpPr>
          <p:nvPr>
            <p:ph type="body" idx="1"/>
          </p:nvPr>
        </p:nvSpPr>
        <p:spPr>
          <a:xfrm>
            <a:off x="253500" y="874500"/>
            <a:ext cx="8712000" cy="3394500"/>
          </a:xfrm>
          <a:prstGeom prst="rect">
            <a:avLst/>
          </a:prstGeom>
        </p:spPr>
        <p:txBody>
          <a:bodyPr spcFirstLastPara="1" wrap="square" lIns="91425" tIns="45700" rIns="91425" bIns="45700" anchor="t" anchorCtr="0">
            <a:noAutofit/>
          </a:bodyPr>
          <a:lstStyle/>
          <a:p>
            <a:pPr marL="342900" lvl="0" indent="-228600" algn="l" rtl="0">
              <a:spcBef>
                <a:spcPts val="0"/>
              </a:spcBef>
              <a:spcAft>
                <a:spcPts val="0"/>
              </a:spcAft>
              <a:buSzPts val="1800"/>
              <a:buFont typeface="Source Sans Pro"/>
              <a:buChar char="●"/>
            </a:pPr>
            <a:r>
              <a:rPr lang="en-US" sz="1800"/>
              <a:t>Refer a Single Debt Record</a:t>
            </a:r>
            <a:endParaRPr sz="1800"/>
          </a:p>
          <a:p>
            <a:pPr marL="800100" lvl="1" indent="-228600" algn="l" rtl="0">
              <a:spcBef>
                <a:spcPts val="1000"/>
              </a:spcBef>
              <a:spcAft>
                <a:spcPts val="0"/>
              </a:spcAft>
              <a:buSzPts val="1800"/>
              <a:buFont typeface="Source Sans Pro"/>
              <a:buChar char="○"/>
            </a:pPr>
            <a:r>
              <a:rPr lang="en-US" sz="1800"/>
              <a:t>Individual debts must be $50 or higher</a:t>
            </a:r>
            <a:endParaRPr sz="1800"/>
          </a:p>
          <a:p>
            <a:pPr marL="800100" lvl="0" indent="-228600" algn="l" rtl="0">
              <a:spcBef>
                <a:spcPts val="640"/>
              </a:spcBef>
              <a:spcAft>
                <a:spcPts val="0"/>
              </a:spcAft>
              <a:buSzPts val="1800"/>
              <a:buFont typeface="Source Sans Pro"/>
              <a:buChar char="○"/>
            </a:pPr>
            <a:r>
              <a:rPr lang="en-US" sz="1800"/>
              <a:t>To add one obligor at a time OR to add an additional debt that was missed</a:t>
            </a:r>
            <a:endParaRPr sz="1800"/>
          </a:p>
        </p:txBody>
      </p:sp>
      <p:sp>
        <p:nvSpPr>
          <p:cNvPr id="644" name="Google Shape;644;p7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pic>
        <p:nvPicPr>
          <p:cNvPr id="645" name="Google Shape;645;p74"/>
          <p:cNvPicPr preferRelativeResize="0"/>
          <p:nvPr/>
        </p:nvPicPr>
        <p:blipFill>
          <a:blip r:embed="rId3">
            <a:alphaModFix/>
          </a:blip>
          <a:stretch>
            <a:fillRect/>
          </a:stretch>
        </p:blipFill>
        <p:spPr>
          <a:xfrm>
            <a:off x="382250" y="2240400"/>
            <a:ext cx="8353400" cy="172379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46" name="Google Shape;646;p74"/>
          <p:cNvSpPr/>
          <p:nvPr/>
        </p:nvSpPr>
        <p:spPr>
          <a:xfrm>
            <a:off x="5432150" y="3591075"/>
            <a:ext cx="1769700" cy="273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Refer a Single Debt Upload</a:t>
            </a:r>
            <a:endParaRPr/>
          </a:p>
        </p:txBody>
      </p:sp>
      <p:sp>
        <p:nvSpPr>
          <p:cNvPr id="653" name="Google Shape;653;p7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pic>
        <p:nvPicPr>
          <p:cNvPr id="654" name="Google Shape;654;p75"/>
          <p:cNvPicPr preferRelativeResize="0"/>
          <p:nvPr/>
        </p:nvPicPr>
        <p:blipFill>
          <a:blip r:embed="rId3">
            <a:alphaModFix/>
          </a:blip>
          <a:stretch>
            <a:fillRect/>
          </a:stretch>
        </p:blipFill>
        <p:spPr>
          <a:xfrm>
            <a:off x="4838700" y="711150"/>
            <a:ext cx="3378001" cy="42970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55" name="Google Shape;655;p75"/>
          <p:cNvSpPr txBox="1"/>
          <p:nvPr/>
        </p:nvSpPr>
        <p:spPr>
          <a:xfrm>
            <a:off x="475800" y="954475"/>
            <a:ext cx="4264200" cy="3093000"/>
          </a:xfrm>
          <a:prstGeom prst="rect">
            <a:avLst/>
          </a:prstGeom>
          <a:noFill/>
          <a:ln>
            <a:noFill/>
          </a:ln>
        </p:spPr>
        <p:txBody>
          <a:bodyPr spcFirstLastPara="1" wrap="square" lIns="91425" tIns="91425" rIns="91425" bIns="91425" anchor="t" anchorCtr="0">
            <a:noAutofit/>
          </a:bodyPr>
          <a:lstStyle/>
          <a:p>
            <a:pPr marL="285750" lvl="0" indent="-228600" algn="l" rtl="0">
              <a:spcBef>
                <a:spcPts val="1000"/>
              </a:spcBef>
              <a:spcAft>
                <a:spcPts val="0"/>
              </a:spcAft>
              <a:buClr>
                <a:schemeClr val="dk1"/>
              </a:buClr>
              <a:buSzPts val="1800"/>
              <a:buFont typeface="Source Sans Pro"/>
              <a:buChar char="●"/>
            </a:pPr>
            <a:r>
              <a:rPr lang="en-US" sz="2300">
                <a:solidFill>
                  <a:schemeClr val="dk1"/>
                </a:solidFill>
                <a:latin typeface="Source Sans Pro"/>
                <a:ea typeface="Source Sans Pro"/>
                <a:cs typeface="Source Sans Pro"/>
                <a:sym typeface="Source Sans Pro"/>
              </a:rPr>
              <a:t>Agency Number and Unit Code will be auto-populated</a:t>
            </a:r>
            <a:endParaRPr sz="2300">
              <a:solidFill>
                <a:schemeClr val="dk1"/>
              </a:solidFill>
              <a:latin typeface="Source Sans Pro"/>
              <a:ea typeface="Source Sans Pro"/>
              <a:cs typeface="Source Sans Pro"/>
              <a:sym typeface="Source Sans Pro"/>
            </a:endParaRPr>
          </a:p>
          <a:p>
            <a:pPr marL="285750" lvl="0" indent="-228600" algn="l" rtl="0">
              <a:spcBef>
                <a:spcPts val="1000"/>
              </a:spcBef>
              <a:spcAft>
                <a:spcPts val="0"/>
              </a:spcAft>
              <a:buClr>
                <a:schemeClr val="dk1"/>
              </a:buClr>
              <a:buSzPts val="1800"/>
              <a:buFont typeface="Source Sans Pro"/>
              <a:buChar char="●"/>
            </a:pPr>
            <a:r>
              <a:rPr lang="en-US" sz="2300">
                <a:solidFill>
                  <a:schemeClr val="dk1"/>
                </a:solidFill>
                <a:latin typeface="Source Sans Pro"/>
                <a:ea typeface="Source Sans Pro"/>
                <a:cs typeface="Source Sans Pro"/>
                <a:sym typeface="Source Sans Pro"/>
              </a:rPr>
              <a:t>Debts must be $50 or more</a:t>
            </a:r>
            <a:endParaRPr sz="2300">
              <a:solidFill>
                <a:schemeClr val="dk1"/>
              </a:solidFill>
              <a:latin typeface="Source Sans Pro"/>
              <a:ea typeface="Source Sans Pro"/>
              <a:cs typeface="Source Sans Pro"/>
              <a:sym typeface="Source Sans Pro"/>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6"/>
          <p:cNvSpPr txBox="1">
            <a:spLocks noGrp="1"/>
          </p:cNvSpPr>
          <p:nvPr>
            <p:ph type="title"/>
          </p:nvPr>
        </p:nvSpPr>
        <p:spPr>
          <a:xfrm>
            <a:off x="122700" y="67250"/>
            <a:ext cx="8424600" cy="7395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100000"/>
              </a:lnSpc>
              <a:spcBef>
                <a:spcPts val="0"/>
              </a:spcBef>
              <a:spcAft>
                <a:spcPts val="0"/>
              </a:spcAft>
              <a:buSzPct val="100000"/>
              <a:buNone/>
            </a:pPr>
            <a:r>
              <a:rPr lang="en-US"/>
              <a:t>What Credit Vendors Can Do Through the Portal</a:t>
            </a:r>
            <a:endParaRPr/>
          </a:p>
        </p:txBody>
      </p:sp>
      <p:grpSp>
        <p:nvGrpSpPr>
          <p:cNvPr id="661" name="Google Shape;661;p76"/>
          <p:cNvGrpSpPr/>
          <p:nvPr/>
        </p:nvGrpSpPr>
        <p:grpSpPr>
          <a:xfrm>
            <a:off x="153351" y="1682068"/>
            <a:ext cx="2301750" cy="1509620"/>
            <a:chOff x="310935" y="4161064"/>
            <a:chExt cx="3069000" cy="2012826"/>
          </a:xfrm>
        </p:grpSpPr>
        <p:grpSp>
          <p:nvGrpSpPr>
            <p:cNvPr id="662" name="Google Shape;662;p76"/>
            <p:cNvGrpSpPr/>
            <p:nvPr/>
          </p:nvGrpSpPr>
          <p:grpSpPr>
            <a:xfrm>
              <a:off x="1122931" y="4161064"/>
              <a:ext cx="1444849" cy="1444849"/>
              <a:chOff x="576197" y="1846263"/>
              <a:chExt cx="1553100" cy="1553100"/>
            </a:xfrm>
          </p:grpSpPr>
          <p:pic>
            <p:nvPicPr>
              <p:cNvPr id="663" name="Google Shape;663;p76" descr="Scales of justice with solid fill"/>
              <p:cNvPicPr preferRelativeResize="0"/>
              <p:nvPr/>
            </p:nvPicPr>
            <p:blipFill rotWithShape="1">
              <a:blip r:embed="rId3">
                <a:alphaModFix/>
              </a:blip>
              <a:srcRect/>
              <a:stretch/>
            </p:blipFill>
            <p:spPr>
              <a:xfrm>
                <a:off x="755772" y="1998908"/>
                <a:ext cx="1194075" cy="1194075"/>
              </a:xfrm>
              <a:prstGeom prst="rect">
                <a:avLst/>
              </a:prstGeom>
              <a:noFill/>
              <a:ln>
                <a:noFill/>
              </a:ln>
            </p:spPr>
          </p:pic>
          <p:sp>
            <p:nvSpPr>
              <p:cNvPr id="664" name="Google Shape;664;p76"/>
              <p:cNvSpPr/>
              <p:nvPr/>
            </p:nvSpPr>
            <p:spPr>
              <a:xfrm>
                <a:off x="576197" y="1846263"/>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
          <p:nvSpPr>
            <p:cNvPr id="665" name="Google Shape;665;p76"/>
            <p:cNvSpPr txBox="1"/>
            <p:nvPr/>
          </p:nvSpPr>
          <p:spPr>
            <a:xfrm>
              <a:off x="310935" y="5773690"/>
              <a:ext cx="3069000" cy="400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accent4"/>
                  </a:solidFill>
                  <a:latin typeface="Century Gothic"/>
                  <a:ea typeface="Century Gothic"/>
                  <a:cs typeface="Century Gothic"/>
                  <a:sym typeface="Century Gothic"/>
                </a:rPr>
                <a:t>Look up balances</a:t>
              </a:r>
              <a:endParaRPr sz="1100"/>
            </a:p>
          </p:txBody>
        </p:sp>
      </p:grpSp>
      <p:grpSp>
        <p:nvGrpSpPr>
          <p:cNvPr id="666" name="Google Shape;666;p76"/>
          <p:cNvGrpSpPr/>
          <p:nvPr/>
        </p:nvGrpSpPr>
        <p:grpSpPr>
          <a:xfrm>
            <a:off x="2331864" y="1682068"/>
            <a:ext cx="2301750" cy="1740470"/>
            <a:chOff x="3065423" y="4161064"/>
            <a:chExt cx="3069000" cy="2320626"/>
          </a:xfrm>
        </p:grpSpPr>
        <p:grpSp>
          <p:nvGrpSpPr>
            <p:cNvPr id="667" name="Google Shape;667;p76"/>
            <p:cNvGrpSpPr/>
            <p:nvPr/>
          </p:nvGrpSpPr>
          <p:grpSpPr>
            <a:xfrm>
              <a:off x="3877419" y="4161064"/>
              <a:ext cx="1444849" cy="1444849"/>
              <a:chOff x="576197" y="1846263"/>
              <a:chExt cx="1553100" cy="1553100"/>
            </a:xfrm>
          </p:grpSpPr>
          <p:pic>
            <p:nvPicPr>
              <p:cNvPr id="668" name="Google Shape;668;p76" descr="Document with solid fill"/>
              <p:cNvPicPr preferRelativeResize="0"/>
              <p:nvPr/>
            </p:nvPicPr>
            <p:blipFill rotWithShape="1">
              <a:blip r:embed="rId4">
                <a:alphaModFix/>
              </a:blip>
              <a:srcRect/>
              <a:stretch/>
            </p:blipFill>
            <p:spPr>
              <a:xfrm>
                <a:off x="755772" y="1998908"/>
                <a:ext cx="1194075" cy="1194075"/>
              </a:xfrm>
              <a:prstGeom prst="rect">
                <a:avLst/>
              </a:prstGeom>
              <a:noFill/>
              <a:ln>
                <a:noFill/>
              </a:ln>
            </p:spPr>
          </p:pic>
          <p:sp>
            <p:nvSpPr>
              <p:cNvPr id="669" name="Google Shape;669;p76"/>
              <p:cNvSpPr/>
              <p:nvPr/>
            </p:nvSpPr>
            <p:spPr>
              <a:xfrm>
                <a:off x="576197" y="1846263"/>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
          <p:nvSpPr>
            <p:cNvPr id="670" name="Google Shape;670;p76"/>
            <p:cNvSpPr txBox="1"/>
            <p:nvPr/>
          </p:nvSpPr>
          <p:spPr>
            <a:xfrm>
              <a:off x="3065423" y="5773690"/>
              <a:ext cx="3069000" cy="708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accent4"/>
                  </a:solidFill>
                  <a:latin typeface="Century Gothic"/>
                  <a:ea typeface="Century Gothic"/>
                  <a:cs typeface="Century Gothic"/>
                  <a:sym typeface="Century Gothic"/>
                </a:rPr>
                <a:t>Print and provide letters to obligors</a:t>
              </a:r>
              <a:endParaRPr sz="1100"/>
            </a:p>
          </p:txBody>
        </p:sp>
      </p:grpSp>
      <p:grpSp>
        <p:nvGrpSpPr>
          <p:cNvPr id="671" name="Google Shape;671;p76"/>
          <p:cNvGrpSpPr/>
          <p:nvPr/>
        </p:nvGrpSpPr>
        <p:grpSpPr>
          <a:xfrm>
            <a:off x="4510376" y="1682068"/>
            <a:ext cx="2301750" cy="1971320"/>
            <a:chOff x="5865067" y="4161064"/>
            <a:chExt cx="3069000" cy="2628426"/>
          </a:xfrm>
        </p:grpSpPr>
        <p:grpSp>
          <p:nvGrpSpPr>
            <p:cNvPr id="672" name="Google Shape;672;p76"/>
            <p:cNvGrpSpPr/>
            <p:nvPr/>
          </p:nvGrpSpPr>
          <p:grpSpPr>
            <a:xfrm>
              <a:off x="6677063" y="4161064"/>
              <a:ext cx="1444849" cy="1444849"/>
              <a:chOff x="576197" y="1846263"/>
              <a:chExt cx="1553100" cy="1553100"/>
            </a:xfrm>
          </p:grpSpPr>
          <p:pic>
            <p:nvPicPr>
              <p:cNvPr id="673" name="Google Shape;673;p76" descr="Checkbox Checked with solid fill"/>
              <p:cNvPicPr preferRelativeResize="0"/>
              <p:nvPr/>
            </p:nvPicPr>
            <p:blipFill rotWithShape="1">
              <a:blip r:embed="rId5">
                <a:alphaModFix/>
              </a:blip>
              <a:srcRect/>
              <a:stretch/>
            </p:blipFill>
            <p:spPr>
              <a:xfrm>
                <a:off x="665983" y="1936050"/>
                <a:ext cx="1373652" cy="1373652"/>
              </a:xfrm>
              <a:prstGeom prst="rect">
                <a:avLst/>
              </a:prstGeom>
              <a:noFill/>
              <a:ln>
                <a:noFill/>
              </a:ln>
            </p:spPr>
          </p:pic>
          <p:sp>
            <p:nvSpPr>
              <p:cNvPr id="674" name="Google Shape;674;p76"/>
              <p:cNvSpPr/>
              <p:nvPr/>
            </p:nvSpPr>
            <p:spPr>
              <a:xfrm>
                <a:off x="576197" y="1846263"/>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
          <p:nvSpPr>
            <p:cNvPr id="675" name="Google Shape;675;p76"/>
            <p:cNvSpPr txBox="1"/>
            <p:nvPr/>
          </p:nvSpPr>
          <p:spPr>
            <a:xfrm>
              <a:off x="5865067" y="5773690"/>
              <a:ext cx="3069000" cy="1015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accent4"/>
                  </a:solidFill>
                  <a:latin typeface="Century Gothic"/>
                  <a:ea typeface="Century Gothic"/>
                  <a:cs typeface="Century Gothic"/>
                  <a:sym typeface="Century Gothic"/>
                </a:rPr>
                <a:t>Assign their staff specific access and capability</a:t>
              </a:r>
              <a:endParaRPr sz="1100"/>
            </a:p>
          </p:txBody>
        </p:sp>
      </p:grpSp>
      <p:grpSp>
        <p:nvGrpSpPr>
          <p:cNvPr id="676" name="Google Shape;676;p76"/>
          <p:cNvGrpSpPr/>
          <p:nvPr/>
        </p:nvGrpSpPr>
        <p:grpSpPr>
          <a:xfrm>
            <a:off x="6688888" y="1682068"/>
            <a:ext cx="2301750" cy="1971320"/>
            <a:chOff x="8800178" y="4161064"/>
            <a:chExt cx="3069000" cy="2628426"/>
          </a:xfrm>
        </p:grpSpPr>
        <p:grpSp>
          <p:nvGrpSpPr>
            <p:cNvPr id="677" name="Google Shape;677;p76"/>
            <p:cNvGrpSpPr/>
            <p:nvPr/>
          </p:nvGrpSpPr>
          <p:grpSpPr>
            <a:xfrm>
              <a:off x="9612174" y="4161064"/>
              <a:ext cx="1444849" cy="1444849"/>
              <a:chOff x="576197" y="1846263"/>
              <a:chExt cx="1553100" cy="1553100"/>
            </a:xfrm>
          </p:grpSpPr>
          <p:pic>
            <p:nvPicPr>
              <p:cNvPr id="678" name="Google Shape;678;p76" descr="Online meeting with solid fill"/>
              <p:cNvPicPr preferRelativeResize="0"/>
              <p:nvPr/>
            </p:nvPicPr>
            <p:blipFill rotWithShape="1">
              <a:blip r:embed="rId6">
                <a:alphaModFix/>
              </a:blip>
              <a:srcRect/>
              <a:stretch/>
            </p:blipFill>
            <p:spPr>
              <a:xfrm>
                <a:off x="755772" y="2048055"/>
                <a:ext cx="1194075" cy="1194075"/>
              </a:xfrm>
              <a:prstGeom prst="rect">
                <a:avLst/>
              </a:prstGeom>
              <a:noFill/>
              <a:ln>
                <a:noFill/>
              </a:ln>
            </p:spPr>
          </p:pic>
          <p:sp>
            <p:nvSpPr>
              <p:cNvPr id="679" name="Google Shape;679;p76"/>
              <p:cNvSpPr/>
              <p:nvPr/>
            </p:nvSpPr>
            <p:spPr>
              <a:xfrm>
                <a:off x="576197" y="1846263"/>
                <a:ext cx="1553100" cy="1553100"/>
              </a:xfrm>
              <a:prstGeom prst="ellipse">
                <a:avLst/>
              </a:prstGeom>
              <a:noFill/>
              <a:ln w="38100" cap="flat" cmpd="sng">
                <a:solidFill>
                  <a:schemeClr val="accent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
          <p:nvSpPr>
            <p:cNvPr id="680" name="Google Shape;680;p76"/>
            <p:cNvSpPr txBox="1"/>
            <p:nvPr/>
          </p:nvSpPr>
          <p:spPr>
            <a:xfrm>
              <a:off x="8800178" y="5773690"/>
              <a:ext cx="3069000" cy="1015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500" b="1" i="0" u="none" strike="noStrike" cap="none">
                  <a:solidFill>
                    <a:schemeClr val="accent4"/>
                  </a:solidFill>
                  <a:latin typeface="Century Gothic"/>
                  <a:ea typeface="Century Gothic"/>
                  <a:cs typeface="Century Gothic"/>
                  <a:sym typeface="Century Gothic"/>
                </a:rPr>
                <a:t>View on-demand video tutorials for</a:t>
              </a:r>
              <a:br>
                <a:rPr lang="en-US" sz="1500" b="1" i="0" u="none" strike="noStrike" cap="none">
                  <a:solidFill>
                    <a:schemeClr val="accent4"/>
                  </a:solidFill>
                  <a:latin typeface="Century Gothic"/>
                  <a:ea typeface="Century Gothic"/>
                  <a:cs typeface="Century Gothic"/>
                  <a:sym typeface="Century Gothic"/>
                </a:rPr>
              </a:br>
              <a:r>
                <a:rPr lang="en-US" sz="1500" b="1" i="0" u="none" strike="noStrike" cap="none">
                  <a:solidFill>
                    <a:schemeClr val="accent4"/>
                  </a:solidFill>
                  <a:latin typeface="Century Gothic"/>
                  <a:ea typeface="Century Gothic"/>
                  <a:cs typeface="Century Gothic"/>
                  <a:sym typeface="Century Gothic"/>
                </a:rPr>
                <a:t>Setoff Program</a:t>
              </a:r>
              <a:endParaRPr sz="1100"/>
            </a:p>
          </p:txBody>
        </p:sp>
      </p:grpSp>
      <p:sp>
        <p:nvSpPr>
          <p:cNvPr id="681" name="Google Shape;681;p76"/>
          <p:cNvSpPr txBox="1"/>
          <p:nvPr/>
        </p:nvSpPr>
        <p:spPr>
          <a:xfrm>
            <a:off x="3691467" y="2548467"/>
            <a:ext cx="1386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Tax Year 2024 Filing Requirements</a:t>
            </a:r>
            <a:endParaRPr/>
          </a:p>
        </p:txBody>
      </p:sp>
      <p:sp>
        <p:nvSpPr>
          <p:cNvPr id="97" name="Google Shape;97;p1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graphicFrame>
        <p:nvGraphicFramePr>
          <p:cNvPr id="98" name="Google Shape;98;p14"/>
          <p:cNvGraphicFramePr/>
          <p:nvPr/>
        </p:nvGraphicFramePr>
        <p:xfrm>
          <a:off x="766763" y="1043675"/>
          <a:ext cx="7584375" cy="2884295"/>
        </p:xfrm>
        <a:graphic>
          <a:graphicData uri="http://schemas.openxmlformats.org/drawingml/2006/table">
            <a:tbl>
              <a:tblPr>
                <a:noFill/>
                <a:tableStyleId>{374EE052-1701-4E16-8D2A-4F77B25F3CFA}</a:tableStyleId>
              </a:tblPr>
              <a:tblGrid>
                <a:gridCol w="1988875">
                  <a:extLst>
                    <a:ext uri="{9D8B030D-6E8A-4147-A177-3AD203B41FA5}">
                      <a16:colId xmlns:a16="http://schemas.microsoft.com/office/drawing/2014/main" val="20000"/>
                    </a:ext>
                  </a:extLst>
                </a:gridCol>
                <a:gridCol w="2368650">
                  <a:extLst>
                    <a:ext uri="{9D8B030D-6E8A-4147-A177-3AD203B41FA5}">
                      <a16:colId xmlns:a16="http://schemas.microsoft.com/office/drawing/2014/main" val="20001"/>
                    </a:ext>
                  </a:extLst>
                </a:gridCol>
                <a:gridCol w="1629000">
                  <a:extLst>
                    <a:ext uri="{9D8B030D-6E8A-4147-A177-3AD203B41FA5}">
                      <a16:colId xmlns:a16="http://schemas.microsoft.com/office/drawing/2014/main" val="20002"/>
                    </a:ext>
                  </a:extLst>
                </a:gridCol>
                <a:gridCol w="15978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US" b="1"/>
                        <a:t>Who</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t>What</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t>Is it Required?</a:t>
                      </a:r>
                      <a:endParaRPr b="1"/>
                    </a:p>
                  </a:txBody>
                  <a:tcPr marL="91425" marR="91425" marT="91425" marB="91425">
                    <a:solidFill>
                      <a:srgbClr val="D9D9D9"/>
                    </a:solidFill>
                  </a:tcPr>
                </a:tc>
                <a:tc>
                  <a:txBody>
                    <a:bodyPr/>
                    <a:lstStyle/>
                    <a:p>
                      <a:pPr marL="0" lvl="0" indent="0" algn="ctr" rtl="0">
                        <a:spcBef>
                          <a:spcPts val="0"/>
                        </a:spcBef>
                        <a:spcAft>
                          <a:spcPts val="0"/>
                        </a:spcAft>
                        <a:buNone/>
                      </a:pPr>
                      <a:r>
                        <a:rPr lang="en-US" b="1"/>
                        <a:t>Filing Due Date</a:t>
                      </a:r>
                      <a:endParaRPr b="1"/>
                    </a:p>
                  </a:txBody>
                  <a:tcPr marL="91425" marR="91425" marT="91425" marB="91425">
                    <a:solidFill>
                      <a:srgbClr val="D9D9D9"/>
                    </a:solidFill>
                  </a:tcPr>
                </a:tc>
                <a:extLst>
                  <a:ext uri="{0D108BD9-81ED-4DB2-BD59-A6C34878D82A}">
                    <a16:rowId xmlns:a16="http://schemas.microsoft.com/office/drawing/2014/main" val="10000"/>
                  </a:ext>
                </a:extLst>
              </a:tr>
              <a:tr h="659375">
                <a:tc>
                  <a:txBody>
                    <a:bodyPr/>
                    <a:lstStyle/>
                    <a:p>
                      <a:pPr marL="0" marR="0" lvl="0" indent="0" algn="l" rtl="0">
                        <a:lnSpc>
                          <a:spcPct val="100000"/>
                        </a:lnSpc>
                        <a:spcBef>
                          <a:spcPts val="0"/>
                        </a:spcBef>
                        <a:spcAft>
                          <a:spcPts val="0"/>
                        </a:spcAft>
                        <a:buNone/>
                      </a:pPr>
                      <a:r>
                        <a:rPr lang="en-US"/>
                        <a:t>Business with a withholding permit</a:t>
                      </a:r>
                      <a:endParaRPr/>
                    </a:p>
                  </a:txBody>
                  <a:tcPr marL="91425" marR="91425" marT="91425" marB="91425" anchor="ctr"/>
                </a:tc>
                <a:tc>
                  <a:txBody>
                    <a:bodyPr/>
                    <a:lstStyle/>
                    <a:p>
                      <a:pPr marL="0" marR="0" lvl="0" indent="0" algn="l" rtl="0">
                        <a:lnSpc>
                          <a:spcPct val="100000"/>
                        </a:lnSpc>
                        <a:spcBef>
                          <a:spcPts val="0"/>
                        </a:spcBef>
                        <a:spcAft>
                          <a:spcPts val="0"/>
                        </a:spcAft>
                        <a:buNone/>
                      </a:pPr>
                      <a:r>
                        <a:rPr lang="en-US"/>
                        <a:t>Verified Summary of Payments (VSP)</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No</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No Longer Required</a:t>
                      </a:r>
                      <a:endParaRPr/>
                    </a:p>
                  </a:txBody>
                  <a:tcPr marL="91425" marR="91425" marT="91425" marB="91425" anchor="ct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None/>
                      </a:pPr>
                      <a:r>
                        <a:rPr lang="en-US"/>
                        <a:t>Business with W-2s</a:t>
                      </a:r>
                      <a:endParaRPr/>
                    </a:p>
                  </a:txBody>
                  <a:tcPr marL="91425" marR="91425" marT="91425" marB="91425" anchor="ctr"/>
                </a:tc>
                <a:tc>
                  <a:txBody>
                    <a:bodyPr/>
                    <a:lstStyle/>
                    <a:p>
                      <a:pPr marL="0" marR="0" lvl="0" indent="0" algn="l" rtl="0">
                        <a:lnSpc>
                          <a:spcPct val="100000"/>
                        </a:lnSpc>
                        <a:spcBef>
                          <a:spcPts val="0"/>
                        </a:spcBef>
                        <a:spcAft>
                          <a:spcPts val="0"/>
                        </a:spcAft>
                        <a:buNone/>
                      </a:pPr>
                      <a:r>
                        <a:rPr lang="en-US"/>
                        <a:t>Must file W-2s containing Iowa Tax Withholding.</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Yes</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2/15/2025</a:t>
                      </a:r>
                      <a:endParaRPr/>
                    </a:p>
                  </a:txBody>
                  <a:tcPr marL="91425" marR="91425" marT="91425" marB="91425" anchor="ct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None/>
                      </a:pPr>
                      <a:r>
                        <a:rPr lang="en-US"/>
                        <a:t>Business with 1099s </a:t>
                      </a:r>
                      <a:endParaRPr/>
                    </a:p>
                  </a:txBody>
                  <a:tcPr marL="91425" marR="91425" marT="91425" marB="91425" anchor="ctr"/>
                </a:tc>
                <a:tc>
                  <a:txBody>
                    <a:bodyPr/>
                    <a:lstStyle/>
                    <a:p>
                      <a:pPr marL="0" marR="0" lvl="0" indent="0" algn="l" rtl="0">
                        <a:lnSpc>
                          <a:spcPct val="100000"/>
                        </a:lnSpc>
                        <a:spcBef>
                          <a:spcPts val="0"/>
                        </a:spcBef>
                        <a:spcAft>
                          <a:spcPts val="0"/>
                        </a:spcAft>
                        <a:buNone/>
                      </a:pPr>
                      <a:r>
                        <a:rPr lang="en-US"/>
                        <a:t>Must file 1099s </a:t>
                      </a:r>
                      <a:r>
                        <a:rPr lang="en-US">
                          <a:solidFill>
                            <a:srgbClr val="000000"/>
                          </a:solidFill>
                        </a:rPr>
                        <a:t>containing Iowa Tax Withholding.</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Yes</a:t>
                      </a:r>
                      <a:endParaRPr/>
                    </a:p>
                  </a:txBody>
                  <a:tcPr marL="91425" marR="91425" marT="91425" marB="91425" anchor="ctr"/>
                </a:tc>
                <a:tc>
                  <a:txBody>
                    <a:bodyPr/>
                    <a:lstStyle/>
                    <a:p>
                      <a:pPr marL="0" marR="0" lvl="0" indent="0" algn="ctr" rtl="0">
                        <a:lnSpc>
                          <a:spcPct val="100000"/>
                        </a:lnSpc>
                        <a:spcBef>
                          <a:spcPts val="0"/>
                        </a:spcBef>
                        <a:spcAft>
                          <a:spcPts val="0"/>
                        </a:spcAft>
                        <a:buNone/>
                      </a:pPr>
                      <a:r>
                        <a:rPr lang="en-US"/>
                        <a:t>2/15/2025</a:t>
                      </a:r>
                      <a:endParaRPr/>
                    </a:p>
                  </a:txBody>
                  <a:tcPr marL="91425" marR="91425" marT="91425" marB="91425" anchor="ctr"/>
                </a:tc>
                <a:extLst>
                  <a:ext uri="{0D108BD9-81ED-4DB2-BD59-A6C34878D82A}">
                    <a16:rowId xmlns:a16="http://schemas.microsoft.com/office/drawing/2014/main" val="10003"/>
                  </a:ext>
                </a:extLst>
              </a:tr>
              <a:tr h="381000">
                <a:tc gridSpan="4">
                  <a:txBody>
                    <a:bodyPr/>
                    <a:lstStyle/>
                    <a:p>
                      <a:pPr marL="0" lvl="0" indent="0" algn="l" rtl="0">
                        <a:spcBef>
                          <a:spcPts val="0"/>
                        </a:spcBef>
                        <a:spcAft>
                          <a:spcPts val="0"/>
                        </a:spcAft>
                        <a:buNone/>
                      </a:pPr>
                      <a:r>
                        <a:rPr lang="en-US"/>
                        <a:t>The Department will not issue permits for purposes of electronically filing 1099s or W-2s with no Iowa tax withholding.</a:t>
                      </a:r>
                      <a:endParaRPr/>
                    </a:p>
                  </a:txBody>
                  <a:tcPr marL="91425" marR="91425" marT="914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99" name="Google Shape;99;p14"/>
          <p:cNvSpPr txBox="1"/>
          <p:nvPr/>
        </p:nvSpPr>
        <p:spPr>
          <a:xfrm>
            <a:off x="1384238" y="4104925"/>
            <a:ext cx="6384300" cy="404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t>Only W-2s and 1099s containing Iowa Tax Withholding are required to be filed.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77"/>
          <p:cNvSpPr txBox="1">
            <a:spLocks noGrp="1"/>
          </p:cNvSpPr>
          <p:nvPr>
            <p:ph type="body" idx="1"/>
          </p:nvPr>
        </p:nvSpPr>
        <p:spPr>
          <a:xfrm>
            <a:off x="190150" y="897274"/>
            <a:ext cx="6534000" cy="2291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a:solidFill>
                  <a:schemeClr val="dk1"/>
                </a:solidFill>
              </a:rPr>
              <a:t>A story about casino winnings.</a:t>
            </a:r>
            <a:endParaRPr>
              <a:solidFill>
                <a:schemeClr val="dk1"/>
              </a:solidFill>
            </a:endParaRPr>
          </a:p>
        </p:txBody>
      </p:sp>
      <p:pic>
        <p:nvPicPr>
          <p:cNvPr id="687" name="Google Shape;687;p77"/>
          <p:cNvPicPr preferRelativeResize="0"/>
          <p:nvPr/>
        </p:nvPicPr>
        <p:blipFill>
          <a:blip r:embed="rId3">
            <a:alphaModFix/>
          </a:blip>
          <a:stretch>
            <a:fillRect/>
          </a:stretch>
        </p:blipFill>
        <p:spPr>
          <a:xfrm>
            <a:off x="5285956" y="1094668"/>
            <a:ext cx="2789644" cy="3406366"/>
          </a:xfrm>
          <a:prstGeom prst="rect">
            <a:avLst/>
          </a:prstGeom>
          <a:noFill/>
          <a:ln>
            <a:noFill/>
          </a:ln>
        </p:spPr>
      </p:pic>
      <p:pic>
        <p:nvPicPr>
          <p:cNvPr id="688" name="Google Shape;688;p77"/>
          <p:cNvPicPr preferRelativeResize="0"/>
          <p:nvPr/>
        </p:nvPicPr>
        <p:blipFill rotWithShape="1">
          <a:blip r:embed="rId4">
            <a:alphaModFix/>
          </a:blip>
          <a:srcRect t="3353"/>
          <a:stretch/>
        </p:blipFill>
        <p:spPr>
          <a:xfrm>
            <a:off x="5645875" y="2275400"/>
            <a:ext cx="967088" cy="862294"/>
          </a:xfrm>
          <a:prstGeom prst="rect">
            <a:avLst/>
          </a:prstGeom>
          <a:noFill/>
          <a:ln>
            <a:noFill/>
          </a:ln>
        </p:spPr>
      </p:pic>
      <p:sp>
        <p:nvSpPr>
          <p:cNvPr id="689" name="Google Shape;689;p77"/>
          <p:cNvSpPr txBox="1">
            <a:spLocks noGrp="1"/>
          </p:cNvSpPr>
          <p:nvPr>
            <p:ph type="title"/>
          </p:nvPr>
        </p:nvSpPr>
        <p:spPr>
          <a:xfrm>
            <a:off x="114300" y="0"/>
            <a:ext cx="8484000" cy="734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Strong Partnerships Prevent Fraud</a:t>
            </a:r>
            <a:endParaRPr/>
          </a:p>
        </p:txBody>
      </p:sp>
      <p:pic>
        <p:nvPicPr>
          <p:cNvPr id="690" name="Google Shape;690;p77"/>
          <p:cNvPicPr preferRelativeResize="0"/>
          <p:nvPr/>
        </p:nvPicPr>
        <p:blipFill>
          <a:blip r:embed="rId5">
            <a:alphaModFix/>
          </a:blip>
          <a:stretch>
            <a:fillRect/>
          </a:stretch>
        </p:blipFill>
        <p:spPr>
          <a:xfrm>
            <a:off x="7468976" y="4251243"/>
            <a:ext cx="1372455" cy="47304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8"/>
          <p:cNvSpPr txBox="1">
            <a:spLocks noGrp="1"/>
          </p:cNvSpPr>
          <p:nvPr>
            <p:ph type="title"/>
          </p:nvPr>
        </p:nvSpPr>
        <p:spPr>
          <a:xfrm>
            <a:off x="122700" y="95150"/>
            <a:ext cx="8365800" cy="6780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2700"/>
              <a:buNone/>
            </a:pPr>
            <a:r>
              <a:rPr lang="en-US"/>
              <a:t>Obligors 24/7/365 Online Access</a:t>
            </a:r>
            <a:endParaRPr/>
          </a:p>
        </p:txBody>
      </p:sp>
      <p:sp>
        <p:nvSpPr>
          <p:cNvPr id="696" name="Google Shape;696;p78"/>
          <p:cNvSpPr txBox="1">
            <a:spLocks noGrp="1"/>
          </p:cNvSpPr>
          <p:nvPr>
            <p:ph type="body" idx="1"/>
          </p:nvPr>
        </p:nvSpPr>
        <p:spPr>
          <a:xfrm>
            <a:off x="190200" y="945500"/>
            <a:ext cx="4549800" cy="2446500"/>
          </a:xfrm>
          <a:prstGeom prst="rect">
            <a:avLst/>
          </a:prstGeom>
          <a:noFill/>
          <a:ln>
            <a:noFill/>
          </a:ln>
        </p:spPr>
        <p:txBody>
          <a:bodyPr spcFirstLastPara="1" wrap="square" lIns="68575" tIns="34275" rIns="68575" bIns="34275" anchor="t" anchorCtr="0">
            <a:noAutofit/>
          </a:bodyPr>
          <a:lstStyle/>
          <a:p>
            <a:pPr marL="457200" lvl="0" indent="-368300" algn="l" rtl="0">
              <a:lnSpc>
                <a:spcPct val="100000"/>
              </a:lnSpc>
              <a:spcBef>
                <a:spcPts val="0"/>
              </a:spcBef>
              <a:spcAft>
                <a:spcPts val="0"/>
              </a:spcAft>
              <a:buSzPts val="2200"/>
              <a:buChar char="●"/>
            </a:pPr>
            <a:r>
              <a:rPr lang="en-US"/>
              <a:t>Visit </a:t>
            </a:r>
            <a:r>
              <a:rPr lang="en-US" u="sng">
                <a:solidFill>
                  <a:schemeClr val="hlink"/>
                </a:solidFill>
                <a:hlinkClick r:id="rId3"/>
              </a:rPr>
              <a:t>govconnect.iowa.gov</a:t>
            </a:r>
            <a:endParaRPr/>
          </a:p>
          <a:p>
            <a:pPr marL="914400" lvl="1" indent="-355600" algn="l" rtl="0">
              <a:lnSpc>
                <a:spcPct val="100000"/>
              </a:lnSpc>
              <a:spcBef>
                <a:spcPts val="0"/>
              </a:spcBef>
              <a:spcAft>
                <a:spcPts val="0"/>
              </a:spcAft>
              <a:buSzPts val="2000"/>
              <a:buChar char="○"/>
            </a:pPr>
            <a:r>
              <a:rPr lang="en-US"/>
              <a:t>No logon required</a:t>
            </a:r>
            <a:endParaRPr/>
          </a:p>
          <a:p>
            <a:pPr marL="457200" lvl="0" indent="-368300" algn="l" rtl="0">
              <a:spcBef>
                <a:spcPts val="1000"/>
              </a:spcBef>
              <a:spcAft>
                <a:spcPts val="0"/>
              </a:spcAft>
              <a:buSzPts val="2200"/>
              <a:buChar char="●"/>
            </a:pPr>
            <a:r>
              <a:rPr lang="en-US" sz="2200"/>
              <a:t>View all debt within Setoff Program </a:t>
            </a:r>
            <a:endParaRPr sz="2200"/>
          </a:p>
          <a:p>
            <a:pPr marL="457200" lvl="0" indent="-368300" algn="l" rtl="0">
              <a:spcBef>
                <a:spcPts val="1000"/>
              </a:spcBef>
              <a:spcAft>
                <a:spcPts val="0"/>
              </a:spcAft>
              <a:buSzPts val="2200"/>
              <a:buChar char="●"/>
            </a:pPr>
            <a:r>
              <a:rPr lang="en-US" sz="2200"/>
              <a:t>Respond to Notice of Setoff letters</a:t>
            </a:r>
            <a:endParaRPr sz="2200"/>
          </a:p>
          <a:p>
            <a:pPr marL="457200" lvl="0" indent="-368300" algn="l" rtl="0">
              <a:lnSpc>
                <a:spcPct val="100000"/>
              </a:lnSpc>
              <a:spcBef>
                <a:spcPts val="800"/>
              </a:spcBef>
              <a:spcAft>
                <a:spcPts val="0"/>
              </a:spcAft>
              <a:buSzPts val="2200"/>
              <a:buChar char="●"/>
            </a:pPr>
            <a:r>
              <a:rPr lang="en-US"/>
              <a:t>Upload documents needed for Setoff Challenges</a:t>
            </a:r>
            <a:endParaRPr/>
          </a:p>
          <a:p>
            <a:pPr marL="457200" lvl="0" indent="0" algn="l" rtl="0">
              <a:lnSpc>
                <a:spcPct val="100000"/>
              </a:lnSpc>
              <a:spcBef>
                <a:spcPts val="1000"/>
              </a:spcBef>
              <a:spcAft>
                <a:spcPts val="1000"/>
              </a:spcAft>
              <a:buNone/>
            </a:pPr>
            <a:endParaRPr/>
          </a:p>
        </p:txBody>
      </p:sp>
      <p:pic>
        <p:nvPicPr>
          <p:cNvPr id="697" name="Google Shape;697;p78"/>
          <p:cNvPicPr preferRelativeResize="0"/>
          <p:nvPr/>
        </p:nvPicPr>
        <p:blipFill>
          <a:blip r:embed="rId4">
            <a:alphaModFix/>
          </a:blip>
          <a:stretch>
            <a:fillRect/>
          </a:stretch>
        </p:blipFill>
        <p:spPr>
          <a:xfrm>
            <a:off x="4572000" y="849350"/>
            <a:ext cx="4099200" cy="389281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Setoff Challenge Rights</a:t>
            </a:r>
            <a:endParaRPr/>
          </a:p>
        </p:txBody>
      </p:sp>
      <p:sp>
        <p:nvSpPr>
          <p:cNvPr id="704" name="Google Shape;704;p79"/>
          <p:cNvSpPr txBox="1">
            <a:spLocks noGrp="1"/>
          </p:cNvSpPr>
          <p:nvPr>
            <p:ph type="body" idx="1"/>
          </p:nvPr>
        </p:nvSpPr>
        <p:spPr>
          <a:xfrm>
            <a:off x="631500" y="857250"/>
            <a:ext cx="7853400" cy="3772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700">
                <a:solidFill>
                  <a:srgbClr val="262828"/>
                </a:solidFill>
              </a:rPr>
              <a:t>The </a:t>
            </a:r>
            <a:r>
              <a:rPr lang="en-US" sz="1700" i="1">
                <a:solidFill>
                  <a:srgbClr val="262828"/>
                </a:solidFill>
              </a:rPr>
              <a:t>Notice of Setoff of Public Payment</a:t>
            </a:r>
            <a:r>
              <a:rPr lang="en-US" sz="1700">
                <a:solidFill>
                  <a:srgbClr val="262828"/>
                </a:solidFill>
              </a:rPr>
              <a:t> letter from the Iowa Department of Revenue explains how to challenge the setoff. You have 15 days from the date of the Notice of Setoff letter to challenge the setoff in writing.</a:t>
            </a:r>
            <a:endParaRPr sz="1700">
              <a:solidFill>
                <a:srgbClr val="262828"/>
              </a:solidFill>
            </a:endParaRPr>
          </a:p>
          <a:p>
            <a:pPr marL="0" lvl="0" indent="0" algn="l" rtl="0">
              <a:lnSpc>
                <a:spcPct val="115000"/>
              </a:lnSpc>
              <a:spcBef>
                <a:spcPts val="1000"/>
              </a:spcBef>
              <a:spcAft>
                <a:spcPts val="0"/>
              </a:spcAft>
              <a:buClr>
                <a:schemeClr val="dk1"/>
              </a:buClr>
              <a:buSzPts val="1100"/>
              <a:buFont typeface="Arial"/>
              <a:buNone/>
            </a:pPr>
            <a:r>
              <a:rPr lang="en-US" sz="1700">
                <a:solidFill>
                  <a:srgbClr val="262828"/>
                </a:solidFill>
              </a:rPr>
              <a:t>There are three (3) types of challenges: </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Debt is not qualified</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Mistake of identity of the obligor</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Mistake of amount owed </a:t>
            </a:r>
            <a:endParaRPr sz="1700">
              <a:solidFill>
                <a:srgbClr val="262828"/>
              </a:solidFill>
            </a:endParaRPr>
          </a:p>
          <a:p>
            <a:pPr marL="0" lvl="0" indent="0" algn="l" rtl="0">
              <a:lnSpc>
                <a:spcPct val="115000"/>
              </a:lnSpc>
              <a:spcBef>
                <a:spcPts val="1000"/>
              </a:spcBef>
              <a:spcAft>
                <a:spcPts val="0"/>
              </a:spcAft>
              <a:buNone/>
            </a:pPr>
            <a:r>
              <a:rPr lang="en-US" sz="1700">
                <a:solidFill>
                  <a:srgbClr val="262828"/>
                </a:solidFill>
              </a:rPr>
              <a:t>There are three ways to challenge a setoff payment: </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By going to GovConnectIowa</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Sending an email to </a:t>
            </a:r>
            <a:r>
              <a:rPr lang="en-US" sz="1700" u="sng">
                <a:solidFill>
                  <a:schemeClr val="hlink"/>
                </a:solidFill>
                <a:hlinkClick r:id="rId3"/>
              </a:rPr>
              <a:t>IDRChallenges@iowa.gov</a:t>
            </a:r>
            <a:endParaRPr sz="1700">
              <a:solidFill>
                <a:srgbClr val="262828"/>
              </a:solidFill>
            </a:endParaRPr>
          </a:p>
          <a:p>
            <a:pPr marL="457200" lvl="0" indent="-336550" algn="l" rtl="0">
              <a:lnSpc>
                <a:spcPct val="115000"/>
              </a:lnSpc>
              <a:spcBef>
                <a:spcPts val="0"/>
              </a:spcBef>
              <a:spcAft>
                <a:spcPts val="0"/>
              </a:spcAft>
              <a:buClr>
                <a:srgbClr val="262828"/>
              </a:buClr>
              <a:buSzPts val="1700"/>
              <a:buChar char="❏"/>
            </a:pPr>
            <a:r>
              <a:rPr lang="en-US" sz="1700">
                <a:solidFill>
                  <a:srgbClr val="262828"/>
                </a:solidFill>
              </a:rPr>
              <a:t>Send a challenge letter by mail</a:t>
            </a:r>
            <a:endParaRPr sz="1700"/>
          </a:p>
        </p:txBody>
      </p:sp>
      <p:sp>
        <p:nvSpPr>
          <p:cNvPr id="705" name="Google Shape;705;p7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Split and/or Divide Request</a:t>
            </a:r>
            <a:endParaRPr/>
          </a:p>
        </p:txBody>
      </p:sp>
      <p:sp>
        <p:nvSpPr>
          <p:cNvPr id="712" name="Google Shape;712;p80"/>
          <p:cNvSpPr txBox="1">
            <a:spLocks noGrp="1"/>
          </p:cNvSpPr>
          <p:nvPr>
            <p:ph type="body" idx="1"/>
          </p:nvPr>
        </p:nvSpPr>
        <p:spPr>
          <a:xfrm>
            <a:off x="253525" y="933450"/>
            <a:ext cx="8712000" cy="3394500"/>
          </a:xfrm>
          <a:prstGeom prst="rect">
            <a:avLst/>
          </a:prstGeom>
        </p:spPr>
        <p:txBody>
          <a:bodyPr spcFirstLastPara="1" wrap="square" lIns="91425" tIns="45700" rIns="91425" bIns="45700" anchor="t" anchorCtr="0">
            <a:noAutofit/>
          </a:bodyPr>
          <a:lstStyle/>
          <a:p>
            <a:pPr marL="457200" marR="0" lvl="0" indent="-336550" algn="l" rtl="0">
              <a:lnSpc>
                <a:spcPct val="115000"/>
              </a:lnSpc>
              <a:spcBef>
                <a:spcPts val="0"/>
              </a:spcBef>
              <a:spcAft>
                <a:spcPts val="0"/>
              </a:spcAft>
              <a:buClr>
                <a:srgbClr val="262828"/>
              </a:buClr>
              <a:buSzPts val="1700"/>
              <a:buChar char="•"/>
            </a:pPr>
            <a:r>
              <a:rPr lang="en-US" sz="1700">
                <a:solidFill>
                  <a:srgbClr val="262828"/>
                </a:solidFill>
              </a:rPr>
              <a:t>IDR will review requests to divide a jointly or commonly owned right to payment. </a:t>
            </a:r>
            <a:endParaRPr sz="1700">
              <a:solidFill>
                <a:srgbClr val="262828"/>
              </a:solidFill>
            </a:endParaRPr>
          </a:p>
          <a:p>
            <a:pPr marL="457200" marR="0" lvl="0" indent="-336550" algn="l" rtl="0">
              <a:lnSpc>
                <a:spcPct val="115000"/>
              </a:lnSpc>
              <a:spcBef>
                <a:spcPts val="0"/>
              </a:spcBef>
              <a:spcAft>
                <a:spcPts val="0"/>
              </a:spcAft>
              <a:buClr>
                <a:srgbClr val="262828"/>
              </a:buClr>
              <a:buSzPts val="1700"/>
              <a:buChar char="•"/>
            </a:pPr>
            <a:r>
              <a:rPr lang="en-US" sz="1700">
                <a:solidFill>
                  <a:srgbClr val="262828"/>
                </a:solidFill>
              </a:rPr>
              <a:t>The participating agency will be notified regarding the divide request if:</a:t>
            </a:r>
            <a:endParaRPr sz="1700">
              <a:solidFill>
                <a:srgbClr val="262828"/>
              </a:solidFill>
            </a:endParaRPr>
          </a:p>
          <a:p>
            <a:pPr marL="914400" marR="0" lvl="1" indent="-336550" algn="l" rtl="0">
              <a:lnSpc>
                <a:spcPct val="115000"/>
              </a:lnSpc>
              <a:spcBef>
                <a:spcPts val="0"/>
              </a:spcBef>
              <a:spcAft>
                <a:spcPts val="0"/>
              </a:spcAft>
              <a:buClr>
                <a:srgbClr val="262828"/>
              </a:buClr>
              <a:buSzPts val="1700"/>
              <a:buChar char="○"/>
            </a:pPr>
            <a:r>
              <a:rPr lang="en-US" sz="1700">
                <a:solidFill>
                  <a:srgbClr val="262828"/>
                </a:solidFill>
              </a:rPr>
              <a:t>A refund of the setoff payment amount to the obligor or co-payee is required</a:t>
            </a:r>
            <a:endParaRPr sz="1700">
              <a:solidFill>
                <a:srgbClr val="262828"/>
              </a:solidFill>
            </a:endParaRPr>
          </a:p>
          <a:p>
            <a:pPr marL="914400" lvl="1" indent="-336550" algn="l" rtl="0">
              <a:lnSpc>
                <a:spcPct val="115000"/>
              </a:lnSpc>
              <a:spcBef>
                <a:spcPts val="0"/>
              </a:spcBef>
              <a:spcAft>
                <a:spcPts val="0"/>
              </a:spcAft>
              <a:buClr>
                <a:srgbClr val="262828"/>
              </a:buClr>
              <a:buSzPts val="1700"/>
              <a:buChar char="○"/>
            </a:pPr>
            <a:r>
              <a:rPr lang="en-US" sz="1700">
                <a:solidFill>
                  <a:srgbClr val="262828"/>
                </a:solidFill>
              </a:rPr>
              <a:t>A legal hearing is determined</a:t>
            </a:r>
            <a:endParaRPr sz="1700">
              <a:solidFill>
                <a:srgbClr val="262828"/>
              </a:solidFill>
            </a:endParaRPr>
          </a:p>
          <a:p>
            <a:pPr marL="914400" marR="0" lvl="1" indent="-336550" algn="l" rtl="0">
              <a:lnSpc>
                <a:spcPct val="115000"/>
              </a:lnSpc>
              <a:spcBef>
                <a:spcPts val="0"/>
              </a:spcBef>
              <a:spcAft>
                <a:spcPts val="0"/>
              </a:spcAft>
              <a:buClr>
                <a:srgbClr val="262828"/>
              </a:buClr>
              <a:buSzPts val="1700"/>
              <a:buChar char="○"/>
            </a:pPr>
            <a:r>
              <a:rPr lang="en-US" sz="1700">
                <a:solidFill>
                  <a:srgbClr val="262828"/>
                </a:solidFill>
              </a:rPr>
              <a:t>A refund of the setoff payment to IDR for another qualifying debt is required</a:t>
            </a:r>
            <a:endParaRPr sz="1700">
              <a:solidFill>
                <a:srgbClr val="262828"/>
              </a:solidFill>
            </a:endParaRPr>
          </a:p>
          <a:p>
            <a:pPr marL="400050" marR="0" lvl="0" indent="0" algn="l" rtl="0">
              <a:lnSpc>
                <a:spcPct val="115000"/>
              </a:lnSpc>
              <a:spcBef>
                <a:spcPts val="1000"/>
              </a:spcBef>
              <a:spcAft>
                <a:spcPts val="0"/>
              </a:spcAft>
              <a:buNone/>
            </a:pPr>
            <a:r>
              <a:rPr lang="en-US" sz="1700" b="1">
                <a:solidFill>
                  <a:srgbClr val="262828"/>
                </a:solidFill>
              </a:rPr>
              <a:t>Example: </a:t>
            </a:r>
            <a:r>
              <a:rPr lang="en-US" sz="1700">
                <a:solidFill>
                  <a:srgbClr val="262828"/>
                </a:solidFill>
              </a:rPr>
              <a:t>A married couple files a joint tax return. Spouse 1 owes money to a public agency. Spouse 2 doesn’t have any debt. The tax refund is intercepted for public agency setoff. Spouse 2 files for a split request to receive her portion of the refund and wins. The setoff agency will receive a request to refund Spouse 2’s portion or return it to IDR to be refunded.</a:t>
            </a:r>
            <a:endParaRPr sz="1700"/>
          </a:p>
        </p:txBody>
      </p:sp>
      <p:sp>
        <p:nvSpPr>
          <p:cNvPr id="713" name="Google Shape;713;p8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1"/>
          <p:cNvSpPr txBox="1">
            <a:spLocks noGrp="1"/>
          </p:cNvSpPr>
          <p:nvPr>
            <p:ph type="body" idx="1"/>
          </p:nvPr>
        </p:nvSpPr>
        <p:spPr>
          <a:xfrm>
            <a:off x="328025" y="874500"/>
            <a:ext cx="8008500" cy="3394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900" b="1">
                <a:solidFill>
                  <a:srgbClr val="15637C"/>
                </a:solidFill>
              </a:rPr>
              <a:t>I don’t know how to sign up or what I need to provide. Can IDR provide step-by-step instructions?</a:t>
            </a:r>
            <a:endParaRPr sz="1900"/>
          </a:p>
          <a:p>
            <a:pPr marL="457200" lvl="0" indent="-349250" algn="l" rtl="0">
              <a:spcBef>
                <a:spcPts val="1000"/>
              </a:spcBef>
              <a:spcAft>
                <a:spcPts val="0"/>
              </a:spcAft>
              <a:buSzPts val="1900"/>
              <a:buChar char="•"/>
            </a:pPr>
            <a:r>
              <a:rPr lang="en-US" sz="1900"/>
              <a:t>Definitely! We have video tutorials on our YouTube to walk you through the enrollment process. </a:t>
            </a:r>
            <a:endParaRPr sz="1900"/>
          </a:p>
          <a:p>
            <a:pPr marL="914400" lvl="1" indent="-311150" algn="l" rtl="0">
              <a:spcBef>
                <a:spcPts val="0"/>
              </a:spcBef>
              <a:spcAft>
                <a:spcPts val="0"/>
              </a:spcAft>
              <a:buSzPts val="1300"/>
              <a:buChar char="○"/>
            </a:pPr>
            <a:r>
              <a:rPr lang="en-US" sz="1900" u="sng">
                <a:solidFill>
                  <a:schemeClr val="hlink"/>
                </a:solidFill>
                <a:hlinkClick r:id="rId3"/>
              </a:rPr>
              <a:t>www.youtube.com/watch?v=Gfs0qu8nOaA</a:t>
            </a:r>
            <a:endParaRPr sz="1900"/>
          </a:p>
          <a:p>
            <a:pPr marL="457200" lvl="0" indent="-349250" algn="l" rtl="0">
              <a:spcBef>
                <a:spcPts val="1000"/>
              </a:spcBef>
              <a:spcAft>
                <a:spcPts val="0"/>
              </a:spcAft>
              <a:buSzPts val="1900"/>
              <a:buChar char="•"/>
            </a:pPr>
            <a:r>
              <a:rPr lang="en-US" sz="1900"/>
              <a:t>More information available at: </a:t>
            </a:r>
            <a:r>
              <a:rPr lang="en-US" sz="1900" u="sng">
                <a:solidFill>
                  <a:schemeClr val="hlink"/>
                </a:solidFill>
                <a:hlinkClick r:id="rId4"/>
              </a:rPr>
              <a:t>revenue.iowa.gov/taxes/tax-guidance/general/state-iowa-setoff-program</a:t>
            </a:r>
            <a:endParaRPr sz="1900"/>
          </a:p>
          <a:p>
            <a:pPr marL="457200" lvl="0" indent="-349250" algn="l" rtl="0">
              <a:spcBef>
                <a:spcPts val="1000"/>
              </a:spcBef>
              <a:spcAft>
                <a:spcPts val="0"/>
              </a:spcAft>
              <a:buSzPts val="1900"/>
              <a:buChar char="•"/>
            </a:pPr>
            <a:r>
              <a:rPr lang="en-US" sz="1900"/>
              <a:t>Contact the Setoff Team for assistance.</a:t>
            </a:r>
            <a:endParaRPr sz="1900"/>
          </a:p>
          <a:p>
            <a:pPr marL="0" lvl="0" indent="0" algn="l" rtl="0">
              <a:spcBef>
                <a:spcPts val="640"/>
              </a:spcBef>
              <a:spcAft>
                <a:spcPts val="0"/>
              </a:spcAft>
              <a:buClr>
                <a:srgbClr val="000000"/>
              </a:buClr>
              <a:buSzPts val="1100"/>
              <a:buFont typeface="Arial"/>
              <a:buNone/>
            </a:pPr>
            <a:endParaRPr sz="1900"/>
          </a:p>
        </p:txBody>
      </p:sp>
      <p:sp>
        <p:nvSpPr>
          <p:cNvPr id="720" name="Google Shape;720;p8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21" name="Google Shape;721;p8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28" name="Google Shape;728;p8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sp>
        <p:nvSpPr>
          <p:cNvPr id="729" name="Google Shape;729;p82"/>
          <p:cNvSpPr txBox="1">
            <a:spLocks noGrp="1"/>
          </p:cNvSpPr>
          <p:nvPr>
            <p:ph type="body" idx="1"/>
          </p:nvPr>
        </p:nvSpPr>
        <p:spPr>
          <a:xfrm>
            <a:off x="293125" y="844450"/>
            <a:ext cx="8056800" cy="34836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900" b="1">
                <a:solidFill>
                  <a:srgbClr val="15637C"/>
                </a:solidFill>
              </a:rPr>
              <a:t>We have not received confirmation that we got everything needed in order to utilize the new setoff program. Is there something we can do to check our status?</a:t>
            </a:r>
            <a:endParaRPr sz="1900"/>
          </a:p>
          <a:p>
            <a:pPr marL="0" lvl="0" indent="0" algn="l" rtl="0">
              <a:spcBef>
                <a:spcPts val="1000"/>
              </a:spcBef>
              <a:spcAft>
                <a:spcPts val="0"/>
              </a:spcAft>
              <a:buNone/>
            </a:pPr>
            <a:r>
              <a:rPr lang="en-US" sz="1900"/>
              <a:t>Please contact the Setoffs team for assistance:</a:t>
            </a:r>
            <a:endParaRPr sz="1900"/>
          </a:p>
          <a:p>
            <a:pPr marL="457200" lvl="0" indent="-349250" algn="l" rtl="0">
              <a:spcBef>
                <a:spcPts val="640"/>
              </a:spcBef>
              <a:spcAft>
                <a:spcPts val="0"/>
              </a:spcAft>
              <a:buSzPts val="1900"/>
              <a:buChar char="•"/>
            </a:pPr>
            <a:r>
              <a:rPr lang="en-US" sz="1900"/>
              <a:t>Email: </a:t>
            </a:r>
            <a:r>
              <a:rPr lang="en-US" sz="1900" u="sng">
                <a:solidFill>
                  <a:schemeClr val="hlink"/>
                </a:solidFill>
                <a:hlinkClick r:id="rId3"/>
              </a:rPr>
              <a:t>IDR-Setoffs@iowa.gov</a:t>
            </a:r>
            <a:r>
              <a:rPr lang="en-US" sz="1900"/>
              <a:t> </a:t>
            </a:r>
            <a:endParaRPr sz="1900"/>
          </a:p>
          <a:p>
            <a:pPr marL="457200" lvl="0" indent="-349250" algn="l" rtl="0">
              <a:spcBef>
                <a:spcPts val="1000"/>
              </a:spcBef>
              <a:spcAft>
                <a:spcPts val="0"/>
              </a:spcAft>
              <a:buSzPts val="1900"/>
              <a:buChar char="•"/>
            </a:pPr>
            <a:r>
              <a:rPr lang="en-US" sz="1900"/>
              <a:t>Phone:  833-825-0800</a:t>
            </a:r>
            <a:endParaRPr sz="19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36" name="Google Shape;736;p8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76</a:t>
            </a:fld>
            <a:endParaRPr/>
          </a:p>
        </p:txBody>
      </p:sp>
      <p:sp>
        <p:nvSpPr>
          <p:cNvPr id="737" name="Google Shape;737;p83"/>
          <p:cNvSpPr txBox="1">
            <a:spLocks noGrp="1"/>
          </p:cNvSpPr>
          <p:nvPr>
            <p:ph type="body" idx="1"/>
          </p:nvPr>
        </p:nvSpPr>
        <p:spPr>
          <a:xfrm>
            <a:off x="405925" y="857250"/>
            <a:ext cx="7905900" cy="33945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1900" b="1">
                <a:solidFill>
                  <a:srgbClr val="15637C"/>
                </a:solidFill>
              </a:rPr>
              <a:t>What happened to the delinquent outstanding debts from the old site? Will those need to be resubmitted after we get approval to participate in the new program?</a:t>
            </a:r>
            <a:endParaRPr sz="1900"/>
          </a:p>
          <a:p>
            <a:pPr marL="457200" lvl="0" indent="-349250" algn="l" rtl="0">
              <a:spcBef>
                <a:spcPts val="640"/>
              </a:spcBef>
              <a:spcAft>
                <a:spcPts val="0"/>
              </a:spcAft>
              <a:buSzPts val="1900"/>
              <a:buChar char="•"/>
            </a:pPr>
            <a:r>
              <a:rPr lang="en-US" sz="1900"/>
              <a:t>No delinquent or outstanding debts with DAS were converted from the old system. Agencies must submit new debts via the Debt Portal </a:t>
            </a:r>
            <a:endParaRPr sz="1900"/>
          </a:p>
          <a:p>
            <a:pPr marL="457200" lvl="0" indent="-349250" algn="l" rtl="0">
              <a:spcBef>
                <a:spcPts val="1000"/>
              </a:spcBef>
              <a:spcAft>
                <a:spcPts val="0"/>
              </a:spcAft>
              <a:buSzPts val="1900"/>
              <a:buChar char="•"/>
            </a:pPr>
            <a:r>
              <a:rPr lang="en-US" sz="1900"/>
              <a:t>After you are approved with the Department of Revenue, you will be able to begin submitting debt files</a:t>
            </a:r>
            <a:endParaRPr sz="19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4"/>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44" name="Google Shape;744;p84"/>
          <p:cNvSpPr txBox="1">
            <a:spLocks noGrp="1"/>
          </p:cNvSpPr>
          <p:nvPr>
            <p:ph type="body" idx="1"/>
          </p:nvPr>
        </p:nvSpPr>
        <p:spPr>
          <a:xfrm>
            <a:off x="306750" y="874500"/>
            <a:ext cx="8712000" cy="3394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900" b="1">
                <a:solidFill>
                  <a:srgbClr val="15637C"/>
                </a:solidFill>
              </a:rPr>
              <a:t>Can the State of Iowa Setoff Program take my federal tax refund? </a:t>
            </a:r>
            <a:endParaRPr sz="1300" b="1"/>
          </a:p>
          <a:p>
            <a:pPr marL="457200" lvl="0" indent="-342900" algn="l" rtl="0">
              <a:lnSpc>
                <a:spcPct val="115000"/>
              </a:lnSpc>
              <a:spcBef>
                <a:spcPts val="1000"/>
              </a:spcBef>
              <a:spcAft>
                <a:spcPts val="0"/>
              </a:spcAft>
              <a:buSzPts val="1800"/>
              <a:buChar char="•"/>
            </a:pPr>
            <a:r>
              <a:rPr lang="en-US" sz="1800"/>
              <a:t>No, we cannot take the federal tax refund. If the refund has been held, please contact the Internal Revenue Service (IRS) for assistance.</a:t>
            </a:r>
            <a:endParaRPr sz="1800"/>
          </a:p>
          <a:p>
            <a:pPr marL="457200" lvl="0" indent="-342900" algn="l" rtl="0">
              <a:lnSpc>
                <a:spcPct val="115000"/>
              </a:lnSpc>
              <a:spcBef>
                <a:spcPts val="1000"/>
              </a:spcBef>
              <a:spcAft>
                <a:spcPts val="0"/>
              </a:spcAft>
              <a:buSzPts val="1800"/>
              <a:buChar char="•"/>
            </a:pPr>
            <a:r>
              <a:rPr lang="en-US" sz="1800"/>
              <a:t>To learn more about how the Treasury Offset Program (TOP) works, visit the IRS website or call them at 1-800-829-1040. </a:t>
            </a:r>
            <a:endParaRPr sz="1800"/>
          </a:p>
          <a:p>
            <a:pPr marL="457200" lvl="0" indent="-342900" algn="l" rtl="0">
              <a:lnSpc>
                <a:spcPct val="115000"/>
              </a:lnSpc>
              <a:spcBef>
                <a:spcPts val="1000"/>
              </a:spcBef>
              <a:spcAft>
                <a:spcPts val="0"/>
              </a:spcAft>
              <a:buSzPts val="1800"/>
              <a:buChar char="•"/>
            </a:pPr>
            <a:r>
              <a:rPr lang="en-US" sz="1800"/>
              <a:t>The Iowa Department of Revenue’s Setoff Team does not receive information from the Federal Government and cannot address questions regarding federal tax refund offsets.</a:t>
            </a:r>
            <a:endParaRPr sz="1800" b="1">
              <a:solidFill>
                <a:srgbClr val="1F1F1F"/>
              </a:solidFill>
            </a:endParaRPr>
          </a:p>
        </p:txBody>
      </p:sp>
      <p:sp>
        <p:nvSpPr>
          <p:cNvPr id="745" name="Google Shape;745;p8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8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52" name="Google Shape;752;p85"/>
          <p:cNvSpPr txBox="1">
            <a:spLocks noGrp="1"/>
          </p:cNvSpPr>
          <p:nvPr>
            <p:ph type="body" idx="1"/>
          </p:nvPr>
        </p:nvSpPr>
        <p:spPr>
          <a:xfrm>
            <a:off x="253525" y="933450"/>
            <a:ext cx="8712000" cy="3394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900" b="1">
                <a:solidFill>
                  <a:srgbClr val="15637C"/>
                </a:solidFill>
              </a:rPr>
              <a:t>Why would user accounts get deactivated?</a:t>
            </a:r>
            <a:endParaRPr sz="1350" b="1" u="sng">
              <a:solidFill>
                <a:srgbClr val="171818"/>
              </a:solidFill>
            </a:endParaRPr>
          </a:p>
          <a:p>
            <a:pPr marL="457200" lvl="0" indent="-349250" algn="l" rtl="0">
              <a:lnSpc>
                <a:spcPct val="115000"/>
              </a:lnSpc>
              <a:spcBef>
                <a:spcPts val="1000"/>
              </a:spcBef>
              <a:spcAft>
                <a:spcPts val="0"/>
              </a:spcAft>
              <a:buClr>
                <a:srgbClr val="1F1F1F"/>
              </a:buClr>
              <a:buSzPts val="1900"/>
              <a:buChar char="•"/>
            </a:pPr>
            <a:r>
              <a:rPr lang="en-US" sz="1900">
                <a:solidFill>
                  <a:srgbClr val="1F1F1F"/>
                </a:solidFill>
                <a:highlight>
                  <a:schemeClr val="lt1"/>
                </a:highlight>
              </a:rPr>
              <a:t>The Debt Administration Portal account will be deactivated if you do not log in for 30 days</a:t>
            </a:r>
            <a:endParaRPr sz="1600">
              <a:solidFill>
                <a:srgbClr val="1F1F1F"/>
              </a:solidFill>
              <a:highlight>
                <a:schemeClr val="lt1"/>
              </a:highlight>
            </a:endParaRPr>
          </a:p>
          <a:p>
            <a:pPr marL="457200" lvl="0" indent="-349250" algn="l" rtl="0">
              <a:lnSpc>
                <a:spcPct val="115000"/>
              </a:lnSpc>
              <a:spcBef>
                <a:spcPts val="1000"/>
              </a:spcBef>
              <a:spcAft>
                <a:spcPts val="0"/>
              </a:spcAft>
              <a:buClr>
                <a:srgbClr val="1F1F1F"/>
              </a:buClr>
              <a:buSzPts val="1900"/>
              <a:buChar char="•"/>
            </a:pPr>
            <a:r>
              <a:rPr lang="en-US" sz="1900">
                <a:solidFill>
                  <a:srgbClr val="1F1F1F"/>
                </a:solidFill>
                <a:highlight>
                  <a:schemeClr val="lt1"/>
                </a:highlight>
              </a:rPr>
              <a:t>To keep your account active, you must log in at least once a month</a:t>
            </a:r>
            <a:endParaRPr sz="1900">
              <a:solidFill>
                <a:srgbClr val="1F1F1F"/>
              </a:solidFill>
              <a:highlight>
                <a:schemeClr val="lt1"/>
              </a:highlight>
            </a:endParaRPr>
          </a:p>
          <a:p>
            <a:pPr marL="457200" lvl="0" indent="-349250" algn="l" rtl="0">
              <a:lnSpc>
                <a:spcPct val="115000"/>
              </a:lnSpc>
              <a:spcBef>
                <a:spcPts val="1000"/>
              </a:spcBef>
              <a:spcAft>
                <a:spcPts val="0"/>
              </a:spcAft>
              <a:buClr>
                <a:srgbClr val="1F1F1F"/>
              </a:buClr>
              <a:buSzPts val="1900"/>
              <a:buChar char="•"/>
            </a:pPr>
            <a:r>
              <a:rPr lang="en-US" sz="1900">
                <a:solidFill>
                  <a:srgbClr val="1F1F1F"/>
                </a:solidFill>
                <a:highlight>
                  <a:schemeClr val="lt1"/>
                </a:highlight>
              </a:rPr>
              <a:t>A reminder email will be sent after 20 days of inactivity</a:t>
            </a:r>
            <a:endParaRPr sz="1900">
              <a:solidFill>
                <a:srgbClr val="1F1F1F"/>
              </a:solidFill>
              <a:highlight>
                <a:schemeClr val="lt1"/>
              </a:highlight>
            </a:endParaRPr>
          </a:p>
          <a:p>
            <a:pPr marL="457200" lvl="0" indent="-349250" algn="l" rtl="0">
              <a:lnSpc>
                <a:spcPct val="115000"/>
              </a:lnSpc>
              <a:spcBef>
                <a:spcPts val="1000"/>
              </a:spcBef>
              <a:spcAft>
                <a:spcPts val="0"/>
              </a:spcAft>
              <a:buClr>
                <a:srgbClr val="1F1F1F"/>
              </a:buClr>
              <a:buSzPts val="1900"/>
              <a:buChar char="•"/>
            </a:pPr>
            <a:r>
              <a:rPr lang="en-US" sz="1900">
                <a:solidFill>
                  <a:srgbClr val="1F1F1F"/>
                </a:solidFill>
                <a:highlight>
                  <a:schemeClr val="lt1"/>
                </a:highlight>
              </a:rPr>
              <a:t>If your account is deactivated, contact the Setoff team for assistance</a:t>
            </a:r>
            <a:endParaRPr sz="1900">
              <a:solidFill>
                <a:srgbClr val="1F1F1F"/>
              </a:solidFill>
              <a:highlight>
                <a:schemeClr val="lt1"/>
              </a:highlight>
            </a:endParaRPr>
          </a:p>
          <a:p>
            <a:pPr marL="0" lvl="0" indent="0" algn="l" rtl="0">
              <a:lnSpc>
                <a:spcPct val="115000"/>
              </a:lnSpc>
              <a:spcBef>
                <a:spcPts val="1000"/>
              </a:spcBef>
              <a:spcAft>
                <a:spcPts val="0"/>
              </a:spcAft>
              <a:buNone/>
            </a:pPr>
            <a:endParaRPr sz="1900">
              <a:solidFill>
                <a:srgbClr val="1F1F1F"/>
              </a:solidFill>
              <a:highlight>
                <a:schemeClr val="lt1"/>
              </a:highlight>
            </a:endParaRPr>
          </a:p>
        </p:txBody>
      </p:sp>
      <p:sp>
        <p:nvSpPr>
          <p:cNvPr id="753" name="Google Shape;753;p8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60" name="Google Shape;760;p86"/>
          <p:cNvSpPr txBox="1">
            <a:spLocks noGrp="1"/>
          </p:cNvSpPr>
          <p:nvPr>
            <p:ph type="body" idx="1"/>
          </p:nvPr>
        </p:nvSpPr>
        <p:spPr>
          <a:xfrm>
            <a:off x="253525" y="857250"/>
            <a:ext cx="8712000" cy="3394500"/>
          </a:xfrm>
          <a:prstGeom prst="rect">
            <a:avLst/>
          </a:prstGeom>
          <a:noFill/>
          <a:ln>
            <a:noFill/>
          </a:ln>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800" b="1">
                <a:solidFill>
                  <a:srgbClr val="15637C"/>
                </a:solidFill>
              </a:rPr>
              <a:t>Is the $7.00 fee deducted from the amount forwarded to the participating agency?</a:t>
            </a:r>
            <a:endParaRPr sz="900" b="1"/>
          </a:p>
          <a:p>
            <a:pPr marL="457200" lvl="0" indent="-342900" algn="l" rtl="0">
              <a:spcBef>
                <a:spcPts val="640"/>
              </a:spcBef>
              <a:spcAft>
                <a:spcPts val="0"/>
              </a:spcAft>
              <a:buClr>
                <a:srgbClr val="1F1F1F"/>
              </a:buClr>
              <a:buSzPts val="1800"/>
              <a:buChar char="•"/>
            </a:pPr>
            <a:r>
              <a:rPr lang="en-US" sz="1800">
                <a:solidFill>
                  <a:srgbClr val="1F1F1F"/>
                </a:solidFill>
              </a:rPr>
              <a:t>There is a fee charged per payment of $7.00. </a:t>
            </a:r>
            <a:endParaRPr sz="1800">
              <a:solidFill>
                <a:srgbClr val="1F1F1F"/>
              </a:solidFill>
            </a:endParaRPr>
          </a:p>
          <a:p>
            <a:pPr marL="457200" lvl="0" indent="-342900" algn="l" rtl="0">
              <a:spcBef>
                <a:spcPts val="1000"/>
              </a:spcBef>
              <a:spcAft>
                <a:spcPts val="0"/>
              </a:spcAft>
              <a:buClr>
                <a:srgbClr val="1F1F1F"/>
              </a:buClr>
              <a:buSzPts val="1800"/>
              <a:buChar char="•"/>
            </a:pPr>
            <a:r>
              <a:rPr lang="en-US" sz="1800">
                <a:solidFill>
                  <a:srgbClr val="1F1F1F"/>
                </a:solidFill>
              </a:rPr>
              <a:t>The fee is taken out before IDR sends the payment to the agency. </a:t>
            </a:r>
            <a:endParaRPr sz="1800">
              <a:solidFill>
                <a:srgbClr val="1F1F1F"/>
              </a:solidFill>
            </a:endParaRPr>
          </a:p>
          <a:p>
            <a:pPr marL="457200" lvl="0" indent="-342900" algn="l" rtl="0">
              <a:spcBef>
                <a:spcPts val="1000"/>
              </a:spcBef>
              <a:spcAft>
                <a:spcPts val="0"/>
              </a:spcAft>
              <a:buClr>
                <a:srgbClr val="1F1F1F"/>
              </a:buClr>
              <a:buSzPts val="1800"/>
              <a:buChar char="•"/>
            </a:pPr>
            <a:r>
              <a:rPr lang="en-US" sz="1800">
                <a:solidFill>
                  <a:srgbClr val="1F1F1F"/>
                </a:solidFill>
              </a:rPr>
              <a:t>The fee cannot be added to the debt that is the source of the fee in the setoff program. </a:t>
            </a:r>
            <a:endParaRPr sz="1800">
              <a:solidFill>
                <a:srgbClr val="1F1F1F"/>
              </a:solidFill>
            </a:endParaRPr>
          </a:p>
          <a:p>
            <a:pPr marL="800100" lvl="1" indent="-254000" algn="l" rtl="0">
              <a:spcBef>
                <a:spcPts val="1000"/>
              </a:spcBef>
              <a:spcAft>
                <a:spcPts val="0"/>
              </a:spcAft>
              <a:buClr>
                <a:srgbClr val="1F1F1F"/>
              </a:buClr>
              <a:buSzPts val="1300"/>
              <a:buChar char="○"/>
            </a:pPr>
            <a:r>
              <a:rPr lang="en-US" sz="1800">
                <a:solidFill>
                  <a:srgbClr val="1F1F1F"/>
                </a:solidFill>
              </a:rPr>
              <a:t>Agencies can submit their own administrative fee and would need to follow the same process as any other debt type.</a:t>
            </a:r>
            <a:endParaRPr sz="1800">
              <a:solidFill>
                <a:srgbClr val="1F1F1F"/>
              </a:solidFill>
            </a:endParaRPr>
          </a:p>
        </p:txBody>
      </p:sp>
      <p:sp>
        <p:nvSpPr>
          <p:cNvPr id="761" name="Google Shape;761;p8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1099 Forms Accepted</a:t>
            </a:r>
            <a:endParaRPr/>
          </a:p>
        </p:txBody>
      </p:sp>
      <p:sp>
        <p:nvSpPr>
          <p:cNvPr id="106" name="Google Shape;106;p15"/>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Form 1099-B, Proceeds From Broker &amp; Barter Exchange Transactions</a:t>
            </a:r>
            <a:endParaRPr/>
          </a:p>
          <a:p>
            <a:pPr marL="457200" lvl="0" indent="-368300" algn="l" rtl="0">
              <a:spcBef>
                <a:spcPts val="0"/>
              </a:spcBef>
              <a:spcAft>
                <a:spcPts val="0"/>
              </a:spcAft>
              <a:buSzPts val="2200"/>
              <a:buChar char="•"/>
            </a:pPr>
            <a:r>
              <a:rPr lang="en-US"/>
              <a:t>Form 1099-C, Cancellation of Debt</a:t>
            </a:r>
            <a:endParaRPr/>
          </a:p>
          <a:p>
            <a:pPr marL="457200" lvl="0" indent="-368300" algn="l" rtl="0">
              <a:spcBef>
                <a:spcPts val="0"/>
              </a:spcBef>
              <a:spcAft>
                <a:spcPts val="0"/>
              </a:spcAft>
              <a:buSzPts val="2200"/>
              <a:buChar char="•"/>
            </a:pPr>
            <a:r>
              <a:rPr lang="en-US"/>
              <a:t>Form 1099-DIV, Dividends and Distributions</a:t>
            </a:r>
            <a:endParaRPr/>
          </a:p>
          <a:p>
            <a:pPr marL="457200" lvl="0" indent="-368300" algn="l" rtl="0">
              <a:spcBef>
                <a:spcPts val="0"/>
              </a:spcBef>
              <a:spcAft>
                <a:spcPts val="0"/>
              </a:spcAft>
              <a:buSzPts val="2200"/>
              <a:buChar char="•"/>
            </a:pPr>
            <a:r>
              <a:rPr lang="en-US"/>
              <a:t>Form 1099-G, Certain Government Payments</a:t>
            </a:r>
            <a:endParaRPr/>
          </a:p>
          <a:p>
            <a:pPr marL="457200" lvl="0" indent="-368300" algn="l" rtl="0">
              <a:spcBef>
                <a:spcPts val="0"/>
              </a:spcBef>
              <a:spcAft>
                <a:spcPts val="0"/>
              </a:spcAft>
              <a:buSzPts val="2200"/>
              <a:buChar char="•"/>
            </a:pPr>
            <a:r>
              <a:rPr lang="en-US"/>
              <a:t>Form 1099-INT, Interest Income</a:t>
            </a:r>
            <a:endParaRPr/>
          </a:p>
          <a:p>
            <a:pPr marL="457200" lvl="0" indent="-368300" algn="l" rtl="0">
              <a:spcBef>
                <a:spcPts val="0"/>
              </a:spcBef>
              <a:spcAft>
                <a:spcPts val="0"/>
              </a:spcAft>
              <a:buSzPts val="2200"/>
              <a:buChar char="•"/>
            </a:pPr>
            <a:r>
              <a:rPr lang="en-US"/>
              <a:t>Form 1099-K, Payment Card &amp; Third Party Network Transactions</a:t>
            </a:r>
            <a:endParaRPr/>
          </a:p>
          <a:p>
            <a:pPr marL="457200" lvl="0" indent="-368300" algn="l" rtl="0">
              <a:spcBef>
                <a:spcPts val="0"/>
              </a:spcBef>
              <a:spcAft>
                <a:spcPts val="0"/>
              </a:spcAft>
              <a:buSzPts val="2200"/>
              <a:buChar char="•"/>
            </a:pPr>
            <a:r>
              <a:rPr lang="en-US"/>
              <a:t>Form 1099-MISC, Miscellaneous Income</a:t>
            </a:r>
            <a:endParaRPr/>
          </a:p>
          <a:p>
            <a:pPr marL="457200" lvl="0" indent="-368300" algn="l" rtl="0">
              <a:spcBef>
                <a:spcPts val="0"/>
              </a:spcBef>
              <a:spcAft>
                <a:spcPts val="0"/>
              </a:spcAft>
              <a:buSzPts val="2200"/>
              <a:buChar char="•"/>
            </a:pPr>
            <a:r>
              <a:rPr lang="en-US"/>
              <a:t>Form 1099-NEC, Nonemployee Compensation</a:t>
            </a:r>
            <a:endParaRPr/>
          </a:p>
          <a:p>
            <a:pPr marL="457200" lvl="0" indent="-368300" algn="l" rtl="0">
              <a:spcBef>
                <a:spcPts val="0"/>
              </a:spcBef>
              <a:spcAft>
                <a:spcPts val="0"/>
              </a:spcAft>
              <a:buSzPts val="2200"/>
              <a:buChar char="•"/>
            </a:pPr>
            <a:r>
              <a:rPr lang="en-US"/>
              <a:t>Form 1099-OID, Original Issue Discount</a:t>
            </a:r>
            <a:endParaRPr/>
          </a:p>
          <a:p>
            <a:pPr marL="457200" lvl="0" indent="-368300" algn="l" rtl="0">
              <a:spcBef>
                <a:spcPts val="0"/>
              </a:spcBef>
              <a:spcAft>
                <a:spcPts val="0"/>
              </a:spcAft>
              <a:buSzPts val="2200"/>
              <a:buChar char="•"/>
            </a:pPr>
            <a:r>
              <a:rPr lang="en-US"/>
              <a:t>Form 1099-R, Distributions from Pensions, Annuities, Retirement or</a:t>
            </a:r>
            <a:endParaRPr/>
          </a:p>
          <a:p>
            <a:pPr marL="914400" lvl="1" indent="-355600" algn="l" rtl="0">
              <a:spcBef>
                <a:spcPts val="0"/>
              </a:spcBef>
              <a:spcAft>
                <a:spcPts val="0"/>
              </a:spcAft>
              <a:buSzPts val="2000"/>
              <a:buChar char="–"/>
            </a:pPr>
            <a:r>
              <a:rPr lang="en-US"/>
              <a:t>Profit-Sharing Plans, IRSs Insurance Contracts, etc. </a:t>
            </a:r>
            <a:endParaRPr/>
          </a:p>
        </p:txBody>
      </p:sp>
      <p:sp>
        <p:nvSpPr>
          <p:cNvPr id="107" name="Google Shape;107;p1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7"/>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Common Questions</a:t>
            </a:r>
            <a:endParaRPr/>
          </a:p>
        </p:txBody>
      </p:sp>
      <p:sp>
        <p:nvSpPr>
          <p:cNvPr id="768" name="Google Shape;768;p87"/>
          <p:cNvSpPr txBox="1">
            <a:spLocks noGrp="1"/>
          </p:cNvSpPr>
          <p:nvPr>
            <p:ph type="body" idx="1"/>
          </p:nvPr>
        </p:nvSpPr>
        <p:spPr>
          <a:xfrm>
            <a:off x="253525" y="704850"/>
            <a:ext cx="8712000" cy="36234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sz="1600" b="1">
                <a:solidFill>
                  <a:srgbClr val="15637C"/>
                </a:solidFill>
              </a:rPr>
              <a:t>Can the fee be made qualified debt?</a:t>
            </a:r>
            <a:endParaRPr sz="700" b="1">
              <a:solidFill>
                <a:srgbClr val="1F1F1F"/>
              </a:solidFill>
            </a:endParaRPr>
          </a:p>
          <a:p>
            <a:pPr marL="0" lvl="0" indent="0" algn="l" rtl="0">
              <a:spcBef>
                <a:spcPts val="640"/>
              </a:spcBef>
              <a:spcAft>
                <a:spcPts val="0"/>
              </a:spcAft>
              <a:buClr>
                <a:schemeClr val="dk1"/>
              </a:buClr>
              <a:buSzPts val="1100"/>
              <a:buFont typeface="Arial"/>
              <a:buNone/>
            </a:pPr>
            <a:r>
              <a:rPr lang="en-US" sz="1600">
                <a:solidFill>
                  <a:srgbClr val="1F1F1F"/>
                </a:solidFill>
              </a:rPr>
              <a:t>Debts submitted to setoffs may not include any additional amount for administrative fees owed by the taxpayer to the public agency unless these amounts meet the definition of qualifying debt in Iowa Code section 421.65(1)(d) and have been approve by IDR. Debt may also not include the $7 fee which will be collected by the Department of Revenue from the amount forwarded to the public agency. </a:t>
            </a:r>
            <a:endParaRPr sz="1600">
              <a:solidFill>
                <a:srgbClr val="1F1F1F"/>
              </a:solidFill>
            </a:endParaRPr>
          </a:p>
          <a:p>
            <a:pPr marL="0" lvl="0" indent="0" algn="l" rtl="0">
              <a:spcBef>
                <a:spcPts val="1000"/>
              </a:spcBef>
              <a:spcAft>
                <a:spcPts val="0"/>
              </a:spcAft>
              <a:buNone/>
            </a:pPr>
            <a:r>
              <a:rPr lang="en-US" sz="1600">
                <a:solidFill>
                  <a:srgbClr val="1F1F1F"/>
                </a:solidFill>
              </a:rPr>
              <a:t>Iowa Administrative Rule 701–26.10(1) is clear that the $7 fee charged by the Department when applying a public payment to a debt may not be collected by the public agency from the taxpayer via the setoff program unless it is a qualifying debt in its own right. If your agency charges an administrative fee, collection fee, or service fee to the taxpayer when you submit a debt to setoffs, it must also be a qualifying debt. You must apply separately and be given approval for those fees as their own debt type. A setoff fee cannot meet the definition of qualifying debt before the setoff takes place, which is why the fee cannot be added to the debt that created the fee. </a:t>
            </a:r>
            <a:endParaRPr sz="2100"/>
          </a:p>
        </p:txBody>
      </p:sp>
      <p:sp>
        <p:nvSpPr>
          <p:cNvPr id="769" name="Google Shape;769;p8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8"/>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What’s Coming?</a:t>
            </a:r>
            <a:endParaRPr/>
          </a:p>
        </p:txBody>
      </p:sp>
      <p:sp>
        <p:nvSpPr>
          <p:cNvPr id="776" name="Google Shape;776;p8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81</a:t>
            </a:fld>
            <a:endParaRPr/>
          </a:p>
        </p:txBody>
      </p:sp>
      <p:sp>
        <p:nvSpPr>
          <p:cNvPr id="777" name="Google Shape;777;p88"/>
          <p:cNvSpPr txBox="1"/>
          <p:nvPr/>
        </p:nvSpPr>
        <p:spPr>
          <a:xfrm>
            <a:off x="316400" y="853700"/>
            <a:ext cx="6574200" cy="357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b="1">
                <a:solidFill>
                  <a:srgbClr val="58595B"/>
                </a:solidFill>
                <a:highlight>
                  <a:schemeClr val="lt1"/>
                </a:highlight>
                <a:latin typeface="Source Sans Pro"/>
                <a:ea typeface="Source Sans Pro"/>
                <a:cs typeface="Source Sans Pro"/>
                <a:sym typeface="Source Sans Pro"/>
              </a:rPr>
              <a:t>Customer Experience</a:t>
            </a:r>
            <a:endParaRPr sz="2200" b="1">
              <a:solidFill>
                <a:srgbClr val="58595B"/>
              </a:solidFill>
              <a:highlight>
                <a:schemeClr val="lt1"/>
              </a:highlight>
              <a:latin typeface="Source Sans Pro"/>
              <a:ea typeface="Source Sans Pro"/>
              <a:cs typeface="Source Sans Pro"/>
              <a:sym typeface="Source Sans Pro"/>
            </a:endParaRPr>
          </a:p>
          <a:p>
            <a:pPr marL="457200" lvl="0" indent="-368300" algn="l" rtl="0">
              <a:spcBef>
                <a:spcPts val="0"/>
              </a:spcBef>
              <a:spcAft>
                <a:spcPts val="0"/>
              </a:spcAft>
              <a:buClr>
                <a:srgbClr val="58595B"/>
              </a:buClr>
              <a:buSzPts val="2200"/>
              <a:buFont typeface="Source Sans Pro"/>
              <a:buChar char="●"/>
            </a:pPr>
            <a:r>
              <a:rPr lang="en-US" sz="2200">
                <a:solidFill>
                  <a:srgbClr val="58595B"/>
                </a:solidFill>
                <a:highlight>
                  <a:schemeClr val="lt1"/>
                </a:highlight>
                <a:latin typeface="Source Sans Pro"/>
                <a:ea typeface="Source Sans Pro"/>
                <a:cs typeface="Source Sans Pro"/>
                <a:sym typeface="Source Sans Pro"/>
              </a:rPr>
              <a:t>Increased self-service function: The Kernel</a:t>
            </a:r>
            <a:endParaRPr sz="2200">
              <a:solidFill>
                <a:srgbClr val="58595B"/>
              </a:solidFill>
              <a:highlight>
                <a:schemeClr val="lt1"/>
              </a:highlight>
              <a:latin typeface="Source Sans Pro"/>
              <a:ea typeface="Source Sans Pro"/>
              <a:cs typeface="Source Sans Pro"/>
              <a:sym typeface="Source Sans Pro"/>
            </a:endParaRPr>
          </a:p>
          <a:p>
            <a:pPr marL="457200" lvl="0" indent="-368300" algn="l" rtl="0">
              <a:spcBef>
                <a:spcPts val="0"/>
              </a:spcBef>
              <a:spcAft>
                <a:spcPts val="0"/>
              </a:spcAft>
              <a:buClr>
                <a:srgbClr val="58595B"/>
              </a:buClr>
              <a:buSzPts val="2200"/>
              <a:buFont typeface="Source Sans Pro"/>
              <a:buChar char="●"/>
            </a:pPr>
            <a:r>
              <a:rPr lang="en-US" sz="2200">
                <a:solidFill>
                  <a:srgbClr val="58595B"/>
                </a:solidFill>
                <a:highlight>
                  <a:schemeClr val="lt1"/>
                </a:highlight>
                <a:latin typeface="Source Sans Pro"/>
                <a:ea typeface="Source Sans Pro"/>
                <a:cs typeface="Source Sans Pro"/>
                <a:sym typeface="Source Sans Pro"/>
              </a:rPr>
              <a:t>Ease of communication in the system using Send a Message</a:t>
            </a:r>
            <a:endParaRPr sz="2100">
              <a:solidFill>
                <a:srgbClr val="58595B"/>
              </a:solidFill>
              <a:latin typeface="Source Sans Pro"/>
              <a:ea typeface="Source Sans Pro"/>
              <a:cs typeface="Source Sans Pro"/>
              <a:sym typeface="Source Sans Pro"/>
            </a:endParaRPr>
          </a:p>
          <a:p>
            <a:pPr marL="0" lvl="0" indent="0" algn="l" rtl="0">
              <a:spcBef>
                <a:spcPts val="1000"/>
              </a:spcBef>
              <a:spcAft>
                <a:spcPts val="0"/>
              </a:spcAft>
              <a:buClr>
                <a:schemeClr val="dk1"/>
              </a:buClr>
              <a:buSzPts val="1100"/>
              <a:buFont typeface="Arial"/>
              <a:buNone/>
            </a:pPr>
            <a:endParaRPr sz="600">
              <a:solidFill>
                <a:srgbClr val="58595B"/>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US" sz="2200" b="1">
                <a:solidFill>
                  <a:srgbClr val="58595B"/>
                </a:solidFill>
                <a:highlight>
                  <a:schemeClr val="lt1"/>
                </a:highlight>
                <a:latin typeface="Source Sans Pro"/>
                <a:ea typeface="Source Sans Pro"/>
                <a:cs typeface="Source Sans Pro"/>
                <a:sym typeface="Source Sans Pro"/>
              </a:rPr>
              <a:t>Program Growth</a:t>
            </a:r>
            <a:endParaRPr sz="2200" b="1">
              <a:solidFill>
                <a:srgbClr val="58595B"/>
              </a:solidFill>
              <a:highlight>
                <a:schemeClr val="lt1"/>
              </a:highlight>
              <a:latin typeface="Source Sans Pro"/>
              <a:ea typeface="Source Sans Pro"/>
              <a:cs typeface="Source Sans Pro"/>
              <a:sym typeface="Source Sans Pro"/>
            </a:endParaRPr>
          </a:p>
          <a:p>
            <a:pPr marL="457200" lvl="0" indent="-368300" algn="l" rtl="0">
              <a:spcBef>
                <a:spcPts val="0"/>
              </a:spcBef>
              <a:spcAft>
                <a:spcPts val="0"/>
              </a:spcAft>
              <a:buClr>
                <a:srgbClr val="58595B"/>
              </a:buClr>
              <a:buSzPts val="2200"/>
              <a:buFont typeface="Source Sans Pro"/>
              <a:buChar char="●"/>
            </a:pPr>
            <a:r>
              <a:rPr lang="en-US" sz="2200">
                <a:solidFill>
                  <a:srgbClr val="58595B"/>
                </a:solidFill>
                <a:latin typeface="Source Sans Pro"/>
                <a:ea typeface="Source Sans Pro"/>
                <a:cs typeface="Source Sans Pro"/>
                <a:sym typeface="Source Sans Pro"/>
              </a:rPr>
              <a:t>Expanding participation of credit and debt sources</a:t>
            </a:r>
            <a:endParaRPr sz="2200">
              <a:solidFill>
                <a:srgbClr val="58595B"/>
              </a:solidFill>
              <a:latin typeface="Source Sans Pro"/>
              <a:ea typeface="Source Sans Pro"/>
              <a:cs typeface="Source Sans Pro"/>
              <a:sym typeface="Source Sans Pro"/>
            </a:endParaRPr>
          </a:p>
          <a:p>
            <a:pPr marL="457200" lvl="0" indent="-368300" algn="l" rtl="0">
              <a:spcBef>
                <a:spcPts val="0"/>
              </a:spcBef>
              <a:spcAft>
                <a:spcPts val="0"/>
              </a:spcAft>
              <a:buClr>
                <a:srgbClr val="58595B"/>
              </a:buClr>
              <a:buSzPts val="2200"/>
              <a:buFont typeface="Source Sans Pro"/>
              <a:buChar char="●"/>
            </a:pPr>
            <a:r>
              <a:rPr lang="en-US" sz="2200">
                <a:solidFill>
                  <a:srgbClr val="58595B"/>
                </a:solidFill>
                <a:latin typeface="Source Sans Pro"/>
                <a:ea typeface="Source Sans Pro"/>
                <a:cs typeface="Source Sans Pro"/>
                <a:sym typeface="Source Sans Pro"/>
              </a:rPr>
              <a:t>Explore additional credit sources within the state such as the Great Iowa Treasure Hunt</a:t>
            </a:r>
            <a:endParaRPr sz="2600">
              <a:solidFill>
                <a:schemeClr val="dk1"/>
              </a:solidFill>
              <a:latin typeface="Source Sans Pro"/>
              <a:ea typeface="Source Sans Pro"/>
              <a:cs typeface="Source Sans Pro"/>
              <a:sym typeface="Source Sans Pro"/>
            </a:endParaRPr>
          </a:p>
        </p:txBody>
      </p:sp>
      <p:pic>
        <p:nvPicPr>
          <p:cNvPr id="778" name="Google Shape;778;p88"/>
          <p:cNvPicPr preferRelativeResize="0"/>
          <p:nvPr/>
        </p:nvPicPr>
        <p:blipFill>
          <a:blip r:embed="rId3">
            <a:alphaModFix/>
          </a:blip>
          <a:stretch>
            <a:fillRect/>
          </a:stretch>
        </p:blipFill>
        <p:spPr>
          <a:xfrm>
            <a:off x="6756900" y="1307850"/>
            <a:ext cx="2387100" cy="31246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9"/>
          <p:cNvSpPr txBox="1">
            <a:spLocks noGrp="1"/>
          </p:cNvSpPr>
          <p:nvPr>
            <p:ph type="body" idx="1"/>
          </p:nvPr>
        </p:nvSpPr>
        <p:spPr>
          <a:xfrm>
            <a:off x="253525" y="782150"/>
            <a:ext cx="8712000" cy="363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a:t>State Setoff Program:</a:t>
            </a:r>
            <a:endParaRPr/>
          </a:p>
          <a:p>
            <a:pPr marL="285750" lvl="0" indent="-254000" algn="l" rtl="0">
              <a:lnSpc>
                <a:spcPct val="100000"/>
              </a:lnSpc>
              <a:spcBef>
                <a:spcPts val="1000"/>
              </a:spcBef>
              <a:spcAft>
                <a:spcPts val="0"/>
              </a:spcAft>
              <a:buSzPts val="2200"/>
              <a:buChar char="•"/>
            </a:pPr>
            <a:r>
              <a:rPr lang="en-US"/>
              <a:t>Phone: 833-825-0800</a:t>
            </a:r>
            <a:endParaRPr/>
          </a:p>
          <a:p>
            <a:pPr marL="285750" lvl="0" indent="-254000" algn="l" rtl="0">
              <a:lnSpc>
                <a:spcPct val="100000"/>
              </a:lnSpc>
              <a:spcBef>
                <a:spcPts val="1000"/>
              </a:spcBef>
              <a:spcAft>
                <a:spcPts val="0"/>
              </a:spcAft>
              <a:buSzPts val="2200"/>
              <a:buChar char="•"/>
            </a:pPr>
            <a:r>
              <a:rPr lang="en-US"/>
              <a:t>Email: </a:t>
            </a:r>
            <a:r>
              <a:rPr lang="en-US" u="sng">
                <a:solidFill>
                  <a:schemeClr val="hlink"/>
                </a:solidFill>
                <a:hlinkClick r:id="rId3"/>
              </a:rPr>
              <a:t>IDR-Setoffs@iowa.gov</a:t>
            </a:r>
            <a:endParaRPr/>
          </a:p>
          <a:p>
            <a:pPr marL="285750" lvl="0" indent="-254000" algn="l" rtl="0">
              <a:lnSpc>
                <a:spcPct val="100000"/>
              </a:lnSpc>
              <a:spcBef>
                <a:spcPts val="1000"/>
              </a:spcBef>
              <a:spcAft>
                <a:spcPts val="0"/>
              </a:spcAft>
              <a:buSzPts val="2200"/>
              <a:buChar char="•"/>
            </a:pPr>
            <a:r>
              <a:rPr lang="en-US"/>
              <a:t>Challenge Email: </a:t>
            </a:r>
            <a:r>
              <a:rPr lang="en-US" u="sng">
                <a:solidFill>
                  <a:schemeClr val="hlink"/>
                </a:solidFill>
                <a:hlinkClick r:id="rId4"/>
              </a:rPr>
              <a:t>IDRChallenges@iowa.gov</a:t>
            </a:r>
            <a:endParaRPr/>
          </a:p>
          <a:p>
            <a:pPr marL="285750" lvl="0" indent="-254000" algn="l" rtl="0">
              <a:lnSpc>
                <a:spcPct val="100000"/>
              </a:lnSpc>
              <a:spcBef>
                <a:spcPts val="1000"/>
              </a:spcBef>
              <a:spcAft>
                <a:spcPts val="1000"/>
              </a:spcAft>
              <a:buSzPts val="2200"/>
              <a:buChar char="•"/>
            </a:pPr>
            <a:r>
              <a:rPr lang="en-US"/>
              <a:t>Website: </a:t>
            </a:r>
            <a:r>
              <a:rPr lang="en-US" sz="2100" u="sng">
                <a:solidFill>
                  <a:schemeClr val="hlink"/>
                </a:solidFill>
                <a:hlinkClick r:id="rId5"/>
              </a:rPr>
              <a:t>revenue.iowa.gov/setoffs</a:t>
            </a:r>
            <a:endParaRPr sz="2100"/>
          </a:p>
        </p:txBody>
      </p:sp>
      <p:sp>
        <p:nvSpPr>
          <p:cNvPr id="785" name="Google Shape;785;p89"/>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Resources</a:t>
            </a:r>
            <a:endParaRPr/>
          </a:p>
        </p:txBody>
      </p:sp>
      <p:sp>
        <p:nvSpPr>
          <p:cNvPr id="786" name="Google Shape;786;p8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90"/>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Upcoming Dates</a:t>
            </a:r>
            <a:endParaRPr/>
          </a:p>
        </p:txBody>
      </p:sp>
      <p:sp>
        <p:nvSpPr>
          <p:cNvPr id="793" name="Google Shape;793;p9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graphicFrame>
        <p:nvGraphicFramePr>
          <p:cNvPr id="794" name="Google Shape;794;p90"/>
          <p:cNvGraphicFramePr/>
          <p:nvPr/>
        </p:nvGraphicFramePr>
        <p:xfrm>
          <a:off x="280950" y="1038700"/>
          <a:ext cx="8238700" cy="1798200"/>
        </p:xfrm>
        <a:graphic>
          <a:graphicData uri="http://schemas.openxmlformats.org/drawingml/2006/table">
            <a:tbl>
              <a:tblPr>
                <a:noFill/>
                <a:tableStyleId>{374EE052-1701-4E16-8D2A-4F77B25F3CFA}</a:tableStyleId>
              </a:tblPr>
              <a:tblGrid>
                <a:gridCol w="2833850">
                  <a:extLst>
                    <a:ext uri="{9D8B030D-6E8A-4147-A177-3AD203B41FA5}">
                      <a16:colId xmlns:a16="http://schemas.microsoft.com/office/drawing/2014/main" val="20000"/>
                    </a:ext>
                  </a:extLst>
                </a:gridCol>
                <a:gridCol w="54048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t>Date</a:t>
                      </a:r>
                      <a:endParaRPr b="1"/>
                    </a:p>
                  </a:txBody>
                  <a:tcPr marL="91425" marR="91425" marT="91425" marB="91425">
                    <a:solidFill>
                      <a:srgbClr val="C5D969"/>
                    </a:solidFill>
                  </a:tcPr>
                </a:tc>
                <a:tc>
                  <a:txBody>
                    <a:bodyPr/>
                    <a:lstStyle/>
                    <a:p>
                      <a:pPr marL="0" lvl="0" indent="0" algn="l" rtl="0">
                        <a:spcBef>
                          <a:spcPts val="0"/>
                        </a:spcBef>
                        <a:spcAft>
                          <a:spcPts val="0"/>
                        </a:spcAft>
                        <a:buNone/>
                      </a:pPr>
                      <a:r>
                        <a:rPr lang="en-US" b="1"/>
                        <a:t>Description</a:t>
                      </a:r>
                      <a:endParaRPr b="1"/>
                    </a:p>
                  </a:txBody>
                  <a:tcPr marL="91425" marR="91425" marT="91425" marB="91425">
                    <a:solidFill>
                      <a:srgbClr val="C5D96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t>November 8, 2024 @ 6:00 PM to </a:t>
                      </a:r>
                      <a:endParaRPr/>
                    </a:p>
                    <a:p>
                      <a:pPr marL="0" lvl="0" indent="0" algn="l" rtl="0">
                        <a:spcBef>
                          <a:spcPts val="0"/>
                        </a:spcBef>
                        <a:spcAft>
                          <a:spcPts val="0"/>
                        </a:spcAft>
                        <a:buNone/>
                      </a:pPr>
                      <a:r>
                        <a:rPr lang="en-US"/>
                        <a:t>November 12, 2024 @ 12:00 PM</a:t>
                      </a:r>
                      <a:endParaRPr/>
                    </a:p>
                  </a:txBody>
                  <a:tcPr marL="91425" marR="91425" marT="91425" marB="91425"/>
                </a:tc>
                <a:tc>
                  <a:txBody>
                    <a:bodyPr/>
                    <a:lstStyle/>
                    <a:p>
                      <a:pPr marL="0" lvl="0" indent="0" algn="l" rtl="0">
                        <a:spcBef>
                          <a:spcPts val="0"/>
                        </a:spcBef>
                        <a:spcAft>
                          <a:spcPts val="0"/>
                        </a:spcAft>
                        <a:buNone/>
                      </a:pPr>
                      <a:r>
                        <a:rPr lang="en-US"/>
                        <a:t>GovConnectIowa portals are temporarily unavailable for 2024 system upgrades</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November 13, 2024</a:t>
                      </a:r>
                      <a:endParaRPr/>
                    </a:p>
                  </a:txBody>
                  <a:tcPr marL="91425" marR="91425" marT="91425" marB="91425"/>
                </a:tc>
                <a:tc>
                  <a:txBody>
                    <a:bodyPr/>
                    <a:lstStyle/>
                    <a:p>
                      <a:pPr marL="0" lvl="0" indent="0" algn="l" rtl="0">
                        <a:spcBef>
                          <a:spcPts val="0"/>
                        </a:spcBef>
                        <a:spcAft>
                          <a:spcPts val="0"/>
                        </a:spcAft>
                        <a:buNone/>
                      </a:pPr>
                      <a:r>
                        <a:rPr lang="en-US"/>
                        <a:t>Withholding Income Tax Series webinar</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December 11, 2024</a:t>
                      </a:r>
                      <a:endParaRPr/>
                    </a:p>
                  </a:txBody>
                  <a:tcPr marL="91425" marR="91425" marT="91425" marB="91425"/>
                </a:tc>
                <a:tc>
                  <a:txBody>
                    <a:bodyPr/>
                    <a:lstStyle/>
                    <a:p>
                      <a:pPr marL="0" lvl="0" indent="0" algn="l" rtl="0">
                        <a:spcBef>
                          <a:spcPts val="0"/>
                        </a:spcBef>
                        <a:spcAft>
                          <a:spcPts val="0"/>
                        </a:spcAft>
                        <a:buNone/>
                      </a:pPr>
                      <a:r>
                        <a:rPr lang="en-US"/>
                        <a:t>Electronic Submission of W-2s &amp; 1099s Tax Year 2024 webinar</a:t>
                      </a:r>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91"/>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Subscribe to Updates</a:t>
            </a:r>
            <a:endParaRPr/>
          </a:p>
        </p:txBody>
      </p:sp>
      <p:sp>
        <p:nvSpPr>
          <p:cNvPr id="801" name="Google Shape;801;p9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
        <p:nvSpPr>
          <p:cNvPr id="802" name="Google Shape;802;p91"/>
          <p:cNvSpPr txBox="1"/>
          <p:nvPr/>
        </p:nvSpPr>
        <p:spPr>
          <a:xfrm>
            <a:off x="165450" y="730200"/>
            <a:ext cx="8813100" cy="1916400"/>
          </a:xfrm>
          <a:prstGeom prst="rect">
            <a:avLst/>
          </a:prstGeom>
          <a:noFill/>
          <a:ln>
            <a:noFill/>
          </a:ln>
        </p:spPr>
        <p:txBody>
          <a:bodyPr spcFirstLastPara="1" wrap="square" lIns="91425" tIns="45700" rIns="91425" bIns="45700" anchor="t" anchorCtr="0">
            <a:noAutofit/>
          </a:bodyPr>
          <a:lstStyle/>
          <a:p>
            <a:pPr marL="0" lvl="0" indent="0" algn="l" rtl="0">
              <a:spcBef>
                <a:spcPts val="640"/>
              </a:spcBef>
              <a:spcAft>
                <a:spcPts val="0"/>
              </a:spcAft>
              <a:buNone/>
            </a:pPr>
            <a:r>
              <a:rPr lang="en-US" sz="2200">
                <a:solidFill>
                  <a:srgbClr val="000000"/>
                </a:solidFill>
                <a:latin typeface="Source Sans Pro"/>
                <a:ea typeface="Source Sans Pro"/>
                <a:cs typeface="Source Sans Pro"/>
                <a:sym typeface="Source Sans Pro"/>
              </a:rPr>
              <a:t>Topics Include: </a:t>
            </a:r>
            <a:endParaRPr sz="2200">
              <a:solidFill>
                <a:srgbClr val="000000"/>
              </a:solidFill>
              <a:latin typeface="Source Sans Pro"/>
              <a:ea typeface="Source Sans Pro"/>
              <a:cs typeface="Source Sans Pro"/>
              <a:sym typeface="Source Sans Pro"/>
            </a:endParaRPr>
          </a:p>
          <a:p>
            <a:pPr marL="457200" lvl="0" indent="-368300" algn="l" rtl="0">
              <a:spcBef>
                <a:spcPts val="640"/>
              </a:spcBef>
              <a:spcAft>
                <a:spcPts val="0"/>
              </a:spcAft>
              <a:buClr>
                <a:srgbClr val="000000"/>
              </a:buClr>
              <a:buSzPts val="2200"/>
              <a:buFont typeface="Source Sans Pro"/>
              <a:buChar char="•"/>
            </a:pPr>
            <a:r>
              <a:rPr lang="en-US" sz="2200">
                <a:solidFill>
                  <a:srgbClr val="000000"/>
                </a:solidFill>
                <a:latin typeface="Source Sans Pro"/>
                <a:ea typeface="Source Sans Pro"/>
                <a:cs typeface="Source Sans Pro"/>
                <a:sym typeface="Source Sans Pro"/>
              </a:rPr>
              <a:t>Newsroom</a:t>
            </a:r>
            <a:endParaRPr sz="2200">
              <a:solidFill>
                <a:srgbClr val="000000"/>
              </a:solidFill>
              <a:latin typeface="Source Sans Pro"/>
              <a:ea typeface="Source Sans Pro"/>
              <a:cs typeface="Source Sans Pro"/>
              <a:sym typeface="Source Sans Pro"/>
            </a:endParaRPr>
          </a:p>
          <a:p>
            <a:pPr marL="457200" lvl="0" indent="-368300" algn="l" rtl="0">
              <a:spcBef>
                <a:spcPts val="0"/>
              </a:spcBef>
              <a:spcAft>
                <a:spcPts val="0"/>
              </a:spcAft>
              <a:buClr>
                <a:srgbClr val="000000"/>
              </a:buClr>
              <a:buSzPts val="2200"/>
              <a:buFont typeface="Source Sans Pro"/>
              <a:buChar char="•"/>
            </a:pPr>
            <a:r>
              <a:rPr lang="en-US" sz="2200">
                <a:solidFill>
                  <a:srgbClr val="000000"/>
                </a:solidFill>
                <a:latin typeface="Source Sans Pro"/>
                <a:ea typeface="Source Sans Pro"/>
                <a:cs typeface="Source Sans Pro"/>
                <a:sym typeface="Source Sans Pro"/>
              </a:rPr>
              <a:t>Tax Information</a:t>
            </a:r>
            <a:endParaRPr sz="2200">
              <a:solidFill>
                <a:srgbClr val="000000"/>
              </a:solidFill>
              <a:latin typeface="Source Sans Pro"/>
              <a:ea typeface="Source Sans Pro"/>
              <a:cs typeface="Source Sans Pro"/>
              <a:sym typeface="Source Sans Pro"/>
            </a:endParaRPr>
          </a:p>
          <a:p>
            <a:pPr marL="457200" lvl="0" indent="-368300" algn="l" rtl="0">
              <a:spcBef>
                <a:spcPts val="0"/>
              </a:spcBef>
              <a:spcAft>
                <a:spcPts val="0"/>
              </a:spcAft>
              <a:buClr>
                <a:srgbClr val="000000"/>
              </a:buClr>
              <a:buSzPts val="2200"/>
              <a:buFont typeface="Source Sans Pro"/>
              <a:buChar char="•"/>
            </a:pPr>
            <a:r>
              <a:rPr lang="en-US" sz="2200">
                <a:solidFill>
                  <a:srgbClr val="000000"/>
                </a:solidFill>
                <a:latin typeface="Source Sans Pro"/>
                <a:ea typeface="Source Sans Pro"/>
                <a:cs typeface="Source Sans Pro"/>
                <a:sym typeface="Source Sans Pro"/>
              </a:rPr>
              <a:t>Law &amp; Policy Updates</a:t>
            </a:r>
            <a:endParaRPr sz="2200">
              <a:solidFill>
                <a:srgbClr val="000000"/>
              </a:solidFill>
              <a:latin typeface="Source Sans Pro"/>
              <a:ea typeface="Source Sans Pro"/>
              <a:cs typeface="Source Sans Pro"/>
              <a:sym typeface="Source Sans Pro"/>
            </a:endParaRPr>
          </a:p>
          <a:p>
            <a:pPr marL="457200" lvl="0" indent="-368300" algn="l" rtl="0">
              <a:spcBef>
                <a:spcPts val="0"/>
              </a:spcBef>
              <a:spcAft>
                <a:spcPts val="0"/>
              </a:spcAft>
              <a:buClr>
                <a:srgbClr val="000000"/>
              </a:buClr>
              <a:buSzPts val="2200"/>
              <a:buFont typeface="Source Sans Pro"/>
              <a:buChar char="•"/>
            </a:pPr>
            <a:r>
              <a:rPr lang="en-US" sz="2200">
                <a:solidFill>
                  <a:srgbClr val="000000"/>
                </a:solidFill>
                <a:latin typeface="Source Sans Pro"/>
                <a:ea typeface="Source Sans Pro"/>
                <a:cs typeface="Source Sans Pro"/>
                <a:sym typeface="Source Sans Pro"/>
              </a:rPr>
              <a:t>GovConnectIowa</a:t>
            </a:r>
            <a:endParaRPr sz="2200">
              <a:solidFill>
                <a:srgbClr val="000000"/>
              </a:solidFill>
              <a:latin typeface="Source Sans Pro"/>
              <a:ea typeface="Source Sans Pro"/>
              <a:cs typeface="Source Sans Pro"/>
              <a:sym typeface="Source Sans Pro"/>
            </a:endParaRPr>
          </a:p>
          <a:p>
            <a:pPr marL="0" lvl="0" indent="0" algn="l" rtl="0">
              <a:spcBef>
                <a:spcPts val="640"/>
              </a:spcBef>
              <a:spcAft>
                <a:spcPts val="0"/>
              </a:spcAft>
              <a:buNone/>
            </a:pPr>
            <a:endParaRPr sz="2200">
              <a:solidFill>
                <a:srgbClr val="000000"/>
              </a:solidFill>
              <a:latin typeface="Source Sans Pro"/>
              <a:ea typeface="Source Sans Pro"/>
              <a:cs typeface="Source Sans Pro"/>
              <a:sym typeface="Source Sans Pro"/>
            </a:endParaRPr>
          </a:p>
        </p:txBody>
      </p:sp>
      <p:pic>
        <p:nvPicPr>
          <p:cNvPr id="803" name="Google Shape;803;p91"/>
          <p:cNvPicPr preferRelativeResize="0"/>
          <p:nvPr/>
        </p:nvPicPr>
        <p:blipFill>
          <a:blip r:embed="rId3">
            <a:alphaModFix/>
          </a:blip>
          <a:stretch>
            <a:fillRect/>
          </a:stretch>
        </p:blipFill>
        <p:spPr>
          <a:xfrm>
            <a:off x="636425" y="2634600"/>
            <a:ext cx="7718751" cy="193962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2"/>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1100"/>
              <a:buFont typeface="Arial"/>
              <a:buNone/>
            </a:pPr>
            <a:r>
              <a:rPr lang="en-US"/>
              <a:t>Subscribe to Updates</a:t>
            </a:r>
            <a:endParaRPr/>
          </a:p>
        </p:txBody>
      </p:sp>
      <p:sp>
        <p:nvSpPr>
          <p:cNvPr id="810" name="Google Shape;810;p9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pic>
        <p:nvPicPr>
          <p:cNvPr id="811" name="Google Shape;811;p92"/>
          <p:cNvPicPr preferRelativeResize="0"/>
          <p:nvPr/>
        </p:nvPicPr>
        <p:blipFill>
          <a:blip r:embed="rId3">
            <a:alphaModFix/>
          </a:blip>
          <a:stretch>
            <a:fillRect/>
          </a:stretch>
        </p:blipFill>
        <p:spPr>
          <a:xfrm>
            <a:off x="2100075" y="811400"/>
            <a:ext cx="4917749" cy="410849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3"/>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Subscribe to Updates</a:t>
            </a:r>
            <a:endParaRPr/>
          </a:p>
        </p:txBody>
      </p:sp>
      <p:sp>
        <p:nvSpPr>
          <p:cNvPr id="818" name="Google Shape;818;p9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pic>
        <p:nvPicPr>
          <p:cNvPr id="819" name="Google Shape;819;p93"/>
          <p:cNvPicPr preferRelativeResize="0"/>
          <p:nvPr/>
        </p:nvPicPr>
        <p:blipFill>
          <a:blip r:embed="rId3">
            <a:alphaModFix/>
          </a:blip>
          <a:stretch>
            <a:fillRect/>
          </a:stretch>
        </p:blipFill>
        <p:spPr>
          <a:xfrm>
            <a:off x="2427425" y="852075"/>
            <a:ext cx="4263052" cy="41085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94">
            <a:hlinkClick r:id="rId3"/>
          </p:cNvPr>
          <p:cNvPicPr preferRelativeResize="0"/>
          <p:nvPr/>
        </p:nvPicPr>
        <p:blipFill>
          <a:blip r:embed="rId4">
            <a:alphaModFix/>
          </a:blip>
          <a:stretch>
            <a:fillRect/>
          </a:stretch>
        </p:blipFill>
        <p:spPr>
          <a:xfrm>
            <a:off x="1646150" y="2772331"/>
            <a:ext cx="914402" cy="914402"/>
          </a:xfrm>
          <a:prstGeom prst="rect">
            <a:avLst/>
          </a:prstGeom>
          <a:noFill/>
          <a:ln>
            <a:noFill/>
          </a:ln>
        </p:spPr>
      </p:pic>
      <p:pic>
        <p:nvPicPr>
          <p:cNvPr id="826" name="Google Shape;826;p94">
            <a:hlinkClick r:id="rId5"/>
          </p:cNvPr>
          <p:cNvPicPr preferRelativeResize="0"/>
          <p:nvPr/>
        </p:nvPicPr>
        <p:blipFill>
          <a:blip r:embed="rId6">
            <a:alphaModFix/>
          </a:blip>
          <a:stretch>
            <a:fillRect/>
          </a:stretch>
        </p:blipFill>
        <p:spPr>
          <a:xfrm>
            <a:off x="3290800" y="2772331"/>
            <a:ext cx="914402" cy="914402"/>
          </a:xfrm>
          <a:prstGeom prst="rect">
            <a:avLst/>
          </a:prstGeom>
          <a:noFill/>
          <a:ln>
            <a:noFill/>
          </a:ln>
        </p:spPr>
      </p:pic>
      <p:pic>
        <p:nvPicPr>
          <p:cNvPr id="827" name="Google Shape;827;p94">
            <a:hlinkClick r:id="rId7"/>
          </p:cNvPr>
          <p:cNvPicPr preferRelativeResize="0"/>
          <p:nvPr/>
        </p:nvPicPr>
        <p:blipFill>
          <a:blip r:embed="rId8">
            <a:alphaModFix/>
          </a:blip>
          <a:stretch>
            <a:fillRect/>
          </a:stretch>
        </p:blipFill>
        <p:spPr>
          <a:xfrm>
            <a:off x="4935450" y="2772331"/>
            <a:ext cx="914402" cy="914402"/>
          </a:xfrm>
          <a:prstGeom prst="rect">
            <a:avLst/>
          </a:prstGeom>
          <a:noFill/>
          <a:ln>
            <a:noFill/>
          </a:ln>
        </p:spPr>
      </p:pic>
      <p:pic>
        <p:nvPicPr>
          <p:cNvPr id="828" name="Google Shape;828;p94">
            <a:hlinkClick r:id="rId9"/>
          </p:cNvPr>
          <p:cNvPicPr preferRelativeResize="0"/>
          <p:nvPr/>
        </p:nvPicPr>
        <p:blipFill>
          <a:blip r:embed="rId10">
            <a:alphaModFix/>
          </a:blip>
          <a:stretch>
            <a:fillRect/>
          </a:stretch>
        </p:blipFill>
        <p:spPr>
          <a:xfrm>
            <a:off x="6580089" y="2772325"/>
            <a:ext cx="917768" cy="914402"/>
          </a:xfrm>
          <a:prstGeom prst="rect">
            <a:avLst/>
          </a:prstGeom>
          <a:noFill/>
          <a:ln>
            <a:noFill/>
          </a:ln>
        </p:spPr>
      </p:pic>
      <p:sp>
        <p:nvSpPr>
          <p:cNvPr id="829" name="Google Shape;829;p94"/>
          <p:cNvSpPr txBox="1">
            <a:spLocks noGrp="1"/>
          </p:cNvSpPr>
          <p:nvPr>
            <p:ph type="ctrTitle"/>
          </p:nvPr>
        </p:nvSpPr>
        <p:spPr>
          <a:xfrm>
            <a:off x="274340" y="1445385"/>
            <a:ext cx="8595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Follow us on social media</a:t>
            </a:r>
            <a:endParaRPr/>
          </a:p>
        </p:txBody>
      </p:sp>
      <p:sp>
        <p:nvSpPr>
          <p:cNvPr id="830" name="Google Shape;830;p9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95"/>
          <p:cNvSpPr txBox="1">
            <a:spLocks noGrp="1"/>
          </p:cNvSpPr>
          <p:nvPr>
            <p:ph type="ctrTitle"/>
          </p:nvPr>
        </p:nvSpPr>
        <p:spPr>
          <a:xfrm>
            <a:off x="274340" y="1737360"/>
            <a:ext cx="8595300" cy="945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Thank you!</a:t>
            </a:r>
            <a:endParaRPr/>
          </a:p>
        </p:txBody>
      </p:sp>
      <p:sp>
        <p:nvSpPr>
          <p:cNvPr id="837" name="Google Shape;837;p95"/>
          <p:cNvSpPr txBox="1">
            <a:spLocks noGrp="1"/>
          </p:cNvSpPr>
          <p:nvPr>
            <p:ph type="subTitle" idx="1"/>
          </p:nvPr>
        </p:nvSpPr>
        <p:spPr>
          <a:xfrm>
            <a:off x="1371600" y="2914650"/>
            <a:ext cx="6400800" cy="1314600"/>
          </a:xfrm>
          <a:prstGeom prst="rect">
            <a:avLst/>
          </a:prstGeom>
        </p:spPr>
        <p:txBody>
          <a:bodyPr spcFirstLastPara="1" wrap="square" lIns="91425" tIns="45700" rIns="91425" bIns="45700" anchor="t" anchorCtr="0">
            <a:noAutofit/>
          </a:bodyPr>
          <a:lstStyle/>
          <a:p>
            <a:pPr marL="0" lvl="0" indent="0" algn="ctr" rtl="0">
              <a:spcBef>
                <a:spcPts val="640"/>
              </a:spcBef>
              <a:spcAft>
                <a:spcPts val="0"/>
              </a:spcAft>
              <a:buNone/>
            </a:pPr>
            <a:r>
              <a:rPr lang="en-US"/>
              <a:t>Questions?</a:t>
            </a:r>
            <a:endParaRPr/>
          </a:p>
        </p:txBody>
      </p:sp>
      <p:sp>
        <p:nvSpPr>
          <p:cNvPr id="838" name="Google Shape;838;p9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title"/>
          </p:nvPr>
        </p:nvSpPr>
        <p:spPr>
          <a:xfrm>
            <a:off x="152400" y="0"/>
            <a:ext cx="8813100" cy="730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Iowa </a:t>
            </a:r>
            <a:r>
              <a:rPr lang="en-US" b="1" u="sng">
                <a:latin typeface="Work Sans"/>
                <a:ea typeface="Work Sans"/>
                <a:cs typeface="Work Sans"/>
                <a:sym typeface="Work Sans"/>
              </a:rPr>
              <a:t>Does Not</a:t>
            </a:r>
            <a:r>
              <a:rPr lang="en-US"/>
              <a:t> Accept</a:t>
            </a:r>
            <a:endParaRPr/>
          </a:p>
        </p:txBody>
      </p:sp>
      <p:sp>
        <p:nvSpPr>
          <p:cNvPr id="114" name="Google Shape;114;p16"/>
          <p:cNvSpPr txBox="1">
            <a:spLocks noGrp="1"/>
          </p:cNvSpPr>
          <p:nvPr>
            <p:ph type="body" idx="1"/>
          </p:nvPr>
        </p:nvSpPr>
        <p:spPr>
          <a:xfrm>
            <a:off x="253525" y="857250"/>
            <a:ext cx="8712000" cy="3394500"/>
          </a:xfrm>
          <a:prstGeom prst="rect">
            <a:avLst/>
          </a:prstGeom>
        </p:spPr>
        <p:txBody>
          <a:bodyPr spcFirstLastPara="1" wrap="square" lIns="91425" tIns="45700" rIns="91425" bIns="45700" anchor="t" anchorCtr="0">
            <a:noAutofit/>
          </a:bodyPr>
          <a:lstStyle/>
          <a:p>
            <a:pPr marL="457200" lvl="0" indent="-368300" algn="l" rtl="0">
              <a:spcBef>
                <a:spcPts val="640"/>
              </a:spcBef>
              <a:spcAft>
                <a:spcPts val="0"/>
              </a:spcAft>
              <a:buSzPts val="2200"/>
              <a:buChar char="•"/>
            </a:pPr>
            <a:r>
              <a:rPr lang="en-US"/>
              <a:t>Paper W-2 wage statements and 1099 information returns</a:t>
            </a:r>
            <a:endParaRPr/>
          </a:p>
          <a:p>
            <a:pPr marL="457200" lvl="0" indent="-368300" algn="l" rtl="0">
              <a:spcBef>
                <a:spcPts val="1000"/>
              </a:spcBef>
              <a:spcAft>
                <a:spcPts val="0"/>
              </a:spcAft>
              <a:buSzPts val="2200"/>
              <a:buChar char="•"/>
            </a:pPr>
            <a:r>
              <a:rPr lang="en-US"/>
              <a:t>Files created on the IRS or SSA website</a:t>
            </a:r>
            <a:endParaRPr/>
          </a:p>
          <a:p>
            <a:pPr marL="914400" lvl="1" indent="-355600" algn="l" rtl="0">
              <a:spcBef>
                <a:spcPts val="1000"/>
              </a:spcBef>
              <a:spcAft>
                <a:spcPts val="0"/>
              </a:spcAft>
              <a:buSzPts val="2000"/>
              <a:buChar char="–"/>
            </a:pPr>
            <a:r>
              <a:rPr lang="en-US"/>
              <a:t>Iowa does not participate in the IRS Combined Filing program</a:t>
            </a:r>
            <a:endParaRPr/>
          </a:p>
          <a:p>
            <a:pPr marL="457200" lvl="0" indent="-368300" algn="l" rtl="0">
              <a:spcBef>
                <a:spcPts val="1000"/>
              </a:spcBef>
              <a:spcAft>
                <a:spcPts val="0"/>
              </a:spcAft>
              <a:buSzPts val="2200"/>
              <a:buChar char="•"/>
            </a:pPr>
            <a:r>
              <a:rPr lang="en-US"/>
              <a:t>CD-ROMs; Cartridges; Flash drives; Magnetic media; etc</a:t>
            </a:r>
            <a:endParaRPr/>
          </a:p>
          <a:p>
            <a:pPr marL="457200" lvl="0" indent="-368300" algn="l" rtl="0">
              <a:spcBef>
                <a:spcPts val="1000"/>
              </a:spcBef>
              <a:spcAft>
                <a:spcPts val="1000"/>
              </a:spcAft>
              <a:buSzPts val="2200"/>
              <a:buChar char="•"/>
            </a:pPr>
            <a:r>
              <a:rPr lang="en-US"/>
              <a:t>Other types of files (i.e. PDFs scanned or created with any other software product, XLS, etc.)</a:t>
            </a:r>
            <a:endParaRPr/>
          </a:p>
        </p:txBody>
      </p:sp>
      <p:sp>
        <p:nvSpPr>
          <p:cNvPr id="115" name="Google Shape;115;p1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IOWA IDR 2024">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3972</Words>
  <Application>Microsoft Office PowerPoint</Application>
  <PresentationFormat>On-screen Show (16:9)</PresentationFormat>
  <Paragraphs>604</Paragraphs>
  <Slides>88</Slides>
  <Notes>88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88</vt:i4>
      </vt:variant>
    </vt:vector>
  </HeadingPairs>
  <TitlesOfParts>
    <vt:vector size="100" baseType="lpstr">
      <vt:lpstr>Noto Sans Symbols</vt:lpstr>
      <vt:lpstr>Arial</vt:lpstr>
      <vt:lpstr>Source Sans Pro</vt:lpstr>
      <vt:lpstr>Work Sans ExtraBold</vt:lpstr>
      <vt:lpstr>Calibri</vt:lpstr>
      <vt:lpstr>Source Serif 4 Medium</vt:lpstr>
      <vt:lpstr>Work Sans</vt:lpstr>
      <vt:lpstr>Work Sans SemiBold</vt:lpstr>
      <vt:lpstr>Work Sans Medium</vt:lpstr>
      <vt:lpstr>Century Gothic</vt:lpstr>
      <vt:lpstr>Source Serif 4</vt:lpstr>
      <vt:lpstr>IOWA IDR 2024</vt:lpstr>
      <vt:lpstr>Navigating W-2s/1099s  and Iowa’s Setoff Program</vt:lpstr>
      <vt:lpstr>Ways to Stay Connected</vt:lpstr>
      <vt:lpstr>Disclaimer</vt:lpstr>
      <vt:lpstr>Welcome!</vt:lpstr>
      <vt:lpstr>2024 Electronic Filing of W-2s &amp; 1099s</vt:lpstr>
      <vt:lpstr>Overview  Overview</vt:lpstr>
      <vt:lpstr>Tax Year 2024 Filing Requirements</vt:lpstr>
      <vt:lpstr>1099 Forms Accepted</vt:lpstr>
      <vt:lpstr>Iowa Does Not Accept</vt:lpstr>
      <vt:lpstr>How to File W-2s &amp; 1099s</vt:lpstr>
      <vt:lpstr>Submitting W-2s &amp; 1099s</vt:lpstr>
      <vt:lpstr>Log in to GovConnectIowa</vt:lpstr>
      <vt:lpstr>Manual Key W-2s &amp; 1099s</vt:lpstr>
      <vt:lpstr>Manual Key W-2s &amp; 1099s</vt:lpstr>
      <vt:lpstr>Manual Key W-2s &amp; 1099s</vt:lpstr>
      <vt:lpstr>Manual Key W-2s &amp; 1099s</vt:lpstr>
      <vt:lpstr>Manual Key W-2s &amp; 1099s</vt:lpstr>
      <vt:lpstr>Manual Key W-2s &amp; 1099s</vt:lpstr>
      <vt:lpstr>Manual Key W-2s &amp; 1099s</vt:lpstr>
      <vt:lpstr>Upload a File</vt:lpstr>
      <vt:lpstr>Upload a File</vt:lpstr>
      <vt:lpstr>Upload a File</vt:lpstr>
      <vt:lpstr>Upload a File</vt:lpstr>
      <vt:lpstr>Upload a File</vt:lpstr>
      <vt:lpstr>Upload a File</vt:lpstr>
      <vt:lpstr>Upload a File</vt:lpstr>
      <vt:lpstr>How to File Corrected W-2s &amp; 1099s</vt:lpstr>
      <vt:lpstr>Penalties, Filing Extensions,  and Resources</vt:lpstr>
      <vt:lpstr>Penalties &amp; Filing Extensions</vt:lpstr>
      <vt:lpstr>Resources</vt:lpstr>
      <vt:lpstr>Resources</vt:lpstr>
      <vt:lpstr>Summary</vt:lpstr>
      <vt:lpstr>State of Iowa Setoff Program</vt:lpstr>
      <vt:lpstr>What is the State of Iowa Setoff Program?</vt:lpstr>
      <vt:lpstr>Definitions</vt:lpstr>
      <vt:lpstr>History of the Program</vt:lpstr>
      <vt:lpstr>Why Move Setoffs to the Department of Revenue?</vt:lpstr>
      <vt:lpstr>Benefits Achieved to Date</vt:lpstr>
      <vt:lpstr>Program Overview</vt:lpstr>
      <vt:lpstr>How to Sign Up</vt:lpstr>
      <vt:lpstr>Setoff Enrollment Application, Section 1</vt:lpstr>
      <vt:lpstr>Setoff Enrollment Application, Section 2</vt:lpstr>
      <vt:lpstr>Setoff Enrollment Application, Section 3</vt:lpstr>
      <vt:lpstr>Setoff Enrollment Questionnaire</vt:lpstr>
      <vt:lpstr>Due Process</vt:lpstr>
      <vt:lpstr>Setoff Enrollment Questionnaire, Cont’d</vt:lpstr>
      <vt:lpstr>Setoff Enrollment Questionnaire, Cont’d</vt:lpstr>
      <vt:lpstr>Legal Authority</vt:lpstr>
      <vt:lpstr>What Happens Next?</vt:lpstr>
      <vt:lpstr>What Happens Next?</vt:lpstr>
      <vt:lpstr>PowerPoint Presentation</vt:lpstr>
      <vt:lpstr>What Public Agencies Can Do Through the Portal</vt:lpstr>
      <vt:lpstr>Debt Administration Portal</vt:lpstr>
      <vt:lpstr>Main Page</vt:lpstr>
      <vt:lpstr>Other Available Options</vt:lpstr>
      <vt:lpstr>Debt Portal - File Upload</vt:lpstr>
      <vt:lpstr>  Replace All Setoff Debts</vt:lpstr>
      <vt:lpstr>Upload a File</vt:lpstr>
      <vt:lpstr>Upload a File </vt:lpstr>
      <vt:lpstr>  Spreadsheet Upload</vt:lpstr>
      <vt:lpstr>Spreadsheet Upload</vt:lpstr>
      <vt:lpstr>Spreadsheet Upload</vt:lpstr>
      <vt:lpstr>Spreadsheet Upload</vt:lpstr>
      <vt:lpstr>Spreadsheet Upload</vt:lpstr>
      <vt:lpstr>Spreadsheet Upload</vt:lpstr>
      <vt:lpstr>Spreadsheet Upload</vt:lpstr>
      <vt:lpstr>Refer a Single Debt Record</vt:lpstr>
      <vt:lpstr>Refer a Single Debt Upload</vt:lpstr>
      <vt:lpstr>What Credit Vendors Can Do Through the Portal</vt:lpstr>
      <vt:lpstr>Strong Partnerships Prevent Fraud</vt:lpstr>
      <vt:lpstr>Obligors 24/7/365 Online Access</vt:lpstr>
      <vt:lpstr>Setoff Challenge Rights</vt:lpstr>
      <vt:lpstr>Split and/or Divide Request</vt:lpstr>
      <vt:lpstr>Common Questions</vt:lpstr>
      <vt:lpstr>Common Questions</vt:lpstr>
      <vt:lpstr>Common Questions</vt:lpstr>
      <vt:lpstr>Common Questions</vt:lpstr>
      <vt:lpstr>Common Questions</vt:lpstr>
      <vt:lpstr>Common Questions</vt:lpstr>
      <vt:lpstr>Common Questions</vt:lpstr>
      <vt:lpstr>What’s Coming?</vt:lpstr>
      <vt:lpstr>Resources</vt:lpstr>
      <vt:lpstr>Upcoming Dates</vt:lpstr>
      <vt:lpstr>Subscribe to Updates</vt:lpstr>
      <vt:lpstr>Subscribe to Updates</vt:lpstr>
      <vt:lpstr>Subscribe to Updates</vt:lpstr>
      <vt:lpstr>Follow us on social media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W-2s/1099s  and Iowa’s Setoff Program</dc:title>
  <cp:lastModifiedBy>Pellington, Jerika [IDR]</cp:lastModifiedBy>
  <cp:revision>2</cp:revision>
  <dcterms:modified xsi:type="dcterms:W3CDTF">2024-10-17T17:05:07Z</dcterms:modified>
</cp:coreProperties>
</file>