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6" r:id="rId2"/>
    <p:sldId id="2567" r:id="rId3"/>
    <p:sldId id="2569" r:id="rId4"/>
    <p:sldId id="2561" r:id="rId5"/>
    <p:sldId id="2583" r:id="rId6"/>
    <p:sldId id="2584" r:id="rId7"/>
    <p:sldId id="2585" r:id="rId8"/>
    <p:sldId id="2586" r:id="rId9"/>
    <p:sldId id="2588" r:id="rId10"/>
    <p:sldId id="2578" r:id="rId11"/>
    <p:sldId id="2580" r:id="rId12"/>
    <p:sldId id="2581" r:id="rId13"/>
    <p:sldId id="2589" r:id="rId14"/>
    <p:sldId id="2582" r:id="rId15"/>
    <p:sldId id="25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I And Cyber for IMFOOA 2026" id="{D6D2FD06-C1D8-47E5-96B5-4F4D462A71B2}">
          <p14:sldIdLst/>
        </p14:section>
        <p14:section name="Cybersecurity Threat Landscape for Recorders" id="{B6BC09F8-298A-4D60-982C-784CDBC6F38A}">
          <p14:sldIdLst>
            <p14:sldId id="2566"/>
            <p14:sldId id="2567"/>
            <p14:sldId id="2569"/>
            <p14:sldId id="2561"/>
          </p14:sldIdLst>
        </p14:section>
        <p14:section name="Tabletop Exercise Scenario Planning" id="{4957F28B-9815-4D04-9A71-546B491C1518}">
          <p14:sldIdLst>
            <p14:sldId id="2583"/>
            <p14:sldId id="2584"/>
            <p14:sldId id="2585"/>
            <p14:sldId id="2586"/>
          </p14:sldIdLst>
        </p14:section>
        <p14:section name="Incident Response and Recovery Procedures" id="{E0FDB307-B6A8-4B4C-AD4F-794D30B8119E}">
          <p14:sldIdLst>
            <p14:sldId id="2588"/>
          </p14:sldIdLst>
        </p14:section>
        <p14:section name="Lessons Learned and Strengthening Cyber Resilience" id="{A5FB021F-54DA-4097-B517-4326A18BF52A}">
          <p14:sldIdLst>
            <p14:sldId id="2578"/>
            <p14:sldId id="2580"/>
            <p14:sldId id="2581"/>
          </p14:sldIdLst>
        </p14:section>
        <p14:section name="Conclusion" id="{7FCCF399-BD1C-49DF-8D37-1F645B06B5CB}">
          <p14:sldIdLst>
            <p14:sldId id="2589"/>
            <p14:sldId id="2582"/>
            <p14:sldId id="25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0DA3F-0964-C2A1-86F0-420DA6CC34CA}" v="107" dt="2026-04-15T21:15:38.868"/>
    <p1510:client id="{94E8C3DA-1586-159E-9E92-01738041A1E7}" v="1" dt="2026-04-15T02:52:13.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44" d="100"/>
          <a:sy n="144" d="100"/>
        </p:scale>
        <p:origin x="872" y="3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F4B83-A2EC-4BAE-A65F-FAFA28D2C7FA}"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0D202B43-FEE8-4A21-9509-6A119C5F3398}">
      <dgm:prSet/>
      <dgm:spPr/>
      <dgm:t>
        <a:bodyPr/>
        <a:lstStyle/>
        <a:p>
          <a:pPr>
            <a:lnSpc>
              <a:spcPct val="100000"/>
            </a:lnSpc>
            <a:defRPr b="1"/>
          </a:pPr>
          <a:r>
            <a:rPr lang="en-US" dirty="0"/>
            <a:t>Incident Response Plans and Policies</a:t>
          </a:r>
        </a:p>
      </dgm:t>
    </dgm:pt>
    <dgm:pt modelId="{348703D8-FB59-48A6-B67E-45E7AB989C81}" type="parTrans" cxnId="{D05235EB-5429-474A-8D8C-7CC49177520A}">
      <dgm:prSet/>
      <dgm:spPr/>
      <dgm:t>
        <a:bodyPr/>
        <a:lstStyle/>
        <a:p>
          <a:endParaRPr lang="en-US"/>
        </a:p>
      </dgm:t>
    </dgm:pt>
    <dgm:pt modelId="{1BC42B05-3552-4563-9D72-DB9C1C5342D0}" type="sibTrans" cxnId="{D05235EB-5429-474A-8D8C-7CC49177520A}">
      <dgm:prSet/>
      <dgm:spPr/>
      <dgm:t>
        <a:bodyPr/>
        <a:lstStyle/>
        <a:p>
          <a:pPr>
            <a:lnSpc>
              <a:spcPct val="100000"/>
            </a:lnSpc>
            <a:defRPr b="1"/>
          </a:pPr>
          <a:endParaRPr lang="en-US"/>
        </a:p>
      </dgm:t>
    </dgm:pt>
    <dgm:pt modelId="{2C151237-45E2-4298-85E2-7B2040432CAD}">
      <dgm:prSet/>
      <dgm:spPr/>
      <dgm:t>
        <a:bodyPr/>
        <a:lstStyle/>
        <a:p>
          <a:pPr>
            <a:lnSpc>
              <a:spcPct val="100000"/>
            </a:lnSpc>
          </a:pPr>
          <a:r>
            <a:rPr lang="en-US"/>
            <a:t>Updating incident response plans ensures faster and more effective handling of security breaches and threats.</a:t>
          </a:r>
        </a:p>
      </dgm:t>
    </dgm:pt>
    <dgm:pt modelId="{5471B296-A9D2-426E-90C5-1E6A7A4EC7E6}" type="parTrans" cxnId="{35FCB048-2B2F-4870-B0F7-8589BFE0FE37}">
      <dgm:prSet/>
      <dgm:spPr/>
      <dgm:t>
        <a:bodyPr/>
        <a:lstStyle/>
        <a:p>
          <a:endParaRPr lang="en-US"/>
        </a:p>
      </dgm:t>
    </dgm:pt>
    <dgm:pt modelId="{A7CECD2B-7ECD-42BB-B6A4-156DE3894426}" type="sibTrans" cxnId="{35FCB048-2B2F-4870-B0F7-8589BFE0FE37}">
      <dgm:prSet/>
      <dgm:spPr/>
      <dgm:t>
        <a:bodyPr/>
        <a:lstStyle/>
        <a:p>
          <a:endParaRPr lang="en-US"/>
        </a:p>
      </dgm:t>
    </dgm:pt>
    <dgm:pt modelId="{20546F9A-B872-48B3-9149-2577E04AB150}">
      <dgm:prSet/>
      <dgm:spPr/>
      <dgm:t>
        <a:bodyPr/>
        <a:lstStyle/>
        <a:p>
          <a:pPr>
            <a:lnSpc>
              <a:spcPct val="100000"/>
            </a:lnSpc>
            <a:defRPr b="1"/>
          </a:pPr>
          <a:r>
            <a:rPr lang="en-US" dirty="0"/>
            <a:t>Stronger Access Controls and MFA</a:t>
          </a:r>
        </a:p>
      </dgm:t>
    </dgm:pt>
    <dgm:pt modelId="{42CCE324-10C5-447A-B4F7-155F3A6C42C6}" type="parTrans" cxnId="{B0D70F00-70EE-4C7A-ACD7-A21EA655C4CB}">
      <dgm:prSet/>
      <dgm:spPr/>
      <dgm:t>
        <a:bodyPr/>
        <a:lstStyle/>
        <a:p>
          <a:endParaRPr lang="en-US"/>
        </a:p>
      </dgm:t>
    </dgm:pt>
    <dgm:pt modelId="{47B8B956-C620-4C27-8318-5F8407C955B0}" type="sibTrans" cxnId="{B0D70F00-70EE-4C7A-ACD7-A21EA655C4CB}">
      <dgm:prSet/>
      <dgm:spPr/>
      <dgm:t>
        <a:bodyPr/>
        <a:lstStyle/>
        <a:p>
          <a:pPr>
            <a:lnSpc>
              <a:spcPct val="100000"/>
            </a:lnSpc>
            <a:defRPr b="1"/>
          </a:pPr>
          <a:endParaRPr lang="en-US"/>
        </a:p>
      </dgm:t>
    </dgm:pt>
    <dgm:pt modelId="{E97BCA84-5275-437A-A911-E14B18D78C00}">
      <dgm:prSet/>
      <dgm:spPr/>
      <dgm:t>
        <a:bodyPr/>
        <a:lstStyle/>
        <a:p>
          <a:pPr>
            <a:lnSpc>
              <a:spcPct val="100000"/>
            </a:lnSpc>
          </a:pPr>
          <a:r>
            <a:rPr lang="en-US" dirty="0"/>
            <a:t>Implementing stronger access controls helps prevent unauthorized access and protect sensitive information.</a:t>
          </a:r>
        </a:p>
      </dgm:t>
    </dgm:pt>
    <dgm:pt modelId="{838FB98A-A2C8-4D35-80D6-929198C39946}" type="parTrans" cxnId="{5C998D31-08C5-47C1-A282-652B4CF2BDD6}">
      <dgm:prSet/>
      <dgm:spPr/>
      <dgm:t>
        <a:bodyPr/>
        <a:lstStyle/>
        <a:p>
          <a:endParaRPr lang="en-US"/>
        </a:p>
      </dgm:t>
    </dgm:pt>
    <dgm:pt modelId="{A7E6F1B7-A460-43C3-B8B4-A183283A2BB2}" type="sibTrans" cxnId="{5C998D31-08C5-47C1-A282-652B4CF2BDD6}">
      <dgm:prSet/>
      <dgm:spPr/>
      <dgm:t>
        <a:bodyPr/>
        <a:lstStyle/>
        <a:p>
          <a:endParaRPr lang="en-US"/>
        </a:p>
      </dgm:t>
    </dgm:pt>
    <dgm:pt modelId="{1B1299C6-D594-41FA-96D7-6708C454DC38}">
      <dgm:prSet/>
      <dgm:spPr/>
      <dgm:t>
        <a:bodyPr/>
        <a:lstStyle/>
        <a:p>
          <a:pPr>
            <a:lnSpc>
              <a:spcPct val="100000"/>
            </a:lnSpc>
            <a:defRPr b="1"/>
          </a:pPr>
          <a:r>
            <a:rPr lang="en-US" dirty="0"/>
            <a:t>Enhanced Data Backup Protocols</a:t>
          </a:r>
        </a:p>
      </dgm:t>
    </dgm:pt>
    <dgm:pt modelId="{9AB21B4C-23D6-4A9B-80FE-B5E381C4D8C3}" type="parTrans" cxnId="{0990C1A7-F297-4A40-9DF6-BDDF430390A0}">
      <dgm:prSet/>
      <dgm:spPr/>
      <dgm:t>
        <a:bodyPr/>
        <a:lstStyle/>
        <a:p>
          <a:endParaRPr lang="en-US"/>
        </a:p>
      </dgm:t>
    </dgm:pt>
    <dgm:pt modelId="{D5B4F77F-FE2F-46C5-A251-CEB23EDE13D2}" type="sibTrans" cxnId="{0990C1A7-F297-4A40-9DF6-BDDF430390A0}">
      <dgm:prSet/>
      <dgm:spPr/>
      <dgm:t>
        <a:bodyPr/>
        <a:lstStyle/>
        <a:p>
          <a:endParaRPr lang="en-US"/>
        </a:p>
      </dgm:t>
    </dgm:pt>
    <dgm:pt modelId="{897B384C-1B9E-4F8D-9061-18ED7DA6DAB7}">
      <dgm:prSet/>
      <dgm:spPr/>
      <dgm:t>
        <a:bodyPr/>
        <a:lstStyle/>
        <a:p>
          <a:pPr>
            <a:lnSpc>
              <a:spcPct val="100000"/>
            </a:lnSpc>
          </a:pPr>
          <a:r>
            <a:rPr lang="en-US"/>
            <a:t>Enhancing data backup protocols reduces risk by ensuring reliable backup and recovery of critical data.</a:t>
          </a:r>
        </a:p>
      </dgm:t>
    </dgm:pt>
    <dgm:pt modelId="{FCE20DED-3915-4FC0-B78F-40079BB6EF4D}" type="parTrans" cxnId="{FCE86EBC-3CFD-45A2-92D6-0F9374364D5F}">
      <dgm:prSet/>
      <dgm:spPr/>
      <dgm:t>
        <a:bodyPr/>
        <a:lstStyle/>
        <a:p>
          <a:endParaRPr lang="en-US"/>
        </a:p>
      </dgm:t>
    </dgm:pt>
    <dgm:pt modelId="{7D9E8E8A-E470-4A46-AF1E-0E0B7B112274}" type="sibTrans" cxnId="{FCE86EBC-3CFD-45A2-92D6-0F9374364D5F}">
      <dgm:prSet/>
      <dgm:spPr/>
      <dgm:t>
        <a:bodyPr/>
        <a:lstStyle/>
        <a:p>
          <a:endParaRPr lang="en-US"/>
        </a:p>
      </dgm:t>
    </dgm:pt>
    <dgm:pt modelId="{32AEFE10-86FC-4B8E-AABF-49AF2012FF88}" type="pres">
      <dgm:prSet presAssocID="{C42F4B83-A2EC-4BAE-A65F-FAFA28D2C7FA}" presName="Root" presStyleCnt="0">
        <dgm:presLayoutVars>
          <dgm:dir/>
          <dgm:resizeHandles val="exact"/>
        </dgm:presLayoutVars>
      </dgm:prSet>
      <dgm:spPr/>
    </dgm:pt>
    <dgm:pt modelId="{2A8ABDEC-552A-4F09-A4CD-2D8A7981C42B}" type="pres">
      <dgm:prSet presAssocID="{0D202B43-FEE8-4A21-9509-6A119C5F3398}" presName="Composite" presStyleCnt="0"/>
      <dgm:spPr/>
    </dgm:pt>
    <dgm:pt modelId="{035E9545-81BF-42A9-AD60-CAAB0BAF09D9}" type="pres">
      <dgm:prSet presAssocID="{0D202B43-FEE8-4A21-9509-6A119C5F3398}"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3251" r="-2" b="-2"/>
          <a:stretch/>
        </a:blipFill>
      </dgm:spPr>
      <dgm:extLst>
        <a:ext uri="{E40237B7-FDA0-4F09-8148-C483321AD2D9}">
          <dgm14:cNvPr xmlns:dgm14="http://schemas.microsoft.com/office/drawing/2010/diagram" id="0" name="" descr="Cropped shot of a group of business colleagues sitting around a table in the boardroom during a meeting"/>
        </a:ext>
      </dgm:extLst>
    </dgm:pt>
    <dgm:pt modelId="{FFC73307-5D0B-480B-8B6C-10D268095DCD}" type="pres">
      <dgm:prSet presAssocID="{0D202B43-FEE8-4A21-9509-6A119C5F3398}" presName="Subtitle" presStyleLbl="revTx" presStyleIdx="0" presStyleCnt="6">
        <dgm:presLayoutVars>
          <dgm:chMax val="0"/>
          <dgm:bulletEnabled/>
        </dgm:presLayoutVars>
      </dgm:prSet>
      <dgm:spPr/>
    </dgm:pt>
    <dgm:pt modelId="{C7BEDEEA-DABA-417D-8D59-9CB500FF32B3}" type="pres">
      <dgm:prSet presAssocID="{0D202B43-FEE8-4A21-9509-6A119C5F3398}" presName="Description" presStyleLbl="revTx" presStyleIdx="1" presStyleCnt="6">
        <dgm:presLayoutVars>
          <dgm:bulletEnabled/>
        </dgm:presLayoutVars>
      </dgm:prSet>
      <dgm:spPr/>
    </dgm:pt>
    <dgm:pt modelId="{879BCBFE-14E3-43E0-A151-4AB2AEA8B5A1}" type="pres">
      <dgm:prSet presAssocID="{1BC42B05-3552-4563-9D72-DB9C1C5342D0}" presName="sibTrans" presStyleLbl="sibTrans2D1" presStyleIdx="0" presStyleCnt="0"/>
      <dgm:spPr/>
    </dgm:pt>
    <dgm:pt modelId="{D73C0C23-EF36-4EB8-8A5D-7BF9F40CC510}" type="pres">
      <dgm:prSet presAssocID="{20546F9A-B872-48B3-9149-2577E04AB150}" presName="Composite" presStyleCnt="0"/>
      <dgm:spPr/>
    </dgm:pt>
    <dgm:pt modelId="{752E708B-F341-4849-A2E3-B770CE2CD2C9}" type="pres">
      <dgm:prSet presAssocID="{20546F9A-B872-48B3-9149-2577E04AB15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2866" r="20383" b="-2"/>
          <a:stretch/>
        </a:blipFill>
      </dgm:spPr>
      <dgm:extLst>
        <a:ext uri="{E40237B7-FDA0-4F09-8148-C483321AD2D9}">
          <dgm14:cNvPr xmlns:dgm14="http://schemas.microsoft.com/office/drawing/2010/diagram" id="0" name="" descr="Fingerprint scan security door lock at use"/>
        </a:ext>
      </dgm:extLst>
    </dgm:pt>
    <dgm:pt modelId="{524EC019-2CDE-4FC7-8D1E-07609FB942B9}" type="pres">
      <dgm:prSet presAssocID="{20546F9A-B872-48B3-9149-2577E04AB150}" presName="Subtitle" presStyleLbl="revTx" presStyleIdx="2" presStyleCnt="6">
        <dgm:presLayoutVars>
          <dgm:chMax val="0"/>
          <dgm:bulletEnabled/>
        </dgm:presLayoutVars>
      </dgm:prSet>
      <dgm:spPr/>
    </dgm:pt>
    <dgm:pt modelId="{3BD99F1A-5AC9-4357-AD6D-EA218116C52E}" type="pres">
      <dgm:prSet presAssocID="{20546F9A-B872-48B3-9149-2577E04AB150}" presName="Description" presStyleLbl="revTx" presStyleIdx="3" presStyleCnt="6">
        <dgm:presLayoutVars>
          <dgm:bulletEnabled/>
        </dgm:presLayoutVars>
      </dgm:prSet>
      <dgm:spPr/>
    </dgm:pt>
    <dgm:pt modelId="{FD212A38-83DD-4E85-9132-8ADF47739332}" type="pres">
      <dgm:prSet presAssocID="{47B8B956-C620-4C27-8318-5F8407C955B0}" presName="sibTrans" presStyleLbl="sibTrans2D1" presStyleIdx="0" presStyleCnt="0"/>
      <dgm:spPr/>
    </dgm:pt>
    <dgm:pt modelId="{323D71E2-57FB-4E26-9BFA-5A20C4CC4C16}" type="pres">
      <dgm:prSet presAssocID="{1B1299C6-D594-41FA-96D7-6708C454DC38}" presName="Composite" presStyleCnt="0"/>
      <dgm:spPr/>
    </dgm:pt>
    <dgm:pt modelId="{A85E9930-8FB6-46C8-85A7-A3F420BDB53F}" type="pres">
      <dgm:prSet presAssocID="{1B1299C6-D594-41FA-96D7-6708C454DC3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8404" r="25098" b="4"/>
          <a:stretch/>
        </a:blipFill>
      </dgm:spPr>
      <dgm:extLst>
        <a:ext uri="{E40237B7-FDA0-4F09-8148-C483321AD2D9}">
          <dgm14:cNvPr xmlns:dgm14="http://schemas.microsoft.com/office/drawing/2010/diagram" id="0" name="" descr="Cloud Computing Concept"/>
        </a:ext>
      </dgm:extLst>
    </dgm:pt>
    <dgm:pt modelId="{A204ECE2-A978-4526-B4D3-4048CF5AE452}" type="pres">
      <dgm:prSet presAssocID="{1B1299C6-D594-41FA-96D7-6708C454DC38}" presName="Subtitle" presStyleLbl="revTx" presStyleIdx="4" presStyleCnt="6">
        <dgm:presLayoutVars>
          <dgm:chMax val="0"/>
          <dgm:bulletEnabled/>
        </dgm:presLayoutVars>
      </dgm:prSet>
      <dgm:spPr/>
    </dgm:pt>
    <dgm:pt modelId="{8057D918-C4BC-414E-8217-A1B4345CAD65}" type="pres">
      <dgm:prSet presAssocID="{1B1299C6-D594-41FA-96D7-6708C454DC38}" presName="Description" presStyleLbl="revTx" presStyleIdx="5" presStyleCnt="6">
        <dgm:presLayoutVars>
          <dgm:bulletEnabled/>
        </dgm:presLayoutVars>
      </dgm:prSet>
      <dgm:spPr/>
    </dgm:pt>
  </dgm:ptLst>
  <dgm:cxnLst>
    <dgm:cxn modelId="{B0D70F00-70EE-4C7A-ACD7-A21EA655C4CB}" srcId="{C42F4B83-A2EC-4BAE-A65F-FAFA28D2C7FA}" destId="{20546F9A-B872-48B3-9149-2577E04AB150}" srcOrd="1" destOrd="0" parTransId="{42CCE324-10C5-447A-B4F7-155F3A6C42C6}" sibTransId="{47B8B956-C620-4C27-8318-5F8407C955B0}"/>
    <dgm:cxn modelId="{5C998D31-08C5-47C1-A282-652B4CF2BDD6}" srcId="{20546F9A-B872-48B3-9149-2577E04AB150}" destId="{E97BCA84-5275-437A-A911-E14B18D78C00}" srcOrd="0" destOrd="0" parTransId="{838FB98A-A2C8-4D35-80D6-929198C39946}" sibTransId="{A7E6F1B7-A460-43C3-B8B4-A183283A2BB2}"/>
    <dgm:cxn modelId="{7B512B34-4504-4373-BB38-FD44E9E194E3}" type="presOf" srcId="{897B384C-1B9E-4F8D-9061-18ED7DA6DAB7}" destId="{8057D918-C4BC-414E-8217-A1B4345CAD65}" srcOrd="0" destOrd="0" presId="urn:microsoft.com/office/officeart/2024/3/layout/verticalVisualTextBlock1"/>
    <dgm:cxn modelId="{35FCB048-2B2F-4870-B0F7-8589BFE0FE37}" srcId="{0D202B43-FEE8-4A21-9509-6A119C5F3398}" destId="{2C151237-45E2-4298-85E2-7B2040432CAD}" srcOrd="0" destOrd="0" parTransId="{5471B296-A9D2-426E-90C5-1E6A7A4EC7E6}" sibTransId="{A7CECD2B-7ECD-42BB-B6A4-156DE3894426}"/>
    <dgm:cxn modelId="{D835E781-BEE8-4690-8845-640BECBC6778}" type="presOf" srcId="{C42F4B83-A2EC-4BAE-A65F-FAFA28D2C7FA}" destId="{32AEFE10-86FC-4B8E-AABF-49AF2012FF88}" srcOrd="0" destOrd="0" presId="urn:microsoft.com/office/officeart/2024/3/layout/verticalVisualTextBlock1"/>
    <dgm:cxn modelId="{C88CD68A-DC79-448F-9287-22482AE28F5E}" type="presOf" srcId="{1BC42B05-3552-4563-9D72-DB9C1C5342D0}" destId="{879BCBFE-14E3-43E0-A151-4AB2AEA8B5A1}" srcOrd="0" destOrd="0" presId="urn:microsoft.com/office/officeart/2024/3/layout/verticalVisualTextBlock1"/>
    <dgm:cxn modelId="{8082FF97-4542-4766-A50D-FF73DDC4C1DE}" type="presOf" srcId="{1B1299C6-D594-41FA-96D7-6708C454DC38}" destId="{A204ECE2-A978-4526-B4D3-4048CF5AE452}" srcOrd="0" destOrd="0" presId="urn:microsoft.com/office/officeart/2024/3/layout/verticalVisualTextBlock1"/>
    <dgm:cxn modelId="{0990C1A7-F297-4A40-9DF6-BDDF430390A0}" srcId="{C42F4B83-A2EC-4BAE-A65F-FAFA28D2C7FA}" destId="{1B1299C6-D594-41FA-96D7-6708C454DC38}" srcOrd="2" destOrd="0" parTransId="{9AB21B4C-23D6-4A9B-80FE-B5E381C4D8C3}" sibTransId="{D5B4F77F-FE2F-46C5-A251-CEB23EDE13D2}"/>
    <dgm:cxn modelId="{FCE86EBC-3CFD-45A2-92D6-0F9374364D5F}" srcId="{1B1299C6-D594-41FA-96D7-6708C454DC38}" destId="{897B384C-1B9E-4F8D-9061-18ED7DA6DAB7}" srcOrd="0" destOrd="0" parTransId="{FCE20DED-3915-4FC0-B78F-40079BB6EF4D}" sibTransId="{7D9E8E8A-E470-4A46-AF1E-0E0B7B112274}"/>
    <dgm:cxn modelId="{96648CC1-5791-4DB3-A15D-C2435E220D2C}" type="presOf" srcId="{20546F9A-B872-48B3-9149-2577E04AB150}" destId="{524EC019-2CDE-4FC7-8D1E-07609FB942B9}" srcOrd="0" destOrd="0" presId="urn:microsoft.com/office/officeart/2024/3/layout/verticalVisualTextBlock1"/>
    <dgm:cxn modelId="{84B181C3-E941-4730-AF7D-3E613CCCE980}" type="presOf" srcId="{0D202B43-FEE8-4A21-9509-6A119C5F3398}" destId="{FFC73307-5D0B-480B-8B6C-10D268095DCD}" srcOrd="0" destOrd="0" presId="urn:microsoft.com/office/officeart/2024/3/layout/verticalVisualTextBlock1"/>
    <dgm:cxn modelId="{AA2938D7-743D-4223-B3E1-CC5BAF3FE49C}" type="presOf" srcId="{47B8B956-C620-4C27-8318-5F8407C955B0}" destId="{FD212A38-83DD-4E85-9132-8ADF47739332}" srcOrd="0" destOrd="0" presId="urn:microsoft.com/office/officeart/2024/3/layout/verticalVisualTextBlock1"/>
    <dgm:cxn modelId="{D05235EB-5429-474A-8D8C-7CC49177520A}" srcId="{C42F4B83-A2EC-4BAE-A65F-FAFA28D2C7FA}" destId="{0D202B43-FEE8-4A21-9509-6A119C5F3398}" srcOrd="0" destOrd="0" parTransId="{348703D8-FB59-48A6-B67E-45E7AB989C81}" sibTransId="{1BC42B05-3552-4563-9D72-DB9C1C5342D0}"/>
    <dgm:cxn modelId="{4331E1EB-5F07-4BB5-994E-31D79BFE5487}" type="presOf" srcId="{2C151237-45E2-4298-85E2-7B2040432CAD}" destId="{C7BEDEEA-DABA-417D-8D59-9CB500FF32B3}" srcOrd="0" destOrd="0" presId="urn:microsoft.com/office/officeart/2024/3/layout/verticalVisualTextBlock1"/>
    <dgm:cxn modelId="{ABC8F6F7-A214-417C-A2BA-E554AF3DA8DA}" type="presOf" srcId="{E97BCA84-5275-437A-A911-E14B18D78C00}" destId="{3BD99F1A-5AC9-4357-AD6D-EA218116C52E}" srcOrd="0" destOrd="0" presId="urn:microsoft.com/office/officeart/2024/3/layout/verticalVisualTextBlock1"/>
    <dgm:cxn modelId="{22938D5F-2AFE-4DDE-9A44-389C5B8C3E4E}" type="presParOf" srcId="{32AEFE10-86FC-4B8E-AABF-49AF2012FF88}" destId="{2A8ABDEC-552A-4F09-A4CD-2D8A7981C42B}" srcOrd="0" destOrd="0" presId="urn:microsoft.com/office/officeart/2024/3/layout/verticalVisualTextBlock1"/>
    <dgm:cxn modelId="{9FF83150-2F34-4388-ACF9-83D7FD186AA9}" type="presParOf" srcId="{2A8ABDEC-552A-4F09-A4CD-2D8A7981C42B}" destId="{035E9545-81BF-42A9-AD60-CAAB0BAF09D9}" srcOrd="0" destOrd="0" presId="urn:microsoft.com/office/officeart/2024/3/layout/verticalVisualTextBlock1"/>
    <dgm:cxn modelId="{0B93DD94-0AC4-4EB4-84BB-74B17478F9C2}" type="presParOf" srcId="{2A8ABDEC-552A-4F09-A4CD-2D8A7981C42B}" destId="{FFC73307-5D0B-480B-8B6C-10D268095DCD}" srcOrd="1" destOrd="0" presId="urn:microsoft.com/office/officeart/2024/3/layout/verticalVisualTextBlock1"/>
    <dgm:cxn modelId="{CEABA8CF-5EFB-43EF-A479-A0E073385713}" type="presParOf" srcId="{2A8ABDEC-552A-4F09-A4CD-2D8A7981C42B}" destId="{C7BEDEEA-DABA-417D-8D59-9CB500FF32B3}" srcOrd="2" destOrd="0" presId="urn:microsoft.com/office/officeart/2024/3/layout/verticalVisualTextBlock1"/>
    <dgm:cxn modelId="{53201307-2699-49CB-9A9A-A80F3E7EBE33}" type="presParOf" srcId="{32AEFE10-86FC-4B8E-AABF-49AF2012FF88}" destId="{879BCBFE-14E3-43E0-A151-4AB2AEA8B5A1}" srcOrd="1" destOrd="0" presId="urn:microsoft.com/office/officeart/2024/3/layout/verticalVisualTextBlock1"/>
    <dgm:cxn modelId="{258103A2-9292-4D13-9FA7-381B08BED64E}" type="presParOf" srcId="{32AEFE10-86FC-4B8E-AABF-49AF2012FF88}" destId="{D73C0C23-EF36-4EB8-8A5D-7BF9F40CC510}" srcOrd="2" destOrd="0" presId="urn:microsoft.com/office/officeart/2024/3/layout/verticalVisualTextBlock1"/>
    <dgm:cxn modelId="{68FCD475-97F5-4623-88D1-F056348707F6}" type="presParOf" srcId="{D73C0C23-EF36-4EB8-8A5D-7BF9F40CC510}" destId="{752E708B-F341-4849-A2E3-B770CE2CD2C9}" srcOrd="0" destOrd="0" presId="urn:microsoft.com/office/officeart/2024/3/layout/verticalVisualTextBlock1"/>
    <dgm:cxn modelId="{DFACEE60-E1ED-4498-B0AE-41A763611395}" type="presParOf" srcId="{D73C0C23-EF36-4EB8-8A5D-7BF9F40CC510}" destId="{524EC019-2CDE-4FC7-8D1E-07609FB942B9}" srcOrd="1" destOrd="0" presId="urn:microsoft.com/office/officeart/2024/3/layout/verticalVisualTextBlock1"/>
    <dgm:cxn modelId="{8663B8DA-15E1-4F28-B514-2B1FA707AF75}" type="presParOf" srcId="{D73C0C23-EF36-4EB8-8A5D-7BF9F40CC510}" destId="{3BD99F1A-5AC9-4357-AD6D-EA218116C52E}" srcOrd="2" destOrd="0" presId="urn:microsoft.com/office/officeart/2024/3/layout/verticalVisualTextBlock1"/>
    <dgm:cxn modelId="{70D58F9C-C056-44D1-8980-CAAACC3C2714}" type="presParOf" srcId="{32AEFE10-86FC-4B8E-AABF-49AF2012FF88}" destId="{FD212A38-83DD-4E85-9132-8ADF47739332}" srcOrd="3" destOrd="0" presId="urn:microsoft.com/office/officeart/2024/3/layout/verticalVisualTextBlock1"/>
    <dgm:cxn modelId="{E00F17DE-8B70-4B82-801E-3FBEB8FD82AA}" type="presParOf" srcId="{32AEFE10-86FC-4B8E-AABF-49AF2012FF88}" destId="{323D71E2-57FB-4E26-9BFA-5A20C4CC4C16}" srcOrd="4" destOrd="0" presId="urn:microsoft.com/office/officeart/2024/3/layout/verticalVisualTextBlock1"/>
    <dgm:cxn modelId="{207D33DB-BAF9-4E73-B93A-F7E33C4A3867}" type="presParOf" srcId="{323D71E2-57FB-4E26-9BFA-5A20C4CC4C16}" destId="{A85E9930-8FB6-46C8-85A7-A3F420BDB53F}" srcOrd="0" destOrd="0" presId="urn:microsoft.com/office/officeart/2024/3/layout/verticalVisualTextBlock1"/>
    <dgm:cxn modelId="{B329B272-02ED-463E-AF86-8E3E7F5EB9DC}" type="presParOf" srcId="{323D71E2-57FB-4E26-9BFA-5A20C4CC4C16}" destId="{A204ECE2-A978-4526-B4D3-4048CF5AE452}" srcOrd="1" destOrd="0" presId="urn:microsoft.com/office/officeart/2024/3/layout/verticalVisualTextBlock1"/>
    <dgm:cxn modelId="{D2DB416B-7C37-4BEC-8A4F-CB4E65C97414}" type="presParOf" srcId="{323D71E2-57FB-4E26-9BFA-5A20C4CC4C16}" destId="{8057D918-C4BC-414E-8217-A1B4345CAD6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EEC97-8CCF-47F7-949B-745206DC804A}"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1F66EAB8-AF98-47C2-BFE0-C7AC825AF83B}">
      <dgm:prSet/>
      <dgm:spPr/>
      <dgm:t>
        <a:bodyPr/>
        <a:lstStyle/>
        <a:p>
          <a:pPr>
            <a:lnSpc>
              <a:spcPct val="100000"/>
            </a:lnSpc>
            <a:defRPr b="1"/>
          </a:pPr>
          <a:r>
            <a:rPr lang="en-US"/>
            <a:t>Strengthening Cybersecurity</a:t>
          </a:r>
        </a:p>
      </dgm:t>
    </dgm:pt>
    <dgm:pt modelId="{28A20449-5F52-4303-AE02-864B06D9B7FA}" type="parTrans" cxnId="{6D5B10B4-DB7A-4AE4-9C80-6BB1ED57B509}">
      <dgm:prSet/>
      <dgm:spPr/>
      <dgm:t>
        <a:bodyPr/>
        <a:lstStyle/>
        <a:p>
          <a:endParaRPr lang="en-US"/>
        </a:p>
      </dgm:t>
    </dgm:pt>
    <dgm:pt modelId="{6F90C812-FF02-4F3F-AF53-272EE033E517}" type="sibTrans" cxnId="{6D5B10B4-DB7A-4AE4-9C80-6BB1ED57B509}">
      <dgm:prSet/>
      <dgm:spPr/>
      <dgm:t>
        <a:bodyPr/>
        <a:lstStyle/>
        <a:p>
          <a:pPr>
            <a:lnSpc>
              <a:spcPct val="100000"/>
            </a:lnSpc>
            <a:defRPr b="1"/>
          </a:pPr>
          <a:endParaRPr lang="en-US"/>
        </a:p>
      </dgm:t>
    </dgm:pt>
    <dgm:pt modelId="{8E8E06E0-83B4-4F85-9189-B3B9F78BA361}">
      <dgm:prSet/>
      <dgm:spPr/>
      <dgm:t>
        <a:bodyPr/>
        <a:lstStyle/>
        <a:p>
          <a:pPr>
            <a:lnSpc>
              <a:spcPct val="100000"/>
            </a:lnSpc>
          </a:pPr>
          <a:r>
            <a:rPr lang="en-US"/>
            <a:t>Awareness, planning, and practice are key to improving cybersecurity posture effectively.</a:t>
          </a:r>
        </a:p>
      </dgm:t>
    </dgm:pt>
    <dgm:pt modelId="{733B468F-B1BD-45D1-B0DB-CCBE68430C06}" type="parTrans" cxnId="{1D971D57-3E78-4733-9DA6-34987A3BBBC1}">
      <dgm:prSet/>
      <dgm:spPr/>
      <dgm:t>
        <a:bodyPr/>
        <a:lstStyle/>
        <a:p>
          <a:endParaRPr lang="en-US"/>
        </a:p>
      </dgm:t>
    </dgm:pt>
    <dgm:pt modelId="{8BBDBF90-D6A1-4DFA-ACCF-56800F613679}" type="sibTrans" cxnId="{1D971D57-3E78-4733-9DA6-34987A3BBBC1}">
      <dgm:prSet/>
      <dgm:spPr/>
      <dgm:t>
        <a:bodyPr/>
        <a:lstStyle/>
        <a:p>
          <a:endParaRPr lang="en-US"/>
        </a:p>
      </dgm:t>
    </dgm:pt>
    <dgm:pt modelId="{8C3994C8-5FA7-4312-8171-F7311A4F3ECA}">
      <dgm:prSet/>
      <dgm:spPr/>
      <dgm:t>
        <a:bodyPr/>
        <a:lstStyle/>
        <a:p>
          <a:pPr>
            <a:lnSpc>
              <a:spcPct val="100000"/>
            </a:lnSpc>
            <a:defRPr b="1"/>
          </a:pPr>
          <a:r>
            <a:rPr lang="en-US"/>
            <a:t>Importance of Tabletop Exercise</a:t>
          </a:r>
        </a:p>
      </dgm:t>
    </dgm:pt>
    <dgm:pt modelId="{C23384A5-9276-4BB6-85FD-68DE5B44649E}" type="parTrans" cxnId="{845389C1-199C-4189-8F1D-ECC2D0C12092}">
      <dgm:prSet/>
      <dgm:spPr/>
      <dgm:t>
        <a:bodyPr/>
        <a:lstStyle/>
        <a:p>
          <a:endParaRPr lang="en-US"/>
        </a:p>
      </dgm:t>
    </dgm:pt>
    <dgm:pt modelId="{0FF7A879-025B-4440-BFC1-01874D283C84}" type="sibTrans" cxnId="{845389C1-199C-4189-8F1D-ECC2D0C12092}">
      <dgm:prSet/>
      <dgm:spPr/>
      <dgm:t>
        <a:bodyPr/>
        <a:lstStyle/>
        <a:p>
          <a:pPr>
            <a:lnSpc>
              <a:spcPct val="100000"/>
            </a:lnSpc>
            <a:defRPr b="1"/>
          </a:pPr>
          <a:endParaRPr lang="en-US"/>
        </a:p>
      </dgm:t>
    </dgm:pt>
    <dgm:pt modelId="{BDE8DC61-6C25-4D83-A175-C2430A38222F}">
      <dgm:prSet/>
      <dgm:spPr/>
      <dgm:t>
        <a:bodyPr/>
        <a:lstStyle/>
        <a:p>
          <a:pPr>
            <a:lnSpc>
              <a:spcPct val="100000"/>
            </a:lnSpc>
          </a:pPr>
          <a:r>
            <a:rPr lang="en-US"/>
            <a:t>Tabletop exercises enhance preparedness and response to cybersecurity threats.</a:t>
          </a:r>
        </a:p>
      </dgm:t>
    </dgm:pt>
    <dgm:pt modelId="{A4DA3A56-D2C6-4C9E-B0ED-FCD5452D5A9F}" type="parTrans" cxnId="{ED24C894-A3C5-4023-B33D-B550BB8B10DA}">
      <dgm:prSet/>
      <dgm:spPr/>
      <dgm:t>
        <a:bodyPr/>
        <a:lstStyle/>
        <a:p>
          <a:endParaRPr lang="en-US"/>
        </a:p>
      </dgm:t>
    </dgm:pt>
    <dgm:pt modelId="{48E48859-11FB-4098-9906-758CE59B9997}" type="sibTrans" cxnId="{ED24C894-A3C5-4023-B33D-B550BB8B10DA}">
      <dgm:prSet/>
      <dgm:spPr/>
      <dgm:t>
        <a:bodyPr/>
        <a:lstStyle/>
        <a:p>
          <a:endParaRPr lang="en-US"/>
        </a:p>
      </dgm:t>
    </dgm:pt>
    <dgm:pt modelId="{1568E69F-2B4E-4844-98B4-89CD7806D3B4}">
      <dgm:prSet/>
      <dgm:spPr/>
      <dgm:t>
        <a:bodyPr/>
        <a:lstStyle/>
        <a:p>
          <a:pPr>
            <a:lnSpc>
              <a:spcPct val="100000"/>
            </a:lnSpc>
            <a:defRPr b="1"/>
          </a:pPr>
          <a:endParaRPr lang="en-US" dirty="0"/>
        </a:p>
      </dgm:t>
    </dgm:pt>
    <dgm:pt modelId="{0DF5FB98-DE06-459A-926F-51C256051685}" type="parTrans" cxnId="{2A64C31B-97E0-4EA4-BE96-4EEE1FEF4B57}">
      <dgm:prSet/>
      <dgm:spPr/>
      <dgm:t>
        <a:bodyPr/>
        <a:lstStyle/>
        <a:p>
          <a:endParaRPr lang="en-US"/>
        </a:p>
      </dgm:t>
    </dgm:pt>
    <dgm:pt modelId="{FAFC06BC-4E5F-4BB2-B93B-13F5C235C74D}" type="sibTrans" cxnId="{2A64C31B-97E0-4EA4-BE96-4EEE1FEF4B57}">
      <dgm:prSet/>
      <dgm:spPr/>
      <dgm:t>
        <a:bodyPr/>
        <a:lstStyle/>
        <a:p>
          <a:endParaRPr lang="en-US"/>
        </a:p>
      </dgm:t>
    </dgm:pt>
    <dgm:pt modelId="{79C41D91-43EF-4053-9B90-A5EA9E382326}">
      <dgm:prSet/>
      <dgm:spPr/>
      <dgm:t>
        <a:bodyPr/>
        <a:lstStyle/>
        <a:p>
          <a:pPr>
            <a:lnSpc>
              <a:spcPct val="100000"/>
            </a:lnSpc>
          </a:pPr>
          <a:endParaRPr lang="en-US" dirty="0"/>
        </a:p>
      </dgm:t>
    </dgm:pt>
    <dgm:pt modelId="{034A44F8-B9C0-45D2-ABC4-1252388D6DCE}" type="parTrans" cxnId="{638AB762-0F92-47CA-8C5D-A421F389B990}">
      <dgm:prSet/>
      <dgm:spPr/>
      <dgm:t>
        <a:bodyPr/>
        <a:lstStyle/>
        <a:p>
          <a:endParaRPr lang="en-US"/>
        </a:p>
      </dgm:t>
    </dgm:pt>
    <dgm:pt modelId="{374CA267-A617-4DCE-BA18-4A43EC06CE9E}" type="sibTrans" cxnId="{638AB762-0F92-47CA-8C5D-A421F389B990}">
      <dgm:prSet/>
      <dgm:spPr/>
      <dgm:t>
        <a:bodyPr/>
        <a:lstStyle/>
        <a:p>
          <a:endParaRPr lang="en-US"/>
        </a:p>
      </dgm:t>
    </dgm:pt>
    <dgm:pt modelId="{1B573C0E-EE1C-4ABA-830A-E02363E2033D}">
      <dgm:prSet/>
      <dgm:spPr/>
      <dgm:t>
        <a:bodyPr/>
        <a:lstStyle/>
        <a:p>
          <a:pPr>
            <a:lnSpc>
              <a:spcPct val="100000"/>
            </a:lnSpc>
            <a:defRPr b="1"/>
          </a:pPr>
          <a:r>
            <a:rPr lang="en-US" dirty="0"/>
            <a:t>Ensuring Operational Resilience</a:t>
          </a:r>
        </a:p>
      </dgm:t>
    </dgm:pt>
    <dgm:pt modelId="{7203CBF0-4B24-48BB-B85C-CD1F764B12D5}" type="parTrans" cxnId="{453A1580-F92F-4068-9221-5514149A6408}">
      <dgm:prSet/>
      <dgm:spPr/>
      <dgm:t>
        <a:bodyPr/>
        <a:lstStyle/>
        <a:p>
          <a:endParaRPr lang="en-US"/>
        </a:p>
      </dgm:t>
    </dgm:pt>
    <dgm:pt modelId="{48DB8EC1-ABA1-441A-A19E-A4183E46102D}" type="sibTrans" cxnId="{453A1580-F92F-4068-9221-5514149A6408}">
      <dgm:prSet/>
      <dgm:spPr/>
      <dgm:t>
        <a:bodyPr/>
        <a:lstStyle/>
        <a:p>
          <a:pPr>
            <a:lnSpc>
              <a:spcPct val="100000"/>
            </a:lnSpc>
            <a:defRPr b="1"/>
          </a:pPr>
          <a:endParaRPr lang="en-US"/>
        </a:p>
      </dgm:t>
    </dgm:pt>
    <dgm:pt modelId="{23EBEC13-81BE-423E-B2C4-734D59FE79DE}">
      <dgm:prSet/>
      <dgm:spPr/>
      <dgm:t>
        <a:bodyPr/>
        <a:lstStyle/>
        <a:p>
          <a:pPr>
            <a:lnSpc>
              <a:spcPct val="100000"/>
            </a:lnSpc>
          </a:pPr>
          <a:r>
            <a:rPr lang="en-US"/>
            <a:t>Preparedness ensures continuous operations despite cybersecurity challenges.</a:t>
          </a:r>
        </a:p>
      </dgm:t>
    </dgm:pt>
    <dgm:pt modelId="{0B9AA99D-AA8A-4674-B498-6A3951D6DD85}" type="parTrans" cxnId="{CA726656-4859-4267-863F-2CBC0299F35D}">
      <dgm:prSet/>
      <dgm:spPr/>
      <dgm:t>
        <a:bodyPr/>
        <a:lstStyle/>
        <a:p>
          <a:endParaRPr lang="en-US"/>
        </a:p>
      </dgm:t>
    </dgm:pt>
    <dgm:pt modelId="{9755CA4F-572E-43B3-A35D-037EEA18BDD3}" type="sibTrans" cxnId="{CA726656-4859-4267-863F-2CBC0299F35D}">
      <dgm:prSet/>
      <dgm:spPr/>
      <dgm:t>
        <a:bodyPr/>
        <a:lstStyle/>
        <a:p>
          <a:endParaRPr lang="en-US"/>
        </a:p>
      </dgm:t>
    </dgm:pt>
    <dgm:pt modelId="{25B008F5-3686-4812-BC17-BB1D9D759213}" type="pres">
      <dgm:prSet presAssocID="{857EEC97-8CCF-47F7-949B-745206DC804A}" presName="Name0" presStyleCnt="0">
        <dgm:presLayoutVars>
          <dgm:dir/>
          <dgm:resizeHandles val="exact"/>
        </dgm:presLayoutVars>
      </dgm:prSet>
      <dgm:spPr/>
    </dgm:pt>
    <dgm:pt modelId="{CFAAD7D8-D44A-449C-93B3-2A8D416D17EC}" type="pres">
      <dgm:prSet presAssocID="{1F66EAB8-AF98-47C2-BFE0-C7AC825AF83B}" presName="compNode" presStyleCnt="0"/>
      <dgm:spPr/>
    </dgm:pt>
    <dgm:pt modelId="{5809454B-F24A-4AA3-B953-BF5606ECCF1F}" type="pres">
      <dgm:prSet presAssocID="{1F66EAB8-AF98-47C2-BFE0-C7AC825AF83B}" presName="pictRect" presStyleLbl="revTx" presStyleIdx="0" presStyleCnt="8">
        <dgm:presLayoutVars>
          <dgm:chMax val="0"/>
          <dgm:bulletEnabled/>
        </dgm:presLayoutVars>
      </dgm:prSet>
      <dgm:spPr/>
    </dgm:pt>
    <dgm:pt modelId="{87819998-6F77-4179-A871-84E245C42D0E}" type="pres">
      <dgm:prSet presAssocID="{1F66EAB8-AF98-47C2-BFE0-C7AC825AF83B}" presName="textRect" presStyleLbl="revTx" presStyleIdx="1" presStyleCnt="8">
        <dgm:presLayoutVars>
          <dgm:bulletEnabled/>
        </dgm:presLayoutVars>
      </dgm:prSet>
      <dgm:spPr/>
    </dgm:pt>
    <dgm:pt modelId="{A7E10DE6-208B-483E-BC76-19E03C25CFBC}" type="pres">
      <dgm:prSet presAssocID="{6F90C812-FF02-4F3F-AF53-272EE033E517}" presName="sibTrans" presStyleLbl="sibTrans2D1" presStyleIdx="0" presStyleCnt="0"/>
      <dgm:spPr/>
    </dgm:pt>
    <dgm:pt modelId="{FE600FC5-8DB2-4AC0-80DF-0FF9242A26F7}" type="pres">
      <dgm:prSet presAssocID="{8C3994C8-5FA7-4312-8171-F7311A4F3ECA}" presName="compNode" presStyleCnt="0"/>
      <dgm:spPr/>
    </dgm:pt>
    <dgm:pt modelId="{F0C21151-F3D5-4B1A-91C9-D2A18CE9F8FB}" type="pres">
      <dgm:prSet presAssocID="{8C3994C8-5FA7-4312-8171-F7311A4F3ECA}" presName="pictRect" presStyleLbl="revTx" presStyleIdx="2" presStyleCnt="8">
        <dgm:presLayoutVars>
          <dgm:chMax val="0"/>
          <dgm:bulletEnabled/>
        </dgm:presLayoutVars>
      </dgm:prSet>
      <dgm:spPr/>
    </dgm:pt>
    <dgm:pt modelId="{5D4F1AF4-8A0D-4214-9AE4-6CE39F3E46B5}" type="pres">
      <dgm:prSet presAssocID="{8C3994C8-5FA7-4312-8171-F7311A4F3ECA}" presName="textRect" presStyleLbl="revTx" presStyleIdx="3" presStyleCnt="8">
        <dgm:presLayoutVars>
          <dgm:bulletEnabled/>
        </dgm:presLayoutVars>
      </dgm:prSet>
      <dgm:spPr/>
    </dgm:pt>
    <dgm:pt modelId="{A58589AB-F005-4CE9-BC60-89F04B69B76E}" type="pres">
      <dgm:prSet presAssocID="{0FF7A879-025B-4440-BFC1-01874D283C84}" presName="sibTrans" presStyleLbl="sibTrans2D1" presStyleIdx="0" presStyleCnt="0"/>
      <dgm:spPr/>
    </dgm:pt>
    <dgm:pt modelId="{0619A248-B440-4F04-8ED4-B532F2D0CD3C}" type="pres">
      <dgm:prSet presAssocID="{1B573C0E-EE1C-4ABA-830A-E02363E2033D}" presName="compNode" presStyleCnt="0"/>
      <dgm:spPr/>
    </dgm:pt>
    <dgm:pt modelId="{59DD8993-B092-40CB-9CF5-8BF2F2770DDA}" type="pres">
      <dgm:prSet presAssocID="{1B573C0E-EE1C-4ABA-830A-E02363E2033D}" presName="pictRect" presStyleLbl="revTx" presStyleIdx="4" presStyleCnt="8">
        <dgm:presLayoutVars>
          <dgm:chMax val="0"/>
          <dgm:bulletEnabled/>
        </dgm:presLayoutVars>
      </dgm:prSet>
      <dgm:spPr/>
    </dgm:pt>
    <dgm:pt modelId="{A40AF470-531E-4D33-BBD0-A06BA5FCDF6B}" type="pres">
      <dgm:prSet presAssocID="{1B573C0E-EE1C-4ABA-830A-E02363E2033D}" presName="textRect" presStyleLbl="revTx" presStyleIdx="5" presStyleCnt="8">
        <dgm:presLayoutVars>
          <dgm:bulletEnabled/>
        </dgm:presLayoutVars>
      </dgm:prSet>
      <dgm:spPr/>
    </dgm:pt>
    <dgm:pt modelId="{4A96061A-E169-4DE7-92D0-5B2006DD35B2}" type="pres">
      <dgm:prSet presAssocID="{48DB8EC1-ABA1-441A-A19E-A4183E46102D}" presName="sibTrans" presStyleLbl="sibTrans2D1" presStyleIdx="0" presStyleCnt="0"/>
      <dgm:spPr/>
    </dgm:pt>
    <dgm:pt modelId="{FEE79AE1-5E69-4A87-9F77-0E68BA8ECFD4}" type="pres">
      <dgm:prSet presAssocID="{1568E69F-2B4E-4844-98B4-89CD7806D3B4}" presName="compNode" presStyleCnt="0"/>
      <dgm:spPr/>
    </dgm:pt>
    <dgm:pt modelId="{D0ADCB05-78A2-41F3-9A10-CA7E22689D47}" type="pres">
      <dgm:prSet presAssocID="{1568E69F-2B4E-4844-98B4-89CD7806D3B4}" presName="pictRect" presStyleLbl="revTx" presStyleIdx="6" presStyleCnt="8">
        <dgm:presLayoutVars>
          <dgm:chMax val="0"/>
          <dgm:bulletEnabled/>
        </dgm:presLayoutVars>
      </dgm:prSet>
      <dgm:spPr/>
    </dgm:pt>
    <dgm:pt modelId="{E4861AB2-8027-4095-9E64-CC79667FD7C6}" type="pres">
      <dgm:prSet presAssocID="{1568E69F-2B4E-4844-98B4-89CD7806D3B4}" presName="textRect" presStyleLbl="revTx" presStyleIdx="7" presStyleCnt="8">
        <dgm:presLayoutVars>
          <dgm:bulletEnabled/>
        </dgm:presLayoutVars>
      </dgm:prSet>
      <dgm:spPr/>
    </dgm:pt>
  </dgm:ptLst>
  <dgm:cxnLst>
    <dgm:cxn modelId="{2A64C31B-97E0-4EA4-BE96-4EEE1FEF4B57}" srcId="{857EEC97-8CCF-47F7-949B-745206DC804A}" destId="{1568E69F-2B4E-4844-98B4-89CD7806D3B4}" srcOrd="3" destOrd="0" parTransId="{0DF5FB98-DE06-459A-926F-51C256051685}" sibTransId="{FAFC06BC-4E5F-4BB2-B93B-13F5C235C74D}"/>
    <dgm:cxn modelId="{F087BD3A-6C62-4D70-A015-C0C655ACCDA0}" type="presOf" srcId="{0FF7A879-025B-4440-BFC1-01874D283C84}" destId="{A58589AB-F005-4CE9-BC60-89F04B69B76E}" srcOrd="0" destOrd="0" presId="urn:microsoft.com/office/officeart/2024/3/layout/hArchList1"/>
    <dgm:cxn modelId="{0FD78142-96F2-460A-B4CF-338235F19E47}" type="presOf" srcId="{79C41D91-43EF-4053-9B90-A5EA9E382326}" destId="{E4861AB2-8027-4095-9E64-CC79667FD7C6}" srcOrd="0" destOrd="0" presId="urn:microsoft.com/office/officeart/2024/3/layout/hArchList1"/>
    <dgm:cxn modelId="{638AB762-0F92-47CA-8C5D-A421F389B990}" srcId="{1568E69F-2B4E-4844-98B4-89CD7806D3B4}" destId="{79C41D91-43EF-4053-9B90-A5EA9E382326}" srcOrd="0" destOrd="0" parTransId="{034A44F8-B9C0-45D2-ABC4-1252388D6DCE}" sibTransId="{374CA267-A617-4DCE-BA18-4A43EC06CE9E}"/>
    <dgm:cxn modelId="{6E4D2E69-DB3E-478E-9C5D-F9B73557C762}" type="presOf" srcId="{1568E69F-2B4E-4844-98B4-89CD7806D3B4}" destId="{D0ADCB05-78A2-41F3-9A10-CA7E22689D47}" srcOrd="0" destOrd="0" presId="urn:microsoft.com/office/officeart/2024/3/layout/hArchList1"/>
    <dgm:cxn modelId="{A789C271-350A-4BB8-9574-9BC816F3E9F3}" type="presOf" srcId="{8C3994C8-5FA7-4312-8171-F7311A4F3ECA}" destId="{F0C21151-F3D5-4B1A-91C9-D2A18CE9F8FB}" srcOrd="0" destOrd="0" presId="urn:microsoft.com/office/officeart/2024/3/layout/hArchList1"/>
    <dgm:cxn modelId="{037BC975-4235-4D0F-8DC9-0E8019E6DB35}" type="presOf" srcId="{23EBEC13-81BE-423E-B2C4-734D59FE79DE}" destId="{A40AF470-531E-4D33-BBD0-A06BA5FCDF6B}" srcOrd="0" destOrd="0" presId="urn:microsoft.com/office/officeart/2024/3/layout/hArchList1"/>
    <dgm:cxn modelId="{CA726656-4859-4267-863F-2CBC0299F35D}" srcId="{1B573C0E-EE1C-4ABA-830A-E02363E2033D}" destId="{23EBEC13-81BE-423E-B2C4-734D59FE79DE}" srcOrd="0" destOrd="0" parTransId="{0B9AA99D-AA8A-4674-B498-6A3951D6DD85}" sibTransId="{9755CA4F-572E-43B3-A35D-037EEA18BDD3}"/>
    <dgm:cxn modelId="{1D971D57-3E78-4733-9DA6-34987A3BBBC1}" srcId="{1F66EAB8-AF98-47C2-BFE0-C7AC825AF83B}" destId="{8E8E06E0-83B4-4F85-9189-B3B9F78BA361}" srcOrd="0" destOrd="0" parTransId="{733B468F-B1BD-45D1-B0DB-CCBE68430C06}" sibTransId="{8BBDBF90-D6A1-4DFA-ACCF-56800F613679}"/>
    <dgm:cxn modelId="{189F2077-580B-4853-BB16-31B597756EF0}" type="presOf" srcId="{857EEC97-8CCF-47F7-949B-745206DC804A}" destId="{25B008F5-3686-4812-BC17-BB1D9D759213}" srcOrd="0" destOrd="0" presId="urn:microsoft.com/office/officeart/2024/3/layout/hArchList1"/>
    <dgm:cxn modelId="{453A1580-F92F-4068-9221-5514149A6408}" srcId="{857EEC97-8CCF-47F7-949B-745206DC804A}" destId="{1B573C0E-EE1C-4ABA-830A-E02363E2033D}" srcOrd="2" destOrd="0" parTransId="{7203CBF0-4B24-48BB-B85C-CD1F764B12D5}" sibTransId="{48DB8EC1-ABA1-441A-A19E-A4183E46102D}"/>
    <dgm:cxn modelId="{25191488-8801-4E07-A755-6FAC9DA39FE2}" type="presOf" srcId="{1F66EAB8-AF98-47C2-BFE0-C7AC825AF83B}" destId="{5809454B-F24A-4AA3-B953-BF5606ECCF1F}" srcOrd="0" destOrd="0" presId="urn:microsoft.com/office/officeart/2024/3/layout/hArchList1"/>
    <dgm:cxn modelId="{ED24C894-A3C5-4023-B33D-B550BB8B10DA}" srcId="{8C3994C8-5FA7-4312-8171-F7311A4F3ECA}" destId="{BDE8DC61-6C25-4D83-A175-C2430A38222F}" srcOrd="0" destOrd="0" parTransId="{A4DA3A56-D2C6-4C9E-B0ED-FCD5452D5A9F}" sibTransId="{48E48859-11FB-4098-9906-758CE59B9997}"/>
    <dgm:cxn modelId="{38617B9F-B9D0-48EC-AD11-3070ACA3CA60}" type="presOf" srcId="{BDE8DC61-6C25-4D83-A175-C2430A38222F}" destId="{5D4F1AF4-8A0D-4214-9AE4-6CE39F3E46B5}" srcOrd="0" destOrd="0" presId="urn:microsoft.com/office/officeart/2024/3/layout/hArchList1"/>
    <dgm:cxn modelId="{6D5B10B4-DB7A-4AE4-9C80-6BB1ED57B509}" srcId="{857EEC97-8CCF-47F7-949B-745206DC804A}" destId="{1F66EAB8-AF98-47C2-BFE0-C7AC825AF83B}" srcOrd="0" destOrd="0" parTransId="{28A20449-5F52-4303-AE02-864B06D9B7FA}" sibTransId="{6F90C812-FF02-4F3F-AF53-272EE033E517}"/>
    <dgm:cxn modelId="{845389C1-199C-4189-8F1D-ECC2D0C12092}" srcId="{857EEC97-8CCF-47F7-949B-745206DC804A}" destId="{8C3994C8-5FA7-4312-8171-F7311A4F3ECA}" srcOrd="1" destOrd="0" parTransId="{C23384A5-9276-4BB6-85FD-68DE5B44649E}" sibTransId="{0FF7A879-025B-4440-BFC1-01874D283C84}"/>
    <dgm:cxn modelId="{95D760C6-D44F-4415-ABA7-23C57253D0D1}" type="presOf" srcId="{48DB8EC1-ABA1-441A-A19E-A4183E46102D}" destId="{4A96061A-E169-4DE7-92D0-5B2006DD35B2}" srcOrd="0" destOrd="0" presId="urn:microsoft.com/office/officeart/2024/3/layout/hArchList1"/>
    <dgm:cxn modelId="{12BC98C7-0FCE-4924-BFF8-3B40DA63805A}" type="presOf" srcId="{1B573C0E-EE1C-4ABA-830A-E02363E2033D}" destId="{59DD8993-B092-40CB-9CF5-8BF2F2770DDA}" srcOrd="0" destOrd="0" presId="urn:microsoft.com/office/officeart/2024/3/layout/hArchList1"/>
    <dgm:cxn modelId="{EDD858CA-EFD9-4408-B0F0-73D7474FAC98}" type="presOf" srcId="{8E8E06E0-83B4-4F85-9189-B3B9F78BA361}" destId="{87819998-6F77-4179-A871-84E245C42D0E}" srcOrd="0" destOrd="0" presId="urn:microsoft.com/office/officeart/2024/3/layout/hArchList1"/>
    <dgm:cxn modelId="{1C92CFF5-0D70-4459-A6D3-D3D53C9B7369}" type="presOf" srcId="{6F90C812-FF02-4F3F-AF53-272EE033E517}" destId="{A7E10DE6-208B-483E-BC76-19E03C25CFBC}" srcOrd="0" destOrd="0" presId="urn:microsoft.com/office/officeart/2024/3/layout/hArchList1"/>
    <dgm:cxn modelId="{35A2C6D3-1092-4E0A-B8AE-1A8C407048B6}" type="presParOf" srcId="{25B008F5-3686-4812-BC17-BB1D9D759213}" destId="{CFAAD7D8-D44A-449C-93B3-2A8D416D17EC}" srcOrd="0" destOrd="0" presId="urn:microsoft.com/office/officeart/2024/3/layout/hArchList1"/>
    <dgm:cxn modelId="{4F975675-62A8-4059-8718-800CBBECFE69}" type="presParOf" srcId="{CFAAD7D8-D44A-449C-93B3-2A8D416D17EC}" destId="{5809454B-F24A-4AA3-B953-BF5606ECCF1F}" srcOrd="0" destOrd="0" presId="urn:microsoft.com/office/officeart/2024/3/layout/hArchList1"/>
    <dgm:cxn modelId="{DD7C3B3C-D11D-4034-A261-7B427465AAE9}" type="presParOf" srcId="{CFAAD7D8-D44A-449C-93B3-2A8D416D17EC}" destId="{87819998-6F77-4179-A871-84E245C42D0E}" srcOrd="1" destOrd="0" presId="urn:microsoft.com/office/officeart/2024/3/layout/hArchList1"/>
    <dgm:cxn modelId="{F257F2AB-45EB-485A-B06F-DA47FB407D9E}" type="presParOf" srcId="{25B008F5-3686-4812-BC17-BB1D9D759213}" destId="{A7E10DE6-208B-483E-BC76-19E03C25CFBC}" srcOrd="1" destOrd="0" presId="urn:microsoft.com/office/officeart/2024/3/layout/hArchList1"/>
    <dgm:cxn modelId="{594425A1-B0AC-4E5D-8372-BBBE34BC27F2}" type="presParOf" srcId="{25B008F5-3686-4812-BC17-BB1D9D759213}" destId="{FE600FC5-8DB2-4AC0-80DF-0FF9242A26F7}" srcOrd="2" destOrd="0" presId="urn:microsoft.com/office/officeart/2024/3/layout/hArchList1"/>
    <dgm:cxn modelId="{4AC3CEC3-DFFA-4C1F-9ADB-61C7F47F70F1}" type="presParOf" srcId="{FE600FC5-8DB2-4AC0-80DF-0FF9242A26F7}" destId="{F0C21151-F3D5-4B1A-91C9-D2A18CE9F8FB}" srcOrd="0" destOrd="0" presId="urn:microsoft.com/office/officeart/2024/3/layout/hArchList1"/>
    <dgm:cxn modelId="{9E53F64C-2145-4FA2-93EE-16B406E6DE28}" type="presParOf" srcId="{FE600FC5-8DB2-4AC0-80DF-0FF9242A26F7}" destId="{5D4F1AF4-8A0D-4214-9AE4-6CE39F3E46B5}" srcOrd="1" destOrd="0" presId="urn:microsoft.com/office/officeart/2024/3/layout/hArchList1"/>
    <dgm:cxn modelId="{8C82E49E-87FC-4D50-A02E-82D478AAA7AE}" type="presParOf" srcId="{25B008F5-3686-4812-BC17-BB1D9D759213}" destId="{A58589AB-F005-4CE9-BC60-89F04B69B76E}" srcOrd="3" destOrd="0" presId="urn:microsoft.com/office/officeart/2024/3/layout/hArchList1"/>
    <dgm:cxn modelId="{F8138AA0-D3B6-49CC-984D-38D64E08DF25}" type="presParOf" srcId="{25B008F5-3686-4812-BC17-BB1D9D759213}" destId="{0619A248-B440-4F04-8ED4-B532F2D0CD3C}" srcOrd="4" destOrd="0" presId="urn:microsoft.com/office/officeart/2024/3/layout/hArchList1"/>
    <dgm:cxn modelId="{2B7F2408-778A-40BA-AE38-9FD6157E6316}" type="presParOf" srcId="{0619A248-B440-4F04-8ED4-B532F2D0CD3C}" destId="{59DD8993-B092-40CB-9CF5-8BF2F2770DDA}" srcOrd="0" destOrd="0" presId="urn:microsoft.com/office/officeart/2024/3/layout/hArchList1"/>
    <dgm:cxn modelId="{D6D53955-16C8-4EC0-A584-60B660A2464E}" type="presParOf" srcId="{0619A248-B440-4F04-8ED4-B532F2D0CD3C}" destId="{A40AF470-531E-4D33-BBD0-A06BA5FCDF6B}" srcOrd="1" destOrd="0" presId="urn:microsoft.com/office/officeart/2024/3/layout/hArchList1"/>
    <dgm:cxn modelId="{5651BE96-D446-40EB-A6D1-80F211973CD2}" type="presParOf" srcId="{25B008F5-3686-4812-BC17-BB1D9D759213}" destId="{4A96061A-E169-4DE7-92D0-5B2006DD35B2}" srcOrd="5" destOrd="0" presId="urn:microsoft.com/office/officeart/2024/3/layout/hArchList1"/>
    <dgm:cxn modelId="{9D2D6597-276B-4106-BE76-705A7B197EEF}" type="presParOf" srcId="{25B008F5-3686-4812-BC17-BB1D9D759213}" destId="{FEE79AE1-5E69-4A87-9F77-0E68BA8ECFD4}" srcOrd="6" destOrd="0" presId="urn:microsoft.com/office/officeart/2024/3/layout/hArchList1"/>
    <dgm:cxn modelId="{69FB997B-AE13-4192-B040-EEED2FEB0029}" type="presParOf" srcId="{FEE79AE1-5E69-4A87-9F77-0E68BA8ECFD4}" destId="{D0ADCB05-78A2-41F3-9A10-CA7E22689D47}" srcOrd="0" destOrd="0" presId="urn:microsoft.com/office/officeart/2024/3/layout/hArchList1"/>
    <dgm:cxn modelId="{1E2EB5AC-E073-4C66-8E0B-666169CD332E}" type="presParOf" srcId="{FEE79AE1-5E69-4A87-9F77-0E68BA8ECFD4}" destId="{E4861AB2-8027-4095-9E64-CC79667FD7C6}"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E9545-81BF-42A9-AD60-CAAB0BAF09D9}">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3251" r="-2" b="-2"/>
          <a:stretch/>
        </a:blipFill>
        <a:ln>
          <a:noFill/>
        </a:ln>
        <a:effectLst/>
      </dsp:spPr>
      <dsp:style>
        <a:lnRef idx="0">
          <a:scrgbClr r="0" g="0" b="0"/>
        </a:lnRef>
        <a:fillRef idx="3">
          <a:scrgbClr r="0" g="0" b="0"/>
        </a:fillRef>
        <a:effectRef idx="2">
          <a:scrgbClr r="0" g="0" b="0"/>
        </a:effectRef>
        <a:fontRef idx="minor">
          <a:schemeClr val="lt1"/>
        </a:fontRef>
      </dsp:style>
    </dsp:sp>
    <dsp:sp modelId="{FFC73307-5D0B-480B-8B6C-10D268095DCD}">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Incident Response Plans and Policies</a:t>
          </a:r>
        </a:p>
      </dsp:txBody>
      <dsp:txXfrm>
        <a:off x="1861599" y="0"/>
        <a:ext cx="5167674" cy="346182"/>
      </dsp:txXfrm>
    </dsp:sp>
    <dsp:sp modelId="{C7BEDEEA-DABA-417D-8D59-9CB500FF32B3}">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Updating incident response plans ensures faster and more effective handling of security breaches and threats.</a:t>
          </a:r>
        </a:p>
      </dsp:txBody>
      <dsp:txXfrm>
        <a:off x="1861599" y="346182"/>
        <a:ext cx="5167674" cy="1335417"/>
      </dsp:txXfrm>
    </dsp:sp>
    <dsp:sp modelId="{752E708B-F341-4849-A2E3-B770CE2CD2C9}">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2866" r="20383" b="-2"/>
          <a:stretch/>
        </a:blipFill>
        <a:ln>
          <a:noFill/>
        </a:ln>
        <a:effectLst/>
      </dsp:spPr>
      <dsp:style>
        <a:lnRef idx="0">
          <a:scrgbClr r="0" g="0" b="0"/>
        </a:lnRef>
        <a:fillRef idx="3">
          <a:scrgbClr r="0" g="0" b="0"/>
        </a:fillRef>
        <a:effectRef idx="2">
          <a:scrgbClr r="0" g="0" b="0"/>
        </a:effectRef>
        <a:fontRef idx="minor">
          <a:schemeClr val="lt1"/>
        </a:fontRef>
      </dsp:style>
    </dsp:sp>
    <dsp:sp modelId="{524EC019-2CDE-4FC7-8D1E-07609FB942B9}">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Stronger Access Controls and MFA</a:t>
          </a:r>
        </a:p>
      </dsp:txBody>
      <dsp:txXfrm>
        <a:off x="1861599" y="1816127"/>
        <a:ext cx="5167674" cy="346182"/>
      </dsp:txXfrm>
    </dsp:sp>
    <dsp:sp modelId="{3BD99F1A-5AC9-4357-AD6D-EA218116C52E}">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Implementing stronger access controls helps prevent unauthorized access and protect sensitive information.</a:t>
          </a:r>
        </a:p>
      </dsp:txBody>
      <dsp:txXfrm>
        <a:off x="1861599" y="2162310"/>
        <a:ext cx="5167674" cy="1335417"/>
      </dsp:txXfrm>
    </dsp:sp>
    <dsp:sp modelId="{A85E9930-8FB6-46C8-85A7-A3F420BDB53F}">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8404" r="25098" b="4"/>
          <a:stretch/>
        </a:blipFill>
        <a:ln>
          <a:noFill/>
        </a:ln>
        <a:effectLst/>
      </dsp:spPr>
      <dsp:style>
        <a:lnRef idx="0">
          <a:scrgbClr r="0" g="0" b="0"/>
        </a:lnRef>
        <a:fillRef idx="3">
          <a:scrgbClr r="0" g="0" b="0"/>
        </a:fillRef>
        <a:effectRef idx="2">
          <a:scrgbClr r="0" g="0" b="0"/>
        </a:effectRef>
        <a:fontRef idx="minor">
          <a:schemeClr val="lt1"/>
        </a:fontRef>
      </dsp:style>
    </dsp:sp>
    <dsp:sp modelId="{A204ECE2-A978-4526-B4D3-4048CF5AE452}">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Enhanced Data Backup Protocols</a:t>
          </a:r>
        </a:p>
      </dsp:txBody>
      <dsp:txXfrm>
        <a:off x="1861599" y="3632255"/>
        <a:ext cx="5167674" cy="346182"/>
      </dsp:txXfrm>
    </dsp:sp>
    <dsp:sp modelId="{8057D918-C4BC-414E-8217-A1B4345CAD65}">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Enhancing data backup protocols reduces risk by ensuring reliable backup and recovery of critical data.</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9454B-F24A-4AA3-B953-BF5606ECCF1F}">
      <dsp:nvSpPr>
        <dsp:cNvPr id="0" name=""/>
        <dsp:cNvSpPr/>
      </dsp:nvSpPr>
      <dsp:spPr>
        <a:xfrm>
          <a:off x="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Strengthening Cybersecurity</a:t>
          </a:r>
        </a:p>
      </dsp:txBody>
      <dsp:txXfrm>
        <a:off x="0" y="0"/>
        <a:ext cx="2512063" cy="604600"/>
      </dsp:txXfrm>
    </dsp:sp>
    <dsp:sp modelId="{87819998-6F77-4179-A871-84E245C42D0E}">
      <dsp:nvSpPr>
        <dsp:cNvPr id="0" name=""/>
        <dsp:cNvSpPr/>
      </dsp:nvSpPr>
      <dsp:spPr>
        <a:xfrm>
          <a:off x="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Awareness, planning, and practice are key to improving cybersecurity posture effectively.</a:t>
          </a:r>
        </a:p>
      </dsp:txBody>
      <dsp:txXfrm>
        <a:off x="0" y="604600"/>
        <a:ext cx="2512063" cy="1901100"/>
      </dsp:txXfrm>
    </dsp:sp>
    <dsp:sp modelId="{F0C21151-F3D5-4B1A-91C9-D2A18CE9F8FB}">
      <dsp:nvSpPr>
        <dsp:cNvPr id="0" name=""/>
        <dsp:cNvSpPr/>
      </dsp:nvSpPr>
      <dsp:spPr>
        <a:xfrm>
          <a:off x="276327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Tabletop Exercise</a:t>
          </a:r>
        </a:p>
      </dsp:txBody>
      <dsp:txXfrm>
        <a:off x="2763270" y="0"/>
        <a:ext cx="2512063" cy="604600"/>
      </dsp:txXfrm>
    </dsp:sp>
    <dsp:sp modelId="{5D4F1AF4-8A0D-4214-9AE4-6CE39F3E46B5}">
      <dsp:nvSpPr>
        <dsp:cNvPr id="0" name=""/>
        <dsp:cNvSpPr/>
      </dsp:nvSpPr>
      <dsp:spPr>
        <a:xfrm>
          <a:off x="276327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Tabletop exercises enhance preparedness and response to cybersecurity threats.</a:t>
          </a:r>
        </a:p>
      </dsp:txBody>
      <dsp:txXfrm>
        <a:off x="2763270" y="604600"/>
        <a:ext cx="2512063" cy="1901100"/>
      </dsp:txXfrm>
    </dsp:sp>
    <dsp:sp modelId="{59DD8993-B092-40CB-9CF5-8BF2F2770DDA}">
      <dsp:nvSpPr>
        <dsp:cNvPr id="0" name=""/>
        <dsp:cNvSpPr/>
      </dsp:nvSpPr>
      <dsp:spPr>
        <a:xfrm>
          <a:off x="552654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Ensuring Operational Resilience</a:t>
          </a:r>
        </a:p>
      </dsp:txBody>
      <dsp:txXfrm>
        <a:off x="5526540" y="0"/>
        <a:ext cx="2512063" cy="604600"/>
      </dsp:txXfrm>
    </dsp:sp>
    <dsp:sp modelId="{A40AF470-531E-4D33-BBD0-A06BA5FCDF6B}">
      <dsp:nvSpPr>
        <dsp:cNvPr id="0" name=""/>
        <dsp:cNvSpPr/>
      </dsp:nvSpPr>
      <dsp:spPr>
        <a:xfrm>
          <a:off x="552654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Preparedness ensures continuous operations despite cybersecurity challenges.</a:t>
          </a:r>
        </a:p>
      </dsp:txBody>
      <dsp:txXfrm>
        <a:off x="5526540" y="604600"/>
        <a:ext cx="2512063" cy="1901100"/>
      </dsp:txXfrm>
    </dsp:sp>
    <dsp:sp modelId="{D0ADCB05-78A2-41F3-9A10-CA7E22689D47}">
      <dsp:nvSpPr>
        <dsp:cNvPr id="0" name=""/>
        <dsp:cNvSpPr/>
      </dsp:nvSpPr>
      <dsp:spPr>
        <a:xfrm>
          <a:off x="8289811"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endParaRPr lang="en-US" sz="1800" kern="1200" dirty="0"/>
        </a:p>
      </dsp:txBody>
      <dsp:txXfrm>
        <a:off x="8289811" y="0"/>
        <a:ext cx="2512063" cy="604600"/>
      </dsp:txXfrm>
    </dsp:sp>
    <dsp:sp modelId="{E4861AB2-8027-4095-9E64-CC79667FD7C6}">
      <dsp:nvSpPr>
        <dsp:cNvPr id="0" name=""/>
        <dsp:cNvSpPr/>
      </dsp:nvSpPr>
      <dsp:spPr>
        <a:xfrm>
          <a:off x="8289811"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endParaRPr lang="en-US" sz="1400" kern="1200" dirty="0"/>
        </a:p>
      </dsp:txBody>
      <dsp:txXfrm>
        <a:off x="8289811" y="604600"/>
        <a:ext cx="2512063" cy="190110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2ED24-B9A0-45ED-8606-D5204FB9D0D1}"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DBDB3-3720-4B12-A0F3-3C17F42B4D95}" type="slidenum">
              <a:rPr lang="en-US" smtClean="0"/>
              <a:t>‹#›</a:t>
            </a:fld>
            <a:endParaRPr lang="en-US"/>
          </a:p>
        </p:txBody>
      </p:sp>
    </p:spTree>
    <p:extLst>
      <p:ext uri="{BB962C8B-B14F-4D97-AF65-F5344CB8AC3E}">
        <p14:creationId xmlns:p14="http://schemas.microsoft.com/office/powerpoint/2010/main" val="335220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County recorders face a variety of cyber threats due to the sensitive nature of the information they handle. This section covers common cyber threats targeting local governments, recent incidents, and the potential impacts on public records.</a:t>
            </a:r>
          </a:p>
        </p:txBody>
      </p:sp>
      <p:sp>
        <p:nvSpPr>
          <p:cNvPr id="4" name="Slide Number Placeholder 3"/>
          <p:cNvSpPr>
            <a:spLocks noGrp="1"/>
          </p:cNvSpPr>
          <p:nvPr>
            <p:ph type="sldNum" sz="quarter" idx="5"/>
          </p:nvPr>
        </p:nvSpPr>
        <p:spPr/>
        <p:txBody>
          <a:bodyPr/>
          <a:lstStyle/>
          <a:p>
            <a:fld id="{705FBFAA-25CF-40ED-9EC4-598E6F4C97F9}" type="slidenum">
              <a:rPr lang="en-US" smtClean="0"/>
              <a:t>1</a:t>
            </a:fld>
            <a:endParaRPr lang="en-US"/>
          </a:p>
        </p:txBody>
      </p:sp>
    </p:spTree>
    <p:extLst>
      <p:ext uri="{BB962C8B-B14F-4D97-AF65-F5344CB8AC3E}">
        <p14:creationId xmlns:p14="http://schemas.microsoft.com/office/powerpoint/2010/main" val="68700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Continuous education on cybersecurity threats, best practices, and regular tabletop exercises ensure that personnel remain vigilant and prepared for evolving cyber risks.
Image source: Microsoft 365 content library
</a:t>
            </a:r>
          </a:p>
        </p:txBody>
      </p:sp>
      <p:sp>
        <p:nvSpPr>
          <p:cNvPr id="4" name="Slide Number Placeholder 3"/>
          <p:cNvSpPr>
            <a:spLocks noGrp="1"/>
          </p:cNvSpPr>
          <p:nvPr>
            <p:ph type="sldNum" sz="quarter" idx="5"/>
          </p:nvPr>
        </p:nvSpPr>
        <p:spPr/>
        <p:txBody>
          <a:bodyPr/>
          <a:lstStyle/>
          <a:p>
            <a:fld id="{705FBFAA-25CF-40ED-9EC4-598E6F4C97F9}" type="slidenum">
              <a:rPr lang="en-US" smtClean="0"/>
              <a:t>12</a:t>
            </a:fld>
            <a:endParaRPr lang="en-US"/>
          </a:p>
        </p:txBody>
      </p:sp>
    </p:spTree>
    <p:extLst>
      <p:ext uri="{BB962C8B-B14F-4D97-AF65-F5344CB8AC3E}">
        <p14:creationId xmlns:p14="http://schemas.microsoft.com/office/powerpoint/2010/main" val="1558780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D5795-97B5-3A4D-CD8D-053FBD886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88F05-076C-CD0B-E321-6A5AA743D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48B66-DD23-270C-8042-BB03D765DCDE}"/>
              </a:ext>
            </a:extLst>
          </p:cNvPr>
          <p:cNvSpPr>
            <a:spLocks noGrp="1"/>
          </p:cNvSpPr>
          <p:nvPr>
            <p:ph type="body" idx="1"/>
          </p:nvPr>
        </p:nvSpPr>
        <p:spPr/>
        <p:txBody>
          <a:bodyPr/>
          <a:lstStyle/>
          <a:p>
            <a:r>
              <a:rPr lang="en-US"/>
              <a:t>Post-exercise analysis helps identify strengths and areas for improvement. This section discusses key takeaways, policy enhancements, and ongoing training to build a resilient recorder office.</a:t>
            </a:r>
          </a:p>
        </p:txBody>
      </p:sp>
      <p:sp>
        <p:nvSpPr>
          <p:cNvPr id="4" name="Slide Number Placeholder 3">
            <a:extLst>
              <a:ext uri="{FF2B5EF4-FFF2-40B4-BE49-F238E27FC236}">
                <a16:creationId xmlns:a16="http://schemas.microsoft.com/office/drawing/2014/main" id="{2C84455C-5256-240E-E646-9C1ED98D25C1}"/>
              </a:ext>
            </a:extLst>
          </p:cNvPr>
          <p:cNvSpPr>
            <a:spLocks noGrp="1"/>
          </p:cNvSpPr>
          <p:nvPr>
            <p:ph type="sldNum" sz="quarter" idx="5"/>
          </p:nvPr>
        </p:nvSpPr>
        <p:spPr/>
        <p:txBody>
          <a:bodyPr/>
          <a:lstStyle/>
          <a:p>
            <a:fld id="{705FBFAA-25CF-40ED-9EC4-598E6F4C97F9}" type="slidenum">
              <a:rPr lang="en-US" smtClean="0"/>
              <a:t>13</a:t>
            </a:fld>
            <a:endParaRPr lang="en-US"/>
          </a:p>
        </p:txBody>
      </p:sp>
    </p:spTree>
    <p:extLst>
      <p:ext uri="{BB962C8B-B14F-4D97-AF65-F5344CB8AC3E}">
        <p14:creationId xmlns:p14="http://schemas.microsoft.com/office/powerpoint/2010/main" val="343911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awareness, planning, and practice, Iowa County Recorders can strengthen their cybersecurity posture. This tabletop exercise is a vital step toward enhancing preparedness, protecting public records, and ensuring operational resilience.</a:t>
            </a:r>
          </a:p>
        </p:txBody>
      </p:sp>
      <p:sp>
        <p:nvSpPr>
          <p:cNvPr id="4" name="Slide Number Placeholder 3"/>
          <p:cNvSpPr>
            <a:spLocks noGrp="1"/>
          </p:cNvSpPr>
          <p:nvPr>
            <p:ph type="sldNum" sz="quarter" idx="5"/>
          </p:nvPr>
        </p:nvSpPr>
        <p:spPr/>
        <p:txBody>
          <a:bodyPr/>
          <a:lstStyle/>
          <a:p>
            <a:fld id="{705FBFAA-25CF-40ED-9EC4-598E6F4C97F9}" type="slidenum">
              <a:rPr lang="en-US" smtClean="0"/>
              <a:t>14</a:t>
            </a:fld>
            <a:endParaRPr lang="en-US"/>
          </a:p>
        </p:txBody>
      </p:sp>
    </p:spTree>
    <p:extLst>
      <p:ext uri="{BB962C8B-B14F-4D97-AF65-F5344CB8AC3E}">
        <p14:creationId xmlns:p14="http://schemas.microsoft.com/office/powerpoint/2010/main" val="36087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Local governments, including recorders’ offices, are often targeted by phishing, ransomware, insider threats, and malware attacks. These threats aim to disrupt operations, steal data, or demand ransom payments.
Image source: Microsoft 365 content library
</a:t>
            </a:r>
          </a:p>
        </p:txBody>
      </p:sp>
      <p:sp>
        <p:nvSpPr>
          <p:cNvPr id="4" name="Slide Number Placeholder 3"/>
          <p:cNvSpPr>
            <a:spLocks noGrp="1"/>
          </p:cNvSpPr>
          <p:nvPr>
            <p:ph type="sldNum" sz="quarter" idx="5"/>
          </p:nvPr>
        </p:nvSpPr>
        <p:spPr/>
        <p:txBody>
          <a:bodyPr/>
          <a:lstStyle/>
          <a:p>
            <a:fld id="{705FBFAA-25CF-40ED-9EC4-598E6F4C97F9}" type="slidenum">
              <a:rPr lang="en-US" smtClean="0"/>
              <a:t>2</a:t>
            </a:fld>
            <a:endParaRPr lang="en-US"/>
          </a:p>
        </p:txBody>
      </p:sp>
    </p:spTree>
    <p:extLst>
      <p:ext uri="{BB962C8B-B14F-4D97-AF65-F5344CB8AC3E}">
        <p14:creationId xmlns:p14="http://schemas.microsoft.com/office/powerpoint/2010/main" val="16156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A successful cyberattack can compromise the integrity, availability, and confidentiality of public records, leading to operational disruption, legal liabilities, and loss of public trust.
Image source: Microsoft 365 content library
</a:t>
            </a:r>
          </a:p>
        </p:txBody>
      </p:sp>
      <p:sp>
        <p:nvSpPr>
          <p:cNvPr id="4" name="Slide Number Placeholder 3"/>
          <p:cNvSpPr>
            <a:spLocks noGrp="1"/>
          </p:cNvSpPr>
          <p:nvPr>
            <p:ph type="sldNum" sz="quarter" idx="5"/>
          </p:nvPr>
        </p:nvSpPr>
        <p:spPr/>
        <p:txBody>
          <a:bodyPr/>
          <a:lstStyle/>
          <a:p>
            <a:fld id="{705FBFAA-25CF-40ED-9EC4-598E6F4C97F9}" type="slidenum">
              <a:rPr lang="en-US" smtClean="0"/>
              <a:t>3</a:t>
            </a:fld>
            <a:endParaRPr lang="en-US"/>
          </a:p>
        </p:txBody>
      </p:sp>
    </p:spTree>
    <p:extLst>
      <p:ext uri="{BB962C8B-B14F-4D97-AF65-F5344CB8AC3E}">
        <p14:creationId xmlns:p14="http://schemas.microsoft.com/office/powerpoint/2010/main" val="180352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focuses on strengthening cybersecurity preparedness and response for Iowa County Recorders through a comprehensive tabletop exercise. We will cover the roles of county recorders, the threat landscape, exercise planning, incident response, and lessons learned to build resilience.
</a:t>
            </a:r>
          </a:p>
        </p:txBody>
      </p:sp>
      <p:sp>
        <p:nvSpPr>
          <p:cNvPr id="4" name="Slide Number Placeholder 3"/>
          <p:cNvSpPr>
            <a:spLocks noGrp="1"/>
          </p:cNvSpPr>
          <p:nvPr>
            <p:ph type="sldNum" sz="quarter" idx="5"/>
          </p:nvPr>
        </p:nvSpPr>
        <p:spPr/>
        <p:txBody>
          <a:bodyPr/>
          <a:lstStyle/>
          <a:p>
            <a:fld id="{705FBFAA-25CF-40ED-9EC4-598E6F4C97F9}" type="slidenum">
              <a:rPr lang="en-US" smtClean="0"/>
              <a:t>4</a:t>
            </a:fld>
            <a:endParaRPr lang="en-US"/>
          </a:p>
        </p:txBody>
      </p:sp>
    </p:spTree>
    <p:extLst>
      <p:ext uri="{BB962C8B-B14F-4D97-AF65-F5344CB8AC3E}">
        <p14:creationId xmlns:p14="http://schemas.microsoft.com/office/powerpoint/2010/main" val="239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decides whether to engage law enforcement?</a:t>
            </a:r>
          </a:p>
          <a:p>
            <a:r>
              <a:rPr lang="en-US" dirty="0"/>
              <a:t>• 	Do you contact your insurer?</a:t>
            </a:r>
          </a:p>
          <a:p>
            <a:r>
              <a:rPr lang="en-US" dirty="0"/>
              <a:t>• 	What is your policy on ransom payments?</a:t>
            </a:r>
          </a:p>
          <a:p>
            <a:r>
              <a:rPr lang="en-US" dirty="0"/>
              <a:t>• 	How do you maintain essential financial operations?</a:t>
            </a:r>
          </a:p>
          <a:p>
            <a:endParaRPr lang="en-US" dirty="0"/>
          </a:p>
        </p:txBody>
      </p:sp>
      <p:sp>
        <p:nvSpPr>
          <p:cNvPr id="4" name="Slide Number Placeholder 3"/>
          <p:cNvSpPr>
            <a:spLocks noGrp="1"/>
          </p:cNvSpPr>
          <p:nvPr>
            <p:ph type="sldNum" sz="quarter" idx="5"/>
          </p:nvPr>
        </p:nvSpPr>
        <p:spPr/>
        <p:txBody>
          <a:bodyPr/>
          <a:lstStyle/>
          <a:p>
            <a:fld id="{00ADBDB3-3720-4B12-A0F3-3C17F42B4D95}" type="slidenum">
              <a:rPr lang="en-US" smtClean="0"/>
              <a:t>6</a:t>
            </a:fld>
            <a:endParaRPr lang="en-US"/>
          </a:p>
        </p:txBody>
      </p:sp>
    </p:spTree>
    <p:extLst>
      <p:ext uri="{BB962C8B-B14F-4D97-AF65-F5344CB8AC3E}">
        <p14:creationId xmlns:p14="http://schemas.microsoft.com/office/powerpoint/2010/main" val="71800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manual workarounds?</a:t>
            </a:r>
          </a:p>
          <a:p>
            <a:r>
              <a:rPr lang="en-US" dirty="0"/>
              <a:t>• 	How do you prioritize essential financial functions?</a:t>
            </a:r>
          </a:p>
          <a:p>
            <a:r>
              <a:rPr lang="en-US" dirty="0"/>
              <a:t>• 	How do you document decisions for audit and compliance?</a:t>
            </a:r>
          </a:p>
          <a:p>
            <a:endParaRPr lang="en-US" dirty="0"/>
          </a:p>
        </p:txBody>
      </p:sp>
      <p:sp>
        <p:nvSpPr>
          <p:cNvPr id="4" name="Slide Number Placeholder 3"/>
          <p:cNvSpPr>
            <a:spLocks noGrp="1"/>
          </p:cNvSpPr>
          <p:nvPr>
            <p:ph type="sldNum" sz="quarter" idx="5"/>
          </p:nvPr>
        </p:nvSpPr>
        <p:spPr/>
        <p:txBody>
          <a:bodyPr/>
          <a:lstStyle/>
          <a:p>
            <a:fld id="{00ADBDB3-3720-4B12-A0F3-3C17F42B4D95}" type="slidenum">
              <a:rPr lang="en-US" smtClean="0"/>
              <a:t>7</a:t>
            </a:fld>
            <a:endParaRPr lang="en-US"/>
          </a:p>
        </p:txBody>
      </p:sp>
    </p:spTree>
    <p:extLst>
      <p:ext uri="{BB962C8B-B14F-4D97-AF65-F5344CB8AC3E}">
        <p14:creationId xmlns:p14="http://schemas.microsoft.com/office/powerpoint/2010/main" val="200919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Who is authorized to speak publicly?</a:t>
            </a:r>
          </a:p>
          <a:p>
            <a:r>
              <a:rPr lang="en-US" dirty="0"/>
              <a:t>• 	What messages do you share to maintain trust?</a:t>
            </a:r>
          </a:p>
          <a:p>
            <a:r>
              <a:rPr lang="en-US" dirty="0"/>
              <a:t>• 	How do you coordinate with county/state partners?</a:t>
            </a:r>
          </a:p>
        </p:txBody>
      </p:sp>
      <p:sp>
        <p:nvSpPr>
          <p:cNvPr id="4" name="Slide Number Placeholder 3"/>
          <p:cNvSpPr>
            <a:spLocks noGrp="1"/>
          </p:cNvSpPr>
          <p:nvPr>
            <p:ph type="sldNum" sz="quarter" idx="5"/>
          </p:nvPr>
        </p:nvSpPr>
        <p:spPr/>
        <p:txBody>
          <a:bodyPr/>
          <a:lstStyle/>
          <a:p>
            <a:fld id="{00ADBDB3-3720-4B12-A0F3-3C17F42B4D95}" type="slidenum">
              <a:rPr lang="en-US" smtClean="0"/>
              <a:t>8</a:t>
            </a:fld>
            <a:endParaRPr lang="en-US"/>
          </a:p>
        </p:txBody>
      </p:sp>
    </p:spTree>
    <p:extLst>
      <p:ext uri="{BB962C8B-B14F-4D97-AF65-F5344CB8AC3E}">
        <p14:creationId xmlns:p14="http://schemas.microsoft.com/office/powerpoint/2010/main" val="306812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Post-exercise analysis helps identify strengths and areas for improvement. This section discusses key takeaways, policy enhancements, and ongoing training to build a resilient recorder office.</a:t>
            </a:r>
          </a:p>
        </p:txBody>
      </p:sp>
      <p:sp>
        <p:nvSpPr>
          <p:cNvPr id="4" name="Slide Number Placeholder 3"/>
          <p:cNvSpPr>
            <a:spLocks noGrp="1"/>
          </p:cNvSpPr>
          <p:nvPr>
            <p:ph type="sldNum" sz="quarter" idx="5"/>
          </p:nvPr>
        </p:nvSpPr>
        <p:spPr/>
        <p:txBody>
          <a:bodyPr/>
          <a:lstStyle/>
          <a:p>
            <a:fld id="{705FBFAA-25CF-40ED-9EC4-598E6F4C97F9}" type="slidenum">
              <a:rPr lang="en-US" smtClean="0"/>
              <a:t>10</a:t>
            </a:fld>
            <a:endParaRPr lang="en-US"/>
          </a:p>
        </p:txBody>
      </p:sp>
    </p:spTree>
    <p:extLst>
      <p:ext uri="{BB962C8B-B14F-4D97-AF65-F5344CB8AC3E}">
        <p14:creationId xmlns:p14="http://schemas.microsoft.com/office/powerpoint/2010/main" val="3468449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Recommendations include updating incident response plans, implementing stronger access controls, and enhancing data backup protocols to reduce future risk.
Image source: Microsoft 365 content library
</a:t>
            </a:r>
          </a:p>
        </p:txBody>
      </p:sp>
      <p:sp>
        <p:nvSpPr>
          <p:cNvPr id="4" name="Slide Number Placeholder 3"/>
          <p:cNvSpPr>
            <a:spLocks noGrp="1"/>
          </p:cNvSpPr>
          <p:nvPr>
            <p:ph type="sldNum" sz="quarter" idx="5"/>
          </p:nvPr>
        </p:nvSpPr>
        <p:spPr/>
        <p:txBody>
          <a:bodyPr/>
          <a:lstStyle/>
          <a:p>
            <a:fld id="{705FBFAA-25CF-40ED-9EC4-598E6F4C97F9}" type="slidenum">
              <a:rPr lang="en-US" smtClean="0"/>
              <a:t>11</a:t>
            </a:fld>
            <a:endParaRPr lang="en-US"/>
          </a:p>
        </p:txBody>
      </p:sp>
    </p:spTree>
    <p:extLst>
      <p:ext uri="{BB962C8B-B14F-4D97-AF65-F5344CB8AC3E}">
        <p14:creationId xmlns:p14="http://schemas.microsoft.com/office/powerpoint/2010/main" val="285508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4/16/2026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5799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4/16/2026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8195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4/16/2026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10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4/16/2026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7529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4/16/2026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66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4/16/2026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7321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4/16/2026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5068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4/16/2026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0918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4/16/2026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8587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4/16/2026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5290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4/16/2026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7801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4/16/2026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322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irector-adehaan@iowacounties.org" TargetMode="External"/><Relationship Id="rId2" Type="http://schemas.openxmlformats.org/officeDocument/2006/relationships/hyperlink" Target="mailto:jrohne@iowacounties.org" TargetMode="External"/><Relationship Id="rId1" Type="http://schemas.openxmlformats.org/officeDocument/2006/relationships/slideLayout" Target="../slideLayouts/slideLayout2.xml"/><Relationship Id="rId4" Type="http://schemas.openxmlformats.org/officeDocument/2006/relationships/hyperlink" Target="mailto:jordanhagans@iowaleagu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D40E6AF8-CDE2-13E6-F0DC-CB0EC33B826F}"/>
              </a:ext>
            </a:extLst>
          </p:cNvPr>
          <p:cNvSpPr>
            <a:spLocks noGrp="1"/>
          </p:cNvSpPr>
          <p:nvPr>
            <p:ph type="ctrTitle"/>
          </p:nvPr>
        </p:nvSpPr>
        <p:spPr>
          <a:xfrm>
            <a:off x="559219" y="1115844"/>
            <a:ext cx="9926564" cy="3167921"/>
          </a:xfrm>
        </p:spPr>
        <p:txBody>
          <a:bodyPr anchor="b">
            <a:normAutofit/>
          </a:bodyPr>
          <a:lstStyle/>
          <a:p>
            <a:r>
              <a:rPr lang="en-US" sz="6500" dirty="0"/>
              <a:t>Cybersecurity Threat Landscape for Municipal Finance Officers </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458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5BC14E99-FE05-30C7-C7FB-CE454B182379}"/>
              </a:ext>
            </a:extLst>
          </p:cNvPr>
          <p:cNvSpPr>
            <a:spLocks noGrp="1"/>
          </p:cNvSpPr>
          <p:nvPr>
            <p:ph type="ctrTitle"/>
          </p:nvPr>
        </p:nvSpPr>
        <p:spPr>
          <a:xfrm>
            <a:off x="559219" y="1115844"/>
            <a:ext cx="7680960" cy="4631911"/>
          </a:xfrm>
        </p:spPr>
        <p:txBody>
          <a:bodyPr anchor="b">
            <a:normAutofit/>
          </a:bodyPr>
          <a:lstStyle/>
          <a:p>
            <a:r>
              <a:rPr lang="en-US" sz="6500"/>
              <a:t>Lessons Learned and Strengthening Cyber Resilience</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371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D4A19D55-2F6F-D8B2-D01C-077DA4B6292B}"/>
              </a:ext>
            </a:extLst>
          </p:cNvPr>
          <p:cNvSpPr>
            <a:spLocks noGrp="1"/>
          </p:cNvSpPr>
          <p:nvPr>
            <p:ph type="title"/>
          </p:nvPr>
        </p:nvSpPr>
        <p:spPr>
          <a:xfrm>
            <a:off x="640080" y="914400"/>
            <a:ext cx="3412998" cy="1839433"/>
          </a:xfrm>
        </p:spPr>
        <p:txBody>
          <a:bodyPr>
            <a:normAutofit/>
          </a:bodyPr>
          <a:lstStyle/>
          <a:p>
            <a:r>
              <a:rPr lang="en-US" sz="3300"/>
              <a:t>Improving Security Policies and Procedures</a:t>
            </a:r>
          </a:p>
        </p:txBody>
      </p:sp>
      <p:graphicFrame>
        <p:nvGraphicFramePr>
          <p:cNvPr id="4" name="Content Placeholder 4">
            <a:extLst>
              <a:ext uri="{FF2B5EF4-FFF2-40B4-BE49-F238E27FC236}">
                <a16:creationId xmlns:a16="http://schemas.microsoft.com/office/drawing/2014/main" id="{1EEDAE66-730F-44EA-B59E-E104750696F2}"/>
              </a:ext>
            </a:extLst>
          </p:cNvPr>
          <p:cNvGraphicFramePr>
            <a:graphicFrameLocks noGrp="1"/>
          </p:cNvGraphicFramePr>
          <p:nvPr>
            <p:ph idx="1"/>
            <p:extLst>
              <p:ext uri="{D42A27DB-BD31-4B8C-83A1-F6EECF244321}">
                <p14:modId xmlns:p14="http://schemas.microsoft.com/office/powerpoint/2010/main" val="363121050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0057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4E656-AF54-5581-4DE9-C5D85F8F40C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dirty="0"/>
              <a:t>Ongoing Training and Resources</a:t>
            </a:r>
          </a:p>
        </p:txBody>
      </p:sp>
      <p:pic>
        <p:nvPicPr>
          <p:cNvPr id="5" name="Content Placeholder 4" descr="Hand touching virtual world with connection network. Global data information and technology exchange. stock photo">
            <a:extLst>
              <a:ext uri="{FF2B5EF4-FFF2-40B4-BE49-F238E27FC236}">
                <a16:creationId xmlns:a16="http://schemas.microsoft.com/office/drawing/2014/main" id="{A62055AF-A290-45E4-8EF4-F15DE9A23246}"/>
              </a:ext>
            </a:extLst>
          </p:cNvPr>
          <p:cNvPicPr>
            <a:picLocks noGrp="1" noChangeAspect="1"/>
          </p:cNvPicPr>
          <p:nvPr>
            <p:ph sz="half" idx="1"/>
          </p:nvPr>
        </p:nvPicPr>
        <p:blipFill>
          <a:blip r:embed="rId3"/>
          <a:srcRect l="24423" r="20511"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EA3600E-942E-ABD8-A10F-37BFCE96115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en-US" sz="1400" b="1" dirty="0"/>
              <a:t>Continuous Cybersecurity Education</a:t>
            </a:r>
          </a:p>
          <a:p>
            <a:pPr marL="0" lvl="1" indent="0">
              <a:buFont typeface="Arial" panose="020B0604020202020204" pitchFamily="34" charset="0"/>
              <a:buNone/>
            </a:pPr>
            <a:r>
              <a:rPr lang="en-US" sz="1400" dirty="0"/>
              <a:t>Regular training on cybersecurity threats helps personnel stay updated on evolving risks and protection methods.</a:t>
            </a:r>
          </a:p>
          <a:p>
            <a:pPr marL="0" indent="0">
              <a:spcBef>
                <a:spcPts val="2500"/>
              </a:spcBef>
              <a:buFont typeface="Arial" panose="020B0604020202020204" pitchFamily="34" charset="0"/>
              <a:buNone/>
            </a:pPr>
            <a:r>
              <a:rPr lang="en-US" sz="1400" b="1" dirty="0"/>
              <a:t>Best Practices Implementation</a:t>
            </a:r>
          </a:p>
          <a:p>
            <a:pPr marL="0" lvl="1" indent="0">
              <a:buFont typeface="Arial" panose="020B0604020202020204" pitchFamily="34" charset="0"/>
              <a:buNone/>
            </a:pPr>
            <a:r>
              <a:rPr lang="en-US" sz="1400" dirty="0"/>
              <a:t>Adopting cybersecurity best practices enhances defenses and minimizes vulnerabilities in daily operations.</a:t>
            </a:r>
          </a:p>
          <a:p>
            <a:pPr marL="0" indent="0">
              <a:spcBef>
                <a:spcPts val="2500"/>
              </a:spcBef>
              <a:buFont typeface="Arial" panose="020B0604020202020204" pitchFamily="34" charset="0"/>
              <a:buNone/>
            </a:pPr>
            <a:r>
              <a:rPr lang="en-US" sz="1400" b="1" dirty="0"/>
              <a:t>Tabletop Exercises</a:t>
            </a:r>
          </a:p>
          <a:p>
            <a:pPr marL="0" lvl="1" indent="0">
              <a:buFont typeface="Arial" panose="020B0604020202020204" pitchFamily="34" charset="0"/>
              <a:buNone/>
            </a:pPr>
            <a:r>
              <a:rPr lang="en-US" sz="1400" dirty="0"/>
              <a:t>Regular tabletop exercises simulate cyber incidents to improve preparedness and response capabilities.</a:t>
            </a:r>
          </a:p>
        </p:txBody>
      </p:sp>
    </p:spTree>
    <p:extLst>
      <p:ext uri="{BB962C8B-B14F-4D97-AF65-F5344CB8AC3E}">
        <p14:creationId xmlns:p14="http://schemas.microsoft.com/office/powerpoint/2010/main" val="921481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5730CB-1CCD-B3BF-657F-4FE8120CE0CC}"/>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D5FB5F9-5A53-E7BC-35CB-69B0ECDFD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A81F4169-DE73-5C8F-4A91-F3C35227E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823E68E9-AEF9-5816-8B40-5461B33BAE34}"/>
              </a:ext>
            </a:extLst>
          </p:cNvPr>
          <p:cNvSpPr>
            <a:spLocks noGrp="1"/>
          </p:cNvSpPr>
          <p:nvPr>
            <p:ph type="ctrTitle"/>
          </p:nvPr>
        </p:nvSpPr>
        <p:spPr>
          <a:xfrm>
            <a:off x="559219" y="1115844"/>
            <a:ext cx="7680960" cy="4631911"/>
          </a:xfrm>
        </p:spPr>
        <p:txBody>
          <a:bodyPr anchor="b">
            <a:normAutofit/>
          </a:bodyPr>
          <a:lstStyle/>
          <a:p>
            <a:r>
              <a:rPr lang="en-US" sz="6500" dirty="0"/>
              <a:t>Q&amp;A</a:t>
            </a:r>
            <a:br>
              <a:rPr lang="en-US" sz="6500" dirty="0"/>
            </a:br>
            <a:r>
              <a:rPr lang="en-US" sz="6500" dirty="0"/>
              <a:t>Ask </a:t>
            </a:r>
            <a:r>
              <a:rPr lang="en-US" sz="6500"/>
              <a:t>us Anything</a:t>
            </a:r>
            <a:endParaRPr lang="en-US" sz="6500" dirty="0"/>
          </a:p>
        </p:txBody>
      </p:sp>
      <p:cxnSp>
        <p:nvCxnSpPr>
          <p:cNvPr id="11" name="Straight Connector 10">
            <a:extLst>
              <a:ext uri="{FF2B5EF4-FFF2-40B4-BE49-F238E27FC236}">
                <a16:creationId xmlns:a16="http://schemas.microsoft.com/office/drawing/2014/main" id="{9CA0E2AC-FB88-1685-7AED-46BBBC89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627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BBAFE939-CF9C-514D-4B9F-695F94886E79}"/>
              </a:ext>
            </a:extLst>
          </p:cNvPr>
          <p:cNvSpPr>
            <a:spLocks noGrp="1"/>
          </p:cNvSpPr>
          <p:nvPr>
            <p:ph type="title"/>
          </p:nvPr>
        </p:nvSpPr>
        <p:spPr>
          <a:xfrm>
            <a:off x="640079" y="1572768"/>
            <a:ext cx="8162176" cy="1406993"/>
          </a:xfrm>
        </p:spPr>
        <p:txBody>
          <a:bodyPr anchor="b">
            <a:normAutofit/>
          </a:bodyPr>
          <a:lstStyle/>
          <a:p>
            <a:r>
              <a:rPr lang="en-US" sz="6000"/>
              <a:t>Conclusion</a:t>
            </a:r>
          </a:p>
        </p:txBody>
      </p:sp>
      <p:graphicFrame>
        <p:nvGraphicFramePr>
          <p:cNvPr id="11" name="Content Placeholder 2">
            <a:extLst>
              <a:ext uri="{FF2B5EF4-FFF2-40B4-BE49-F238E27FC236}">
                <a16:creationId xmlns:a16="http://schemas.microsoft.com/office/drawing/2014/main" id="{76D7BCCA-E0B5-2D3F-0462-A90F5A098260}"/>
              </a:ext>
            </a:extLst>
          </p:cNvPr>
          <p:cNvGraphicFramePr>
            <a:graphicFrameLocks noGrp="1"/>
          </p:cNvGraphicFramePr>
          <p:nvPr>
            <p:ph idx="1"/>
            <p:extLst>
              <p:ext uri="{D42A27DB-BD31-4B8C-83A1-F6EECF244321}">
                <p14:modId xmlns:p14="http://schemas.microsoft.com/office/powerpoint/2010/main" val="20335652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5480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B321-F560-B0AA-24D5-75F23B78B26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D2FB3A15-79B2-FBD1-FE5B-7459DB264480}"/>
              </a:ext>
            </a:extLst>
          </p:cNvPr>
          <p:cNvSpPr>
            <a:spLocks noGrp="1"/>
          </p:cNvSpPr>
          <p:nvPr>
            <p:ph idx="1"/>
          </p:nvPr>
        </p:nvSpPr>
        <p:spPr/>
        <p:txBody>
          <a:bodyPr vert="horz" lIns="91440" tIns="45720" rIns="91440" bIns="45720" rtlCol="0" anchor="t">
            <a:normAutofit/>
          </a:bodyPr>
          <a:lstStyle/>
          <a:p>
            <a:r>
              <a:rPr lang="en-US" sz="1800"/>
              <a:t>Joel Rohne- Iowa State Association of Counties IT Strategy Manager – </a:t>
            </a:r>
            <a:r>
              <a:rPr lang="en-US" sz="1800" dirty="0">
                <a:hlinkClick r:id="rId2"/>
              </a:rPr>
              <a:t>jrohne@iowacounties.org</a:t>
            </a:r>
            <a:endParaRPr lang="en-US"/>
          </a:p>
          <a:p>
            <a:r>
              <a:rPr lang="en-US" sz="1800"/>
              <a:t>Andrew De Haan- Iowa State Association of Counties IT Director - </a:t>
            </a:r>
            <a:r>
              <a:rPr lang="en-US" sz="1800" dirty="0">
                <a:hlinkClick r:id="rId3"/>
              </a:rPr>
              <a:t>adehaan@iowacounties.org</a:t>
            </a:r>
            <a:r>
              <a:rPr lang="en-US" sz="1800" dirty="0"/>
              <a:t> </a:t>
            </a:r>
          </a:p>
          <a:p>
            <a:r>
              <a:rPr lang="en-US" sz="1800"/>
              <a:t>Jordan Hagans-  Iowa League of Cities IT Director- </a:t>
            </a:r>
            <a:r>
              <a:rPr lang="en-US" sz="1800" dirty="0">
                <a:ea typeface="+mn-lt"/>
                <a:cs typeface="+mn-lt"/>
                <a:hlinkClick r:id="rId4"/>
              </a:rPr>
              <a:t>jordanhagans@iowaleague.org</a:t>
            </a:r>
            <a:r>
              <a:rPr lang="en-US" sz="1800" dirty="0">
                <a:ea typeface="+mn-lt"/>
                <a:cs typeface="+mn-lt"/>
              </a:rPr>
              <a:t> </a:t>
            </a:r>
          </a:p>
        </p:txBody>
      </p:sp>
    </p:spTree>
    <p:extLst>
      <p:ext uri="{BB962C8B-B14F-4D97-AF65-F5344CB8AC3E}">
        <p14:creationId xmlns:p14="http://schemas.microsoft.com/office/powerpoint/2010/main" val="149846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B19BD805-7C3B-CD4A-590F-B02B752F2BED}"/>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Common Cyber Threats Targeting Local Government</a:t>
            </a:r>
          </a:p>
        </p:txBody>
      </p:sp>
      <p:pic>
        <p:nvPicPr>
          <p:cNvPr id="5" name="Content Placeholder 4" descr="Personal Cyber  People Security 3d background">
            <a:extLst>
              <a:ext uri="{FF2B5EF4-FFF2-40B4-BE49-F238E27FC236}">
                <a16:creationId xmlns:a16="http://schemas.microsoft.com/office/drawing/2014/main" id="{70C96FDA-46FF-45E1-8AC5-DD637EF8C18B}"/>
              </a:ext>
            </a:extLst>
          </p:cNvPr>
          <p:cNvPicPr>
            <a:picLocks noGrp="1" noChangeAspect="1"/>
          </p:cNvPicPr>
          <p:nvPr>
            <p:ph sz="half" idx="1"/>
          </p:nvPr>
        </p:nvPicPr>
        <p:blipFill>
          <a:blip r:embed="rId3"/>
          <a:srcRect r="-2" b="559"/>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467F6C-35E8-6CD3-02D1-7ABA707B33D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Font typeface="Arial" panose="020B0604020202020204" pitchFamily="34" charset="0"/>
              <a:buNone/>
            </a:pPr>
            <a:r>
              <a:rPr lang="en-US" sz="1400" b="1" dirty="0"/>
              <a:t>Phishing /Smishing Attacks</a:t>
            </a:r>
          </a:p>
          <a:p>
            <a:pPr marL="0" lvl="1" indent="0">
              <a:buFont typeface="Arial" panose="020B0604020202020204" pitchFamily="34" charset="0"/>
              <a:buNone/>
            </a:pPr>
            <a:r>
              <a:rPr lang="en-US" sz="1400" dirty="0"/>
              <a:t>Phishing targets local government employees to steal sensitive information through deceptive emails and links.</a:t>
            </a:r>
          </a:p>
          <a:p>
            <a:pPr marL="0" indent="0">
              <a:spcBef>
                <a:spcPts val="2500"/>
              </a:spcBef>
              <a:buFont typeface="Arial" panose="020B0604020202020204" pitchFamily="34" charset="0"/>
              <a:buNone/>
            </a:pPr>
            <a:r>
              <a:rPr lang="en-US" sz="1400" b="1" dirty="0"/>
              <a:t>Ransomware Threats</a:t>
            </a:r>
          </a:p>
          <a:p>
            <a:pPr marL="0" lvl="1" indent="0">
              <a:buFont typeface="Arial" panose="020B0604020202020204" pitchFamily="34" charset="0"/>
              <a:buNone/>
            </a:pPr>
            <a:r>
              <a:rPr lang="en-US" sz="1400" dirty="0"/>
              <a:t>Ransomware infects systems to encrypt data, demanding ransom to restore access and halt operations.</a:t>
            </a:r>
          </a:p>
          <a:p>
            <a:pPr marL="0" indent="0">
              <a:spcBef>
                <a:spcPts val="2500"/>
              </a:spcBef>
              <a:buFont typeface="Arial" panose="020B0604020202020204" pitchFamily="34" charset="0"/>
              <a:buNone/>
            </a:pPr>
            <a:r>
              <a:rPr lang="en-US" sz="1400" b="1" dirty="0"/>
              <a:t>Insider Threats</a:t>
            </a:r>
          </a:p>
          <a:p>
            <a:pPr marL="0" lvl="1" indent="0">
              <a:buFont typeface="Arial" panose="020B0604020202020204" pitchFamily="34" charset="0"/>
              <a:buNone/>
            </a:pPr>
            <a:r>
              <a:rPr lang="en-US" sz="1400" dirty="0"/>
              <a:t>Insiders with access can misuse data or disrupt systems, posing serious risks to government security.</a:t>
            </a:r>
          </a:p>
          <a:p>
            <a:pPr marL="0" indent="0">
              <a:spcBef>
                <a:spcPts val="2500"/>
              </a:spcBef>
              <a:buFont typeface="Arial" panose="020B0604020202020204" pitchFamily="34" charset="0"/>
              <a:buNone/>
            </a:pPr>
            <a:r>
              <a:rPr lang="en-US" sz="1400" b="1" dirty="0"/>
              <a:t>Malware Attacks</a:t>
            </a:r>
          </a:p>
          <a:p>
            <a:pPr marL="0" lvl="1" indent="0">
              <a:buFont typeface="Arial" panose="020B0604020202020204" pitchFamily="34" charset="0"/>
              <a:buNone/>
            </a:pPr>
            <a:r>
              <a:rPr lang="en-US" sz="1400" dirty="0"/>
              <a:t>Malware disrupts local government operations by damaging or stealing data from computer systems.</a:t>
            </a:r>
          </a:p>
        </p:txBody>
      </p:sp>
    </p:spTree>
    <p:extLst>
      <p:ext uri="{BB962C8B-B14F-4D97-AF65-F5344CB8AC3E}">
        <p14:creationId xmlns:p14="http://schemas.microsoft.com/office/powerpoint/2010/main" val="386606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2F38248E-FCAB-942C-BA6D-6196159A945E}"/>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dirty="0"/>
              <a:t>Potential Impact on Public Services</a:t>
            </a:r>
          </a:p>
        </p:txBody>
      </p:sp>
      <p:pic>
        <p:nvPicPr>
          <p:cNvPr id="5" name="Content Placeholder 4" descr="3D illustration of digittal lock">
            <a:extLst>
              <a:ext uri="{FF2B5EF4-FFF2-40B4-BE49-F238E27FC236}">
                <a16:creationId xmlns:a16="http://schemas.microsoft.com/office/drawing/2014/main" id="{E7EFAE0E-4D9E-4452-AED7-F9CE5DB8A81B}"/>
              </a:ext>
            </a:extLst>
          </p:cNvPr>
          <p:cNvPicPr>
            <a:picLocks noGrp="1" noChangeAspect="1"/>
          </p:cNvPicPr>
          <p:nvPr>
            <p:ph sz="half" idx="1"/>
          </p:nvPr>
        </p:nvPicPr>
        <p:blipFill>
          <a:blip r:embed="rId3"/>
          <a:srcRect r="-2" b="559"/>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258EEB7-5B56-6A5B-D3FA-D9CBFE25865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Font typeface="Arial" panose="020B0604020202020204" pitchFamily="34" charset="0"/>
              <a:buNone/>
            </a:pPr>
            <a:r>
              <a:rPr lang="en-US" sz="1400" b="1" dirty="0"/>
              <a:t>Integrity Compromise</a:t>
            </a:r>
          </a:p>
          <a:p>
            <a:pPr marL="0" lvl="1" indent="0">
              <a:buFont typeface="Arial" panose="020B0604020202020204" pitchFamily="34" charset="0"/>
              <a:buNone/>
            </a:pPr>
            <a:r>
              <a:rPr lang="en-US" sz="1400" dirty="0"/>
              <a:t>Cyberattacks can alter or corrupt city systems, undermining data accuracy and reliability.</a:t>
            </a:r>
          </a:p>
          <a:p>
            <a:pPr marL="0" indent="0">
              <a:spcBef>
                <a:spcPts val="2500"/>
              </a:spcBef>
              <a:buFont typeface="Arial" panose="020B0604020202020204" pitchFamily="34" charset="0"/>
              <a:buNone/>
            </a:pPr>
            <a:r>
              <a:rPr lang="en-US" sz="1400" b="1" dirty="0"/>
              <a:t>Availability Disruption</a:t>
            </a:r>
          </a:p>
          <a:p>
            <a:pPr marL="0" lvl="1" indent="0">
              <a:buFont typeface="Arial" panose="020B0604020202020204" pitchFamily="34" charset="0"/>
              <a:buNone/>
            </a:pPr>
            <a:r>
              <a:rPr lang="en-US" sz="1400" dirty="0"/>
              <a:t>Attacks can make public services inaccessible, causing operational delays and interruptions.</a:t>
            </a:r>
          </a:p>
          <a:p>
            <a:pPr marL="0" indent="0">
              <a:spcBef>
                <a:spcPts val="2500"/>
              </a:spcBef>
              <a:buFont typeface="Arial" panose="020B0604020202020204" pitchFamily="34" charset="0"/>
              <a:buNone/>
            </a:pPr>
            <a:r>
              <a:rPr lang="en-US" sz="1400" b="1" dirty="0"/>
              <a:t>Confidentiality Breach</a:t>
            </a:r>
          </a:p>
          <a:p>
            <a:pPr marL="0" lvl="1" indent="0">
              <a:buFont typeface="Arial" panose="020B0604020202020204" pitchFamily="34" charset="0"/>
              <a:buNone/>
            </a:pPr>
            <a:r>
              <a:rPr lang="en-US" sz="1400" dirty="0"/>
              <a:t>Sensitive public information can be exposed, leading to privacy violations and legal risks.</a:t>
            </a:r>
          </a:p>
          <a:p>
            <a:pPr marL="0" indent="0">
              <a:spcBef>
                <a:spcPts val="2500"/>
              </a:spcBef>
              <a:buFont typeface="Arial" panose="020B0604020202020204" pitchFamily="34" charset="0"/>
              <a:buNone/>
            </a:pPr>
            <a:r>
              <a:rPr lang="en-US" sz="1400" b="1" dirty="0"/>
              <a:t>Loss of Public Trust</a:t>
            </a:r>
          </a:p>
          <a:p>
            <a:pPr marL="0" lvl="1" indent="0">
              <a:buFont typeface="Arial" panose="020B0604020202020204" pitchFamily="34" charset="0"/>
              <a:buNone/>
            </a:pPr>
            <a:r>
              <a:rPr lang="en-US" sz="1400" dirty="0"/>
              <a:t>Compromised city systems and disruptions reduce citizens' confidence in public institutions.</a:t>
            </a:r>
          </a:p>
        </p:txBody>
      </p:sp>
    </p:spTree>
    <p:extLst>
      <p:ext uri="{BB962C8B-B14F-4D97-AF65-F5344CB8AC3E}">
        <p14:creationId xmlns:p14="http://schemas.microsoft.com/office/powerpoint/2010/main" val="315425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09340-8FEE-C18D-789D-753F5F79F469}"/>
              </a:ext>
            </a:extLst>
          </p:cNvPr>
          <p:cNvSpPr>
            <a:spLocks noGrp="1"/>
          </p:cNvSpPr>
          <p:nvPr>
            <p:ph type="ctrTitle"/>
          </p:nvPr>
        </p:nvSpPr>
        <p:spPr>
          <a:xfrm>
            <a:off x="1946564" y="1249217"/>
            <a:ext cx="8298873" cy="2258284"/>
          </a:xfrm>
        </p:spPr>
        <p:txBody>
          <a:bodyPr anchor="b">
            <a:normAutofit/>
          </a:bodyPr>
          <a:lstStyle/>
          <a:p>
            <a:pPr algn="ctr">
              <a:lnSpc>
                <a:spcPct val="90000"/>
              </a:lnSpc>
            </a:pPr>
            <a:r>
              <a:rPr lang="en-US" sz="3600" dirty="0"/>
              <a:t>Cybersecurity Tabletop Exercise for Municipal Financial Officers: Preparedness and Response Strategies</a:t>
            </a:r>
          </a:p>
        </p:txBody>
      </p:sp>
      <p:sp>
        <p:nvSpPr>
          <p:cNvPr id="3" name="Subtitle 2">
            <a:extLst>
              <a:ext uri="{FF2B5EF4-FFF2-40B4-BE49-F238E27FC236}">
                <a16:creationId xmlns:a16="http://schemas.microsoft.com/office/drawing/2014/main" id="{2B7ED0F4-A244-E13C-8905-FB30FC324E7F}"/>
              </a:ext>
            </a:extLst>
          </p:cNvPr>
          <p:cNvSpPr>
            <a:spLocks noGrp="1"/>
          </p:cNvSpPr>
          <p:nvPr>
            <p:ph type="subTitle" idx="1"/>
          </p:nvPr>
        </p:nvSpPr>
        <p:spPr>
          <a:xfrm>
            <a:off x="1946564" y="4490100"/>
            <a:ext cx="8298873" cy="1282843"/>
          </a:xfrm>
        </p:spPr>
        <p:txBody>
          <a:bodyPr anchor="t">
            <a:normAutofit/>
          </a:bodyPr>
          <a:lstStyle/>
          <a:p>
            <a:pPr algn="ctr"/>
            <a:r>
              <a:rPr lang="en-US" sz="2400"/>
              <a:t>Enhancing readiness through simulated incident response scenarios</a:t>
            </a:r>
          </a:p>
        </p:txBody>
      </p:sp>
      <p:cxnSp>
        <p:nvCxnSpPr>
          <p:cNvPr id="10" name="Straight Connector 9">
            <a:extLst>
              <a:ext uri="{FF2B5EF4-FFF2-40B4-BE49-F238E27FC236}">
                <a16:creationId xmlns:a16="http://schemas.microsoft.com/office/drawing/2014/main" id="{5E10C1D6-7EDE-467F-89EA-E0244EB623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0240" y="4290504"/>
            <a:ext cx="73152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7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FAD4-BDD9-CDDC-1882-F016B74D78FE}"/>
              </a:ext>
            </a:extLst>
          </p:cNvPr>
          <p:cNvSpPr>
            <a:spLocks noGrp="1"/>
          </p:cNvSpPr>
          <p:nvPr>
            <p:ph type="title"/>
          </p:nvPr>
        </p:nvSpPr>
        <p:spPr/>
        <p:txBody>
          <a:bodyPr/>
          <a:lstStyle/>
          <a:p>
            <a:r>
              <a:rPr lang="en-US" dirty="0"/>
              <a:t>What Happened Day 1</a:t>
            </a:r>
          </a:p>
        </p:txBody>
      </p:sp>
      <p:sp>
        <p:nvSpPr>
          <p:cNvPr id="3" name="Content Placeholder 2">
            <a:extLst>
              <a:ext uri="{FF2B5EF4-FFF2-40B4-BE49-F238E27FC236}">
                <a16:creationId xmlns:a16="http://schemas.microsoft.com/office/drawing/2014/main" id="{4BEDF056-F898-4EB4-9A0C-C55A04A9BAC1}"/>
              </a:ext>
            </a:extLst>
          </p:cNvPr>
          <p:cNvSpPr>
            <a:spLocks noGrp="1"/>
          </p:cNvSpPr>
          <p:nvPr>
            <p:ph idx="1"/>
          </p:nvPr>
        </p:nvSpPr>
        <p:spPr/>
        <p:txBody>
          <a:bodyPr/>
          <a:lstStyle/>
          <a:p>
            <a:r>
              <a:rPr lang="en-US" dirty="0"/>
              <a:t>An early morning email from </a:t>
            </a:r>
            <a:r>
              <a:rPr lang="en-US" dirty="0" err="1"/>
              <a:t>gworks</a:t>
            </a:r>
            <a:r>
              <a:rPr lang="en-US" dirty="0"/>
              <a:t> alerts you to a possible cyber attack on their software. They have a link in the email to explain the situation.</a:t>
            </a:r>
          </a:p>
          <a:p>
            <a:endParaRPr lang="en-US" dirty="0"/>
          </a:p>
          <a:p>
            <a:r>
              <a:rPr lang="en-US" dirty="0"/>
              <a:t>Later that afternoon an email from </a:t>
            </a:r>
            <a:r>
              <a:rPr lang="en-US" dirty="0" err="1"/>
              <a:t>gworks</a:t>
            </a:r>
            <a:r>
              <a:rPr lang="en-US" dirty="0"/>
              <a:t> states that they have been made aware of a compromised email address from their company with a spear phishing message that went out to their customers.</a:t>
            </a:r>
          </a:p>
          <a:p>
            <a:r>
              <a:rPr lang="en-US" dirty="0">
                <a:solidFill>
                  <a:srgbClr val="FF0000"/>
                </a:solidFill>
              </a:rPr>
              <a:t>What do you do? Who do you contact?</a:t>
            </a:r>
          </a:p>
        </p:txBody>
      </p:sp>
    </p:spTree>
    <p:extLst>
      <p:ext uri="{BB962C8B-B14F-4D97-AF65-F5344CB8AC3E}">
        <p14:creationId xmlns:p14="http://schemas.microsoft.com/office/powerpoint/2010/main" val="119397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3AE4-41EA-7F39-2EB5-5A86BDB080A8}"/>
              </a:ext>
            </a:extLst>
          </p:cNvPr>
          <p:cNvSpPr>
            <a:spLocks noGrp="1"/>
          </p:cNvSpPr>
          <p:nvPr>
            <p:ph type="title"/>
          </p:nvPr>
        </p:nvSpPr>
        <p:spPr/>
        <p:txBody>
          <a:bodyPr/>
          <a:lstStyle/>
          <a:p>
            <a:r>
              <a:rPr lang="en-US" dirty="0"/>
              <a:t>Day 2</a:t>
            </a:r>
          </a:p>
        </p:txBody>
      </p:sp>
      <p:sp>
        <p:nvSpPr>
          <p:cNvPr id="3" name="Content Placeholder 2">
            <a:extLst>
              <a:ext uri="{FF2B5EF4-FFF2-40B4-BE49-F238E27FC236}">
                <a16:creationId xmlns:a16="http://schemas.microsoft.com/office/drawing/2014/main" id="{B17DAF1D-7CF4-51DB-196B-C7D0DE476592}"/>
              </a:ext>
            </a:extLst>
          </p:cNvPr>
          <p:cNvSpPr>
            <a:spLocks noGrp="1"/>
          </p:cNvSpPr>
          <p:nvPr>
            <p:ph idx="1"/>
          </p:nvPr>
        </p:nvSpPr>
        <p:spPr>
          <a:xfrm>
            <a:off x="640080" y="2633472"/>
            <a:ext cx="5998285" cy="3566160"/>
          </a:xfrm>
        </p:spPr>
        <p:txBody>
          <a:bodyPr>
            <a:normAutofit fontScale="92500" lnSpcReduction="20000"/>
          </a:bodyPr>
          <a:lstStyle/>
          <a:p>
            <a:r>
              <a:rPr lang="en-US" dirty="0"/>
              <a:t>8:00AM – Your computer workstation has the following message:</a:t>
            </a:r>
          </a:p>
          <a:p>
            <a:endParaRPr lang="en-US" dirty="0"/>
          </a:p>
          <a:p>
            <a:endParaRPr lang="en-US" dirty="0"/>
          </a:p>
          <a:p>
            <a:r>
              <a:rPr lang="en-US" dirty="0"/>
              <a:t>8:10AM – Other employees are trying to access documents but can’t open any of them.</a:t>
            </a:r>
          </a:p>
          <a:p>
            <a:endParaRPr lang="en-US" dirty="0"/>
          </a:p>
          <a:p>
            <a:endParaRPr lang="en-US" dirty="0"/>
          </a:p>
          <a:p>
            <a:r>
              <a:rPr lang="en-US" dirty="0">
                <a:solidFill>
                  <a:srgbClr val="FF0000"/>
                </a:solidFill>
              </a:rPr>
              <a:t>What do you do? Who do you contact?</a:t>
            </a:r>
          </a:p>
        </p:txBody>
      </p:sp>
      <p:pic>
        <p:nvPicPr>
          <p:cNvPr id="5" name="Picture 4">
            <a:extLst>
              <a:ext uri="{FF2B5EF4-FFF2-40B4-BE49-F238E27FC236}">
                <a16:creationId xmlns:a16="http://schemas.microsoft.com/office/drawing/2014/main" id="{63CC5717-09C5-E8C5-7802-EE70579CE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906" y="2438636"/>
            <a:ext cx="5191405" cy="3652546"/>
          </a:xfrm>
          <a:prstGeom prst="rect">
            <a:avLst/>
          </a:prstGeom>
        </p:spPr>
      </p:pic>
    </p:spTree>
    <p:extLst>
      <p:ext uri="{BB962C8B-B14F-4D97-AF65-F5344CB8AC3E}">
        <p14:creationId xmlns:p14="http://schemas.microsoft.com/office/powerpoint/2010/main" val="235043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AF99-970D-D5CE-74E1-C889253DDACB}"/>
              </a:ext>
            </a:extLst>
          </p:cNvPr>
          <p:cNvSpPr>
            <a:spLocks noGrp="1"/>
          </p:cNvSpPr>
          <p:nvPr>
            <p:ph type="title"/>
          </p:nvPr>
        </p:nvSpPr>
        <p:spPr/>
        <p:txBody>
          <a:bodyPr/>
          <a:lstStyle/>
          <a:p>
            <a:r>
              <a:rPr lang="en-US" dirty="0"/>
              <a:t>Day 2 – 12:00PM</a:t>
            </a:r>
          </a:p>
        </p:txBody>
      </p:sp>
      <p:sp>
        <p:nvSpPr>
          <p:cNvPr id="3" name="Content Placeholder 2">
            <a:extLst>
              <a:ext uri="{FF2B5EF4-FFF2-40B4-BE49-F238E27FC236}">
                <a16:creationId xmlns:a16="http://schemas.microsoft.com/office/drawing/2014/main" id="{24797A53-DE5F-23BF-33C7-E7D7078685A1}"/>
              </a:ext>
            </a:extLst>
          </p:cNvPr>
          <p:cNvSpPr>
            <a:spLocks noGrp="1"/>
          </p:cNvSpPr>
          <p:nvPr>
            <p:ph idx="1"/>
          </p:nvPr>
        </p:nvSpPr>
        <p:spPr/>
        <p:txBody>
          <a:bodyPr/>
          <a:lstStyle/>
          <a:p>
            <a:r>
              <a:rPr lang="en-US" dirty="0"/>
              <a:t>The FBI calls and informs you that some of the city data has been identified on the dark web with threats that the data will be released if the ransom is not paid.</a:t>
            </a:r>
          </a:p>
          <a:p>
            <a:r>
              <a:rPr lang="en-US" dirty="0"/>
              <a:t>All employes are directed to stay out of all computer systems until further notice.</a:t>
            </a:r>
          </a:p>
          <a:p>
            <a:r>
              <a:rPr lang="en-US" dirty="0">
                <a:solidFill>
                  <a:srgbClr val="FF0000"/>
                </a:solidFill>
              </a:rPr>
              <a:t>What do you do? What does your IRP instruct you to do?</a:t>
            </a:r>
          </a:p>
        </p:txBody>
      </p:sp>
    </p:spTree>
    <p:extLst>
      <p:ext uri="{BB962C8B-B14F-4D97-AF65-F5344CB8AC3E}">
        <p14:creationId xmlns:p14="http://schemas.microsoft.com/office/powerpoint/2010/main" val="299167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08BB-D053-8456-0CA9-A71B290B75B8}"/>
              </a:ext>
            </a:extLst>
          </p:cNvPr>
          <p:cNvSpPr>
            <a:spLocks noGrp="1"/>
          </p:cNvSpPr>
          <p:nvPr>
            <p:ph type="title"/>
          </p:nvPr>
        </p:nvSpPr>
        <p:spPr/>
        <p:txBody>
          <a:bodyPr/>
          <a:lstStyle/>
          <a:p>
            <a:r>
              <a:rPr lang="en-US" dirty="0"/>
              <a:t>Day 3</a:t>
            </a:r>
          </a:p>
        </p:txBody>
      </p:sp>
      <p:sp>
        <p:nvSpPr>
          <p:cNvPr id="3" name="Content Placeholder 2">
            <a:extLst>
              <a:ext uri="{FF2B5EF4-FFF2-40B4-BE49-F238E27FC236}">
                <a16:creationId xmlns:a16="http://schemas.microsoft.com/office/drawing/2014/main" id="{D3BD264C-BD28-8373-B474-6183E4171FC3}"/>
              </a:ext>
            </a:extLst>
          </p:cNvPr>
          <p:cNvSpPr>
            <a:spLocks noGrp="1"/>
          </p:cNvSpPr>
          <p:nvPr>
            <p:ph idx="1"/>
          </p:nvPr>
        </p:nvSpPr>
        <p:spPr/>
        <p:txBody>
          <a:bodyPr/>
          <a:lstStyle/>
          <a:p>
            <a:r>
              <a:rPr lang="en-US" dirty="0"/>
              <a:t>7:00AM – Payroll and utility billing are due tomorrow, and all computer systems are still down</a:t>
            </a:r>
          </a:p>
          <a:p>
            <a:endParaRPr lang="en-US" dirty="0"/>
          </a:p>
          <a:p>
            <a:r>
              <a:rPr lang="en-US" dirty="0"/>
              <a:t>8:30AM- Local TV and newspaper show up and ask for comments on the city computer issues- Local media is running a story on “ City Compromised in Cyber Attack!”</a:t>
            </a:r>
          </a:p>
          <a:p>
            <a:r>
              <a:rPr lang="en-US" dirty="0"/>
              <a:t>12:00PM- IT Services has stated that recovery of data from backups and cleaning of infected systems will take a week.</a:t>
            </a:r>
          </a:p>
          <a:p>
            <a:r>
              <a:rPr lang="en-US" dirty="0">
                <a:solidFill>
                  <a:srgbClr val="FF0000"/>
                </a:solidFill>
              </a:rPr>
              <a:t>What do you do?</a:t>
            </a:r>
          </a:p>
        </p:txBody>
      </p:sp>
    </p:spTree>
    <p:extLst>
      <p:ext uri="{BB962C8B-B14F-4D97-AF65-F5344CB8AC3E}">
        <p14:creationId xmlns:p14="http://schemas.microsoft.com/office/powerpoint/2010/main" val="45584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3EBE-F5CD-8E03-575D-0A2EF7DE3DAC}"/>
              </a:ext>
            </a:extLst>
          </p:cNvPr>
          <p:cNvSpPr>
            <a:spLocks noGrp="1"/>
          </p:cNvSpPr>
          <p:nvPr>
            <p:ph type="title"/>
          </p:nvPr>
        </p:nvSpPr>
        <p:spPr/>
        <p:txBody>
          <a:bodyPr/>
          <a:lstStyle/>
          <a:p>
            <a:r>
              <a:rPr lang="en-US" dirty="0"/>
              <a:t>Post Recovery</a:t>
            </a:r>
          </a:p>
        </p:txBody>
      </p:sp>
      <p:sp>
        <p:nvSpPr>
          <p:cNvPr id="3" name="Content Placeholder 2">
            <a:extLst>
              <a:ext uri="{FF2B5EF4-FFF2-40B4-BE49-F238E27FC236}">
                <a16:creationId xmlns:a16="http://schemas.microsoft.com/office/drawing/2014/main" id="{73741D3D-978D-5DF4-B126-051F1E4B9973}"/>
              </a:ext>
            </a:extLst>
          </p:cNvPr>
          <p:cNvSpPr>
            <a:spLocks noGrp="1"/>
          </p:cNvSpPr>
          <p:nvPr>
            <p:ph idx="1"/>
          </p:nvPr>
        </p:nvSpPr>
        <p:spPr/>
        <p:txBody>
          <a:bodyPr/>
          <a:lstStyle/>
          <a:p>
            <a:r>
              <a:rPr lang="en-US" dirty="0"/>
              <a:t>Develop, maintain, and test an Incident Response Plan</a:t>
            </a:r>
          </a:p>
          <a:p>
            <a:r>
              <a:rPr lang="en-US" dirty="0"/>
              <a:t>Implement a mandatory Cyber Education and Testing program for all employees</a:t>
            </a:r>
          </a:p>
          <a:p>
            <a:r>
              <a:rPr lang="en-US" dirty="0"/>
              <a:t>Develop policies for situations- IE Someone asking to change their payroll routing information</a:t>
            </a:r>
          </a:p>
          <a:p>
            <a:r>
              <a:rPr lang="en-US" dirty="0"/>
              <a:t>Test Disaster Recovery and Back Up Systems.</a:t>
            </a:r>
          </a:p>
          <a:p>
            <a:r>
              <a:rPr lang="en-US" dirty="0"/>
              <a:t>Implement an external device policy for USB, Cell phone, BYOD, etc.</a:t>
            </a:r>
          </a:p>
          <a:p>
            <a:r>
              <a:rPr lang="en-US" dirty="0"/>
              <a:t>MFA FOR ALL EMPLOYEES!</a:t>
            </a:r>
          </a:p>
          <a:p>
            <a:r>
              <a:rPr lang="en-US" dirty="0"/>
              <a:t>The worst time to come up with an Incident Response Plan is during an incident!</a:t>
            </a:r>
          </a:p>
        </p:txBody>
      </p:sp>
    </p:spTree>
    <p:extLst>
      <p:ext uri="{BB962C8B-B14F-4D97-AF65-F5344CB8AC3E}">
        <p14:creationId xmlns:p14="http://schemas.microsoft.com/office/powerpoint/2010/main" val="4201894966"/>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TotalTime>
  <Words>1187</Words>
  <Application>Microsoft Office PowerPoint</Application>
  <PresentationFormat>Widescreen</PresentationFormat>
  <Paragraphs>110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DashVTI</vt:lpstr>
      <vt:lpstr>Cybersecurity Threat Landscape for Municipal Finance Officers </vt:lpstr>
      <vt:lpstr>Common Cyber Threats Targeting Local Government</vt:lpstr>
      <vt:lpstr>Potential Impact on Public Services</vt:lpstr>
      <vt:lpstr>Cybersecurity Tabletop Exercise for Municipal Financial Officers: Preparedness and Response Strategies</vt:lpstr>
      <vt:lpstr>What Happened Day 1</vt:lpstr>
      <vt:lpstr>Day 2</vt:lpstr>
      <vt:lpstr>Day 2 – 12:00PM</vt:lpstr>
      <vt:lpstr>Day 3</vt:lpstr>
      <vt:lpstr>Post Recovery</vt:lpstr>
      <vt:lpstr>Lessons Learned and Strengthening Cyber Resilience</vt:lpstr>
      <vt:lpstr>Improving Security Policies and Procedures</vt:lpstr>
      <vt:lpstr>Ongoing Training and Resources</vt:lpstr>
      <vt:lpstr>Q&amp;A Ask us Anything</vt:lpstr>
      <vt:lpstr>Conclusion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De Haan</dc:creator>
  <cp:lastModifiedBy>Joel Rohne</cp:lastModifiedBy>
  <cp:revision>19</cp:revision>
  <dcterms:created xsi:type="dcterms:W3CDTF">2025-08-20T20:02:15Z</dcterms:created>
  <dcterms:modified xsi:type="dcterms:W3CDTF">2026-04-16T13:34:52Z</dcterms:modified>
</cp:coreProperties>
</file>