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8288000" cy="10287000"/>
  <p:notesSz cx="6858000" cy="9144000"/>
  <p:embeddedFontLst>
    <p:embeddedFont>
      <p:font typeface="TT Norms" panose="020B0604020202020204" charset="0"/>
      <p:regular r:id="rId30"/>
    </p:embeddedFont>
    <p:embeddedFont>
      <p:font typeface="TT Norms Bold" panose="020B0604020202020204" charset="0"/>
      <p:regular r:id="rId31"/>
    </p:embeddedFont>
    <p:embeddedFont>
      <p:font typeface="TT Norms Bold Italics"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sv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12.svg"/></Relationships>
</file>

<file path=ppt/slides/_rels/slide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sv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10" Type="http://schemas.openxmlformats.org/officeDocument/2006/relationships/image" Target="../media/image21.png"/><Relationship Id="rId4" Type="http://schemas.openxmlformats.org/officeDocument/2006/relationships/image" Target="../media/image15.svg"/><Relationship Id="rId9"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svg"/></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sv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12.sv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9.jpeg"/></Relationships>
</file>

<file path=ppt/slides/_rels/slide2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411586" y="-1524067"/>
            <a:ext cx="13013874" cy="12396464"/>
          </a:xfrm>
          <a:custGeom>
            <a:avLst/>
            <a:gdLst/>
            <a:ahLst/>
            <a:cxnLst/>
            <a:rect l="l" t="t" r="r" b="b"/>
            <a:pathLst>
              <a:path w="13013874" h="12396464">
                <a:moveTo>
                  <a:pt x="0" y="0"/>
                </a:moveTo>
                <a:lnTo>
                  <a:pt x="13013874" y="0"/>
                </a:lnTo>
                <a:lnTo>
                  <a:pt x="13013874" y="12396464"/>
                </a:lnTo>
                <a:lnTo>
                  <a:pt x="0" y="1239646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9964007" y="-3767290"/>
            <a:ext cx="13553980" cy="12907947"/>
          </a:xfrm>
          <a:custGeom>
            <a:avLst/>
            <a:gdLst/>
            <a:ahLst/>
            <a:cxnLst/>
            <a:rect l="l" t="t" r="r" b="b"/>
            <a:pathLst>
              <a:path w="13553980" h="12907947">
                <a:moveTo>
                  <a:pt x="0" y="0"/>
                </a:moveTo>
                <a:lnTo>
                  <a:pt x="13553980" y="0"/>
                </a:lnTo>
                <a:lnTo>
                  <a:pt x="13553980" y="12907947"/>
                </a:lnTo>
                <a:lnTo>
                  <a:pt x="0" y="1290794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rot="-10800000">
            <a:off x="9908353" y="751580"/>
            <a:ext cx="9413929" cy="8601970"/>
            <a:chOff x="0" y="0"/>
            <a:chExt cx="12551905" cy="11469294"/>
          </a:xfrm>
        </p:grpSpPr>
        <p:sp>
          <p:nvSpPr>
            <p:cNvPr id="5" name="Freeform 5"/>
            <p:cNvSpPr/>
            <p:nvPr/>
          </p:nvSpPr>
          <p:spPr>
            <a:xfrm>
              <a:off x="0" y="0"/>
              <a:ext cx="12551918" cy="11469243"/>
            </a:xfrm>
            <a:custGeom>
              <a:avLst/>
              <a:gdLst/>
              <a:ahLst/>
              <a:cxnLst/>
              <a:rect l="l" t="t" r="r" b="b"/>
              <a:pathLst>
                <a:path w="12551918" h="11469243">
                  <a:moveTo>
                    <a:pt x="0" y="0"/>
                  </a:moveTo>
                  <a:lnTo>
                    <a:pt x="12551918" y="0"/>
                  </a:lnTo>
                  <a:lnTo>
                    <a:pt x="12551918" y="11469243"/>
                  </a:lnTo>
                  <a:lnTo>
                    <a:pt x="0" y="11469243"/>
                  </a:lnTo>
                  <a:lnTo>
                    <a:pt x="0" y="0"/>
                  </a:lnTo>
                  <a:close/>
                </a:path>
              </a:pathLst>
            </a:custGeom>
            <a:blipFill>
              <a:blip r:embed="rId4"/>
              <a:stretch>
                <a:fillRect t="-6" b="-7"/>
              </a:stretch>
            </a:blipFill>
          </p:spPr>
          <p:txBody>
            <a:bodyPr/>
            <a:lstStyle/>
            <a:p>
              <a:endParaRPr lang="en-US"/>
            </a:p>
          </p:txBody>
        </p:sp>
      </p:grpSp>
      <p:sp>
        <p:nvSpPr>
          <p:cNvPr id="6" name="Freeform 6"/>
          <p:cNvSpPr/>
          <p:nvPr/>
        </p:nvSpPr>
        <p:spPr>
          <a:xfrm>
            <a:off x="10149192" y="538286"/>
            <a:ext cx="8932240" cy="8602370"/>
          </a:xfrm>
          <a:custGeom>
            <a:avLst/>
            <a:gdLst/>
            <a:ahLst/>
            <a:cxnLst/>
            <a:rect l="l" t="t" r="r" b="b"/>
            <a:pathLst>
              <a:path w="8932240" h="8602370">
                <a:moveTo>
                  <a:pt x="0" y="0"/>
                </a:moveTo>
                <a:lnTo>
                  <a:pt x="8932240" y="0"/>
                </a:lnTo>
                <a:lnTo>
                  <a:pt x="8932240" y="8602371"/>
                </a:lnTo>
                <a:lnTo>
                  <a:pt x="0" y="86023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7" name="Group 7"/>
          <p:cNvGrpSpPr/>
          <p:nvPr/>
        </p:nvGrpSpPr>
        <p:grpSpPr>
          <a:xfrm>
            <a:off x="8700030" y="426358"/>
            <a:ext cx="12570057" cy="9499397"/>
            <a:chOff x="0" y="0"/>
            <a:chExt cx="16760076" cy="12665862"/>
          </a:xfrm>
        </p:grpSpPr>
        <p:sp>
          <p:nvSpPr>
            <p:cNvPr id="8" name="Freeform 8"/>
            <p:cNvSpPr/>
            <p:nvPr/>
          </p:nvSpPr>
          <p:spPr>
            <a:xfrm>
              <a:off x="-32" y="0"/>
              <a:ext cx="16760126" cy="12665837"/>
            </a:xfrm>
            <a:custGeom>
              <a:avLst/>
              <a:gdLst/>
              <a:ahLst/>
              <a:cxnLst/>
              <a:rect l="l" t="t" r="r" b="b"/>
              <a:pathLst>
                <a:path w="16760126" h="12665837">
                  <a:moveTo>
                    <a:pt x="16672972" y="6679565"/>
                  </a:moveTo>
                  <a:lnTo>
                    <a:pt x="13615702" y="12319254"/>
                  </a:lnTo>
                  <a:cubicBezTo>
                    <a:pt x="13499369" y="12533885"/>
                    <a:pt x="13285502" y="12665837"/>
                    <a:pt x="13054235" y="12665837"/>
                  </a:cubicBezTo>
                  <a:lnTo>
                    <a:pt x="3705892" y="12665837"/>
                  </a:lnTo>
                  <a:cubicBezTo>
                    <a:pt x="3474625" y="12665837"/>
                    <a:pt x="3260757" y="12533885"/>
                    <a:pt x="3144425" y="12319254"/>
                  </a:cubicBezTo>
                  <a:lnTo>
                    <a:pt x="87154" y="6679565"/>
                  </a:lnTo>
                  <a:cubicBezTo>
                    <a:pt x="-29051" y="6465316"/>
                    <a:pt x="-29051" y="6200648"/>
                    <a:pt x="87154" y="5986399"/>
                  </a:cubicBezTo>
                  <a:lnTo>
                    <a:pt x="3144425" y="346583"/>
                  </a:lnTo>
                  <a:cubicBezTo>
                    <a:pt x="3260757" y="131953"/>
                    <a:pt x="3474625" y="0"/>
                    <a:pt x="3705892" y="0"/>
                  </a:cubicBezTo>
                  <a:lnTo>
                    <a:pt x="13054235" y="0"/>
                  </a:lnTo>
                  <a:cubicBezTo>
                    <a:pt x="13285502" y="0"/>
                    <a:pt x="13499371" y="131953"/>
                    <a:pt x="13615702" y="346583"/>
                  </a:cubicBezTo>
                  <a:lnTo>
                    <a:pt x="16672972" y="5986272"/>
                  </a:lnTo>
                  <a:cubicBezTo>
                    <a:pt x="16789178" y="6200521"/>
                    <a:pt x="16789178" y="6465189"/>
                    <a:pt x="16672972" y="6679438"/>
                  </a:cubicBezTo>
                  <a:close/>
                </a:path>
              </a:pathLst>
            </a:custGeom>
            <a:blipFill>
              <a:blip r:embed="rId6"/>
              <a:stretch>
                <a:fillRect l="-6626" r="-6626"/>
              </a:stretch>
            </a:blipFill>
            <a:ln w="209550" cap="sq">
              <a:solidFill>
                <a:srgbClr val="FFFFFF"/>
              </a:solidFill>
              <a:prstDash val="solid"/>
              <a:miter/>
            </a:ln>
          </p:spPr>
          <p:txBody>
            <a:bodyPr/>
            <a:lstStyle/>
            <a:p>
              <a:endParaRPr lang="en-US"/>
            </a:p>
          </p:txBody>
        </p:sp>
      </p:grpSp>
      <p:sp>
        <p:nvSpPr>
          <p:cNvPr id="9" name="Freeform 9"/>
          <p:cNvSpPr/>
          <p:nvPr/>
        </p:nvSpPr>
        <p:spPr>
          <a:xfrm>
            <a:off x="-3310757" y="-3260322"/>
            <a:ext cx="5037296" cy="4814707"/>
          </a:xfrm>
          <a:custGeom>
            <a:avLst/>
            <a:gdLst/>
            <a:ahLst/>
            <a:cxnLst/>
            <a:rect l="l" t="t" r="r" b="b"/>
            <a:pathLst>
              <a:path w="5037296" h="4814707">
                <a:moveTo>
                  <a:pt x="0" y="0"/>
                </a:moveTo>
                <a:lnTo>
                  <a:pt x="5037297" y="0"/>
                </a:lnTo>
                <a:lnTo>
                  <a:pt x="5037297" y="4814707"/>
                </a:lnTo>
                <a:lnTo>
                  <a:pt x="0" y="481470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a:off x="8941289" y="8140036"/>
            <a:ext cx="4563951" cy="4052173"/>
          </a:xfrm>
          <a:custGeom>
            <a:avLst/>
            <a:gdLst/>
            <a:ahLst/>
            <a:cxnLst/>
            <a:rect l="l" t="t" r="r" b="b"/>
            <a:pathLst>
              <a:path w="4563951" h="4052173">
                <a:moveTo>
                  <a:pt x="0" y="0"/>
                </a:moveTo>
                <a:lnTo>
                  <a:pt x="4563951" y="0"/>
                </a:lnTo>
                <a:lnTo>
                  <a:pt x="4563951" y="4052174"/>
                </a:lnTo>
                <a:lnTo>
                  <a:pt x="0" y="405217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11" name="Group 11"/>
          <p:cNvGrpSpPr/>
          <p:nvPr/>
        </p:nvGrpSpPr>
        <p:grpSpPr>
          <a:xfrm>
            <a:off x="15185260" y="9686925"/>
            <a:ext cx="3111503" cy="1221267"/>
            <a:chOff x="0" y="0"/>
            <a:chExt cx="4148671" cy="1628356"/>
          </a:xfrm>
        </p:grpSpPr>
        <p:sp>
          <p:nvSpPr>
            <p:cNvPr id="12" name="Freeform 12"/>
            <p:cNvSpPr/>
            <p:nvPr/>
          </p:nvSpPr>
          <p:spPr>
            <a:xfrm>
              <a:off x="0" y="0"/>
              <a:ext cx="4148709" cy="1628394"/>
            </a:xfrm>
            <a:custGeom>
              <a:avLst/>
              <a:gdLst/>
              <a:ahLst/>
              <a:cxnLst/>
              <a:rect l="l" t="t" r="r" b="b"/>
              <a:pathLst>
                <a:path w="4148709" h="1628394">
                  <a:moveTo>
                    <a:pt x="0" y="0"/>
                  </a:moveTo>
                  <a:lnTo>
                    <a:pt x="4148709" y="0"/>
                  </a:lnTo>
                  <a:lnTo>
                    <a:pt x="4148709" y="1628394"/>
                  </a:lnTo>
                  <a:lnTo>
                    <a:pt x="0" y="1628394"/>
                  </a:lnTo>
                  <a:lnTo>
                    <a:pt x="0" y="0"/>
                  </a:lnTo>
                  <a:close/>
                </a:path>
              </a:pathLst>
            </a:custGeom>
            <a:solidFill>
              <a:srgbClr val="00C4CC"/>
            </a:solidFill>
          </p:spPr>
          <p:txBody>
            <a:bodyPr/>
            <a:lstStyle/>
            <a:p>
              <a:endParaRPr lang="en-US"/>
            </a:p>
          </p:txBody>
        </p:sp>
      </p:grpSp>
      <p:sp>
        <p:nvSpPr>
          <p:cNvPr id="13" name="Freeform 13"/>
          <p:cNvSpPr/>
          <p:nvPr/>
        </p:nvSpPr>
        <p:spPr>
          <a:xfrm>
            <a:off x="9853632" y="-1378658"/>
            <a:ext cx="3112198" cy="2767213"/>
          </a:xfrm>
          <a:custGeom>
            <a:avLst/>
            <a:gdLst/>
            <a:ahLst/>
            <a:cxnLst/>
            <a:rect l="l" t="t" r="r" b="b"/>
            <a:pathLst>
              <a:path w="3112198" h="2767213">
                <a:moveTo>
                  <a:pt x="0" y="0"/>
                </a:moveTo>
                <a:lnTo>
                  <a:pt x="3112198" y="0"/>
                </a:lnTo>
                <a:lnTo>
                  <a:pt x="3112198" y="2767212"/>
                </a:lnTo>
                <a:lnTo>
                  <a:pt x="0" y="276721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14" name="Group 14"/>
          <p:cNvGrpSpPr/>
          <p:nvPr/>
        </p:nvGrpSpPr>
        <p:grpSpPr>
          <a:xfrm>
            <a:off x="15185260" y="-339100"/>
            <a:ext cx="3111503" cy="1221267"/>
            <a:chOff x="0" y="0"/>
            <a:chExt cx="4148671" cy="1628356"/>
          </a:xfrm>
        </p:grpSpPr>
        <p:sp>
          <p:nvSpPr>
            <p:cNvPr id="15" name="Freeform 15"/>
            <p:cNvSpPr/>
            <p:nvPr/>
          </p:nvSpPr>
          <p:spPr>
            <a:xfrm>
              <a:off x="0" y="0"/>
              <a:ext cx="4148709" cy="1628394"/>
            </a:xfrm>
            <a:custGeom>
              <a:avLst/>
              <a:gdLst/>
              <a:ahLst/>
              <a:cxnLst/>
              <a:rect l="l" t="t" r="r" b="b"/>
              <a:pathLst>
                <a:path w="4148709" h="1628394">
                  <a:moveTo>
                    <a:pt x="0" y="0"/>
                  </a:moveTo>
                  <a:lnTo>
                    <a:pt x="4148709" y="0"/>
                  </a:lnTo>
                  <a:lnTo>
                    <a:pt x="4148709" y="1628394"/>
                  </a:lnTo>
                  <a:lnTo>
                    <a:pt x="0" y="1628394"/>
                  </a:lnTo>
                  <a:lnTo>
                    <a:pt x="0" y="0"/>
                  </a:lnTo>
                  <a:close/>
                </a:path>
              </a:pathLst>
            </a:custGeom>
            <a:solidFill>
              <a:srgbClr val="00C4CC"/>
            </a:solidFill>
          </p:spPr>
          <p:txBody>
            <a:bodyPr/>
            <a:lstStyle/>
            <a:p>
              <a:endParaRPr lang="en-US"/>
            </a:p>
          </p:txBody>
        </p:sp>
      </p:grpSp>
      <p:grpSp>
        <p:nvGrpSpPr>
          <p:cNvPr id="16" name="Group 16"/>
          <p:cNvGrpSpPr/>
          <p:nvPr/>
        </p:nvGrpSpPr>
        <p:grpSpPr>
          <a:xfrm>
            <a:off x="875462" y="1797482"/>
            <a:ext cx="8858250" cy="1416434"/>
            <a:chOff x="0" y="0"/>
            <a:chExt cx="11811000" cy="1888579"/>
          </a:xfrm>
        </p:grpSpPr>
        <p:sp>
          <p:nvSpPr>
            <p:cNvPr id="17" name="Freeform 17"/>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10"/>
              <a:stretch>
                <a:fillRect t="-209" b="-207"/>
              </a:stretch>
            </a:blipFill>
          </p:spPr>
          <p:txBody>
            <a:bodyPr/>
            <a:lstStyle/>
            <a:p>
              <a:endParaRPr lang="en-US"/>
            </a:p>
          </p:txBody>
        </p:sp>
      </p:grpSp>
      <p:sp>
        <p:nvSpPr>
          <p:cNvPr id="18" name="TextBox 18"/>
          <p:cNvSpPr txBox="1"/>
          <p:nvPr/>
        </p:nvSpPr>
        <p:spPr>
          <a:xfrm>
            <a:off x="1028700" y="4456289"/>
            <a:ext cx="6334323" cy="2395855"/>
          </a:xfrm>
          <a:prstGeom prst="rect">
            <a:avLst/>
          </a:prstGeom>
        </p:spPr>
        <p:txBody>
          <a:bodyPr lIns="0" tIns="0" rIns="0" bIns="0" rtlCol="0" anchor="t">
            <a:spAutoFit/>
          </a:bodyPr>
          <a:lstStyle/>
          <a:p>
            <a:pPr algn="l">
              <a:lnSpc>
                <a:spcPts val="6489"/>
              </a:lnSpc>
            </a:pPr>
            <a:r>
              <a:rPr lang="en-US" sz="5899" b="1">
                <a:solidFill>
                  <a:srgbClr val="19405B"/>
                </a:solidFill>
                <a:latin typeface="TT Norms Bold"/>
                <a:ea typeface="TT Norms Bold"/>
                <a:cs typeface="TT Norms Bold"/>
                <a:sym typeface="TT Norms Bold"/>
              </a:rPr>
              <a:t>IMFOA 2026 </a:t>
            </a:r>
          </a:p>
          <a:p>
            <a:pPr algn="l">
              <a:lnSpc>
                <a:spcPts val="6489"/>
              </a:lnSpc>
            </a:pPr>
            <a:r>
              <a:rPr lang="en-US" sz="5899" b="1">
                <a:solidFill>
                  <a:srgbClr val="19405B"/>
                </a:solidFill>
                <a:latin typeface="TT Norms Bold"/>
                <a:ea typeface="TT Norms Bold"/>
                <a:cs typeface="TT Norms Bold"/>
                <a:sym typeface="TT Norms Bold"/>
              </a:rPr>
              <a:t>Fall Conference</a:t>
            </a:r>
          </a:p>
          <a:p>
            <a:pPr algn="l">
              <a:lnSpc>
                <a:spcPts val="5940"/>
              </a:lnSpc>
            </a:pPr>
            <a:endParaRPr lang="en-US" sz="5899" b="1">
              <a:solidFill>
                <a:srgbClr val="19405B"/>
              </a:solidFill>
              <a:latin typeface="TT Norms Bold"/>
              <a:ea typeface="TT Norms Bold"/>
              <a:cs typeface="TT Norms Bold"/>
              <a:sym typeface="TT Norms Bold"/>
            </a:endParaRPr>
          </a:p>
        </p:txBody>
      </p:sp>
      <p:sp>
        <p:nvSpPr>
          <p:cNvPr id="19" name="TextBox 19"/>
          <p:cNvSpPr txBox="1"/>
          <p:nvPr/>
        </p:nvSpPr>
        <p:spPr>
          <a:xfrm>
            <a:off x="1028700" y="7167416"/>
            <a:ext cx="8957787" cy="1127125"/>
          </a:xfrm>
          <a:prstGeom prst="rect">
            <a:avLst/>
          </a:prstGeom>
        </p:spPr>
        <p:txBody>
          <a:bodyPr lIns="0" tIns="0" rIns="0" bIns="0" rtlCol="0" anchor="t">
            <a:spAutoFit/>
          </a:bodyPr>
          <a:lstStyle/>
          <a:p>
            <a:pPr algn="l">
              <a:lnSpc>
                <a:spcPts val="4400"/>
              </a:lnSpc>
            </a:pPr>
            <a:r>
              <a:rPr lang="en-US" sz="4000" b="1">
                <a:solidFill>
                  <a:srgbClr val="19405B"/>
                </a:solidFill>
                <a:latin typeface="TT Norms Bold"/>
                <a:ea typeface="TT Norms Bold"/>
                <a:cs typeface="TT Norms Bold"/>
                <a:sym typeface="TT Norms Bold"/>
              </a:rPr>
              <a:t>House File 2634 and the Regulation of Government Cemeteries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105841" y="2243095"/>
            <a:ext cx="5087081" cy="5087081"/>
          </a:xfrm>
          <a:custGeom>
            <a:avLst/>
            <a:gdLst/>
            <a:ahLst/>
            <a:cxnLst/>
            <a:rect l="l" t="t" r="r" b="b"/>
            <a:pathLst>
              <a:path w="5087081" h="5087081">
                <a:moveTo>
                  <a:pt x="0" y="0"/>
                </a:moveTo>
                <a:lnTo>
                  <a:pt x="5087081" y="0"/>
                </a:lnTo>
                <a:lnTo>
                  <a:pt x="5087081" y="5087080"/>
                </a:lnTo>
                <a:lnTo>
                  <a:pt x="0" y="5087080"/>
                </a:lnTo>
                <a:lnTo>
                  <a:pt x="0" y="0"/>
                </a:lnTo>
                <a:close/>
              </a:path>
            </a:pathLst>
          </a:custGeom>
          <a:blipFill>
            <a:blip r:embed="rId2"/>
            <a:stretch>
              <a:fillRect t="-23174" b="-26638"/>
            </a:stretch>
          </a:blipFill>
          <a:ln w="66675" cap="sq">
            <a:solidFill>
              <a:srgbClr val="19405B"/>
            </a:solidFill>
            <a:prstDash val="solid"/>
            <a:miter/>
          </a:ln>
        </p:spPr>
        <p:txBody>
          <a:bodyPr/>
          <a:lstStyle/>
          <a:p>
            <a:endParaRPr lang="en-US"/>
          </a:p>
        </p:txBody>
      </p:sp>
      <p:sp>
        <p:nvSpPr>
          <p:cNvPr id="3" name="TextBox 3"/>
          <p:cNvSpPr txBox="1"/>
          <p:nvPr/>
        </p:nvSpPr>
        <p:spPr>
          <a:xfrm>
            <a:off x="9342011" y="2789009"/>
            <a:ext cx="5984935" cy="790573"/>
          </a:xfrm>
          <a:prstGeom prst="rect">
            <a:avLst/>
          </a:prstGeom>
        </p:spPr>
        <p:txBody>
          <a:bodyPr lIns="0" tIns="0" rIns="0" bIns="0" rtlCol="0" anchor="t">
            <a:spAutoFit/>
          </a:bodyPr>
          <a:lstStyle/>
          <a:p>
            <a:pPr algn="ctr">
              <a:lnSpc>
                <a:spcPts val="5999"/>
              </a:lnSpc>
            </a:pPr>
            <a:r>
              <a:rPr lang="en-US" sz="5999" b="1">
                <a:solidFill>
                  <a:srgbClr val="19405B"/>
                </a:solidFill>
                <a:latin typeface="TT Norms Bold"/>
                <a:ea typeface="TT Norms Bold"/>
                <a:cs typeface="TT Norms Bold"/>
                <a:sym typeface="TT Norms Bold"/>
              </a:rPr>
              <a:t>Cody Butenhoff</a:t>
            </a:r>
          </a:p>
        </p:txBody>
      </p:sp>
      <p:sp>
        <p:nvSpPr>
          <p:cNvPr id="4" name="TextBox 4"/>
          <p:cNvSpPr txBox="1"/>
          <p:nvPr/>
        </p:nvSpPr>
        <p:spPr>
          <a:xfrm>
            <a:off x="8640520" y="3954855"/>
            <a:ext cx="7387917" cy="1381760"/>
          </a:xfrm>
          <a:prstGeom prst="rect">
            <a:avLst/>
          </a:prstGeom>
        </p:spPr>
        <p:txBody>
          <a:bodyPr lIns="0" tIns="0" rIns="0" bIns="0" rtlCol="0" anchor="t">
            <a:spAutoFit/>
          </a:bodyPr>
          <a:lstStyle/>
          <a:p>
            <a:pPr algn="ctr">
              <a:lnSpc>
                <a:spcPts val="5499"/>
              </a:lnSpc>
            </a:pPr>
            <a:r>
              <a:rPr lang="en-US" sz="4399">
                <a:solidFill>
                  <a:srgbClr val="19405B"/>
                </a:solidFill>
                <a:latin typeface="TT Norms"/>
                <a:ea typeface="TT Norms"/>
                <a:cs typeface="TT Norms"/>
                <a:sym typeface="TT Norms"/>
              </a:rPr>
              <a:t>Legislative Liaison</a:t>
            </a:r>
          </a:p>
          <a:p>
            <a:pPr algn="ctr">
              <a:lnSpc>
                <a:spcPts val="5499"/>
              </a:lnSpc>
            </a:pPr>
            <a:r>
              <a:rPr lang="en-US" sz="4399">
                <a:solidFill>
                  <a:srgbClr val="19405B"/>
                </a:solidFill>
                <a:latin typeface="TT Norms"/>
                <a:ea typeface="TT Norms"/>
                <a:cs typeface="TT Norms"/>
                <a:sym typeface="TT Norms"/>
              </a:rPr>
              <a:t>Iowa Insurance Division</a:t>
            </a:r>
          </a:p>
        </p:txBody>
      </p:sp>
      <p:sp>
        <p:nvSpPr>
          <p:cNvPr id="5" name="TextBox 5"/>
          <p:cNvSpPr txBox="1"/>
          <p:nvPr/>
        </p:nvSpPr>
        <p:spPr>
          <a:xfrm>
            <a:off x="9055496" y="5848935"/>
            <a:ext cx="6717903" cy="1275990"/>
          </a:xfrm>
          <a:prstGeom prst="rect">
            <a:avLst/>
          </a:prstGeom>
        </p:spPr>
        <p:txBody>
          <a:bodyPr wrap="square" lIns="0" tIns="0" rIns="0" bIns="0" rtlCol="0" anchor="t">
            <a:spAutoFit/>
          </a:bodyPr>
          <a:lstStyle/>
          <a:p>
            <a:pPr algn="ctr">
              <a:lnSpc>
                <a:spcPts val="4999"/>
              </a:lnSpc>
              <a:spcBef>
                <a:spcPct val="0"/>
              </a:spcBef>
            </a:pPr>
            <a:r>
              <a:rPr lang="en-US" sz="3999" dirty="0">
                <a:solidFill>
                  <a:srgbClr val="19405B"/>
                </a:solidFill>
                <a:latin typeface="TT Norms"/>
                <a:ea typeface="TT Norms"/>
                <a:cs typeface="TT Norms"/>
                <a:sym typeface="TT Norms"/>
              </a:rPr>
              <a:t>515-918-1912 (Cell)</a:t>
            </a:r>
          </a:p>
          <a:p>
            <a:pPr algn="ctr">
              <a:lnSpc>
                <a:spcPts val="4999"/>
              </a:lnSpc>
              <a:spcBef>
                <a:spcPct val="0"/>
              </a:spcBef>
            </a:pPr>
            <a:r>
              <a:rPr lang="en-US" sz="3999" dirty="0">
                <a:solidFill>
                  <a:srgbClr val="19405B"/>
                </a:solidFill>
                <a:latin typeface="TT Norms"/>
                <a:ea typeface="TT Norms"/>
                <a:cs typeface="TT Norms"/>
                <a:sym typeface="TT Norms"/>
              </a:rPr>
              <a:t>cody.butenhoff@iid.iowa.gov</a:t>
            </a:r>
          </a:p>
        </p:txBody>
      </p:sp>
      <p:grpSp>
        <p:nvGrpSpPr>
          <p:cNvPr id="6" name="Group 6"/>
          <p:cNvGrpSpPr/>
          <p:nvPr/>
        </p:nvGrpSpPr>
        <p:grpSpPr>
          <a:xfrm>
            <a:off x="-374904" y="9657564"/>
            <a:ext cx="19083518" cy="982770"/>
            <a:chOff x="0" y="0"/>
            <a:chExt cx="25444691" cy="1310361"/>
          </a:xfrm>
        </p:grpSpPr>
        <p:sp>
          <p:nvSpPr>
            <p:cNvPr id="7" name="Freeform 7"/>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grpSp>
        <p:nvGrpSpPr>
          <p:cNvPr id="9" name="Group 9"/>
          <p:cNvGrpSpPr/>
          <p:nvPr/>
        </p:nvGrpSpPr>
        <p:grpSpPr>
          <a:xfrm>
            <a:off x="13180530" y="8976119"/>
            <a:ext cx="4976517" cy="795745"/>
            <a:chOff x="0" y="0"/>
            <a:chExt cx="11811000" cy="1888579"/>
          </a:xfrm>
        </p:grpSpPr>
        <p:sp>
          <p:nvSpPr>
            <p:cNvPr id="10" name="Freeform 10"/>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5"/>
              <a:stretch>
                <a:fillRect t="-209" b="-207"/>
              </a:stretch>
            </a:blipFill>
          </p:spPr>
          <p:txBody>
            <a:bodyPr/>
            <a:lstStyle/>
            <a:p>
              <a:endParaRPr 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143000"/>
            <a:ext cx="5984935" cy="790573"/>
          </a:xfrm>
          <a:prstGeom prst="rect">
            <a:avLst/>
          </a:prstGeom>
        </p:spPr>
        <p:txBody>
          <a:bodyPr lIns="0" tIns="0" rIns="0" bIns="0" rtlCol="0" anchor="t">
            <a:spAutoFit/>
          </a:bodyPr>
          <a:lstStyle/>
          <a:p>
            <a:pPr algn="l">
              <a:lnSpc>
                <a:spcPts val="5999"/>
              </a:lnSpc>
            </a:pPr>
            <a:r>
              <a:rPr lang="en-US" sz="5999" b="1">
                <a:solidFill>
                  <a:srgbClr val="19405B"/>
                </a:solidFill>
                <a:latin typeface="TT Norms Bold"/>
                <a:ea typeface="TT Norms Bold"/>
                <a:cs typeface="TT Norms Bold"/>
                <a:sym typeface="TT Norms Bold"/>
              </a:rPr>
              <a:t>AGENDA</a:t>
            </a:r>
          </a:p>
        </p:txBody>
      </p:sp>
      <p:sp>
        <p:nvSpPr>
          <p:cNvPr id="3" name="TextBox 3"/>
          <p:cNvSpPr txBox="1"/>
          <p:nvPr/>
        </p:nvSpPr>
        <p:spPr>
          <a:xfrm>
            <a:off x="472221" y="2278003"/>
            <a:ext cx="16872804" cy="1316355"/>
          </a:xfrm>
          <a:prstGeom prst="rect">
            <a:avLst/>
          </a:prstGeom>
        </p:spPr>
        <p:txBody>
          <a:bodyPr lIns="0" tIns="0" rIns="0" bIns="0" rtlCol="0" anchor="t">
            <a:spAutoFit/>
          </a:bodyPr>
          <a:lstStyle/>
          <a:p>
            <a:pPr marL="906777" lvl="1" indent="-453388" algn="l">
              <a:lnSpc>
                <a:spcPts val="5249"/>
              </a:lnSpc>
              <a:buAutoNum type="arabicPeriod"/>
            </a:pPr>
            <a:r>
              <a:rPr lang="en-US" sz="4199" dirty="0">
                <a:solidFill>
                  <a:srgbClr val="19405B"/>
                </a:solidFill>
                <a:latin typeface="TT Norms"/>
                <a:ea typeface="TT Norms"/>
                <a:cs typeface="TT Norms"/>
                <a:sym typeface="TT Norms"/>
              </a:rPr>
              <a:t>Introduction to the Iowa Department of Insurance &amp; Financial Services (DIFS) - Iowa Insurance Division (IID)</a:t>
            </a:r>
          </a:p>
        </p:txBody>
      </p:sp>
      <p:grpSp>
        <p:nvGrpSpPr>
          <p:cNvPr id="4" name="Group 4"/>
          <p:cNvGrpSpPr/>
          <p:nvPr/>
        </p:nvGrpSpPr>
        <p:grpSpPr>
          <a:xfrm>
            <a:off x="-374904" y="9657564"/>
            <a:ext cx="19083518" cy="982770"/>
            <a:chOff x="0" y="0"/>
            <a:chExt cx="25444691" cy="1310361"/>
          </a:xfrm>
        </p:grpSpPr>
        <p:sp>
          <p:nvSpPr>
            <p:cNvPr id="5" name="Freeform 5"/>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7" name="Group 7"/>
          <p:cNvGrpSpPr/>
          <p:nvPr/>
        </p:nvGrpSpPr>
        <p:grpSpPr>
          <a:xfrm>
            <a:off x="13180530" y="8976119"/>
            <a:ext cx="4976517" cy="795745"/>
            <a:chOff x="0" y="0"/>
            <a:chExt cx="11811000" cy="1888579"/>
          </a:xfrm>
        </p:grpSpPr>
        <p:sp>
          <p:nvSpPr>
            <p:cNvPr id="8" name="Freeform 8"/>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9" name="TextBox 9"/>
          <p:cNvSpPr txBox="1"/>
          <p:nvPr/>
        </p:nvSpPr>
        <p:spPr>
          <a:xfrm>
            <a:off x="472221" y="3937258"/>
            <a:ext cx="16872804" cy="659130"/>
          </a:xfrm>
          <a:prstGeom prst="rect">
            <a:avLst/>
          </a:prstGeom>
        </p:spPr>
        <p:txBody>
          <a:bodyPr lIns="0" tIns="0" rIns="0" bIns="0" rtlCol="0" anchor="t">
            <a:spAutoFit/>
          </a:bodyPr>
          <a:lstStyle/>
          <a:p>
            <a:pPr marL="453389" lvl="1" algn="l">
              <a:lnSpc>
                <a:spcPts val="5249"/>
              </a:lnSpc>
            </a:pPr>
            <a:r>
              <a:rPr lang="en-US" sz="4199" dirty="0">
                <a:solidFill>
                  <a:srgbClr val="19405B"/>
                </a:solidFill>
                <a:latin typeface="TT Norms"/>
                <a:ea typeface="TT Norms"/>
                <a:cs typeface="TT Norms"/>
                <a:sym typeface="TT Norms"/>
              </a:rPr>
              <a:t>2. The History and Current State of Cemetery Regulation in Iowa</a:t>
            </a:r>
          </a:p>
        </p:txBody>
      </p:sp>
      <p:sp>
        <p:nvSpPr>
          <p:cNvPr id="10" name="TextBox 10"/>
          <p:cNvSpPr txBox="1"/>
          <p:nvPr/>
        </p:nvSpPr>
        <p:spPr>
          <a:xfrm>
            <a:off x="472221" y="4939288"/>
            <a:ext cx="16872804" cy="659130"/>
          </a:xfrm>
          <a:prstGeom prst="rect">
            <a:avLst/>
          </a:prstGeom>
        </p:spPr>
        <p:txBody>
          <a:bodyPr lIns="0" tIns="0" rIns="0" bIns="0" rtlCol="0" anchor="t">
            <a:spAutoFit/>
          </a:bodyPr>
          <a:lstStyle/>
          <a:p>
            <a:pPr marL="453389" lvl="1" algn="l">
              <a:lnSpc>
                <a:spcPts val="5249"/>
              </a:lnSpc>
            </a:pPr>
            <a:r>
              <a:rPr lang="en-US" sz="4199" dirty="0">
                <a:solidFill>
                  <a:srgbClr val="19405B"/>
                </a:solidFill>
                <a:latin typeface="TT Norms"/>
                <a:ea typeface="TT Norms"/>
                <a:cs typeface="TT Norms"/>
                <a:sym typeface="TT Norms"/>
              </a:rPr>
              <a:t>3. House File 2634 - What’s Changed?</a:t>
            </a:r>
          </a:p>
        </p:txBody>
      </p:sp>
      <p:sp>
        <p:nvSpPr>
          <p:cNvPr id="11" name="TextBox 11"/>
          <p:cNvSpPr txBox="1"/>
          <p:nvPr/>
        </p:nvSpPr>
        <p:spPr>
          <a:xfrm>
            <a:off x="472221" y="5941318"/>
            <a:ext cx="16872804" cy="659130"/>
          </a:xfrm>
          <a:prstGeom prst="rect">
            <a:avLst/>
          </a:prstGeom>
        </p:spPr>
        <p:txBody>
          <a:bodyPr lIns="0" tIns="0" rIns="0" bIns="0" rtlCol="0" anchor="t">
            <a:spAutoFit/>
          </a:bodyPr>
          <a:lstStyle/>
          <a:p>
            <a:pPr marL="453389" lvl="1" algn="l">
              <a:lnSpc>
                <a:spcPts val="5249"/>
              </a:lnSpc>
            </a:pPr>
            <a:r>
              <a:rPr lang="en-US" sz="4199" dirty="0">
                <a:solidFill>
                  <a:srgbClr val="19405B"/>
                </a:solidFill>
                <a:latin typeface="TT Norms"/>
                <a:ea typeface="TT Norms"/>
                <a:cs typeface="TT Norms"/>
                <a:sym typeface="TT Norms"/>
              </a:rPr>
              <a:t>4. Filing System Update and IID Contacts</a:t>
            </a:r>
          </a:p>
        </p:txBody>
      </p:sp>
      <p:sp>
        <p:nvSpPr>
          <p:cNvPr id="12" name="TextBox 12"/>
          <p:cNvSpPr txBox="1"/>
          <p:nvPr/>
        </p:nvSpPr>
        <p:spPr>
          <a:xfrm>
            <a:off x="472221" y="6943348"/>
            <a:ext cx="16872804" cy="659130"/>
          </a:xfrm>
          <a:prstGeom prst="rect">
            <a:avLst/>
          </a:prstGeom>
        </p:spPr>
        <p:txBody>
          <a:bodyPr lIns="0" tIns="0" rIns="0" bIns="0" rtlCol="0" anchor="t">
            <a:spAutoFit/>
          </a:bodyPr>
          <a:lstStyle/>
          <a:p>
            <a:pPr marL="453389" lvl="1" algn="l">
              <a:lnSpc>
                <a:spcPts val="5249"/>
              </a:lnSpc>
            </a:pPr>
            <a:r>
              <a:rPr lang="en-US" sz="4199" dirty="0">
                <a:solidFill>
                  <a:srgbClr val="19405B"/>
                </a:solidFill>
                <a:latin typeface="TT Norms"/>
                <a:ea typeface="TT Norms"/>
                <a:cs typeface="TT Norms"/>
                <a:sym typeface="TT Norms"/>
              </a:rPr>
              <a:t>5. Q&amp;A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5143500"/>
            <a:chOff x="0" y="0"/>
            <a:chExt cx="4816593" cy="1354667"/>
          </a:xfrm>
        </p:grpSpPr>
        <p:sp>
          <p:nvSpPr>
            <p:cNvPr id="3" name="Freeform 3">
              <a:extLst>
                <a:ext uri="{C183D7F6-B498-43B3-948B-1728B52AA6E4}">
                  <adec:decorative xmlns:adec="http://schemas.microsoft.com/office/drawing/2017/decorative" val="1"/>
                </a:ext>
              </a:extLst>
            </p:cNvPr>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19405B"/>
            </a:solidFill>
          </p:spPr>
          <p:txBody>
            <a:bodyPr/>
            <a:lstStyle/>
            <a:p>
              <a:endParaRPr lang="en-US"/>
            </a:p>
          </p:txBody>
        </p:sp>
        <p:sp>
          <p:nvSpPr>
            <p:cNvPr id="4" name="TextBox 4"/>
            <p:cNvSpPr txBox="1"/>
            <p:nvPr/>
          </p:nvSpPr>
          <p:spPr>
            <a:xfrm>
              <a:off x="0" y="-190500"/>
              <a:ext cx="4816593" cy="1545167"/>
            </a:xfrm>
            <a:prstGeom prst="rect">
              <a:avLst/>
            </a:prstGeom>
          </p:spPr>
          <p:txBody>
            <a:bodyPr lIns="50800" tIns="50800" rIns="50800" bIns="50800" rtlCol="0" anchor="ctr"/>
            <a:lstStyle/>
            <a:p>
              <a:pPr algn="ctr">
                <a:lnSpc>
                  <a:spcPts val="5040"/>
                </a:lnSpc>
              </a:pPr>
              <a:endParaRPr/>
            </a:p>
          </p:txBody>
        </p:sp>
      </p:grpSp>
      <p:grpSp>
        <p:nvGrpSpPr>
          <p:cNvPr id="5" name="Group 5"/>
          <p:cNvGrpSpPr/>
          <p:nvPr/>
        </p:nvGrpSpPr>
        <p:grpSpPr>
          <a:xfrm>
            <a:off x="2476456" y="3782836"/>
            <a:ext cx="2354791" cy="2354791"/>
            <a:chOff x="0" y="0"/>
            <a:chExt cx="812800" cy="812800"/>
          </a:xfrm>
        </p:grpSpPr>
        <p:sp>
          <p:nvSpPr>
            <p:cNvPr id="6" name="Freeform 6">
              <a:extLst>
                <a:ext uri="{C183D7F6-B498-43B3-948B-1728B52AA6E4}">
                  <adec:decorative xmlns:adec="http://schemas.microsoft.com/office/drawing/2017/decorative" val="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6D667"/>
            </a:solidFill>
            <a:ln w="142875" cap="sq">
              <a:solidFill>
                <a:srgbClr val="FFFFFF"/>
              </a:solidFill>
              <a:prstDash val="solid"/>
              <a:miter/>
            </a:ln>
          </p:spPr>
          <p:txBody>
            <a:bodyPr/>
            <a:lstStyle/>
            <a:p>
              <a:endParaRPr lang="en-US"/>
            </a:p>
          </p:txBody>
        </p:sp>
        <p:sp>
          <p:nvSpPr>
            <p:cNvPr id="7" name="TextBox 7"/>
            <p:cNvSpPr txBox="1"/>
            <p:nvPr/>
          </p:nvSpPr>
          <p:spPr>
            <a:xfrm>
              <a:off x="76200" y="-114300"/>
              <a:ext cx="660400" cy="850900"/>
            </a:xfrm>
            <a:prstGeom prst="rect">
              <a:avLst/>
            </a:prstGeom>
          </p:spPr>
          <p:txBody>
            <a:bodyPr lIns="50800" tIns="50800" rIns="50800" bIns="50800" rtlCol="0" anchor="ctr"/>
            <a:lstStyle/>
            <a:p>
              <a:pPr algn="ctr">
                <a:lnSpc>
                  <a:spcPts val="5040"/>
                </a:lnSpc>
              </a:pPr>
              <a:endParaRPr/>
            </a:p>
          </p:txBody>
        </p:sp>
      </p:grpSp>
      <p:grpSp>
        <p:nvGrpSpPr>
          <p:cNvPr id="8" name="Group 8"/>
          <p:cNvGrpSpPr/>
          <p:nvPr/>
        </p:nvGrpSpPr>
        <p:grpSpPr>
          <a:xfrm>
            <a:off x="7966605" y="3782836"/>
            <a:ext cx="2354791" cy="2354791"/>
            <a:chOff x="0" y="0"/>
            <a:chExt cx="812800" cy="812800"/>
          </a:xfrm>
        </p:grpSpPr>
        <p:sp>
          <p:nvSpPr>
            <p:cNvPr id="9" name="Freeform 9">
              <a:extLst>
                <a:ext uri="{C183D7F6-B498-43B3-948B-1728B52AA6E4}">
                  <adec:decorative xmlns:adec="http://schemas.microsoft.com/office/drawing/2017/decorative" val="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6D667"/>
            </a:solidFill>
            <a:ln w="142875" cap="sq">
              <a:solidFill>
                <a:srgbClr val="FFFFFF"/>
              </a:solidFill>
              <a:prstDash val="solid"/>
              <a:miter/>
            </a:ln>
          </p:spPr>
          <p:txBody>
            <a:bodyPr/>
            <a:lstStyle/>
            <a:p>
              <a:endParaRPr lang="en-US"/>
            </a:p>
          </p:txBody>
        </p:sp>
        <p:sp>
          <p:nvSpPr>
            <p:cNvPr id="10" name="TextBox 10"/>
            <p:cNvSpPr txBox="1"/>
            <p:nvPr/>
          </p:nvSpPr>
          <p:spPr>
            <a:xfrm>
              <a:off x="76200" y="-114300"/>
              <a:ext cx="660400" cy="850900"/>
            </a:xfrm>
            <a:prstGeom prst="rect">
              <a:avLst/>
            </a:prstGeom>
          </p:spPr>
          <p:txBody>
            <a:bodyPr lIns="50800" tIns="50800" rIns="50800" bIns="50800" rtlCol="0" anchor="ctr"/>
            <a:lstStyle/>
            <a:p>
              <a:pPr algn="ctr">
                <a:lnSpc>
                  <a:spcPts val="5040"/>
                </a:lnSpc>
              </a:pPr>
              <a:endParaRPr/>
            </a:p>
          </p:txBody>
        </p:sp>
      </p:grpSp>
      <p:grpSp>
        <p:nvGrpSpPr>
          <p:cNvPr id="11" name="Group 11"/>
          <p:cNvGrpSpPr/>
          <p:nvPr/>
        </p:nvGrpSpPr>
        <p:grpSpPr>
          <a:xfrm>
            <a:off x="13456754" y="3782836"/>
            <a:ext cx="2354791" cy="2354791"/>
            <a:chOff x="0" y="0"/>
            <a:chExt cx="812800" cy="812800"/>
          </a:xfrm>
        </p:grpSpPr>
        <p:sp>
          <p:nvSpPr>
            <p:cNvPr id="12" name="Freeform 12">
              <a:extLst>
                <a:ext uri="{C183D7F6-B498-43B3-948B-1728B52AA6E4}">
                  <adec:decorative xmlns:adec="http://schemas.microsoft.com/office/drawing/2017/decorative" val="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6D667"/>
            </a:solidFill>
            <a:ln w="142875" cap="sq">
              <a:solidFill>
                <a:srgbClr val="FFFFFF"/>
              </a:solidFill>
              <a:prstDash val="solid"/>
              <a:miter/>
            </a:ln>
          </p:spPr>
          <p:txBody>
            <a:bodyPr/>
            <a:lstStyle/>
            <a:p>
              <a:endParaRPr lang="en-US"/>
            </a:p>
          </p:txBody>
        </p:sp>
        <p:sp>
          <p:nvSpPr>
            <p:cNvPr id="13" name="TextBox 13"/>
            <p:cNvSpPr txBox="1"/>
            <p:nvPr/>
          </p:nvSpPr>
          <p:spPr>
            <a:xfrm>
              <a:off x="76200" y="-114300"/>
              <a:ext cx="660400" cy="850900"/>
            </a:xfrm>
            <a:prstGeom prst="rect">
              <a:avLst/>
            </a:prstGeom>
          </p:spPr>
          <p:txBody>
            <a:bodyPr lIns="50800" tIns="50800" rIns="50800" bIns="50800" rtlCol="0" anchor="ctr"/>
            <a:lstStyle/>
            <a:p>
              <a:pPr algn="ctr">
                <a:lnSpc>
                  <a:spcPts val="5040"/>
                </a:lnSpc>
              </a:pPr>
              <a:endParaRPr/>
            </a:p>
          </p:txBody>
        </p:sp>
      </p:grpSp>
      <p:sp>
        <p:nvSpPr>
          <p:cNvPr id="14" name="AutoShape 14">
            <a:extLst>
              <a:ext uri="{C183D7F6-B498-43B3-948B-1728B52AA6E4}">
                <adec:decorative xmlns:adec="http://schemas.microsoft.com/office/drawing/2017/decorative" val="1"/>
              </a:ext>
            </a:extLst>
          </p:cNvPr>
          <p:cNvSpPr/>
          <p:nvPr/>
        </p:nvSpPr>
        <p:spPr>
          <a:xfrm flipH="1" flipV="1">
            <a:off x="6312803" y="6600277"/>
            <a:ext cx="0" cy="1634354"/>
          </a:xfrm>
          <a:prstGeom prst="line">
            <a:avLst/>
          </a:prstGeom>
          <a:ln w="19050" cap="flat">
            <a:solidFill>
              <a:srgbClr val="19405B">
                <a:alpha val="49804"/>
              </a:srgbClr>
            </a:solidFill>
            <a:prstDash val="solid"/>
            <a:headEnd type="none" w="sm" len="sm"/>
            <a:tailEnd type="none" w="sm" len="sm"/>
          </a:ln>
        </p:spPr>
        <p:txBody>
          <a:bodyPr/>
          <a:lstStyle/>
          <a:p>
            <a:endParaRPr lang="en-US"/>
          </a:p>
        </p:txBody>
      </p:sp>
      <p:sp>
        <p:nvSpPr>
          <p:cNvPr id="15" name="AutoShape 15">
            <a:extLst>
              <a:ext uri="{C183D7F6-B498-43B3-948B-1728B52AA6E4}">
                <adec:decorative xmlns:adec="http://schemas.microsoft.com/office/drawing/2017/decorative" val="1"/>
              </a:ext>
            </a:extLst>
          </p:cNvPr>
          <p:cNvSpPr/>
          <p:nvPr/>
        </p:nvSpPr>
        <p:spPr>
          <a:xfrm flipV="1">
            <a:off x="11927753" y="6600277"/>
            <a:ext cx="0" cy="1634354"/>
          </a:xfrm>
          <a:prstGeom prst="line">
            <a:avLst/>
          </a:prstGeom>
          <a:ln w="19050" cap="flat">
            <a:solidFill>
              <a:srgbClr val="19405B">
                <a:alpha val="49804"/>
              </a:srgbClr>
            </a:solidFill>
            <a:prstDash val="solid"/>
            <a:headEnd type="none" w="sm" len="sm"/>
            <a:tailEnd type="none" w="sm" len="sm"/>
          </a:ln>
        </p:spPr>
        <p:txBody>
          <a:bodyPr/>
          <a:lstStyle/>
          <a:p>
            <a:endParaRPr lang="en-US"/>
          </a:p>
        </p:txBody>
      </p:sp>
      <p:sp>
        <p:nvSpPr>
          <p:cNvPr id="16" name="Freeform 16">
            <a:extLst>
              <a:ext uri="{C183D7F6-B498-43B3-948B-1728B52AA6E4}">
                <adec:decorative xmlns:adec="http://schemas.microsoft.com/office/drawing/2017/decorative" val="1"/>
              </a:ext>
            </a:extLst>
          </p:cNvPr>
          <p:cNvSpPr/>
          <p:nvPr/>
        </p:nvSpPr>
        <p:spPr>
          <a:xfrm>
            <a:off x="3653851" y="9982200"/>
            <a:ext cx="10952506" cy="1880464"/>
          </a:xfrm>
          <a:custGeom>
            <a:avLst/>
            <a:gdLst/>
            <a:ahLst/>
            <a:cxnLst/>
            <a:rect l="l" t="t" r="r" b="b"/>
            <a:pathLst>
              <a:path w="10952506" h="1880464">
                <a:moveTo>
                  <a:pt x="0" y="0"/>
                </a:moveTo>
                <a:lnTo>
                  <a:pt x="10952506" y="0"/>
                </a:lnTo>
                <a:lnTo>
                  <a:pt x="10952506" y="1880464"/>
                </a:lnTo>
                <a:lnTo>
                  <a:pt x="0" y="1880464"/>
                </a:lnTo>
                <a:lnTo>
                  <a:pt x="0" y="0"/>
                </a:lnTo>
                <a:close/>
              </a:path>
            </a:pathLst>
          </a:custGeom>
          <a:blipFill>
            <a:blip>
              <a:extLst>
                <a:ext uri="{96DAC541-7B7A-43D3-8B79-37D633B846F1}">
                  <asvg:svgBlip xmlns:asvg="http://schemas.microsoft.com/office/drawing/2016/SVG/main" r:embed="rId2"/>
                </a:ext>
              </a:extLst>
            </a:blip>
            <a:stretch>
              <a:fillRect l="-2157" t="-59556" r="-2202"/>
            </a:stretch>
          </a:blipFill>
        </p:spPr>
        <p:txBody>
          <a:bodyPr/>
          <a:lstStyle/>
          <a:p>
            <a:endParaRPr lang="en-US"/>
          </a:p>
        </p:txBody>
      </p:sp>
      <p:sp>
        <p:nvSpPr>
          <p:cNvPr id="17" name="Freeform 17">
            <a:extLst>
              <a:ext uri="{C183D7F6-B498-43B3-948B-1728B52AA6E4}">
                <adec:decorative xmlns:adec="http://schemas.microsoft.com/office/drawing/2017/decorative" val="1"/>
              </a:ext>
            </a:extLst>
          </p:cNvPr>
          <p:cNvSpPr/>
          <p:nvPr/>
        </p:nvSpPr>
        <p:spPr>
          <a:xfrm>
            <a:off x="3155152" y="4521376"/>
            <a:ext cx="997398" cy="877711"/>
          </a:xfrm>
          <a:custGeom>
            <a:avLst/>
            <a:gdLst/>
            <a:ahLst/>
            <a:cxnLst/>
            <a:rect l="l" t="t" r="r" b="b"/>
            <a:pathLst>
              <a:path w="997398" h="877711">
                <a:moveTo>
                  <a:pt x="0" y="0"/>
                </a:moveTo>
                <a:lnTo>
                  <a:pt x="997398" y="0"/>
                </a:lnTo>
                <a:lnTo>
                  <a:pt x="997398" y="877710"/>
                </a:lnTo>
                <a:lnTo>
                  <a:pt x="0" y="87771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8" name="Freeform 18">
            <a:extLst>
              <a:ext uri="{C183D7F6-B498-43B3-948B-1728B52AA6E4}">
                <adec:decorative xmlns:adec="http://schemas.microsoft.com/office/drawing/2017/decorative" val="1"/>
              </a:ext>
            </a:extLst>
          </p:cNvPr>
          <p:cNvSpPr/>
          <p:nvPr/>
        </p:nvSpPr>
        <p:spPr>
          <a:xfrm>
            <a:off x="14166660" y="4521376"/>
            <a:ext cx="934978" cy="877711"/>
          </a:xfrm>
          <a:custGeom>
            <a:avLst/>
            <a:gdLst/>
            <a:ahLst/>
            <a:cxnLst/>
            <a:rect l="l" t="t" r="r" b="b"/>
            <a:pathLst>
              <a:path w="934978" h="877711">
                <a:moveTo>
                  <a:pt x="0" y="0"/>
                </a:moveTo>
                <a:lnTo>
                  <a:pt x="934978" y="0"/>
                </a:lnTo>
                <a:lnTo>
                  <a:pt x="934978" y="877710"/>
                </a:lnTo>
                <a:lnTo>
                  <a:pt x="0" y="877710"/>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19" name="Freeform 19">
            <a:extLst>
              <a:ext uri="{C183D7F6-B498-43B3-948B-1728B52AA6E4}">
                <adec:decorative xmlns:adec="http://schemas.microsoft.com/office/drawing/2017/decorative" val="1"/>
              </a:ext>
            </a:extLst>
          </p:cNvPr>
          <p:cNvSpPr/>
          <p:nvPr/>
        </p:nvSpPr>
        <p:spPr>
          <a:xfrm>
            <a:off x="17824534" y="-2486017"/>
            <a:ext cx="1411048" cy="2914385"/>
          </a:xfrm>
          <a:custGeom>
            <a:avLst/>
            <a:gdLst/>
            <a:ahLst/>
            <a:cxnLst/>
            <a:rect l="l" t="t" r="r" b="b"/>
            <a:pathLst>
              <a:path w="1411048" h="2914385">
                <a:moveTo>
                  <a:pt x="0" y="0"/>
                </a:moveTo>
                <a:lnTo>
                  <a:pt x="1411048" y="0"/>
                </a:lnTo>
                <a:lnTo>
                  <a:pt x="1411048" y="2914385"/>
                </a:lnTo>
                <a:lnTo>
                  <a:pt x="0" y="291438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0" name="Freeform 20">
            <a:extLst>
              <a:ext uri="{C183D7F6-B498-43B3-948B-1728B52AA6E4}">
                <adec:decorative xmlns:adec="http://schemas.microsoft.com/office/drawing/2017/decorative" val="1"/>
              </a:ext>
            </a:extLst>
          </p:cNvPr>
          <p:cNvSpPr/>
          <p:nvPr/>
        </p:nvSpPr>
        <p:spPr>
          <a:xfrm>
            <a:off x="8605243" y="4521376"/>
            <a:ext cx="1077514" cy="910499"/>
          </a:xfrm>
          <a:custGeom>
            <a:avLst/>
            <a:gdLst/>
            <a:ahLst/>
            <a:cxnLst/>
            <a:rect l="l" t="t" r="r" b="b"/>
            <a:pathLst>
              <a:path w="1077514" h="910499">
                <a:moveTo>
                  <a:pt x="0" y="0"/>
                </a:moveTo>
                <a:lnTo>
                  <a:pt x="1077514" y="0"/>
                </a:lnTo>
                <a:lnTo>
                  <a:pt x="1077514" y="910499"/>
                </a:lnTo>
                <a:lnTo>
                  <a:pt x="0" y="91049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1" name="Freeform 21" descr="Iowa Department of Insurance and Financial Services logo"/>
          <p:cNvSpPr/>
          <p:nvPr/>
        </p:nvSpPr>
        <p:spPr>
          <a:xfrm>
            <a:off x="5258731" y="1028700"/>
            <a:ext cx="7770537" cy="720447"/>
          </a:xfrm>
          <a:custGeom>
            <a:avLst/>
            <a:gdLst/>
            <a:ahLst/>
            <a:cxnLst/>
            <a:rect l="l" t="t" r="r" b="b"/>
            <a:pathLst>
              <a:path w="7770537" h="720447">
                <a:moveTo>
                  <a:pt x="0" y="0"/>
                </a:moveTo>
                <a:lnTo>
                  <a:pt x="7770538" y="0"/>
                </a:lnTo>
                <a:lnTo>
                  <a:pt x="7770538" y="720447"/>
                </a:lnTo>
                <a:lnTo>
                  <a:pt x="0" y="720447"/>
                </a:lnTo>
                <a:lnTo>
                  <a:pt x="0" y="0"/>
                </a:lnTo>
                <a:close/>
              </a:path>
            </a:pathLst>
          </a:custGeom>
          <a:blipFill>
            <a:blip r:embed="rId7"/>
            <a:stretch>
              <a:fillRect/>
            </a:stretch>
          </a:blipFill>
        </p:spPr>
        <p:txBody>
          <a:bodyPr/>
          <a:lstStyle/>
          <a:p>
            <a:endParaRPr lang="en-US"/>
          </a:p>
        </p:txBody>
      </p:sp>
      <p:sp>
        <p:nvSpPr>
          <p:cNvPr id="22" name="Freeform 22" descr="Iowa Division of Banking logo"/>
          <p:cNvSpPr/>
          <p:nvPr/>
        </p:nvSpPr>
        <p:spPr>
          <a:xfrm>
            <a:off x="1493636" y="8854908"/>
            <a:ext cx="4320431" cy="789952"/>
          </a:xfrm>
          <a:custGeom>
            <a:avLst/>
            <a:gdLst/>
            <a:ahLst/>
            <a:cxnLst/>
            <a:rect l="l" t="t" r="r" b="b"/>
            <a:pathLst>
              <a:path w="4320431" h="789952">
                <a:moveTo>
                  <a:pt x="0" y="0"/>
                </a:moveTo>
                <a:lnTo>
                  <a:pt x="4320431" y="0"/>
                </a:lnTo>
                <a:lnTo>
                  <a:pt x="4320431" y="789952"/>
                </a:lnTo>
                <a:lnTo>
                  <a:pt x="0" y="789952"/>
                </a:lnTo>
                <a:lnTo>
                  <a:pt x="0" y="0"/>
                </a:lnTo>
                <a:close/>
              </a:path>
            </a:pathLst>
          </a:custGeom>
          <a:blipFill>
            <a:blip r:embed="rId8"/>
            <a:stretch>
              <a:fillRect/>
            </a:stretch>
          </a:blipFill>
        </p:spPr>
        <p:txBody>
          <a:bodyPr/>
          <a:lstStyle/>
          <a:p>
            <a:endParaRPr lang="en-US"/>
          </a:p>
        </p:txBody>
      </p:sp>
      <p:sp>
        <p:nvSpPr>
          <p:cNvPr id="23" name="TextBox 23"/>
          <p:cNvSpPr txBox="1"/>
          <p:nvPr/>
        </p:nvSpPr>
        <p:spPr>
          <a:xfrm>
            <a:off x="2329044" y="2205495"/>
            <a:ext cx="13629911" cy="1243965"/>
          </a:xfrm>
          <a:prstGeom prst="rect">
            <a:avLst/>
          </a:prstGeom>
        </p:spPr>
        <p:txBody>
          <a:bodyPr lIns="0" tIns="0" rIns="0" bIns="0" rtlCol="0" anchor="t">
            <a:spAutoFit/>
          </a:bodyPr>
          <a:lstStyle/>
          <a:p>
            <a:pPr algn="ctr">
              <a:lnSpc>
                <a:spcPts val="3359"/>
              </a:lnSpc>
            </a:pPr>
            <a:r>
              <a:rPr lang="en-US" sz="2399" spc="11">
                <a:solidFill>
                  <a:srgbClr val="FFFFFF"/>
                </a:solidFill>
                <a:latin typeface="TT Norms"/>
                <a:ea typeface="TT Norms"/>
                <a:cs typeface="TT Norms"/>
                <a:sym typeface="TT Norms"/>
              </a:rPr>
              <a:t>Department is governed by Iowa Code Chapter 546 -Iowa Administrative Rules Section 181. </a:t>
            </a:r>
          </a:p>
          <a:p>
            <a:pPr algn="ctr">
              <a:lnSpc>
                <a:spcPts val="3359"/>
              </a:lnSpc>
            </a:pPr>
            <a:r>
              <a:rPr lang="en-US" sz="2399" spc="11">
                <a:solidFill>
                  <a:srgbClr val="FFFFFF"/>
                </a:solidFill>
                <a:latin typeface="TT Norms"/>
                <a:ea typeface="TT Norms"/>
                <a:cs typeface="TT Norms"/>
                <a:sym typeface="TT Norms"/>
              </a:rPr>
              <a:t>Administers and coordinates all regulatory, service, and licensing functions of the state relating to:</a:t>
            </a:r>
          </a:p>
          <a:p>
            <a:pPr algn="ctr">
              <a:lnSpc>
                <a:spcPts val="3359"/>
              </a:lnSpc>
            </a:pPr>
            <a:endParaRPr lang="en-US" sz="2399" spc="11">
              <a:solidFill>
                <a:srgbClr val="FFFFFF"/>
              </a:solidFill>
              <a:latin typeface="TT Norms"/>
              <a:ea typeface="TT Norms"/>
              <a:cs typeface="TT Norms"/>
              <a:sym typeface="TT Norms"/>
            </a:endParaRPr>
          </a:p>
        </p:txBody>
      </p:sp>
      <p:sp>
        <p:nvSpPr>
          <p:cNvPr id="24" name="TextBox 24"/>
          <p:cNvSpPr txBox="1"/>
          <p:nvPr/>
        </p:nvSpPr>
        <p:spPr>
          <a:xfrm>
            <a:off x="1743422" y="7302333"/>
            <a:ext cx="3793067" cy="466725"/>
          </a:xfrm>
          <a:prstGeom prst="rect">
            <a:avLst/>
          </a:prstGeom>
        </p:spPr>
        <p:txBody>
          <a:bodyPr lIns="0" tIns="0" rIns="0" bIns="0" rtlCol="0" anchor="t">
            <a:spAutoFit/>
          </a:bodyPr>
          <a:lstStyle/>
          <a:p>
            <a:pPr algn="ctr">
              <a:lnSpc>
                <a:spcPts val="3600"/>
              </a:lnSpc>
            </a:pPr>
            <a:r>
              <a:rPr lang="en-US" sz="3000" b="1">
                <a:solidFill>
                  <a:srgbClr val="19405B"/>
                </a:solidFill>
                <a:latin typeface="TT Norms Bold"/>
                <a:ea typeface="TT Norms Bold"/>
                <a:cs typeface="TT Norms Bold"/>
                <a:sym typeface="TT Norms Bold"/>
              </a:rPr>
              <a:t>BANKING</a:t>
            </a:r>
          </a:p>
        </p:txBody>
      </p:sp>
      <p:sp>
        <p:nvSpPr>
          <p:cNvPr id="25" name="TextBox 25"/>
          <p:cNvSpPr txBox="1"/>
          <p:nvPr/>
        </p:nvSpPr>
        <p:spPr>
          <a:xfrm>
            <a:off x="7233571" y="7302333"/>
            <a:ext cx="3793067" cy="466725"/>
          </a:xfrm>
          <a:prstGeom prst="rect">
            <a:avLst/>
          </a:prstGeom>
        </p:spPr>
        <p:txBody>
          <a:bodyPr lIns="0" tIns="0" rIns="0" bIns="0" rtlCol="0" anchor="t">
            <a:spAutoFit/>
          </a:bodyPr>
          <a:lstStyle/>
          <a:p>
            <a:pPr algn="ctr">
              <a:lnSpc>
                <a:spcPts val="3600"/>
              </a:lnSpc>
            </a:pPr>
            <a:r>
              <a:rPr lang="en-US" sz="3000" b="1">
                <a:solidFill>
                  <a:srgbClr val="19405B"/>
                </a:solidFill>
                <a:latin typeface="TT Norms Bold"/>
                <a:ea typeface="TT Norms Bold"/>
                <a:cs typeface="TT Norms Bold"/>
                <a:sym typeface="TT Norms Bold"/>
              </a:rPr>
              <a:t>CREDIT UNIONS</a:t>
            </a:r>
          </a:p>
        </p:txBody>
      </p:sp>
      <p:sp>
        <p:nvSpPr>
          <p:cNvPr id="26" name="TextBox 26"/>
          <p:cNvSpPr txBox="1"/>
          <p:nvPr/>
        </p:nvSpPr>
        <p:spPr>
          <a:xfrm>
            <a:off x="12723720" y="7302333"/>
            <a:ext cx="3793067" cy="466725"/>
          </a:xfrm>
          <a:prstGeom prst="rect">
            <a:avLst/>
          </a:prstGeom>
        </p:spPr>
        <p:txBody>
          <a:bodyPr lIns="0" tIns="0" rIns="0" bIns="0" rtlCol="0" anchor="t">
            <a:spAutoFit/>
          </a:bodyPr>
          <a:lstStyle/>
          <a:p>
            <a:pPr algn="ctr">
              <a:lnSpc>
                <a:spcPts val="3600"/>
              </a:lnSpc>
            </a:pPr>
            <a:r>
              <a:rPr lang="en-US" sz="3000" b="1">
                <a:solidFill>
                  <a:srgbClr val="19405B"/>
                </a:solidFill>
                <a:latin typeface="TT Norms Bold"/>
                <a:ea typeface="TT Norms Bold"/>
                <a:cs typeface="TT Norms Bold"/>
                <a:sym typeface="TT Norms Bold"/>
              </a:rPr>
              <a:t>INSURANCE</a:t>
            </a:r>
          </a:p>
        </p:txBody>
      </p:sp>
      <p:sp>
        <p:nvSpPr>
          <p:cNvPr id="27" name="Freeform 27" descr="Iowa Division of Credit Unions logo"/>
          <p:cNvSpPr/>
          <p:nvPr/>
        </p:nvSpPr>
        <p:spPr>
          <a:xfrm>
            <a:off x="6703136" y="8854908"/>
            <a:ext cx="4881727" cy="789952"/>
          </a:xfrm>
          <a:custGeom>
            <a:avLst/>
            <a:gdLst/>
            <a:ahLst/>
            <a:cxnLst/>
            <a:rect l="l" t="t" r="r" b="b"/>
            <a:pathLst>
              <a:path w="4881727" h="789952">
                <a:moveTo>
                  <a:pt x="0" y="0"/>
                </a:moveTo>
                <a:lnTo>
                  <a:pt x="4881728" y="0"/>
                </a:lnTo>
                <a:lnTo>
                  <a:pt x="4881728" y="789952"/>
                </a:lnTo>
                <a:lnTo>
                  <a:pt x="0" y="789952"/>
                </a:lnTo>
                <a:lnTo>
                  <a:pt x="0" y="0"/>
                </a:lnTo>
                <a:close/>
              </a:path>
            </a:pathLst>
          </a:custGeom>
          <a:blipFill>
            <a:blip r:embed="rId9"/>
            <a:stretch>
              <a:fillRect/>
            </a:stretch>
          </a:blipFill>
        </p:spPr>
        <p:txBody>
          <a:bodyPr/>
          <a:lstStyle/>
          <a:p>
            <a:endParaRPr lang="en-US"/>
          </a:p>
        </p:txBody>
      </p:sp>
      <p:sp>
        <p:nvSpPr>
          <p:cNvPr id="28" name="Freeform 28" descr="Iowa Insurance Division logo"/>
          <p:cNvSpPr/>
          <p:nvPr/>
        </p:nvSpPr>
        <p:spPr>
          <a:xfrm>
            <a:off x="12475791" y="8879139"/>
            <a:ext cx="4774437" cy="765720"/>
          </a:xfrm>
          <a:custGeom>
            <a:avLst/>
            <a:gdLst/>
            <a:ahLst/>
            <a:cxnLst/>
            <a:rect l="l" t="t" r="r" b="b"/>
            <a:pathLst>
              <a:path w="4774437" h="765720">
                <a:moveTo>
                  <a:pt x="0" y="0"/>
                </a:moveTo>
                <a:lnTo>
                  <a:pt x="4774436" y="0"/>
                </a:lnTo>
                <a:lnTo>
                  <a:pt x="4774436" y="765721"/>
                </a:lnTo>
                <a:lnTo>
                  <a:pt x="0" y="765721"/>
                </a:lnTo>
                <a:lnTo>
                  <a:pt x="0" y="0"/>
                </a:lnTo>
                <a:close/>
              </a:path>
            </a:pathLst>
          </a:custGeom>
          <a:blipFill>
            <a:blip r:embed="rId10"/>
            <a:stretch>
              <a:fillRect t="-713" b="-2451"/>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9405B"/>
        </a:solidFill>
        <a:effectLst/>
      </p:bgPr>
    </p:bg>
    <p:spTree>
      <p:nvGrpSpPr>
        <p:cNvPr id="1" name=""/>
        <p:cNvGrpSpPr/>
        <p:nvPr/>
      </p:nvGrpSpPr>
      <p:grpSpPr>
        <a:xfrm>
          <a:off x="0" y="0"/>
          <a:ext cx="0" cy="0"/>
          <a:chOff x="0" y="0"/>
          <a:chExt cx="0" cy="0"/>
        </a:xfrm>
      </p:grpSpPr>
      <p:grpSp>
        <p:nvGrpSpPr>
          <p:cNvPr id="2" name="Group 2"/>
          <p:cNvGrpSpPr/>
          <p:nvPr/>
        </p:nvGrpSpPr>
        <p:grpSpPr>
          <a:xfrm>
            <a:off x="3102412" y="3974463"/>
            <a:ext cx="3796295" cy="3984926"/>
            <a:chOff x="0" y="0"/>
            <a:chExt cx="999847" cy="1049528"/>
          </a:xfrm>
        </p:grpSpPr>
        <p:sp>
          <p:nvSpPr>
            <p:cNvPr id="3" name="Freeform 3">
              <a:extLst>
                <a:ext uri="{C183D7F6-B498-43B3-948B-1728B52AA6E4}">
                  <adec:decorative xmlns:adec="http://schemas.microsoft.com/office/drawing/2017/decorative" val="1"/>
                </a:ext>
              </a:extLst>
            </p:cNvPr>
            <p:cNvSpPr/>
            <p:nvPr/>
          </p:nvSpPr>
          <p:spPr>
            <a:xfrm>
              <a:off x="0" y="0"/>
              <a:ext cx="999847" cy="1049528"/>
            </a:xfrm>
            <a:custGeom>
              <a:avLst/>
              <a:gdLst/>
              <a:ahLst/>
              <a:cxnLst/>
              <a:rect l="l" t="t" r="r" b="b"/>
              <a:pathLst>
                <a:path w="999847" h="1049528">
                  <a:moveTo>
                    <a:pt x="42826" y="0"/>
                  </a:moveTo>
                  <a:lnTo>
                    <a:pt x="957021" y="0"/>
                  </a:lnTo>
                  <a:cubicBezTo>
                    <a:pt x="968379" y="0"/>
                    <a:pt x="979272" y="4512"/>
                    <a:pt x="987304" y="12543"/>
                  </a:cubicBezTo>
                  <a:cubicBezTo>
                    <a:pt x="995335" y="20575"/>
                    <a:pt x="999847" y="31468"/>
                    <a:pt x="999847" y="42826"/>
                  </a:cubicBezTo>
                  <a:lnTo>
                    <a:pt x="999847" y="1006702"/>
                  </a:lnTo>
                  <a:cubicBezTo>
                    <a:pt x="999847" y="1018060"/>
                    <a:pt x="995335" y="1028953"/>
                    <a:pt x="987304" y="1036984"/>
                  </a:cubicBezTo>
                  <a:cubicBezTo>
                    <a:pt x="979272" y="1045016"/>
                    <a:pt x="968379" y="1049528"/>
                    <a:pt x="957021" y="1049528"/>
                  </a:cubicBezTo>
                  <a:lnTo>
                    <a:pt x="42826" y="1049528"/>
                  </a:lnTo>
                  <a:cubicBezTo>
                    <a:pt x="31468" y="1049528"/>
                    <a:pt x="20575" y="1045016"/>
                    <a:pt x="12543" y="1036984"/>
                  </a:cubicBezTo>
                  <a:cubicBezTo>
                    <a:pt x="4512" y="1028953"/>
                    <a:pt x="0" y="1018060"/>
                    <a:pt x="0" y="1006702"/>
                  </a:cubicBezTo>
                  <a:lnTo>
                    <a:pt x="0" y="42826"/>
                  </a:lnTo>
                  <a:cubicBezTo>
                    <a:pt x="0" y="31468"/>
                    <a:pt x="4512" y="20575"/>
                    <a:pt x="12543" y="12543"/>
                  </a:cubicBezTo>
                  <a:cubicBezTo>
                    <a:pt x="20575" y="4512"/>
                    <a:pt x="31468" y="0"/>
                    <a:pt x="42826" y="0"/>
                  </a:cubicBezTo>
                  <a:close/>
                </a:path>
              </a:pathLst>
            </a:custGeom>
            <a:solidFill>
              <a:srgbClr val="FFFFFF"/>
            </a:solidFill>
          </p:spPr>
          <p:txBody>
            <a:bodyPr/>
            <a:lstStyle/>
            <a:p>
              <a:endParaRPr lang="en-US"/>
            </a:p>
          </p:txBody>
        </p:sp>
        <p:sp>
          <p:nvSpPr>
            <p:cNvPr id="4" name="TextBox 4"/>
            <p:cNvSpPr txBox="1"/>
            <p:nvPr/>
          </p:nvSpPr>
          <p:spPr>
            <a:xfrm>
              <a:off x="0" y="-190500"/>
              <a:ext cx="999847" cy="1240028"/>
            </a:xfrm>
            <a:prstGeom prst="rect">
              <a:avLst/>
            </a:prstGeom>
          </p:spPr>
          <p:txBody>
            <a:bodyPr lIns="50800" tIns="50800" rIns="50800" bIns="50800" rtlCol="0" anchor="ctr"/>
            <a:lstStyle/>
            <a:p>
              <a:pPr algn="ctr">
                <a:lnSpc>
                  <a:spcPts val="5040"/>
                </a:lnSpc>
              </a:pPr>
              <a:endParaRPr/>
            </a:p>
          </p:txBody>
        </p:sp>
      </p:grpSp>
      <p:grpSp>
        <p:nvGrpSpPr>
          <p:cNvPr id="5" name="Group 5"/>
          <p:cNvGrpSpPr/>
          <p:nvPr/>
        </p:nvGrpSpPr>
        <p:grpSpPr>
          <a:xfrm>
            <a:off x="3708695" y="3131083"/>
            <a:ext cx="2583730" cy="2583730"/>
            <a:chOff x="0" y="0"/>
            <a:chExt cx="812800" cy="812800"/>
          </a:xfrm>
        </p:grpSpPr>
        <p:sp>
          <p:nvSpPr>
            <p:cNvPr id="6" name="Freeform 6">
              <a:extLst>
                <a:ext uri="{C183D7F6-B498-43B3-948B-1728B52AA6E4}">
                  <adec:decorative xmlns:adec="http://schemas.microsoft.com/office/drawing/2017/decorative" val="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7" name="TextBox 7"/>
            <p:cNvSpPr txBox="1"/>
            <p:nvPr/>
          </p:nvSpPr>
          <p:spPr>
            <a:xfrm>
              <a:off x="76200" y="-114300"/>
              <a:ext cx="660400" cy="850900"/>
            </a:xfrm>
            <a:prstGeom prst="rect">
              <a:avLst/>
            </a:prstGeom>
          </p:spPr>
          <p:txBody>
            <a:bodyPr lIns="50800" tIns="50800" rIns="50800" bIns="50800" rtlCol="0" anchor="ctr"/>
            <a:lstStyle/>
            <a:p>
              <a:pPr algn="ctr">
                <a:lnSpc>
                  <a:spcPts val="5040"/>
                </a:lnSpc>
              </a:pPr>
              <a:endParaRPr/>
            </a:p>
          </p:txBody>
        </p:sp>
      </p:grpSp>
      <p:grpSp>
        <p:nvGrpSpPr>
          <p:cNvPr id="8" name="Group 8"/>
          <p:cNvGrpSpPr/>
          <p:nvPr/>
        </p:nvGrpSpPr>
        <p:grpSpPr>
          <a:xfrm>
            <a:off x="7245853" y="3974463"/>
            <a:ext cx="3796295" cy="3984926"/>
            <a:chOff x="0" y="0"/>
            <a:chExt cx="999847" cy="1049528"/>
          </a:xfrm>
        </p:grpSpPr>
        <p:sp>
          <p:nvSpPr>
            <p:cNvPr id="9" name="Freeform 9">
              <a:extLst>
                <a:ext uri="{C183D7F6-B498-43B3-948B-1728B52AA6E4}">
                  <adec:decorative xmlns:adec="http://schemas.microsoft.com/office/drawing/2017/decorative" val="1"/>
                </a:ext>
              </a:extLst>
            </p:cNvPr>
            <p:cNvSpPr/>
            <p:nvPr/>
          </p:nvSpPr>
          <p:spPr>
            <a:xfrm>
              <a:off x="0" y="0"/>
              <a:ext cx="999847" cy="1049528"/>
            </a:xfrm>
            <a:custGeom>
              <a:avLst/>
              <a:gdLst/>
              <a:ahLst/>
              <a:cxnLst/>
              <a:rect l="l" t="t" r="r" b="b"/>
              <a:pathLst>
                <a:path w="999847" h="1049528">
                  <a:moveTo>
                    <a:pt x="42826" y="0"/>
                  </a:moveTo>
                  <a:lnTo>
                    <a:pt x="957021" y="0"/>
                  </a:lnTo>
                  <a:cubicBezTo>
                    <a:pt x="968379" y="0"/>
                    <a:pt x="979272" y="4512"/>
                    <a:pt x="987304" y="12543"/>
                  </a:cubicBezTo>
                  <a:cubicBezTo>
                    <a:pt x="995335" y="20575"/>
                    <a:pt x="999847" y="31468"/>
                    <a:pt x="999847" y="42826"/>
                  </a:cubicBezTo>
                  <a:lnTo>
                    <a:pt x="999847" y="1006702"/>
                  </a:lnTo>
                  <a:cubicBezTo>
                    <a:pt x="999847" y="1018060"/>
                    <a:pt x="995335" y="1028953"/>
                    <a:pt x="987304" y="1036984"/>
                  </a:cubicBezTo>
                  <a:cubicBezTo>
                    <a:pt x="979272" y="1045016"/>
                    <a:pt x="968379" y="1049528"/>
                    <a:pt x="957021" y="1049528"/>
                  </a:cubicBezTo>
                  <a:lnTo>
                    <a:pt x="42826" y="1049528"/>
                  </a:lnTo>
                  <a:cubicBezTo>
                    <a:pt x="31468" y="1049528"/>
                    <a:pt x="20575" y="1045016"/>
                    <a:pt x="12543" y="1036984"/>
                  </a:cubicBezTo>
                  <a:cubicBezTo>
                    <a:pt x="4512" y="1028953"/>
                    <a:pt x="0" y="1018060"/>
                    <a:pt x="0" y="1006702"/>
                  </a:cubicBezTo>
                  <a:lnTo>
                    <a:pt x="0" y="42826"/>
                  </a:lnTo>
                  <a:cubicBezTo>
                    <a:pt x="0" y="31468"/>
                    <a:pt x="4512" y="20575"/>
                    <a:pt x="12543" y="12543"/>
                  </a:cubicBezTo>
                  <a:cubicBezTo>
                    <a:pt x="20575" y="4512"/>
                    <a:pt x="31468" y="0"/>
                    <a:pt x="42826" y="0"/>
                  </a:cubicBezTo>
                  <a:close/>
                </a:path>
              </a:pathLst>
            </a:custGeom>
            <a:solidFill>
              <a:srgbClr val="FFFFFF"/>
            </a:solidFill>
          </p:spPr>
          <p:txBody>
            <a:bodyPr/>
            <a:lstStyle/>
            <a:p>
              <a:endParaRPr lang="en-US"/>
            </a:p>
          </p:txBody>
        </p:sp>
        <p:sp>
          <p:nvSpPr>
            <p:cNvPr id="10" name="TextBox 10"/>
            <p:cNvSpPr txBox="1"/>
            <p:nvPr/>
          </p:nvSpPr>
          <p:spPr>
            <a:xfrm>
              <a:off x="0" y="-190500"/>
              <a:ext cx="999847" cy="1240028"/>
            </a:xfrm>
            <a:prstGeom prst="rect">
              <a:avLst/>
            </a:prstGeom>
          </p:spPr>
          <p:txBody>
            <a:bodyPr lIns="50800" tIns="50800" rIns="50800" bIns="50800" rtlCol="0" anchor="ctr"/>
            <a:lstStyle/>
            <a:p>
              <a:pPr algn="ctr">
                <a:lnSpc>
                  <a:spcPts val="5040"/>
                </a:lnSpc>
              </a:pPr>
              <a:endParaRPr/>
            </a:p>
          </p:txBody>
        </p:sp>
      </p:grpSp>
      <p:grpSp>
        <p:nvGrpSpPr>
          <p:cNvPr id="11" name="Group 11"/>
          <p:cNvGrpSpPr/>
          <p:nvPr/>
        </p:nvGrpSpPr>
        <p:grpSpPr>
          <a:xfrm>
            <a:off x="7852135" y="3131083"/>
            <a:ext cx="2583730" cy="2583730"/>
            <a:chOff x="0" y="0"/>
            <a:chExt cx="812800" cy="812800"/>
          </a:xfrm>
        </p:grpSpPr>
        <p:sp>
          <p:nvSpPr>
            <p:cNvPr id="12" name="Freeform 12">
              <a:extLst>
                <a:ext uri="{C183D7F6-B498-43B3-948B-1728B52AA6E4}">
                  <adec:decorative xmlns:adec="http://schemas.microsoft.com/office/drawing/2017/decorative" val="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13" name="TextBox 13"/>
            <p:cNvSpPr txBox="1"/>
            <p:nvPr/>
          </p:nvSpPr>
          <p:spPr>
            <a:xfrm>
              <a:off x="76200" y="-114300"/>
              <a:ext cx="660400" cy="850900"/>
            </a:xfrm>
            <a:prstGeom prst="rect">
              <a:avLst/>
            </a:prstGeom>
          </p:spPr>
          <p:txBody>
            <a:bodyPr lIns="50800" tIns="50800" rIns="50800" bIns="50800" rtlCol="0" anchor="ctr"/>
            <a:lstStyle/>
            <a:p>
              <a:pPr algn="ctr">
                <a:lnSpc>
                  <a:spcPts val="5040"/>
                </a:lnSpc>
              </a:pPr>
              <a:endParaRPr/>
            </a:p>
          </p:txBody>
        </p:sp>
      </p:grpSp>
      <p:grpSp>
        <p:nvGrpSpPr>
          <p:cNvPr id="14" name="Group 14"/>
          <p:cNvGrpSpPr/>
          <p:nvPr/>
        </p:nvGrpSpPr>
        <p:grpSpPr>
          <a:xfrm>
            <a:off x="3870783" y="3293172"/>
            <a:ext cx="2259552" cy="2259552"/>
            <a:chOff x="0" y="0"/>
            <a:chExt cx="812800" cy="812800"/>
          </a:xfrm>
        </p:grpSpPr>
        <p:sp>
          <p:nvSpPr>
            <p:cNvPr id="15" name="Freeform 15" descr="Superintendent of Banking James Johnson"/>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30940" t="-2213" r="-34545" b="-69721"/>
              </a:stretch>
            </a:blipFill>
            <a:ln w="95250" cap="sq">
              <a:solidFill>
                <a:srgbClr val="19405B"/>
              </a:solidFill>
              <a:prstDash val="solid"/>
              <a:miter/>
            </a:ln>
          </p:spPr>
          <p:txBody>
            <a:bodyPr/>
            <a:lstStyle/>
            <a:p>
              <a:endParaRPr lang="en-US"/>
            </a:p>
          </p:txBody>
        </p:sp>
      </p:grpSp>
      <p:grpSp>
        <p:nvGrpSpPr>
          <p:cNvPr id="16" name="Group 16"/>
          <p:cNvGrpSpPr/>
          <p:nvPr/>
        </p:nvGrpSpPr>
        <p:grpSpPr>
          <a:xfrm>
            <a:off x="11389293" y="3974463"/>
            <a:ext cx="3796295" cy="3984926"/>
            <a:chOff x="0" y="0"/>
            <a:chExt cx="999847" cy="1049528"/>
          </a:xfrm>
        </p:grpSpPr>
        <p:sp>
          <p:nvSpPr>
            <p:cNvPr id="17" name="Freeform 17">
              <a:extLst>
                <a:ext uri="{C183D7F6-B498-43B3-948B-1728B52AA6E4}">
                  <adec:decorative xmlns:adec="http://schemas.microsoft.com/office/drawing/2017/decorative" val="1"/>
                </a:ext>
              </a:extLst>
            </p:cNvPr>
            <p:cNvSpPr/>
            <p:nvPr/>
          </p:nvSpPr>
          <p:spPr>
            <a:xfrm>
              <a:off x="0" y="0"/>
              <a:ext cx="999847" cy="1049528"/>
            </a:xfrm>
            <a:custGeom>
              <a:avLst/>
              <a:gdLst/>
              <a:ahLst/>
              <a:cxnLst/>
              <a:rect l="l" t="t" r="r" b="b"/>
              <a:pathLst>
                <a:path w="999847" h="1049528">
                  <a:moveTo>
                    <a:pt x="42826" y="0"/>
                  </a:moveTo>
                  <a:lnTo>
                    <a:pt x="957021" y="0"/>
                  </a:lnTo>
                  <a:cubicBezTo>
                    <a:pt x="968379" y="0"/>
                    <a:pt x="979272" y="4512"/>
                    <a:pt x="987304" y="12543"/>
                  </a:cubicBezTo>
                  <a:cubicBezTo>
                    <a:pt x="995335" y="20575"/>
                    <a:pt x="999847" y="31468"/>
                    <a:pt x="999847" y="42826"/>
                  </a:cubicBezTo>
                  <a:lnTo>
                    <a:pt x="999847" y="1006702"/>
                  </a:lnTo>
                  <a:cubicBezTo>
                    <a:pt x="999847" y="1018060"/>
                    <a:pt x="995335" y="1028953"/>
                    <a:pt x="987304" y="1036984"/>
                  </a:cubicBezTo>
                  <a:cubicBezTo>
                    <a:pt x="979272" y="1045016"/>
                    <a:pt x="968379" y="1049528"/>
                    <a:pt x="957021" y="1049528"/>
                  </a:cubicBezTo>
                  <a:lnTo>
                    <a:pt x="42826" y="1049528"/>
                  </a:lnTo>
                  <a:cubicBezTo>
                    <a:pt x="31468" y="1049528"/>
                    <a:pt x="20575" y="1045016"/>
                    <a:pt x="12543" y="1036984"/>
                  </a:cubicBezTo>
                  <a:cubicBezTo>
                    <a:pt x="4512" y="1028953"/>
                    <a:pt x="0" y="1018060"/>
                    <a:pt x="0" y="1006702"/>
                  </a:cubicBezTo>
                  <a:lnTo>
                    <a:pt x="0" y="42826"/>
                  </a:lnTo>
                  <a:cubicBezTo>
                    <a:pt x="0" y="31468"/>
                    <a:pt x="4512" y="20575"/>
                    <a:pt x="12543" y="12543"/>
                  </a:cubicBezTo>
                  <a:cubicBezTo>
                    <a:pt x="20575" y="4512"/>
                    <a:pt x="31468" y="0"/>
                    <a:pt x="42826" y="0"/>
                  </a:cubicBezTo>
                  <a:close/>
                </a:path>
              </a:pathLst>
            </a:custGeom>
            <a:solidFill>
              <a:srgbClr val="FFFFFF"/>
            </a:solidFill>
          </p:spPr>
          <p:txBody>
            <a:bodyPr/>
            <a:lstStyle/>
            <a:p>
              <a:endParaRPr lang="en-US"/>
            </a:p>
          </p:txBody>
        </p:sp>
        <p:sp>
          <p:nvSpPr>
            <p:cNvPr id="18" name="TextBox 18"/>
            <p:cNvSpPr txBox="1"/>
            <p:nvPr/>
          </p:nvSpPr>
          <p:spPr>
            <a:xfrm>
              <a:off x="0" y="-190500"/>
              <a:ext cx="999847" cy="1240028"/>
            </a:xfrm>
            <a:prstGeom prst="rect">
              <a:avLst/>
            </a:prstGeom>
          </p:spPr>
          <p:txBody>
            <a:bodyPr lIns="50800" tIns="50800" rIns="50800" bIns="50800" rtlCol="0" anchor="ctr"/>
            <a:lstStyle/>
            <a:p>
              <a:pPr algn="ctr">
                <a:lnSpc>
                  <a:spcPts val="5040"/>
                </a:lnSpc>
              </a:pPr>
              <a:endParaRPr/>
            </a:p>
          </p:txBody>
        </p:sp>
      </p:grpSp>
      <p:grpSp>
        <p:nvGrpSpPr>
          <p:cNvPr id="19" name="Group 19"/>
          <p:cNvGrpSpPr/>
          <p:nvPr/>
        </p:nvGrpSpPr>
        <p:grpSpPr>
          <a:xfrm>
            <a:off x="11995576" y="3131083"/>
            <a:ext cx="2583730" cy="2583730"/>
            <a:chOff x="0" y="0"/>
            <a:chExt cx="812800" cy="812800"/>
          </a:xfrm>
        </p:grpSpPr>
        <p:sp>
          <p:nvSpPr>
            <p:cNvPr id="20" name="Freeform 20">
              <a:extLst>
                <a:ext uri="{C183D7F6-B498-43B3-948B-1728B52AA6E4}">
                  <adec:decorative xmlns:adec="http://schemas.microsoft.com/office/drawing/2017/decorative" val="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US"/>
            </a:p>
          </p:txBody>
        </p:sp>
        <p:sp>
          <p:nvSpPr>
            <p:cNvPr id="21" name="TextBox 21"/>
            <p:cNvSpPr txBox="1"/>
            <p:nvPr/>
          </p:nvSpPr>
          <p:spPr>
            <a:xfrm>
              <a:off x="76200" y="-114300"/>
              <a:ext cx="660400" cy="850900"/>
            </a:xfrm>
            <a:prstGeom prst="rect">
              <a:avLst/>
            </a:prstGeom>
          </p:spPr>
          <p:txBody>
            <a:bodyPr lIns="50800" tIns="50800" rIns="50800" bIns="50800" rtlCol="0" anchor="ctr"/>
            <a:lstStyle/>
            <a:p>
              <a:pPr algn="ctr">
                <a:lnSpc>
                  <a:spcPts val="5040"/>
                </a:lnSpc>
              </a:pPr>
              <a:endParaRPr/>
            </a:p>
          </p:txBody>
        </p:sp>
      </p:grpSp>
      <p:grpSp>
        <p:nvGrpSpPr>
          <p:cNvPr id="22" name="Group 22"/>
          <p:cNvGrpSpPr/>
          <p:nvPr/>
        </p:nvGrpSpPr>
        <p:grpSpPr>
          <a:xfrm>
            <a:off x="8014224" y="3326838"/>
            <a:ext cx="2259552" cy="2259552"/>
            <a:chOff x="0" y="0"/>
            <a:chExt cx="812800" cy="812800"/>
          </a:xfrm>
        </p:grpSpPr>
        <p:sp>
          <p:nvSpPr>
            <p:cNvPr id="23" name="Freeform 23" descr="Iowa Superintendent of Credit Unions Katie Averill"/>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t="-11459" b="-31040"/>
              </a:stretch>
            </a:blipFill>
            <a:ln w="95250" cap="sq">
              <a:solidFill>
                <a:srgbClr val="19405B"/>
              </a:solidFill>
              <a:prstDash val="solid"/>
              <a:miter/>
            </a:ln>
          </p:spPr>
          <p:txBody>
            <a:bodyPr/>
            <a:lstStyle/>
            <a:p>
              <a:endParaRPr lang="en-US"/>
            </a:p>
          </p:txBody>
        </p:sp>
      </p:grpSp>
      <p:sp>
        <p:nvSpPr>
          <p:cNvPr id="24" name="Freeform 24">
            <a:extLst>
              <a:ext uri="{C183D7F6-B498-43B3-948B-1728B52AA6E4}">
                <adec:decorative xmlns:adec="http://schemas.microsoft.com/office/drawing/2017/decorative" val="1"/>
              </a:ext>
            </a:extLst>
          </p:cNvPr>
          <p:cNvSpPr/>
          <p:nvPr/>
        </p:nvSpPr>
        <p:spPr>
          <a:xfrm>
            <a:off x="2569029" y="-3060197"/>
            <a:ext cx="13149943" cy="3364997"/>
          </a:xfrm>
          <a:custGeom>
            <a:avLst/>
            <a:gdLst/>
            <a:ahLst/>
            <a:cxnLst/>
            <a:rect l="l" t="t" r="r" b="b"/>
            <a:pathLst>
              <a:path w="13149943" h="3364997">
                <a:moveTo>
                  <a:pt x="0" y="0"/>
                </a:moveTo>
                <a:lnTo>
                  <a:pt x="13149942" y="0"/>
                </a:lnTo>
                <a:lnTo>
                  <a:pt x="13149942" y="3364997"/>
                </a:lnTo>
                <a:lnTo>
                  <a:pt x="0" y="3364997"/>
                </a:lnTo>
                <a:lnTo>
                  <a:pt x="0" y="0"/>
                </a:lnTo>
                <a:close/>
              </a:path>
            </a:pathLst>
          </a:custGeom>
          <a:blipFill>
            <a:blip>
              <a:extLst>
                <a:ext uri="{96DAC541-7B7A-43D3-8B79-37D633B846F1}">
                  <asvg:svgBlip xmlns:asvg="http://schemas.microsoft.com/office/drawing/2016/SVG/main" r:embed="rId4"/>
                </a:ext>
              </a:extLst>
            </a:blip>
            <a:stretch>
              <a:fillRect t="-265136" r="-16795"/>
            </a:stretch>
          </a:blipFill>
        </p:spPr>
        <p:txBody>
          <a:bodyPr/>
          <a:lstStyle/>
          <a:p>
            <a:endParaRPr lang="en-US"/>
          </a:p>
        </p:txBody>
      </p:sp>
      <p:sp>
        <p:nvSpPr>
          <p:cNvPr id="25" name="Freeform 25" descr="Iowa Department of Insurance and Financial Services logo"/>
          <p:cNvSpPr/>
          <p:nvPr/>
        </p:nvSpPr>
        <p:spPr>
          <a:xfrm>
            <a:off x="5777905" y="8784936"/>
            <a:ext cx="6732190" cy="624177"/>
          </a:xfrm>
          <a:custGeom>
            <a:avLst/>
            <a:gdLst/>
            <a:ahLst/>
            <a:cxnLst/>
            <a:rect l="l" t="t" r="r" b="b"/>
            <a:pathLst>
              <a:path w="6732190" h="624177">
                <a:moveTo>
                  <a:pt x="0" y="0"/>
                </a:moveTo>
                <a:lnTo>
                  <a:pt x="6732190" y="0"/>
                </a:lnTo>
                <a:lnTo>
                  <a:pt x="6732190" y="624176"/>
                </a:lnTo>
                <a:lnTo>
                  <a:pt x="0" y="624176"/>
                </a:lnTo>
                <a:lnTo>
                  <a:pt x="0" y="0"/>
                </a:lnTo>
                <a:close/>
              </a:path>
            </a:pathLst>
          </a:custGeom>
          <a:blipFill>
            <a:blip r:embed="rId5"/>
            <a:stretch>
              <a:fillRect/>
            </a:stretch>
          </a:blipFill>
        </p:spPr>
        <p:txBody>
          <a:bodyPr/>
          <a:lstStyle/>
          <a:p>
            <a:endParaRPr lang="en-US"/>
          </a:p>
        </p:txBody>
      </p:sp>
      <p:sp>
        <p:nvSpPr>
          <p:cNvPr id="26" name="TextBox 26"/>
          <p:cNvSpPr txBox="1"/>
          <p:nvPr/>
        </p:nvSpPr>
        <p:spPr>
          <a:xfrm>
            <a:off x="0" y="1339215"/>
            <a:ext cx="18288000" cy="842010"/>
          </a:xfrm>
          <a:prstGeom prst="rect">
            <a:avLst/>
          </a:prstGeom>
        </p:spPr>
        <p:txBody>
          <a:bodyPr lIns="0" tIns="0" rIns="0" bIns="0" rtlCol="0" anchor="t">
            <a:spAutoFit/>
          </a:bodyPr>
          <a:lstStyle/>
          <a:p>
            <a:pPr algn="ctr">
              <a:lnSpc>
                <a:spcPts val="6420"/>
              </a:lnSpc>
            </a:pPr>
            <a:r>
              <a:rPr lang="en-US" sz="6000" b="1">
                <a:solidFill>
                  <a:srgbClr val="FFFFFF"/>
                </a:solidFill>
                <a:latin typeface="TT Norms Bold"/>
                <a:ea typeface="TT Norms Bold"/>
                <a:cs typeface="TT Norms Bold"/>
                <a:sym typeface="TT Norms Bold"/>
              </a:rPr>
              <a:t>OUR LEADERSHIP TEAM</a:t>
            </a:r>
          </a:p>
        </p:txBody>
      </p:sp>
      <p:sp>
        <p:nvSpPr>
          <p:cNvPr id="27" name="TextBox 27"/>
          <p:cNvSpPr txBox="1"/>
          <p:nvPr/>
        </p:nvSpPr>
        <p:spPr>
          <a:xfrm>
            <a:off x="11698664" y="6098930"/>
            <a:ext cx="3177552" cy="446913"/>
          </a:xfrm>
          <a:prstGeom prst="rect">
            <a:avLst/>
          </a:prstGeom>
        </p:spPr>
        <p:txBody>
          <a:bodyPr lIns="0" tIns="0" rIns="0" bIns="0" rtlCol="0" anchor="t">
            <a:spAutoFit/>
          </a:bodyPr>
          <a:lstStyle/>
          <a:p>
            <a:pPr algn="ctr">
              <a:lnSpc>
                <a:spcPts val="3780"/>
              </a:lnSpc>
            </a:pPr>
            <a:r>
              <a:rPr lang="en-US" sz="2520" b="1">
                <a:solidFill>
                  <a:srgbClr val="023535"/>
                </a:solidFill>
                <a:latin typeface="TT Norms Bold"/>
                <a:ea typeface="TT Norms Bold"/>
                <a:cs typeface="TT Norms Bold"/>
                <a:sym typeface="TT Norms Bold"/>
              </a:rPr>
              <a:t>Doug Ommen</a:t>
            </a:r>
          </a:p>
        </p:txBody>
      </p:sp>
      <p:sp>
        <p:nvSpPr>
          <p:cNvPr id="28" name="TextBox 28"/>
          <p:cNvSpPr txBox="1"/>
          <p:nvPr/>
        </p:nvSpPr>
        <p:spPr>
          <a:xfrm>
            <a:off x="11699372" y="6709466"/>
            <a:ext cx="3177552" cy="1055370"/>
          </a:xfrm>
          <a:prstGeom prst="rect">
            <a:avLst/>
          </a:prstGeom>
        </p:spPr>
        <p:txBody>
          <a:bodyPr lIns="0" tIns="0" rIns="0" bIns="0" rtlCol="0" anchor="t">
            <a:spAutoFit/>
          </a:bodyPr>
          <a:lstStyle/>
          <a:p>
            <a:pPr algn="ctr">
              <a:lnSpc>
                <a:spcPts val="2939"/>
              </a:lnSpc>
            </a:pPr>
            <a:r>
              <a:rPr lang="en-US" sz="2099" spc="10">
                <a:solidFill>
                  <a:srgbClr val="023535"/>
                </a:solidFill>
                <a:latin typeface="TT Norms"/>
                <a:ea typeface="TT Norms"/>
                <a:cs typeface="TT Norms"/>
                <a:sym typeface="TT Norms"/>
              </a:rPr>
              <a:t>DIFS Director and</a:t>
            </a:r>
          </a:p>
          <a:p>
            <a:pPr algn="ctr">
              <a:lnSpc>
                <a:spcPts val="2939"/>
              </a:lnSpc>
            </a:pPr>
            <a:r>
              <a:rPr lang="en-US" sz="2099" spc="10">
                <a:solidFill>
                  <a:srgbClr val="023535"/>
                </a:solidFill>
                <a:latin typeface="TT Norms"/>
                <a:ea typeface="TT Norms"/>
                <a:cs typeface="TT Norms"/>
                <a:sym typeface="TT Norms"/>
              </a:rPr>
              <a:t>Insurance Commissioner</a:t>
            </a:r>
          </a:p>
          <a:p>
            <a:pPr algn="ctr">
              <a:lnSpc>
                <a:spcPts val="2520"/>
              </a:lnSpc>
            </a:pPr>
            <a:endParaRPr lang="en-US" sz="2099" spc="10">
              <a:solidFill>
                <a:srgbClr val="023535"/>
              </a:solidFill>
              <a:latin typeface="TT Norms"/>
              <a:ea typeface="TT Norms"/>
              <a:cs typeface="TT Norms"/>
              <a:sym typeface="TT Norms"/>
            </a:endParaRPr>
          </a:p>
        </p:txBody>
      </p:sp>
      <p:sp>
        <p:nvSpPr>
          <p:cNvPr id="29" name="TextBox 29"/>
          <p:cNvSpPr txBox="1"/>
          <p:nvPr/>
        </p:nvSpPr>
        <p:spPr>
          <a:xfrm>
            <a:off x="3411076" y="6122297"/>
            <a:ext cx="3177552" cy="446913"/>
          </a:xfrm>
          <a:prstGeom prst="rect">
            <a:avLst/>
          </a:prstGeom>
        </p:spPr>
        <p:txBody>
          <a:bodyPr lIns="0" tIns="0" rIns="0" bIns="0" rtlCol="0" anchor="t">
            <a:spAutoFit/>
          </a:bodyPr>
          <a:lstStyle/>
          <a:p>
            <a:pPr algn="ctr">
              <a:lnSpc>
                <a:spcPts val="3780"/>
              </a:lnSpc>
            </a:pPr>
            <a:r>
              <a:rPr lang="en-US" sz="2520" b="1">
                <a:solidFill>
                  <a:srgbClr val="023535"/>
                </a:solidFill>
                <a:latin typeface="TT Norms Bold"/>
                <a:ea typeface="TT Norms Bold"/>
                <a:cs typeface="TT Norms Bold"/>
                <a:sym typeface="TT Norms Bold"/>
              </a:rPr>
              <a:t>James Johnson</a:t>
            </a:r>
          </a:p>
        </p:txBody>
      </p:sp>
      <p:sp>
        <p:nvSpPr>
          <p:cNvPr id="30" name="TextBox 30"/>
          <p:cNvSpPr txBox="1"/>
          <p:nvPr/>
        </p:nvSpPr>
        <p:spPr>
          <a:xfrm>
            <a:off x="3411783" y="6756199"/>
            <a:ext cx="3177552" cy="1055370"/>
          </a:xfrm>
          <a:prstGeom prst="rect">
            <a:avLst/>
          </a:prstGeom>
        </p:spPr>
        <p:txBody>
          <a:bodyPr lIns="0" tIns="0" rIns="0" bIns="0" rtlCol="0" anchor="t">
            <a:spAutoFit/>
          </a:bodyPr>
          <a:lstStyle/>
          <a:p>
            <a:pPr algn="ctr">
              <a:lnSpc>
                <a:spcPts val="2939"/>
              </a:lnSpc>
            </a:pPr>
            <a:r>
              <a:rPr lang="en-US" sz="2099" spc="10">
                <a:solidFill>
                  <a:srgbClr val="023535"/>
                </a:solidFill>
                <a:latin typeface="TT Norms"/>
                <a:ea typeface="TT Norms"/>
                <a:cs typeface="TT Norms"/>
                <a:sym typeface="TT Norms"/>
              </a:rPr>
              <a:t>Superintendent</a:t>
            </a:r>
          </a:p>
          <a:p>
            <a:pPr algn="ctr">
              <a:lnSpc>
                <a:spcPts val="2939"/>
              </a:lnSpc>
            </a:pPr>
            <a:r>
              <a:rPr lang="en-US" sz="2099" spc="10">
                <a:solidFill>
                  <a:srgbClr val="023535"/>
                </a:solidFill>
                <a:latin typeface="TT Norms"/>
                <a:ea typeface="TT Norms"/>
                <a:cs typeface="TT Norms"/>
                <a:sym typeface="TT Norms"/>
              </a:rPr>
              <a:t>of Banking</a:t>
            </a:r>
          </a:p>
          <a:p>
            <a:pPr algn="ctr">
              <a:lnSpc>
                <a:spcPts val="2520"/>
              </a:lnSpc>
            </a:pPr>
            <a:endParaRPr lang="en-US" sz="2099" spc="10">
              <a:solidFill>
                <a:srgbClr val="023535"/>
              </a:solidFill>
              <a:latin typeface="TT Norms"/>
              <a:ea typeface="TT Norms"/>
              <a:cs typeface="TT Norms"/>
              <a:sym typeface="TT Norms"/>
            </a:endParaRPr>
          </a:p>
        </p:txBody>
      </p:sp>
      <p:sp>
        <p:nvSpPr>
          <p:cNvPr id="31" name="TextBox 31"/>
          <p:cNvSpPr txBox="1"/>
          <p:nvPr/>
        </p:nvSpPr>
        <p:spPr>
          <a:xfrm>
            <a:off x="7555224" y="6122297"/>
            <a:ext cx="3177552" cy="446913"/>
          </a:xfrm>
          <a:prstGeom prst="rect">
            <a:avLst/>
          </a:prstGeom>
        </p:spPr>
        <p:txBody>
          <a:bodyPr lIns="0" tIns="0" rIns="0" bIns="0" rtlCol="0" anchor="t">
            <a:spAutoFit/>
          </a:bodyPr>
          <a:lstStyle/>
          <a:p>
            <a:pPr algn="ctr">
              <a:lnSpc>
                <a:spcPts val="3780"/>
              </a:lnSpc>
            </a:pPr>
            <a:r>
              <a:rPr lang="en-US" sz="2520" b="1">
                <a:solidFill>
                  <a:srgbClr val="023535"/>
                </a:solidFill>
                <a:latin typeface="TT Norms Bold"/>
                <a:ea typeface="TT Norms Bold"/>
                <a:cs typeface="TT Norms Bold"/>
                <a:sym typeface="TT Norms Bold"/>
              </a:rPr>
              <a:t>Katie Averill</a:t>
            </a:r>
          </a:p>
        </p:txBody>
      </p:sp>
      <p:sp>
        <p:nvSpPr>
          <p:cNvPr id="32" name="TextBox 32"/>
          <p:cNvSpPr txBox="1"/>
          <p:nvPr/>
        </p:nvSpPr>
        <p:spPr>
          <a:xfrm>
            <a:off x="7555224" y="6759710"/>
            <a:ext cx="3177552" cy="1055370"/>
          </a:xfrm>
          <a:prstGeom prst="rect">
            <a:avLst/>
          </a:prstGeom>
        </p:spPr>
        <p:txBody>
          <a:bodyPr lIns="0" tIns="0" rIns="0" bIns="0" rtlCol="0" anchor="t">
            <a:spAutoFit/>
          </a:bodyPr>
          <a:lstStyle/>
          <a:p>
            <a:pPr algn="ctr">
              <a:lnSpc>
                <a:spcPts val="2939"/>
              </a:lnSpc>
            </a:pPr>
            <a:r>
              <a:rPr lang="en-US" sz="2099" spc="10">
                <a:solidFill>
                  <a:srgbClr val="023535"/>
                </a:solidFill>
                <a:latin typeface="TT Norms"/>
                <a:ea typeface="TT Norms"/>
                <a:cs typeface="TT Norms"/>
                <a:sym typeface="TT Norms"/>
              </a:rPr>
              <a:t>Superintendent</a:t>
            </a:r>
          </a:p>
          <a:p>
            <a:pPr algn="ctr">
              <a:lnSpc>
                <a:spcPts val="2939"/>
              </a:lnSpc>
            </a:pPr>
            <a:r>
              <a:rPr lang="en-US" sz="2099" spc="10">
                <a:solidFill>
                  <a:srgbClr val="023535"/>
                </a:solidFill>
                <a:latin typeface="TT Norms"/>
                <a:ea typeface="TT Norms"/>
                <a:cs typeface="TT Norms"/>
                <a:sym typeface="TT Norms"/>
              </a:rPr>
              <a:t>of Credit Unions</a:t>
            </a:r>
          </a:p>
          <a:p>
            <a:pPr algn="ctr">
              <a:lnSpc>
                <a:spcPts val="2520"/>
              </a:lnSpc>
            </a:pPr>
            <a:endParaRPr lang="en-US" sz="2099" spc="10">
              <a:solidFill>
                <a:srgbClr val="023535"/>
              </a:solidFill>
              <a:latin typeface="TT Norms"/>
              <a:ea typeface="TT Norms"/>
              <a:cs typeface="TT Norms"/>
              <a:sym typeface="TT Norms"/>
            </a:endParaRPr>
          </a:p>
        </p:txBody>
      </p:sp>
      <p:grpSp>
        <p:nvGrpSpPr>
          <p:cNvPr id="33" name="Group 33"/>
          <p:cNvGrpSpPr/>
          <p:nvPr/>
        </p:nvGrpSpPr>
        <p:grpSpPr>
          <a:xfrm>
            <a:off x="12158372" y="3326838"/>
            <a:ext cx="2259552" cy="2259552"/>
            <a:chOff x="0" y="0"/>
            <a:chExt cx="812800" cy="812800"/>
          </a:xfrm>
        </p:grpSpPr>
        <p:sp>
          <p:nvSpPr>
            <p:cNvPr id="34" name="Freeform 34" descr="Iowa Insurance Commissioner Doug Ommen"/>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t="-12711" r="-2086" b="-40227"/>
              </a:stretch>
            </a:blipFill>
            <a:ln w="95250" cap="sq">
              <a:solidFill>
                <a:srgbClr val="19405B"/>
              </a:solidFill>
              <a:prstDash val="solid"/>
              <a:miter/>
            </a:ln>
          </p:spPr>
          <p:txBody>
            <a:bodyPr/>
            <a:lstStyle/>
            <a:p>
              <a:endParaRPr lang="en-US"/>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610523" y="4614786"/>
            <a:ext cx="8506836" cy="1243965"/>
          </a:xfrm>
          <a:prstGeom prst="rect">
            <a:avLst/>
          </a:prstGeom>
        </p:spPr>
        <p:txBody>
          <a:bodyPr lIns="0" tIns="0" rIns="0" bIns="0" rtlCol="0" anchor="t">
            <a:spAutoFit/>
          </a:bodyPr>
          <a:lstStyle/>
          <a:p>
            <a:pPr algn="l">
              <a:lnSpc>
                <a:spcPts val="3360"/>
              </a:lnSpc>
            </a:pPr>
            <a:r>
              <a:rPr lang="en-US" sz="2400" spc="12">
                <a:solidFill>
                  <a:srgbClr val="19405B"/>
                </a:solidFill>
                <a:latin typeface="TT Norms"/>
                <a:ea typeface="TT Norms"/>
                <a:cs typeface="TT Norms"/>
                <a:sym typeface="TT Norms"/>
              </a:rPr>
              <a:t>Serve Iowans by effectively and efficiently providing a fair, flexible, and positive regulatory environment.</a:t>
            </a:r>
          </a:p>
          <a:p>
            <a:pPr algn="l">
              <a:lnSpc>
                <a:spcPts val="3360"/>
              </a:lnSpc>
            </a:pPr>
            <a:endParaRPr lang="en-US" sz="2400" spc="12">
              <a:solidFill>
                <a:srgbClr val="19405B"/>
              </a:solidFill>
              <a:latin typeface="TT Norms"/>
              <a:ea typeface="TT Norms"/>
              <a:cs typeface="TT Norms"/>
              <a:sym typeface="TT Norms"/>
            </a:endParaRPr>
          </a:p>
        </p:txBody>
      </p:sp>
      <p:sp>
        <p:nvSpPr>
          <p:cNvPr id="3" name="TextBox 3"/>
          <p:cNvSpPr txBox="1"/>
          <p:nvPr/>
        </p:nvSpPr>
        <p:spPr>
          <a:xfrm>
            <a:off x="1610523" y="7824377"/>
            <a:ext cx="8857169" cy="1663065"/>
          </a:xfrm>
          <a:prstGeom prst="rect">
            <a:avLst/>
          </a:prstGeom>
        </p:spPr>
        <p:txBody>
          <a:bodyPr lIns="0" tIns="0" rIns="0" bIns="0" rtlCol="0" anchor="t">
            <a:spAutoFit/>
          </a:bodyPr>
          <a:lstStyle/>
          <a:p>
            <a:pPr algn="l">
              <a:lnSpc>
                <a:spcPts val="3360"/>
              </a:lnSpc>
            </a:pPr>
            <a:r>
              <a:rPr lang="en-US" sz="2400" spc="12">
                <a:solidFill>
                  <a:srgbClr val="19405B"/>
                </a:solidFill>
                <a:latin typeface="TT Norms"/>
                <a:ea typeface="TT Norms"/>
                <a:cs typeface="TT Norms"/>
                <a:sym typeface="TT Norms"/>
              </a:rPr>
              <a:t>Increase efficiency and responsiveness by sharing departmental resources. Increase efficient transfer of information through advanced technology.</a:t>
            </a:r>
          </a:p>
          <a:p>
            <a:pPr algn="l">
              <a:lnSpc>
                <a:spcPts val="3360"/>
              </a:lnSpc>
            </a:pPr>
            <a:endParaRPr lang="en-US" sz="2400" spc="12">
              <a:solidFill>
                <a:srgbClr val="19405B"/>
              </a:solidFill>
              <a:latin typeface="TT Norms"/>
              <a:ea typeface="TT Norms"/>
              <a:cs typeface="TT Norms"/>
              <a:sym typeface="TT Norms"/>
            </a:endParaRPr>
          </a:p>
        </p:txBody>
      </p:sp>
      <p:sp>
        <p:nvSpPr>
          <p:cNvPr id="4" name="TextBox 4"/>
          <p:cNvSpPr txBox="1"/>
          <p:nvPr/>
        </p:nvSpPr>
        <p:spPr>
          <a:xfrm>
            <a:off x="1610523" y="5780313"/>
            <a:ext cx="8857169" cy="2082165"/>
          </a:xfrm>
          <a:prstGeom prst="rect">
            <a:avLst/>
          </a:prstGeom>
        </p:spPr>
        <p:txBody>
          <a:bodyPr lIns="0" tIns="0" rIns="0" bIns="0" rtlCol="0" anchor="t">
            <a:spAutoFit/>
          </a:bodyPr>
          <a:lstStyle/>
          <a:p>
            <a:pPr algn="l">
              <a:lnSpc>
                <a:spcPts val="3360"/>
              </a:lnSpc>
            </a:pPr>
            <a:r>
              <a:rPr lang="en-US" sz="2400" spc="12">
                <a:solidFill>
                  <a:srgbClr val="19405B"/>
                </a:solidFill>
                <a:latin typeface="TT Norms"/>
                <a:ea typeface="TT Norms"/>
                <a:cs typeface="TT Norms"/>
                <a:sym typeface="TT Norms"/>
              </a:rPr>
              <a:t>Develop leaders that promote empowerment, communication, trust, and cooperation. Develop employee’s knowledge and skills to effectively regulate and meet customer needs. Increase consumer and customer awareness through public education.</a:t>
            </a:r>
          </a:p>
          <a:p>
            <a:pPr algn="l">
              <a:lnSpc>
                <a:spcPts val="3360"/>
              </a:lnSpc>
            </a:pPr>
            <a:endParaRPr lang="en-US" sz="2400" spc="12">
              <a:solidFill>
                <a:srgbClr val="19405B"/>
              </a:solidFill>
              <a:latin typeface="TT Norms"/>
              <a:ea typeface="TT Norms"/>
              <a:cs typeface="TT Norms"/>
              <a:sym typeface="TT Norms"/>
            </a:endParaRPr>
          </a:p>
        </p:txBody>
      </p:sp>
      <p:sp>
        <p:nvSpPr>
          <p:cNvPr id="5" name="TextBox 5"/>
          <p:cNvSpPr txBox="1"/>
          <p:nvPr/>
        </p:nvSpPr>
        <p:spPr>
          <a:xfrm>
            <a:off x="1284514" y="693248"/>
            <a:ext cx="6964879" cy="842010"/>
          </a:xfrm>
          <a:prstGeom prst="rect">
            <a:avLst/>
          </a:prstGeom>
        </p:spPr>
        <p:txBody>
          <a:bodyPr lIns="0" tIns="0" rIns="0" bIns="0" rtlCol="0" anchor="t">
            <a:spAutoFit/>
          </a:bodyPr>
          <a:lstStyle/>
          <a:p>
            <a:pPr algn="l">
              <a:lnSpc>
                <a:spcPts val="6420"/>
              </a:lnSpc>
            </a:pPr>
            <a:r>
              <a:rPr lang="en-US" sz="6000" b="1">
                <a:solidFill>
                  <a:srgbClr val="19405B"/>
                </a:solidFill>
                <a:latin typeface="TT Norms Bold"/>
                <a:ea typeface="TT Norms Bold"/>
                <a:cs typeface="TT Norms Bold"/>
                <a:sym typeface="TT Norms Bold"/>
              </a:rPr>
              <a:t>DIFS MISSION</a:t>
            </a:r>
          </a:p>
        </p:txBody>
      </p:sp>
      <p:sp>
        <p:nvSpPr>
          <p:cNvPr id="6" name="Freeform 6">
            <a:extLst>
              <a:ext uri="{C183D7F6-B498-43B3-948B-1728B52AA6E4}">
                <adec:decorative xmlns:adec="http://schemas.microsoft.com/office/drawing/2017/decorative" val="1"/>
              </a:ext>
            </a:extLst>
          </p:cNvPr>
          <p:cNvSpPr/>
          <p:nvPr/>
        </p:nvSpPr>
        <p:spPr>
          <a:xfrm>
            <a:off x="1036864" y="4633836"/>
            <a:ext cx="382143" cy="382143"/>
          </a:xfrm>
          <a:custGeom>
            <a:avLst/>
            <a:gdLst/>
            <a:ahLst/>
            <a:cxnLst/>
            <a:rect l="l" t="t" r="r" b="b"/>
            <a:pathLst>
              <a:path w="382143" h="382143">
                <a:moveTo>
                  <a:pt x="0" y="0"/>
                </a:moveTo>
                <a:lnTo>
                  <a:pt x="382143" y="0"/>
                </a:lnTo>
                <a:lnTo>
                  <a:pt x="382143" y="382143"/>
                </a:lnTo>
                <a:lnTo>
                  <a:pt x="0" y="3821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a:extLst>
              <a:ext uri="{C183D7F6-B498-43B3-948B-1728B52AA6E4}">
                <adec:decorative xmlns:adec="http://schemas.microsoft.com/office/drawing/2017/decorative" val="1"/>
              </a:ext>
            </a:extLst>
          </p:cNvPr>
          <p:cNvSpPr/>
          <p:nvPr/>
        </p:nvSpPr>
        <p:spPr>
          <a:xfrm>
            <a:off x="1036864" y="5808888"/>
            <a:ext cx="382143" cy="382143"/>
          </a:xfrm>
          <a:custGeom>
            <a:avLst/>
            <a:gdLst/>
            <a:ahLst/>
            <a:cxnLst/>
            <a:rect l="l" t="t" r="r" b="b"/>
            <a:pathLst>
              <a:path w="382143" h="382143">
                <a:moveTo>
                  <a:pt x="0" y="0"/>
                </a:moveTo>
                <a:lnTo>
                  <a:pt x="382143" y="0"/>
                </a:lnTo>
                <a:lnTo>
                  <a:pt x="382143" y="382143"/>
                </a:lnTo>
                <a:lnTo>
                  <a:pt x="0" y="3821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8">
            <a:extLst>
              <a:ext uri="{C183D7F6-B498-43B3-948B-1728B52AA6E4}">
                <adec:decorative xmlns:adec="http://schemas.microsoft.com/office/drawing/2017/decorative" val="1"/>
              </a:ext>
            </a:extLst>
          </p:cNvPr>
          <p:cNvSpPr/>
          <p:nvPr/>
        </p:nvSpPr>
        <p:spPr>
          <a:xfrm>
            <a:off x="1036864" y="7852952"/>
            <a:ext cx="382143" cy="382143"/>
          </a:xfrm>
          <a:custGeom>
            <a:avLst/>
            <a:gdLst/>
            <a:ahLst/>
            <a:cxnLst/>
            <a:rect l="l" t="t" r="r" b="b"/>
            <a:pathLst>
              <a:path w="382143" h="382143">
                <a:moveTo>
                  <a:pt x="0" y="0"/>
                </a:moveTo>
                <a:lnTo>
                  <a:pt x="382143" y="0"/>
                </a:lnTo>
                <a:lnTo>
                  <a:pt x="382143" y="382143"/>
                </a:lnTo>
                <a:lnTo>
                  <a:pt x="0" y="3821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TextBox 9"/>
          <p:cNvSpPr txBox="1"/>
          <p:nvPr/>
        </p:nvSpPr>
        <p:spPr>
          <a:xfrm>
            <a:off x="1610523" y="1865871"/>
            <a:ext cx="9064185" cy="2501265"/>
          </a:xfrm>
          <a:prstGeom prst="rect">
            <a:avLst/>
          </a:prstGeom>
        </p:spPr>
        <p:txBody>
          <a:bodyPr lIns="0" tIns="0" rIns="0" bIns="0" rtlCol="0" anchor="t">
            <a:spAutoFit/>
          </a:bodyPr>
          <a:lstStyle/>
          <a:p>
            <a:pPr algn="l">
              <a:lnSpc>
                <a:spcPts val="3360"/>
              </a:lnSpc>
            </a:pPr>
            <a:r>
              <a:rPr lang="en-US" sz="2400" spc="12">
                <a:solidFill>
                  <a:srgbClr val="19405B"/>
                </a:solidFill>
                <a:latin typeface="TT Norms"/>
                <a:ea typeface="TT Norms"/>
                <a:cs typeface="TT Norms"/>
                <a:sym typeface="TT Norms"/>
              </a:rPr>
              <a:t>The Department of Insurance and Financial Services protects consumers and ensures regulated entities operate in a safe and sound manner by applying a fair, effective, and positive environment for the entities we supervise and regulate that adheres to applicable laws and regulations while also promoting consumer education and promoting financial literacy for Iowans.</a:t>
            </a:r>
          </a:p>
        </p:txBody>
      </p:sp>
      <p:sp>
        <p:nvSpPr>
          <p:cNvPr id="10" name="Freeform 10">
            <a:extLst>
              <a:ext uri="{C183D7F6-B498-43B3-948B-1728B52AA6E4}">
                <adec:decorative xmlns:adec="http://schemas.microsoft.com/office/drawing/2017/decorative" val="1"/>
              </a:ext>
            </a:extLst>
          </p:cNvPr>
          <p:cNvSpPr/>
          <p:nvPr/>
        </p:nvSpPr>
        <p:spPr>
          <a:xfrm>
            <a:off x="1036864" y="1894446"/>
            <a:ext cx="382143" cy="382143"/>
          </a:xfrm>
          <a:custGeom>
            <a:avLst/>
            <a:gdLst/>
            <a:ahLst/>
            <a:cxnLst/>
            <a:rect l="l" t="t" r="r" b="b"/>
            <a:pathLst>
              <a:path w="382143" h="382143">
                <a:moveTo>
                  <a:pt x="0" y="0"/>
                </a:moveTo>
                <a:lnTo>
                  <a:pt x="382143" y="0"/>
                </a:lnTo>
                <a:lnTo>
                  <a:pt x="382143" y="382143"/>
                </a:lnTo>
                <a:lnTo>
                  <a:pt x="0" y="3821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1" name="Group 11"/>
          <p:cNvGrpSpPr/>
          <p:nvPr/>
        </p:nvGrpSpPr>
        <p:grpSpPr>
          <a:xfrm>
            <a:off x="11112858" y="1535258"/>
            <a:ext cx="6864340" cy="6700927"/>
            <a:chOff x="0" y="0"/>
            <a:chExt cx="1168202" cy="1140391"/>
          </a:xfrm>
        </p:grpSpPr>
        <p:sp>
          <p:nvSpPr>
            <p:cNvPr id="12" name="Freeform 12" descr="Iowa Department of Insurance and Financial Services office building"/>
            <p:cNvSpPr/>
            <p:nvPr/>
          </p:nvSpPr>
          <p:spPr>
            <a:xfrm>
              <a:off x="0" y="0"/>
              <a:ext cx="1168202" cy="1140391"/>
            </a:xfrm>
            <a:custGeom>
              <a:avLst/>
              <a:gdLst/>
              <a:ahLst/>
              <a:cxnLst/>
              <a:rect l="l" t="t" r="r" b="b"/>
              <a:pathLst>
                <a:path w="1168202" h="1140391">
                  <a:moveTo>
                    <a:pt x="11278" y="0"/>
                  </a:moveTo>
                  <a:lnTo>
                    <a:pt x="1156923" y="0"/>
                  </a:lnTo>
                  <a:cubicBezTo>
                    <a:pt x="1159914" y="0"/>
                    <a:pt x="1162783" y="1188"/>
                    <a:pt x="1164898" y="3303"/>
                  </a:cubicBezTo>
                  <a:cubicBezTo>
                    <a:pt x="1167013" y="5419"/>
                    <a:pt x="1168202" y="8287"/>
                    <a:pt x="1168202" y="11278"/>
                  </a:cubicBezTo>
                  <a:lnTo>
                    <a:pt x="1168202" y="1129113"/>
                  </a:lnTo>
                  <a:cubicBezTo>
                    <a:pt x="1168202" y="1132104"/>
                    <a:pt x="1167013" y="1134973"/>
                    <a:pt x="1164898" y="1137088"/>
                  </a:cubicBezTo>
                  <a:cubicBezTo>
                    <a:pt x="1162783" y="1139203"/>
                    <a:pt x="1159914" y="1140391"/>
                    <a:pt x="1156923" y="1140391"/>
                  </a:cubicBezTo>
                  <a:lnTo>
                    <a:pt x="11278" y="1140391"/>
                  </a:lnTo>
                  <a:cubicBezTo>
                    <a:pt x="8287" y="1140391"/>
                    <a:pt x="5419" y="1139203"/>
                    <a:pt x="3303" y="1137088"/>
                  </a:cubicBezTo>
                  <a:cubicBezTo>
                    <a:pt x="1188" y="1134973"/>
                    <a:pt x="0" y="1132104"/>
                    <a:pt x="0" y="1129113"/>
                  </a:cubicBezTo>
                  <a:lnTo>
                    <a:pt x="0" y="11278"/>
                  </a:lnTo>
                  <a:cubicBezTo>
                    <a:pt x="0" y="8287"/>
                    <a:pt x="1188" y="5419"/>
                    <a:pt x="3303" y="3303"/>
                  </a:cubicBezTo>
                  <a:cubicBezTo>
                    <a:pt x="5419" y="1188"/>
                    <a:pt x="8287" y="0"/>
                    <a:pt x="11278" y="0"/>
                  </a:cubicBezTo>
                  <a:close/>
                </a:path>
              </a:pathLst>
            </a:custGeom>
            <a:blipFill>
              <a:blip r:embed="rId3"/>
              <a:stretch>
                <a:fillRect l="-88659" t="-6838" r="-3094" b="-10829"/>
              </a:stretch>
            </a:blipFill>
            <a:ln w="47625" cap="sq">
              <a:solidFill>
                <a:srgbClr val="19405B"/>
              </a:solidFill>
              <a:prstDash val="solid"/>
              <a:miter/>
            </a:ln>
          </p:spPr>
          <p:txBody>
            <a:bodyPr/>
            <a:lstStyle/>
            <a:p>
              <a:endParaRPr lang="en-US"/>
            </a:p>
          </p:txBody>
        </p:sp>
      </p:grpSp>
      <p:grpSp>
        <p:nvGrpSpPr>
          <p:cNvPr id="13" name="Group 13"/>
          <p:cNvGrpSpPr/>
          <p:nvPr/>
        </p:nvGrpSpPr>
        <p:grpSpPr>
          <a:xfrm>
            <a:off x="-374904" y="9657564"/>
            <a:ext cx="19083518" cy="982770"/>
            <a:chOff x="0" y="0"/>
            <a:chExt cx="25444691" cy="1310361"/>
          </a:xfrm>
        </p:grpSpPr>
        <p:sp>
          <p:nvSpPr>
            <p:cNvPr id="14" name="Freeform 14"/>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15"/>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grpSp>
        <p:nvGrpSpPr>
          <p:cNvPr id="16" name="Group 16"/>
          <p:cNvGrpSpPr/>
          <p:nvPr/>
        </p:nvGrpSpPr>
        <p:grpSpPr>
          <a:xfrm>
            <a:off x="13180530" y="8976119"/>
            <a:ext cx="4976517" cy="795745"/>
            <a:chOff x="0" y="0"/>
            <a:chExt cx="11811000" cy="1888579"/>
          </a:xfrm>
        </p:grpSpPr>
        <p:sp>
          <p:nvSpPr>
            <p:cNvPr id="17" name="Freeform 17"/>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6"/>
              <a:stretch>
                <a:fillRect t="-209" b="-207"/>
              </a:stretch>
            </a:blipFill>
          </p:spPr>
          <p:txBody>
            <a:bodyP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9405B"/>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2569029" y="-3060197"/>
            <a:ext cx="13149943" cy="3364997"/>
          </a:xfrm>
          <a:custGeom>
            <a:avLst/>
            <a:gdLst/>
            <a:ahLst/>
            <a:cxnLst/>
            <a:rect l="l" t="t" r="r" b="b"/>
            <a:pathLst>
              <a:path w="13149943" h="3364997">
                <a:moveTo>
                  <a:pt x="0" y="0"/>
                </a:moveTo>
                <a:lnTo>
                  <a:pt x="13149942" y="0"/>
                </a:lnTo>
                <a:lnTo>
                  <a:pt x="13149942" y="3364997"/>
                </a:lnTo>
                <a:lnTo>
                  <a:pt x="0" y="3364997"/>
                </a:lnTo>
                <a:lnTo>
                  <a:pt x="0" y="0"/>
                </a:lnTo>
                <a:close/>
              </a:path>
            </a:pathLst>
          </a:custGeom>
          <a:blipFill>
            <a:blip>
              <a:extLst>
                <a:ext uri="{96DAC541-7B7A-43D3-8B79-37D633B846F1}">
                  <asvg:svgBlip xmlns:asvg="http://schemas.microsoft.com/office/drawing/2016/SVG/main" r:embed="rId2"/>
                </a:ext>
              </a:extLst>
            </a:blip>
            <a:stretch>
              <a:fillRect t="-265136" r="-16795"/>
            </a:stretch>
          </a:blipFill>
        </p:spPr>
        <p:txBody>
          <a:bodyPr/>
          <a:lstStyle/>
          <a:p>
            <a:endParaRPr lang="en-US"/>
          </a:p>
        </p:txBody>
      </p:sp>
      <p:sp>
        <p:nvSpPr>
          <p:cNvPr id="3" name="Freeform 3" descr="Iowa Department of Insurance and Financial Services logo"/>
          <p:cNvSpPr/>
          <p:nvPr/>
        </p:nvSpPr>
        <p:spPr>
          <a:xfrm>
            <a:off x="12706616" y="9616143"/>
            <a:ext cx="5247753" cy="486547"/>
          </a:xfrm>
          <a:custGeom>
            <a:avLst/>
            <a:gdLst/>
            <a:ahLst/>
            <a:cxnLst/>
            <a:rect l="l" t="t" r="r" b="b"/>
            <a:pathLst>
              <a:path w="5247753" h="486547">
                <a:moveTo>
                  <a:pt x="0" y="0"/>
                </a:moveTo>
                <a:lnTo>
                  <a:pt x="5247753" y="0"/>
                </a:lnTo>
                <a:lnTo>
                  <a:pt x="5247753" y="486547"/>
                </a:lnTo>
                <a:lnTo>
                  <a:pt x="0" y="486547"/>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6147757" y="1201681"/>
            <a:ext cx="13632068" cy="1317498"/>
          </a:xfrm>
          <a:prstGeom prst="rect">
            <a:avLst/>
          </a:prstGeom>
        </p:spPr>
        <p:txBody>
          <a:bodyPr lIns="0" tIns="0" rIns="0" bIns="0" rtlCol="0" anchor="t">
            <a:spAutoFit/>
          </a:bodyPr>
          <a:lstStyle/>
          <a:p>
            <a:pPr algn="ctr">
              <a:lnSpc>
                <a:spcPts val="5136"/>
              </a:lnSpc>
            </a:pPr>
            <a:r>
              <a:rPr lang="en-US" sz="4800" b="1">
                <a:solidFill>
                  <a:srgbClr val="FFFFFF"/>
                </a:solidFill>
                <a:latin typeface="TT Norms Bold"/>
                <a:ea typeface="TT Norms Bold"/>
                <a:cs typeface="TT Norms Bold"/>
                <a:sym typeface="TT Norms Bold"/>
              </a:rPr>
              <a:t>IOWA INSURANCE DIVISION </a:t>
            </a:r>
          </a:p>
          <a:p>
            <a:pPr algn="ctr">
              <a:lnSpc>
                <a:spcPts val="5136"/>
              </a:lnSpc>
            </a:pPr>
            <a:r>
              <a:rPr lang="en-US" sz="4800" b="1">
                <a:solidFill>
                  <a:srgbClr val="FFFFFF"/>
                </a:solidFill>
                <a:latin typeface="TT Norms Bold"/>
                <a:ea typeface="TT Norms Bold"/>
                <a:cs typeface="TT Norms Bold"/>
                <a:sym typeface="TT Norms Bold"/>
              </a:rPr>
              <a:t>CEMETERY REGULATION TEAM</a:t>
            </a:r>
          </a:p>
        </p:txBody>
      </p:sp>
      <p:grpSp>
        <p:nvGrpSpPr>
          <p:cNvPr id="5" name="Group 5"/>
          <p:cNvGrpSpPr/>
          <p:nvPr/>
        </p:nvGrpSpPr>
        <p:grpSpPr>
          <a:xfrm>
            <a:off x="2929673" y="847358"/>
            <a:ext cx="3354786" cy="1541263"/>
            <a:chOff x="0" y="0"/>
            <a:chExt cx="883565" cy="405929"/>
          </a:xfrm>
        </p:grpSpPr>
        <p:sp>
          <p:nvSpPr>
            <p:cNvPr id="6" name="Freeform 6">
              <a:extLst>
                <a:ext uri="{C183D7F6-B498-43B3-948B-1728B52AA6E4}">
                  <adec:decorative xmlns:adec="http://schemas.microsoft.com/office/drawing/2017/decorative" val="1"/>
                </a:ext>
              </a:extLst>
            </p:cNvPr>
            <p:cNvSpPr/>
            <p:nvPr/>
          </p:nvSpPr>
          <p:spPr>
            <a:xfrm>
              <a:off x="0" y="0"/>
              <a:ext cx="883565" cy="405929"/>
            </a:xfrm>
            <a:custGeom>
              <a:avLst/>
              <a:gdLst/>
              <a:ahLst/>
              <a:cxnLst/>
              <a:rect l="l" t="t" r="r" b="b"/>
              <a:pathLst>
                <a:path w="883565" h="405929">
                  <a:moveTo>
                    <a:pt x="39231" y="0"/>
                  </a:moveTo>
                  <a:lnTo>
                    <a:pt x="844334" y="0"/>
                  </a:lnTo>
                  <a:cubicBezTo>
                    <a:pt x="866000" y="0"/>
                    <a:pt x="883565" y="17564"/>
                    <a:pt x="883565" y="39231"/>
                  </a:cubicBezTo>
                  <a:lnTo>
                    <a:pt x="883565" y="366698"/>
                  </a:lnTo>
                  <a:cubicBezTo>
                    <a:pt x="883565" y="377103"/>
                    <a:pt x="879432" y="387081"/>
                    <a:pt x="872074" y="394439"/>
                  </a:cubicBezTo>
                  <a:cubicBezTo>
                    <a:pt x="864717" y="401796"/>
                    <a:pt x="854738" y="405929"/>
                    <a:pt x="844334" y="405929"/>
                  </a:cubicBezTo>
                  <a:lnTo>
                    <a:pt x="39231" y="405929"/>
                  </a:lnTo>
                  <a:cubicBezTo>
                    <a:pt x="28827" y="405929"/>
                    <a:pt x="18848" y="401796"/>
                    <a:pt x="11491" y="394439"/>
                  </a:cubicBezTo>
                  <a:cubicBezTo>
                    <a:pt x="4133" y="387081"/>
                    <a:pt x="0" y="377103"/>
                    <a:pt x="0" y="366698"/>
                  </a:cubicBezTo>
                  <a:lnTo>
                    <a:pt x="0" y="39231"/>
                  </a:lnTo>
                  <a:cubicBezTo>
                    <a:pt x="0" y="28827"/>
                    <a:pt x="4133" y="18848"/>
                    <a:pt x="11491" y="11491"/>
                  </a:cubicBezTo>
                  <a:cubicBezTo>
                    <a:pt x="18848" y="4133"/>
                    <a:pt x="28827" y="0"/>
                    <a:pt x="39231" y="0"/>
                  </a:cubicBezTo>
                  <a:close/>
                </a:path>
              </a:pathLst>
            </a:custGeom>
            <a:ln w="66675" cap="sq">
              <a:solidFill>
                <a:srgbClr val="C3D467"/>
              </a:solidFill>
              <a:prstDash val="solid"/>
              <a:miter/>
            </a:ln>
          </p:spPr>
          <p:txBody>
            <a:bodyPr/>
            <a:lstStyle/>
            <a:p>
              <a:endParaRPr lang="en-US"/>
            </a:p>
          </p:txBody>
        </p:sp>
        <p:sp>
          <p:nvSpPr>
            <p:cNvPr id="7" name="TextBox 7"/>
            <p:cNvSpPr txBox="1"/>
            <p:nvPr/>
          </p:nvSpPr>
          <p:spPr>
            <a:xfrm>
              <a:off x="0" y="9525"/>
              <a:ext cx="883565" cy="396404"/>
            </a:xfrm>
            <a:prstGeom prst="rect">
              <a:avLst/>
            </a:prstGeom>
          </p:spPr>
          <p:txBody>
            <a:bodyPr lIns="50800" tIns="50800" rIns="50800" bIns="50800" rtlCol="0" anchor="ctr"/>
            <a:lstStyle/>
            <a:p>
              <a:pPr algn="ctr">
                <a:lnSpc>
                  <a:spcPts val="2935"/>
                </a:lnSpc>
              </a:pPr>
              <a:endParaRPr/>
            </a:p>
          </p:txBody>
        </p:sp>
      </p:grpSp>
      <p:sp>
        <p:nvSpPr>
          <p:cNvPr id="8" name="TextBox 8"/>
          <p:cNvSpPr txBox="1"/>
          <p:nvPr/>
        </p:nvSpPr>
        <p:spPr>
          <a:xfrm>
            <a:off x="3018290" y="1248288"/>
            <a:ext cx="3177552" cy="1006729"/>
          </a:xfrm>
          <a:prstGeom prst="rect">
            <a:avLst/>
          </a:prstGeom>
        </p:spPr>
        <p:txBody>
          <a:bodyPr lIns="0" tIns="0" rIns="0" bIns="0" rtlCol="0" anchor="t">
            <a:spAutoFit/>
          </a:bodyPr>
          <a:lstStyle/>
          <a:p>
            <a:pPr algn="ctr">
              <a:lnSpc>
                <a:spcPts val="3024"/>
              </a:lnSpc>
            </a:pPr>
            <a:r>
              <a:rPr lang="en-US" sz="2499" b="1">
                <a:solidFill>
                  <a:srgbClr val="FFFFFF"/>
                </a:solidFill>
                <a:latin typeface="TT Norms Bold"/>
                <a:ea typeface="TT Norms Bold"/>
                <a:cs typeface="TT Norms Bold"/>
                <a:sym typeface="TT Norms Bold"/>
              </a:rPr>
              <a:t>Doug Ommen</a:t>
            </a:r>
          </a:p>
          <a:p>
            <a:pPr algn="ctr">
              <a:lnSpc>
                <a:spcPts val="2540"/>
              </a:lnSpc>
            </a:pPr>
            <a:r>
              <a:rPr lang="en-US" sz="2099" b="1">
                <a:solidFill>
                  <a:srgbClr val="FFFFFF"/>
                </a:solidFill>
                <a:latin typeface="TT Norms Bold"/>
                <a:ea typeface="TT Norms Bold"/>
                <a:cs typeface="TT Norms Bold"/>
                <a:sym typeface="TT Norms Bold"/>
              </a:rPr>
              <a:t>Insurance Commissioner</a:t>
            </a:r>
          </a:p>
          <a:p>
            <a:pPr algn="ctr">
              <a:lnSpc>
                <a:spcPts val="2540"/>
              </a:lnSpc>
            </a:pPr>
            <a:endParaRPr lang="en-US" sz="2099" b="1">
              <a:solidFill>
                <a:srgbClr val="FFFFFF"/>
              </a:solidFill>
              <a:latin typeface="TT Norms Bold"/>
              <a:ea typeface="TT Norms Bold"/>
              <a:cs typeface="TT Norms Bold"/>
              <a:sym typeface="TT Norms Bold"/>
            </a:endParaRPr>
          </a:p>
        </p:txBody>
      </p:sp>
      <p:sp>
        <p:nvSpPr>
          <p:cNvPr id="9" name="AutoShape 9">
            <a:extLst>
              <a:ext uri="{C183D7F6-B498-43B3-948B-1728B52AA6E4}">
                <adec:decorative xmlns:adec="http://schemas.microsoft.com/office/drawing/2017/decorative" val="1"/>
              </a:ext>
            </a:extLst>
          </p:cNvPr>
          <p:cNvSpPr/>
          <p:nvPr/>
        </p:nvSpPr>
        <p:spPr>
          <a:xfrm flipV="1">
            <a:off x="4607066" y="2379096"/>
            <a:ext cx="0" cy="616333"/>
          </a:xfrm>
          <a:prstGeom prst="line">
            <a:avLst/>
          </a:prstGeom>
          <a:ln w="66675" cap="flat">
            <a:solidFill>
              <a:srgbClr val="C3D467"/>
            </a:solidFill>
            <a:prstDash val="solid"/>
            <a:headEnd type="none" w="sm" len="sm"/>
            <a:tailEnd type="none" w="sm" len="sm"/>
          </a:ln>
        </p:spPr>
        <p:txBody>
          <a:bodyPr/>
          <a:lstStyle/>
          <a:p>
            <a:endParaRPr lang="en-US"/>
          </a:p>
        </p:txBody>
      </p:sp>
      <p:grpSp>
        <p:nvGrpSpPr>
          <p:cNvPr id="10" name="Group 10"/>
          <p:cNvGrpSpPr/>
          <p:nvPr/>
        </p:nvGrpSpPr>
        <p:grpSpPr>
          <a:xfrm>
            <a:off x="2929673" y="2995429"/>
            <a:ext cx="3354786" cy="1541263"/>
            <a:chOff x="0" y="0"/>
            <a:chExt cx="883565" cy="405929"/>
          </a:xfrm>
        </p:grpSpPr>
        <p:sp>
          <p:nvSpPr>
            <p:cNvPr id="11" name="Freeform 11">
              <a:extLst>
                <a:ext uri="{C183D7F6-B498-43B3-948B-1728B52AA6E4}">
                  <adec:decorative xmlns:adec="http://schemas.microsoft.com/office/drawing/2017/decorative" val="1"/>
                </a:ext>
              </a:extLst>
            </p:cNvPr>
            <p:cNvSpPr/>
            <p:nvPr/>
          </p:nvSpPr>
          <p:spPr>
            <a:xfrm>
              <a:off x="0" y="0"/>
              <a:ext cx="883565" cy="405929"/>
            </a:xfrm>
            <a:custGeom>
              <a:avLst/>
              <a:gdLst/>
              <a:ahLst/>
              <a:cxnLst/>
              <a:rect l="l" t="t" r="r" b="b"/>
              <a:pathLst>
                <a:path w="883565" h="405929">
                  <a:moveTo>
                    <a:pt x="39231" y="0"/>
                  </a:moveTo>
                  <a:lnTo>
                    <a:pt x="844334" y="0"/>
                  </a:lnTo>
                  <a:cubicBezTo>
                    <a:pt x="866000" y="0"/>
                    <a:pt x="883565" y="17564"/>
                    <a:pt x="883565" y="39231"/>
                  </a:cubicBezTo>
                  <a:lnTo>
                    <a:pt x="883565" y="366698"/>
                  </a:lnTo>
                  <a:cubicBezTo>
                    <a:pt x="883565" y="377103"/>
                    <a:pt x="879432" y="387081"/>
                    <a:pt x="872074" y="394439"/>
                  </a:cubicBezTo>
                  <a:cubicBezTo>
                    <a:pt x="864717" y="401796"/>
                    <a:pt x="854738" y="405929"/>
                    <a:pt x="844334" y="405929"/>
                  </a:cubicBezTo>
                  <a:lnTo>
                    <a:pt x="39231" y="405929"/>
                  </a:lnTo>
                  <a:cubicBezTo>
                    <a:pt x="28827" y="405929"/>
                    <a:pt x="18848" y="401796"/>
                    <a:pt x="11491" y="394439"/>
                  </a:cubicBezTo>
                  <a:cubicBezTo>
                    <a:pt x="4133" y="387081"/>
                    <a:pt x="0" y="377103"/>
                    <a:pt x="0" y="366698"/>
                  </a:cubicBezTo>
                  <a:lnTo>
                    <a:pt x="0" y="39231"/>
                  </a:lnTo>
                  <a:cubicBezTo>
                    <a:pt x="0" y="28827"/>
                    <a:pt x="4133" y="18848"/>
                    <a:pt x="11491" y="11491"/>
                  </a:cubicBezTo>
                  <a:cubicBezTo>
                    <a:pt x="18848" y="4133"/>
                    <a:pt x="28827" y="0"/>
                    <a:pt x="39231" y="0"/>
                  </a:cubicBezTo>
                  <a:close/>
                </a:path>
              </a:pathLst>
            </a:custGeom>
            <a:ln w="66675" cap="sq">
              <a:solidFill>
                <a:srgbClr val="C3D467"/>
              </a:solidFill>
              <a:prstDash val="solid"/>
              <a:miter/>
            </a:ln>
          </p:spPr>
          <p:txBody>
            <a:bodyPr/>
            <a:lstStyle/>
            <a:p>
              <a:endParaRPr lang="en-US"/>
            </a:p>
          </p:txBody>
        </p:sp>
        <p:sp>
          <p:nvSpPr>
            <p:cNvPr id="12" name="TextBox 12"/>
            <p:cNvSpPr txBox="1"/>
            <p:nvPr/>
          </p:nvSpPr>
          <p:spPr>
            <a:xfrm>
              <a:off x="0" y="9525"/>
              <a:ext cx="883565" cy="396404"/>
            </a:xfrm>
            <a:prstGeom prst="rect">
              <a:avLst/>
            </a:prstGeom>
          </p:spPr>
          <p:txBody>
            <a:bodyPr lIns="50800" tIns="50800" rIns="50800" bIns="50800" rtlCol="0" anchor="ctr"/>
            <a:lstStyle/>
            <a:p>
              <a:pPr algn="ctr">
                <a:lnSpc>
                  <a:spcPts val="2935"/>
                </a:lnSpc>
              </a:pPr>
              <a:endParaRPr/>
            </a:p>
          </p:txBody>
        </p:sp>
      </p:grpSp>
      <p:sp>
        <p:nvSpPr>
          <p:cNvPr id="13" name="TextBox 13"/>
          <p:cNvSpPr txBox="1"/>
          <p:nvPr/>
        </p:nvSpPr>
        <p:spPr>
          <a:xfrm>
            <a:off x="3018290" y="3301236"/>
            <a:ext cx="3177552" cy="1321054"/>
          </a:xfrm>
          <a:prstGeom prst="rect">
            <a:avLst/>
          </a:prstGeom>
        </p:spPr>
        <p:txBody>
          <a:bodyPr lIns="0" tIns="0" rIns="0" bIns="0" rtlCol="0" anchor="t">
            <a:spAutoFit/>
          </a:bodyPr>
          <a:lstStyle/>
          <a:p>
            <a:pPr algn="ctr">
              <a:lnSpc>
                <a:spcPts val="3024"/>
              </a:lnSpc>
            </a:pPr>
            <a:r>
              <a:rPr lang="en-US" sz="2499" b="1">
                <a:solidFill>
                  <a:srgbClr val="FFFFFF"/>
                </a:solidFill>
                <a:latin typeface="TT Norms Bold"/>
                <a:ea typeface="TT Norms Bold"/>
                <a:cs typeface="TT Norms Bold"/>
                <a:sym typeface="TT Norms Bold"/>
              </a:rPr>
              <a:t>Julie Pearce</a:t>
            </a:r>
          </a:p>
          <a:p>
            <a:pPr algn="ctr">
              <a:lnSpc>
                <a:spcPts val="2540"/>
              </a:lnSpc>
            </a:pPr>
            <a:r>
              <a:rPr lang="en-US" sz="2099" b="1">
                <a:solidFill>
                  <a:srgbClr val="FFFFFF"/>
                </a:solidFill>
                <a:latin typeface="TT Norms Bold"/>
                <a:ea typeface="TT Norms Bold"/>
                <a:cs typeface="TT Norms Bold"/>
                <a:sym typeface="TT Norms Bold"/>
              </a:rPr>
              <a:t>Acting Deputy Insurance Commissioner</a:t>
            </a:r>
          </a:p>
          <a:p>
            <a:pPr algn="ctr">
              <a:lnSpc>
                <a:spcPts val="2540"/>
              </a:lnSpc>
            </a:pPr>
            <a:endParaRPr lang="en-US" sz="2099" b="1">
              <a:solidFill>
                <a:srgbClr val="FFFFFF"/>
              </a:solidFill>
              <a:latin typeface="TT Norms Bold"/>
              <a:ea typeface="TT Norms Bold"/>
              <a:cs typeface="TT Norms Bold"/>
              <a:sym typeface="TT Norms Bold"/>
            </a:endParaRPr>
          </a:p>
        </p:txBody>
      </p:sp>
      <p:sp>
        <p:nvSpPr>
          <p:cNvPr id="14" name="AutoShape 14">
            <a:extLst>
              <a:ext uri="{C183D7F6-B498-43B3-948B-1728B52AA6E4}">
                <adec:decorative xmlns:adec="http://schemas.microsoft.com/office/drawing/2017/decorative" val="1"/>
              </a:ext>
            </a:extLst>
          </p:cNvPr>
          <p:cNvSpPr/>
          <p:nvPr/>
        </p:nvSpPr>
        <p:spPr>
          <a:xfrm flipV="1">
            <a:off x="4607066" y="4527167"/>
            <a:ext cx="0" cy="616333"/>
          </a:xfrm>
          <a:prstGeom prst="line">
            <a:avLst/>
          </a:prstGeom>
          <a:ln w="66675" cap="flat">
            <a:solidFill>
              <a:srgbClr val="C3D467"/>
            </a:solidFill>
            <a:prstDash val="solid"/>
            <a:headEnd type="none" w="sm" len="sm"/>
            <a:tailEnd type="none" w="sm" len="sm"/>
          </a:ln>
        </p:spPr>
        <p:txBody>
          <a:bodyPr/>
          <a:lstStyle/>
          <a:p>
            <a:endParaRPr lang="en-US"/>
          </a:p>
        </p:txBody>
      </p:sp>
      <p:grpSp>
        <p:nvGrpSpPr>
          <p:cNvPr id="15" name="Group 15"/>
          <p:cNvGrpSpPr/>
          <p:nvPr/>
        </p:nvGrpSpPr>
        <p:grpSpPr>
          <a:xfrm>
            <a:off x="523875" y="5727583"/>
            <a:ext cx="3354786" cy="1541263"/>
            <a:chOff x="0" y="0"/>
            <a:chExt cx="883565" cy="405929"/>
          </a:xfrm>
        </p:grpSpPr>
        <p:sp>
          <p:nvSpPr>
            <p:cNvPr id="16" name="Freeform 16">
              <a:extLst>
                <a:ext uri="{C183D7F6-B498-43B3-948B-1728B52AA6E4}">
                  <adec:decorative xmlns:adec="http://schemas.microsoft.com/office/drawing/2017/decorative" val="1"/>
                </a:ext>
              </a:extLst>
            </p:cNvPr>
            <p:cNvSpPr/>
            <p:nvPr/>
          </p:nvSpPr>
          <p:spPr>
            <a:xfrm>
              <a:off x="0" y="0"/>
              <a:ext cx="883565" cy="405929"/>
            </a:xfrm>
            <a:custGeom>
              <a:avLst/>
              <a:gdLst/>
              <a:ahLst/>
              <a:cxnLst/>
              <a:rect l="l" t="t" r="r" b="b"/>
              <a:pathLst>
                <a:path w="883565" h="405929">
                  <a:moveTo>
                    <a:pt x="39231" y="0"/>
                  </a:moveTo>
                  <a:lnTo>
                    <a:pt x="844334" y="0"/>
                  </a:lnTo>
                  <a:cubicBezTo>
                    <a:pt x="866000" y="0"/>
                    <a:pt x="883565" y="17564"/>
                    <a:pt x="883565" y="39231"/>
                  </a:cubicBezTo>
                  <a:lnTo>
                    <a:pt x="883565" y="366698"/>
                  </a:lnTo>
                  <a:cubicBezTo>
                    <a:pt x="883565" y="377103"/>
                    <a:pt x="879432" y="387081"/>
                    <a:pt x="872074" y="394439"/>
                  </a:cubicBezTo>
                  <a:cubicBezTo>
                    <a:pt x="864717" y="401796"/>
                    <a:pt x="854738" y="405929"/>
                    <a:pt x="844334" y="405929"/>
                  </a:cubicBezTo>
                  <a:lnTo>
                    <a:pt x="39231" y="405929"/>
                  </a:lnTo>
                  <a:cubicBezTo>
                    <a:pt x="28827" y="405929"/>
                    <a:pt x="18848" y="401796"/>
                    <a:pt x="11491" y="394439"/>
                  </a:cubicBezTo>
                  <a:cubicBezTo>
                    <a:pt x="4133" y="387081"/>
                    <a:pt x="0" y="377103"/>
                    <a:pt x="0" y="366698"/>
                  </a:cubicBezTo>
                  <a:lnTo>
                    <a:pt x="0" y="39231"/>
                  </a:lnTo>
                  <a:cubicBezTo>
                    <a:pt x="0" y="28827"/>
                    <a:pt x="4133" y="18848"/>
                    <a:pt x="11491" y="11491"/>
                  </a:cubicBezTo>
                  <a:cubicBezTo>
                    <a:pt x="18848" y="4133"/>
                    <a:pt x="28827" y="0"/>
                    <a:pt x="39231" y="0"/>
                  </a:cubicBezTo>
                  <a:close/>
                </a:path>
              </a:pathLst>
            </a:custGeom>
            <a:ln w="66675" cap="sq">
              <a:solidFill>
                <a:srgbClr val="C3D467"/>
              </a:solidFill>
              <a:prstDash val="solid"/>
              <a:miter/>
            </a:ln>
          </p:spPr>
          <p:txBody>
            <a:bodyPr/>
            <a:lstStyle/>
            <a:p>
              <a:endParaRPr lang="en-US"/>
            </a:p>
          </p:txBody>
        </p:sp>
        <p:sp>
          <p:nvSpPr>
            <p:cNvPr id="17" name="TextBox 17"/>
            <p:cNvSpPr txBox="1"/>
            <p:nvPr/>
          </p:nvSpPr>
          <p:spPr>
            <a:xfrm>
              <a:off x="0" y="9525"/>
              <a:ext cx="883565" cy="396404"/>
            </a:xfrm>
            <a:prstGeom prst="rect">
              <a:avLst/>
            </a:prstGeom>
          </p:spPr>
          <p:txBody>
            <a:bodyPr lIns="50800" tIns="50800" rIns="50800" bIns="50800" rtlCol="0" anchor="ctr"/>
            <a:lstStyle/>
            <a:p>
              <a:pPr algn="ctr">
                <a:lnSpc>
                  <a:spcPts val="2935"/>
                </a:lnSpc>
              </a:pPr>
              <a:endParaRPr/>
            </a:p>
          </p:txBody>
        </p:sp>
      </p:grpSp>
      <p:sp>
        <p:nvSpPr>
          <p:cNvPr id="18" name="TextBox 18"/>
          <p:cNvSpPr txBox="1"/>
          <p:nvPr/>
        </p:nvSpPr>
        <p:spPr>
          <a:xfrm>
            <a:off x="612492" y="5957317"/>
            <a:ext cx="3177552" cy="1321054"/>
          </a:xfrm>
          <a:prstGeom prst="rect">
            <a:avLst/>
          </a:prstGeom>
        </p:spPr>
        <p:txBody>
          <a:bodyPr lIns="0" tIns="0" rIns="0" bIns="0" rtlCol="0" anchor="t">
            <a:spAutoFit/>
          </a:bodyPr>
          <a:lstStyle/>
          <a:p>
            <a:pPr algn="ctr">
              <a:lnSpc>
                <a:spcPts val="3024"/>
              </a:lnSpc>
            </a:pPr>
            <a:r>
              <a:rPr lang="en-US" sz="2499" b="1">
                <a:solidFill>
                  <a:srgbClr val="FFFFFF"/>
                </a:solidFill>
                <a:latin typeface="TT Norms Bold"/>
                <a:ea typeface="TT Norms Bold"/>
                <a:cs typeface="TT Norms Bold"/>
                <a:sym typeface="TT Norms Bold"/>
              </a:rPr>
              <a:t>Jess Pollmeier</a:t>
            </a:r>
          </a:p>
          <a:p>
            <a:pPr algn="ctr">
              <a:lnSpc>
                <a:spcPts val="2540"/>
              </a:lnSpc>
            </a:pPr>
            <a:r>
              <a:rPr lang="en-US" sz="2099" b="1">
                <a:solidFill>
                  <a:srgbClr val="FFFFFF"/>
                </a:solidFill>
                <a:latin typeface="TT Norms Bold"/>
                <a:ea typeface="TT Norms Bold"/>
                <a:cs typeface="TT Norms Bold"/>
                <a:sym typeface="TT Norms Bold"/>
              </a:rPr>
              <a:t>Acting Bureau Chief</a:t>
            </a:r>
          </a:p>
          <a:p>
            <a:pPr algn="ctr">
              <a:lnSpc>
                <a:spcPts val="2540"/>
              </a:lnSpc>
            </a:pPr>
            <a:r>
              <a:rPr lang="en-US" sz="2099" b="1">
                <a:solidFill>
                  <a:srgbClr val="FFFFFF"/>
                </a:solidFill>
                <a:latin typeface="TT Norms Bold"/>
                <a:ea typeface="TT Norms Bold"/>
                <a:cs typeface="TT Norms Bold"/>
                <a:sym typeface="TT Norms Bold"/>
              </a:rPr>
              <a:t>Product Regulation</a:t>
            </a:r>
          </a:p>
          <a:p>
            <a:pPr algn="ctr">
              <a:lnSpc>
                <a:spcPts val="2540"/>
              </a:lnSpc>
            </a:pPr>
            <a:endParaRPr lang="en-US" sz="2099" b="1">
              <a:solidFill>
                <a:srgbClr val="FFFFFF"/>
              </a:solidFill>
              <a:latin typeface="TT Norms Bold"/>
              <a:ea typeface="TT Norms Bold"/>
              <a:cs typeface="TT Norms Bold"/>
              <a:sym typeface="TT Norms Bold"/>
            </a:endParaRPr>
          </a:p>
        </p:txBody>
      </p:sp>
      <p:sp>
        <p:nvSpPr>
          <p:cNvPr id="19" name="AutoShape 19">
            <a:extLst>
              <a:ext uri="{C183D7F6-B498-43B3-948B-1728B52AA6E4}">
                <adec:decorative xmlns:adec="http://schemas.microsoft.com/office/drawing/2017/decorative" val="1"/>
              </a:ext>
            </a:extLst>
          </p:cNvPr>
          <p:cNvSpPr/>
          <p:nvPr/>
        </p:nvSpPr>
        <p:spPr>
          <a:xfrm flipV="1">
            <a:off x="2201268" y="7259321"/>
            <a:ext cx="0" cy="616333"/>
          </a:xfrm>
          <a:prstGeom prst="line">
            <a:avLst/>
          </a:prstGeom>
          <a:ln w="66675" cap="flat">
            <a:solidFill>
              <a:srgbClr val="C3D467"/>
            </a:solidFill>
            <a:prstDash val="solid"/>
            <a:headEnd type="none" w="sm" len="sm"/>
            <a:tailEnd type="none" w="sm" len="sm"/>
          </a:ln>
        </p:spPr>
        <p:txBody>
          <a:bodyPr/>
          <a:lstStyle/>
          <a:p>
            <a:endParaRPr lang="en-US"/>
          </a:p>
        </p:txBody>
      </p:sp>
      <p:grpSp>
        <p:nvGrpSpPr>
          <p:cNvPr id="20" name="Group 20"/>
          <p:cNvGrpSpPr/>
          <p:nvPr/>
        </p:nvGrpSpPr>
        <p:grpSpPr>
          <a:xfrm>
            <a:off x="523875" y="7868921"/>
            <a:ext cx="3354786" cy="1541263"/>
            <a:chOff x="0" y="0"/>
            <a:chExt cx="883565" cy="405929"/>
          </a:xfrm>
        </p:grpSpPr>
        <p:sp>
          <p:nvSpPr>
            <p:cNvPr id="21" name="Freeform 21">
              <a:extLst>
                <a:ext uri="{C183D7F6-B498-43B3-948B-1728B52AA6E4}">
                  <adec:decorative xmlns:adec="http://schemas.microsoft.com/office/drawing/2017/decorative" val="1"/>
                </a:ext>
              </a:extLst>
            </p:cNvPr>
            <p:cNvSpPr/>
            <p:nvPr/>
          </p:nvSpPr>
          <p:spPr>
            <a:xfrm>
              <a:off x="0" y="0"/>
              <a:ext cx="883565" cy="405929"/>
            </a:xfrm>
            <a:custGeom>
              <a:avLst/>
              <a:gdLst/>
              <a:ahLst/>
              <a:cxnLst/>
              <a:rect l="l" t="t" r="r" b="b"/>
              <a:pathLst>
                <a:path w="883565" h="405929">
                  <a:moveTo>
                    <a:pt x="39231" y="0"/>
                  </a:moveTo>
                  <a:lnTo>
                    <a:pt x="844334" y="0"/>
                  </a:lnTo>
                  <a:cubicBezTo>
                    <a:pt x="866000" y="0"/>
                    <a:pt x="883565" y="17564"/>
                    <a:pt x="883565" y="39231"/>
                  </a:cubicBezTo>
                  <a:lnTo>
                    <a:pt x="883565" y="366698"/>
                  </a:lnTo>
                  <a:cubicBezTo>
                    <a:pt x="883565" y="377103"/>
                    <a:pt x="879432" y="387081"/>
                    <a:pt x="872074" y="394439"/>
                  </a:cubicBezTo>
                  <a:cubicBezTo>
                    <a:pt x="864717" y="401796"/>
                    <a:pt x="854738" y="405929"/>
                    <a:pt x="844334" y="405929"/>
                  </a:cubicBezTo>
                  <a:lnTo>
                    <a:pt x="39231" y="405929"/>
                  </a:lnTo>
                  <a:cubicBezTo>
                    <a:pt x="28827" y="405929"/>
                    <a:pt x="18848" y="401796"/>
                    <a:pt x="11491" y="394439"/>
                  </a:cubicBezTo>
                  <a:cubicBezTo>
                    <a:pt x="4133" y="387081"/>
                    <a:pt x="0" y="377103"/>
                    <a:pt x="0" y="366698"/>
                  </a:cubicBezTo>
                  <a:lnTo>
                    <a:pt x="0" y="39231"/>
                  </a:lnTo>
                  <a:cubicBezTo>
                    <a:pt x="0" y="28827"/>
                    <a:pt x="4133" y="18848"/>
                    <a:pt x="11491" y="11491"/>
                  </a:cubicBezTo>
                  <a:cubicBezTo>
                    <a:pt x="18848" y="4133"/>
                    <a:pt x="28827" y="0"/>
                    <a:pt x="39231" y="0"/>
                  </a:cubicBezTo>
                  <a:close/>
                </a:path>
              </a:pathLst>
            </a:custGeom>
            <a:ln w="66675" cap="sq">
              <a:solidFill>
                <a:srgbClr val="C3D467"/>
              </a:solidFill>
              <a:prstDash val="solid"/>
              <a:miter/>
            </a:ln>
          </p:spPr>
          <p:txBody>
            <a:bodyPr/>
            <a:lstStyle/>
            <a:p>
              <a:endParaRPr lang="en-US"/>
            </a:p>
          </p:txBody>
        </p:sp>
        <p:sp>
          <p:nvSpPr>
            <p:cNvPr id="22" name="TextBox 22"/>
            <p:cNvSpPr txBox="1"/>
            <p:nvPr/>
          </p:nvSpPr>
          <p:spPr>
            <a:xfrm>
              <a:off x="0" y="9525"/>
              <a:ext cx="883565" cy="396404"/>
            </a:xfrm>
            <a:prstGeom prst="rect">
              <a:avLst/>
            </a:prstGeom>
          </p:spPr>
          <p:txBody>
            <a:bodyPr lIns="50800" tIns="50800" rIns="50800" bIns="50800" rtlCol="0" anchor="ctr"/>
            <a:lstStyle/>
            <a:p>
              <a:pPr algn="ctr">
                <a:lnSpc>
                  <a:spcPts val="2935"/>
                </a:lnSpc>
              </a:pPr>
              <a:endParaRPr/>
            </a:p>
          </p:txBody>
        </p:sp>
      </p:grpSp>
      <p:sp>
        <p:nvSpPr>
          <p:cNvPr id="23" name="AutoShape 23">
            <a:extLst>
              <a:ext uri="{C183D7F6-B498-43B3-948B-1728B52AA6E4}">
                <adec:decorative xmlns:adec="http://schemas.microsoft.com/office/drawing/2017/decorative" val="1"/>
              </a:ext>
            </a:extLst>
          </p:cNvPr>
          <p:cNvSpPr/>
          <p:nvPr/>
        </p:nvSpPr>
        <p:spPr>
          <a:xfrm flipV="1">
            <a:off x="2064311" y="5135679"/>
            <a:ext cx="4842804" cy="15642"/>
          </a:xfrm>
          <a:prstGeom prst="line">
            <a:avLst/>
          </a:prstGeom>
          <a:ln w="66675" cap="flat">
            <a:solidFill>
              <a:srgbClr val="C3D467"/>
            </a:solidFill>
            <a:prstDash val="solid"/>
            <a:headEnd type="none" w="sm" len="sm"/>
            <a:tailEnd type="none" w="sm" len="sm"/>
          </a:ln>
        </p:spPr>
        <p:txBody>
          <a:bodyPr/>
          <a:lstStyle/>
          <a:p>
            <a:endParaRPr lang="en-US"/>
          </a:p>
        </p:txBody>
      </p:sp>
      <p:sp>
        <p:nvSpPr>
          <p:cNvPr id="24" name="AutoShape 24">
            <a:extLst>
              <a:ext uri="{C183D7F6-B498-43B3-948B-1728B52AA6E4}">
                <adec:decorative xmlns:adec="http://schemas.microsoft.com/office/drawing/2017/decorative" val="1"/>
              </a:ext>
            </a:extLst>
          </p:cNvPr>
          <p:cNvSpPr/>
          <p:nvPr/>
        </p:nvSpPr>
        <p:spPr>
          <a:xfrm flipV="1">
            <a:off x="2097649" y="5143500"/>
            <a:ext cx="0" cy="616333"/>
          </a:xfrm>
          <a:prstGeom prst="line">
            <a:avLst/>
          </a:prstGeom>
          <a:ln w="66675" cap="flat">
            <a:solidFill>
              <a:srgbClr val="C3D467"/>
            </a:solidFill>
            <a:prstDash val="solid"/>
            <a:headEnd type="none" w="sm" len="sm"/>
            <a:tailEnd type="none" w="sm" len="sm"/>
          </a:ln>
        </p:spPr>
        <p:txBody>
          <a:bodyPr/>
          <a:lstStyle/>
          <a:p>
            <a:endParaRPr lang="en-US"/>
          </a:p>
        </p:txBody>
      </p:sp>
      <p:sp>
        <p:nvSpPr>
          <p:cNvPr id="25" name="AutoShape 25">
            <a:extLst>
              <a:ext uri="{C183D7F6-B498-43B3-948B-1728B52AA6E4}">
                <adec:decorative xmlns:adec="http://schemas.microsoft.com/office/drawing/2017/decorative" val="1"/>
              </a:ext>
            </a:extLst>
          </p:cNvPr>
          <p:cNvSpPr/>
          <p:nvPr/>
        </p:nvSpPr>
        <p:spPr>
          <a:xfrm flipV="1">
            <a:off x="6873778" y="5135679"/>
            <a:ext cx="0" cy="616333"/>
          </a:xfrm>
          <a:prstGeom prst="line">
            <a:avLst/>
          </a:prstGeom>
          <a:ln w="66675" cap="flat">
            <a:solidFill>
              <a:srgbClr val="C3D467"/>
            </a:solidFill>
            <a:prstDash val="solid"/>
            <a:headEnd type="none" w="sm" len="sm"/>
            <a:tailEnd type="none" w="sm" len="sm"/>
          </a:ln>
        </p:spPr>
        <p:txBody>
          <a:bodyPr/>
          <a:lstStyle/>
          <a:p>
            <a:endParaRPr lang="en-US"/>
          </a:p>
        </p:txBody>
      </p:sp>
      <p:grpSp>
        <p:nvGrpSpPr>
          <p:cNvPr id="26" name="Group 26"/>
          <p:cNvGrpSpPr/>
          <p:nvPr/>
        </p:nvGrpSpPr>
        <p:grpSpPr>
          <a:xfrm>
            <a:off x="5196385" y="5752012"/>
            <a:ext cx="3354786" cy="1541263"/>
            <a:chOff x="0" y="0"/>
            <a:chExt cx="883565" cy="405929"/>
          </a:xfrm>
        </p:grpSpPr>
        <p:sp>
          <p:nvSpPr>
            <p:cNvPr id="27" name="Freeform 27">
              <a:extLst>
                <a:ext uri="{C183D7F6-B498-43B3-948B-1728B52AA6E4}">
                  <adec:decorative xmlns:adec="http://schemas.microsoft.com/office/drawing/2017/decorative" val="1"/>
                </a:ext>
              </a:extLst>
            </p:cNvPr>
            <p:cNvSpPr/>
            <p:nvPr/>
          </p:nvSpPr>
          <p:spPr>
            <a:xfrm>
              <a:off x="0" y="0"/>
              <a:ext cx="883565" cy="405929"/>
            </a:xfrm>
            <a:custGeom>
              <a:avLst/>
              <a:gdLst/>
              <a:ahLst/>
              <a:cxnLst/>
              <a:rect l="l" t="t" r="r" b="b"/>
              <a:pathLst>
                <a:path w="883565" h="405929">
                  <a:moveTo>
                    <a:pt x="39231" y="0"/>
                  </a:moveTo>
                  <a:lnTo>
                    <a:pt x="844334" y="0"/>
                  </a:lnTo>
                  <a:cubicBezTo>
                    <a:pt x="866000" y="0"/>
                    <a:pt x="883565" y="17564"/>
                    <a:pt x="883565" y="39231"/>
                  </a:cubicBezTo>
                  <a:lnTo>
                    <a:pt x="883565" y="366698"/>
                  </a:lnTo>
                  <a:cubicBezTo>
                    <a:pt x="883565" y="377103"/>
                    <a:pt x="879432" y="387081"/>
                    <a:pt x="872074" y="394439"/>
                  </a:cubicBezTo>
                  <a:cubicBezTo>
                    <a:pt x="864717" y="401796"/>
                    <a:pt x="854738" y="405929"/>
                    <a:pt x="844334" y="405929"/>
                  </a:cubicBezTo>
                  <a:lnTo>
                    <a:pt x="39231" y="405929"/>
                  </a:lnTo>
                  <a:cubicBezTo>
                    <a:pt x="28827" y="405929"/>
                    <a:pt x="18848" y="401796"/>
                    <a:pt x="11491" y="394439"/>
                  </a:cubicBezTo>
                  <a:cubicBezTo>
                    <a:pt x="4133" y="387081"/>
                    <a:pt x="0" y="377103"/>
                    <a:pt x="0" y="366698"/>
                  </a:cubicBezTo>
                  <a:lnTo>
                    <a:pt x="0" y="39231"/>
                  </a:lnTo>
                  <a:cubicBezTo>
                    <a:pt x="0" y="28827"/>
                    <a:pt x="4133" y="18848"/>
                    <a:pt x="11491" y="11491"/>
                  </a:cubicBezTo>
                  <a:cubicBezTo>
                    <a:pt x="18848" y="4133"/>
                    <a:pt x="28827" y="0"/>
                    <a:pt x="39231" y="0"/>
                  </a:cubicBezTo>
                  <a:close/>
                </a:path>
              </a:pathLst>
            </a:custGeom>
            <a:ln w="66675" cap="sq">
              <a:solidFill>
                <a:srgbClr val="C3D467"/>
              </a:solidFill>
              <a:prstDash val="solid"/>
              <a:miter/>
            </a:ln>
          </p:spPr>
          <p:txBody>
            <a:bodyPr/>
            <a:lstStyle/>
            <a:p>
              <a:endParaRPr lang="en-US"/>
            </a:p>
          </p:txBody>
        </p:sp>
        <p:sp>
          <p:nvSpPr>
            <p:cNvPr id="28" name="TextBox 28"/>
            <p:cNvSpPr txBox="1"/>
            <p:nvPr/>
          </p:nvSpPr>
          <p:spPr>
            <a:xfrm>
              <a:off x="0" y="9525"/>
              <a:ext cx="883565" cy="396404"/>
            </a:xfrm>
            <a:prstGeom prst="rect">
              <a:avLst/>
            </a:prstGeom>
          </p:spPr>
          <p:txBody>
            <a:bodyPr lIns="50800" tIns="50800" rIns="50800" bIns="50800" rtlCol="0" anchor="ctr"/>
            <a:lstStyle/>
            <a:p>
              <a:pPr algn="ctr">
                <a:lnSpc>
                  <a:spcPts val="2935"/>
                </a:lnSpc>
              </a:pPr>
              <a:endParaRPr/>
            </a:p>
          </p:txBody>
        </p:sp>
      </p:grpSp>
      <p:sp>
        <p:nvSpPr>
          <p:cNvPr id="29" name="TextBox 29"/>
          <p:cNvSpPr txBox="1"/>
          <p:nvPr/>
        </p:nvSpPr>
        <p:spPr>
          <a:xfrm>
            <a:off x="5285002" y="5981746"/>
            <a:ext cx="3177552" cy="1321054"/>
          </a:xfrm>
          <a:prstGeom prst="rect">
            <a:avLst/>
          </a:prstGeom>
        </p:spPr>
        <p:txBody>
          <a:bodyPr lIns="0" tIns="0" rIns="0" bIns="0" rtlCol="0" anchor="t">
            <a:spAutoFit/>
          </a:bodyPr>
          <a:lstStyle/>
          <a:p>
            <a:pPr algn="ctr">
              <a:lnSpc>
                <a:spcPts val="3024"/>
              </a:lnSpc>
            </a:pPr>
            <a:r>
              <a:rPr lang="en-US" sz="2499" b="1">
                <a:solidFill>
                  <a:srgbClr val="FFFFFF"/>
                </a:solidFill>
                <a:latin typeface="TT Norms Bold"/>
                <a:ea typeface="TT Norms Bold"/>
                <a:cs typeface="TT Norms Bold"/>
                <a:sym typeface="TT Norms Bold"/>
              </a:rPr>
              <a:t>David Sullivan</a:t>
            </a:r>
          </a:p>
          <a:p>
            <a:pPr algn="ctr">
              <a:lnSpc>
                <a:spcPts val="2540"/>
              </a:lnSpc>
            </a:pPr>
            <a:r>
              <a:rPr lang="en-US" sz="2099" b="1">
                <a:solidFill>
                  <a:srgbClr val="FFFFFF"/>
                </a:solidFill>
                <a:latin typeface="TT Norms Bold"/>
                <a:ea typeface="TT Norms Bold"/>
                <a:cs typeface="TT Norms Bold"/>
                <a:sym typeface="TT Norms Bold"/>
              </a:rPr>
              <a:t>Bureau Chief</a:t>
            </a:r>
          </a:p>
          <a:p>
            <a:pPr algn="ctr">
              <a:lnSpc>
                <a:spcPts val="2540"/>
              </a:lnSpc>
            </a:pPr>
            <a:r>
              <a:rPr lang="en-US" sz="2099" b="1">
                <a:solidFill>
                  <a:srgbClr val="FFFFFF"/>
                </a:solidFill>
                <a:latin typeface="TT Norms Bold"/>
                <a:ea typeface="TT Norms Bold"/>
                <a:cs typeface="TT Norms Bold"/>
                <a:sym typeface="TT Norms Bold"/>
              </a:rPr>
              <a:t>Market Regulation</a:t>
            </a:r>
          </a:p>
          <a:p>
            <a:pPr algn="ctr">
              <a:lnSpc>
                <a:spcPts val="2540"/>
              </a:lnSpc>
            </a:pPr>
            <a:endParaRPr lang="en-US" sz="2099" b="1">
              <a:solidFill>
                <a:srgbClr val="FFFFFF"/>
              </a:solidFill>
              <a:latin typeface="TT Norms Bold"/>
              <a:ea typeface="TT Norms Bold"/>
              <a:cs typeface="TT Norms Bold"/>
              <a:sym typeface="TT Norms Bold"/>
            </a:endParaRPr>
          </a:p>
        </p:txBody>
      </p:sp>
      <p:sp>
        <p:nvSpPr>
          <p:cNvPr id="30" name="AutoShape 30">
            <a:extLst>
              <a:ext uri="{C183D7F6-B498-43B3-948B-1728B52AA6E4}">
                <adec:decorative xmlns:adec="http://schemas.microsoft.com/office/drawing/2017/decorative" val="1"/>
              </a:ext>
            </a:extLst>
          </p:cNvPr>
          <p:cNvSpPr/>
          <p:nvPr/>
        </p:nvSpPr>
        <p:spPr>
          <a:xfrm flipV="1">
            <a:off x="6873778" y="7283750"/>
            <a:ext cx="0" cy="616333"/>
          </a:xfrm>
          <a:prstGeom prst="line">
            <a:avLst/>
          </a:prstGeom>
          <a:ln w="66675" cap="flat">
            <a:solidFill>
              <a:srgbClr val="C3D467"/>
            </a:solidFill>
            <a:prstDash val="solid"/>
            <a:headEnd type="none" w="sm" len="sm"/>
            <a:tailEnd type="none" w="sm" len="sm"/>
          </a:ln>
        </p:spPr>
        <p:txBody>
          <a:bodyPr/>
          <a:lstStyle/>
          <a:p>
            <a:endParaRPr lang="en-US"/>
          </a:p>
        </p:txBody>
      </p:sp>
      <p:grpSp>
        <p:nvGrpSpPr>
          <p:cNvPr id="31" name="Group 31"/>
          <p:cNvGrpSpPr/>
          <p:nvPr/>
        </p:nvGrpSpPr>
        <p:grpSpPr>
          <a:xfrm>
            <a:off x="5196385" y="7893350"/>
            <a:ext cx="3354786" cy="1541263"/>
            <a:chOff x="0" y="0"/>
            <a:chExt cx="883565" cy="405929"/>
          </a:xfrm>
        </p:grpSpPr>
        <p:sp>
          <p:nvSpPr>
            <p:cNvPr id="32" name="Freeform 32">
              <a:extLst>
                <a:ext uri="{C183D7F6-B498-43B3-948B-1728B52AA6E4}">
                  <adec:decorative xmlns:adec="http://schemas.microsoft.com/office/drawing/2017/decorative" val="1"/>
                </a:ext>
              </a:extLst>
            </p:cNvPr>
            <p:cNvSpPr/>
            <p:nvPr/>
          </p:nvSpPr>
          <p:spPr>
            <a:xfrm>
              <a:off x="0" y="0"/>
              <a:ext cx="883565" cy="405929"/>
            </a:xfrm>
            <a:custGeom>
              <a:avLst/>
              <a:gdLst/>
              <a:ahLst/>
              <a:cxnLst/>
              <a:rect l="l" t="t" r="r" b="b"/>
              <a:pathLst>
                <a:path w="883565" h="405929">
                  <a:moveTo>
                    <a:pt x="39231" y="0"/>
                  </a:moveTo>
                  <a:lnTo>
                    <a:pt x="844334" y="0"/>
                  </a:lnTo>
                  <a:cubicBezTo>
                    <a:pt x="866000" y="0"/>
                    <a:pt x="883565" y="17564"/>
                    <a:pt x="883565" y="39231"/>
                  </a:cubicBezTo>
                  <a:lnTo>
                    <a:pt x="883565" y="366698"/>
                  </a:lnTo>
                  <a:cubicBezTo>
                    <a:pt x="883565" y="377103"/>
                    <a:pt x="879432" y="387081"/>
                    <a:pt x="872074" y="394439"/>
                  </a:cubicBezTo>
                  <a:cubicBezTo>
                    <a:pt x="864717" y="401796"/>
                    <a:pt x="854738" y="405929"/>
                    <a:pt x="844334" y="405929"/>
                  </a:cubicBezTo>
                  <a:lnTo>
                    <a:pt x="39231" y="405929"/>
                  </a:lnTo>
                  <a:cubicBezTo>
                    <a:pt x="28827" y="405929"/>
                    <a:pt x="18848" y="401796"/>
                    <a:pt x="11491" y="394439"/>
                  </a:cubicBezTo>
                  <a:cubicBezTo>
                    <a:pt x="4133" y="387081"/>
                    <a:pt x="0" y="377103"/>
                    <a:pt x="0" y="366698"/>
                  </a:cubicBezTo>
                  <a:lnTo>
                    <a:pt x="0" y="39231"/>
                  </a:lnTo>
                  <a:cubicBezTo>
                    <a:pt x="0" y="28827"/>
                    <a:pt x="4133" y="18848"/>
                    <a:pt x="11491" y="11491"/>
                  </a:cubicBezTo>
                  <a:cubicBezTo>
                    <a:pt x="18848" y="4133"/>
                    <a:pt x="28827" y="0"/>
                    <a:pt x="39231" y="0"/>
                  </a:cubicBezTo>
                  <a:close/>
                </a:path>
              </a:pathLst>
            </a:custGeom>
            <a:ln w="66675" cap="sq">
              <a:solidFill>
                <a:srgbClr val="C3D467"/>
              </a:solidFill>
              <a:prstDash val="solid"/>
              <a:miter/>
            </a:ln>
          </p:spPr>
          <p:txBody>
            <a:bodyPr/>
            <a:lstStyle/>
            <a:p>
              <a:endParaRPr lang="en-US"/>
            </a:p>
          </p:txBody>
        </p:sp>
        <p:sp>
          <p:nvSpPr>
            <p:cNvPr id="33" name="TextBox 33"/>
            <p:cNvSpPr txBox="1"/>
            <p:nvPr/>
          </p:nvSpPr>
          <p:spPr>
            <a:xfrm>
              <a:off x="0" y="9525"/>
              <a:ext cx="883565" cy="396404"/>
            </a:xfrm>
            <a:prstGeom prst="rect">
              <a:avLst/>
            </a:prstGeom>
          </p:spPr>
          <p:txBody>
            <a:bodyPr lIns="50800" tIns="50800" rIns="50800" bIns="50800" rtlCol="0" anchor="ctr"/>
            <a:lstStyle/>
            <a:p>
              <a:pPr algn="ctr">
                <a:lnSpc>
                  <a:spcPts val="2935"/>
                </a:lnSpc>
              </a:pPr>
              <a:endParaRPr/>
            </a:p>
          </p:txBody>
        </p:sp>
      </p:grpSp>
      <p:sp>
        <p:nvSpPr>
          <p:cNvPr id="34" name="TextBox 34"/>
          <p:cNvSpPr txBox="1"/>
          <p:nvPr/>
        </p:nvSpPr>
        <p:spPr>
          <a:xfrm>
            <a:off x="5318340" y="8282407"/>
            <a:ext cx="3177552" cy="1073404"/>
          </a:xfrm>
          <a:prstGeom prst="rect">
            <a:avLst/>
          </a:prstGeom>
        </p:spPr>
        <p:txBody>
          <a:bodyPr lIns="0" tIns="0" rIns="0" bIns="0" rtlCol="0" anchor="t">
            <a:spAutoFit/>
          </a:bodyPr>
          <a:lstStyle/>
          <a:p>
            <a:pPr algn="ctr">
              <a:lnSpc>
                <a:spcPts val="3024"/>
              </a:lnSpc>
            </a:pPr>
            <a:r>
              <a:rPr lang="en-US" sz="2499" b="1">
                <a:solidFill>
                  <a:srgbClr val="FFFFFF"/>
                </a:solidFill>
                <a:latin typeface="TT Norms Bold"/>
                <a:ea typeface="TT Norms Bold"/>
                <a:cs typeface="TT Norms Bold"/>
                <a:sym typeface="TT Norms Bold"/>
              </a:rPr>
              <a:t>Market Regulation Team</a:t>
            </a:r>
          </a:p>
          <a:p>
            <a:pPr algn="ctr">
              <a:lnSpc>
                <a:spcPts val="2540"/>
              </a:lnSpc>
            </a:pPr>
            <a:endParaRPr lang="en-US" sz="2499" b="1">
              <a:solidFill>
                <a:srgbClr val="FFFFFF"/>
              </a:solidFill>
              <a:latin typeface="TT Norms Bold"/>
              <a:ea typeface="TT Norms Bold"/>
              <a:cs typeface="TT Norms Bold"/>
              <a:sym typeface="TT Norms Bold"/>
            </a:endParaRPr>
          </a:p>
        </p:txBody>
      </p:sp>
      <p:sp>
        <p:nvSpPr>
          <p:cNvPr id="35" name="TextBox 35"/>
          <p:cNvSpPr txBox="1"/>
          <p:nvPr/>
        </p:nvSpPr>
        <p:spPr>
          <a:xfrm>
            <a:off x="612492" y="8282407"/>
            <a:ext cx="3177552" cy="1073404"/>
          </a:xfrm>
          <a:prstGeom prst="rect">
            <a:avLst/>
          </a:prstGeom>
        </p:spPr>
        <p:txBody>
          <a:bodyPr lIns="0" tIns="0" rIns="0" bIns="0" rtlCol="0" anchor="t">
            <a:spAutoFit/>
          </a:bodyPr>
          <a:lstStyle/>
          <a:p>
            <a:pPr algn="ctr">
              <a:lnSpc>
                <a:spcPts val="3024"/>
              </a:lnSpc>
            </a:pPr>
            <a:r>
              <a:rPr lang="en-US" sz="2499" b="1">
                <a:solidFill>
                  <a:srgbClr val="FFFFFF"/>
                </a:solidFill>
                <a:latin typeface="TT Norms Bold"/>
                <a:ea typeface="TT Norms Bold"/>
                <a:cs typeface="TT Norms Bold"/>
                <a:sym typeface="TT Norms Bold"/>
              </a:rPr>
              <a:t>Product Regulation Team</a:t>
            </a:r>
          </a:p>
          <a:p>
            <a:pPr algn="ctr">
              <a:lnSpc>
                <a:spcPts val="2540"/>
              </a:lnSpc>
            </a:pPr>
            <a:endParaRPr lang="en-US" sz="2499" b="1">
              <a:solidFill>
                <a:srgbClr val="FFFFFF"/>
              </a:solidFill>
              <a:latin typeface="TT Norms Bold"/>
              <a:ea typeface="TT Norms Bold"/>
              <a:cs typeface="TT Norms Bold"/>
              <a:sym typeface="TT Norms Bold"/>
            </a:endParaRPr>
          </a:p>
        </p:txBody>
      </p:sp>
      <p:sp>
        <p:nvSpPr>
          <p:cNvPr id="36" name="TextBox 36"/>
          <p:cNvSpPr txBox="1"/>
          <p:nvPr/>
        </p:nvSpPr>
        <p:spPr>
          <a:xfrm>
            <a:off x="8585737" y="2967155"/>
            <a:ext cx="8944863" cy="1257300"/>
          </a:xfrm>
          <a:prstGeom prst="rect">
            <a:avLst/>
          </a:prstGeom>
        </p:spPr>
        <p:txBody>
          <a:bodyPr lIns="0" tIns="0" rIns="0" bIns="0" rtlCol="0" anchor="t">
            <a:spAutoFit/>
          </a:bodyPr>
          <a:lstStyle/>
          <a:p>
            <a:pPr marL="604519" lvl="1" indent="-302260" algn="l">
              <a:lnSpc>
                <a:spcPts val="3359"/>
              </a:lnSpc>
              <a:buFont typeface="Arial"/>
              <a:buChar char="•"/>
            </a:pPr>
            <a:r>
              <a:rPr lang="en-US" sz="2799">
                <a:solidFill>
                  <a:srgbClr val="FFFFFF"/>
                </a:solidFill>
                <a:latin typeface="TT Norms"/>
                <a:ea typeface="TT Norms"/>
                <a:cs typeface="TT Norms"/>
                <a:sym typeface="TT Norms"/>
              </a:rPr>
              <a:t>The Product Regulation Bureau is in the process of hiring an experienced examiner that will be assigned to cemeteries, and preneed sellers and sales agents.</a:t>
            </a:r>
          </a:p>
        </p:txBody>
      </p:sp>
      <p:sp>
        <p:nvSpPr>
          <p:cNvPr id="37" name="TextBox 37"/>
          <p:cNvSpPr txBox="1"/>
          <p:nvPr/>
        </p:nvSpPr>
        <p:spPr>
          <a:xfrm>
            <a:off x="8585737" y="4672432"/>
            <a:ext cx="8756109" cy="3352800"/>
          </a:xfrm>
          <a:prstGeom prst="rect">
            <a:avLst/>
          </a:prstGeom>
        </p:spPr>
        <p:txBody>
          <a:bodyPr lIns="0" tIns="0" rIns="0" bIns="0" rtlCol="0" anchor="t">
            <a:spAutoFit/>
          </a:bodyPr>
          <a:lstStyle/>
          <a:p>
            <a:pPr marL="604519" lvl="1" indent="-302260" algn="l">
              <a:lnSpc>
                <a:spcPts val="3359"/>
              </a:lnSpc>
              <a:buFont typeface="Arial"/>
              <a:buChar char="•"/>
            </a:pPr>
            <a:r>
              <a:rPr lang="en-US" sz="2799">
                <a:solidFill>
                  <a:srgbClr val="FFFFFF"/>
                </a:solidFill>
                <a:latin typeface="TT Norms"/>
                <a:ea typeface="TT Norms"/>
                <a:cs typeface="TT Norms"/>
                <a:sym typeface="TT Norms"/>
              </a:rPr>
              <a:t>Consumers, or other persons, may file a complaint with the Market Regulation Bureau in the following cases: </a:t>
            </a:r>
          </a:p>
          <a:p>
            <a:pPr marL="1209039" lvl="2" indent="-403013" algn="l">
              <a:lnSpc>
                <a:spcPts val="3359"/>
              </a:lnSpc>
              <a:buFont typeface="Arial"/>
              <a:buChar char="⚬"/>
            </a:pPr>
            <a:r>
              <a:rPr lang="en-US" sz="2799">
                <a:solidFill>
                  <a:srgbClr val="FFFFFF"/>
                </a:solidFill>
                <a:latin typeface="TT Norms"/>
                <a:ea typeface="TT Norms"/>
                <a:cs typeface="TT Norms"/>
                <a:sym typeface="TT Norms"/>
              </a:rPr>
              <a:t>There is a belief that a person has violated Iowa law under the jurisdiction of the Commissioner.</a:t>
            </a:r>
          </a:p>
          <a:p>
            <a:pPr marL="1209039" lvl="2" indent="-403013" algn="l">
              <a:lnSpc>
                <a:spcPts val="3359"/>
              </a:lnSpc>
              <a:buFont typeface="Arial"/>
              <a:buChar char="⚬"/>
            </a:pPr>
            <a:r>
              <a:rPr lang="en-US" sz="2799">
                <a:solidFill>
                  <a:srgbClr val="FFFFFF"/>
                </a:solidFill>
                <a:latin typeface="TT Norms"/>
                <a:ea typeface="TT Norms"/>
                <a:cs typeface="TT Norms"/>
                <a:sym typeface="TT Norms"/>
              </a:rPr>
              <a:t>There is a belief that the provisions of a contract under the jurisdiction of the Commissioner are not being followed by one or more parties.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895180"/>
            <a:ext cx="16482442" cy="7515225"/>
          </a:xfrm>
          <a:prstGeom prst="rect">
            <a:avLst/>
          </a:prstGeom>
        </p:spPr>
        <p:txBody>
          <a:bodyPr lIns="0" tIns="0" rIns="0" bIns="0" rtlCol="0" anchor="t">
            <a:spAutoFit/>
          </a:bodyPr>
          <a:lstStyle/>
          <a:p>
            <a:pPr algn="l">
              <a:lnSpc>
                <a:spcPts val="4079"/>
              </a:lnSpc>
            </a:pPr>
            <a:r>
              <a:rPr lang="en-US" sz="3399" b="1">
                <a:solidFill>
                  <a:srgbClr val="19405B"/>
                </a:solidFill>
                <a:latin typeface="TT Norms Bold"/>
                <a:ea typeface="TT Norms Bold"/>
                <a:cs typeface="TT Norms Bold"/>
                <a:sym typeface="TT Norms Bold"/>
              </a:rPr>
              <a:t>Pre-1953 - </a:t>
            </a:r>
            <a:r>
              <a:rPr lang="en-US" sz="3399">
                <a:solidFill>
                  <a:srgbClr val="19405B"/>
                </a:solidFill>
                <a:latin typeface="TT Norms"/>
                <a:ea typeface="TT Norms"/>
                <a:cs typeface="TT Norms"/>
                <a:sym typeface="TT Norms"/>
              </a:rPr>
              <a:t>Regulations for cemeteries existed in various chapters throughout Iowa Code and generally fell under the jursidiction of the local/state judicial system. </a:t>
            </a:r>
          </a:p>
          <a:p>
            <a:pPr algn="l">
              <a:lnSpc>
                <a:spcPts val="2879"/>
              </a:lnSpc>
            </a:pPr>
            <a:endParaRPr lang="en-US" sz="3399">
              <a:solidFill>
                <a:srgbClr val="19405B"/>
              </a:solidFill>
              <a:latin typeface="TT Norms"/>
              <a:ea typeface="TT Norms"/>
              <a:cs typeface="TT Norms"/>
              <a:sym typeface="TT Norms"/>
            </a:endParaRPr>
          </a:p>
          <a:p>
            <a:pPr algn="l">
              <a:lnSpc>
                <a:spcPts val="4079"/>
              </a:lnSpc>
            </a:pPr>
            <a:r>
              <a:rPr lang="en-US" sz="3399" b="1">
                <a:solidFill>
                  <a:srgbClr val="19405B"/>
                </a:solidFill>
                <a:latin typeface="TT Norms Bold"/>
                <a:ea typeface="TT Norms Bold"/>
                <a:cs typeface="TT Norms Bold"/>
                <a:sym typeface="TT Norms Bold"/>
              </a:rPr>
              <a:t>1953 - </a:t>
            </a:r>
            <a:r>
              <a:rPr lang="en-US" sz="3399">
                <a:solidFill>
                  <a:srgbClr val="19405B"/>
                </a:solidFill>
                <a:latin typeface="TT Norms"/>
                <a:ea typeface="TT Norms"/>
                <a:cs typeface="TT Norms"/>
                <a:sym typeface="TT Norms"/>
              </a:rPr>
              <a:t>The first regulatory framework for cemeteries’ trusts and financials is created in Iowa Code Chapter 566A under the jurisdiction of the local/state judicial system. </a:t>
            </a:r>
          </a:p>
          <a:p>
            <a:pPr algn="l">
              <a:lnSpc>
                <a:spcPts val="2879"/>
              </a:lnSpc>
            </a:pPr>
            <a:endParaRPr lang="en-US" sz="3399">
              <a:solidFill>
                <a:srgbClr val="19405B"/>
              </a:solidFill>
              <a:latin typeface="TT Norms"/>
              <a:ea typeface="TT Norms"/>
              <a:cs typeface="TT Norms"/>
              <a:sym typeface="TT Norms"/>
            </a:endParaRPr>
          </a:p>
          <a:p>
            <a:pPr algn="l">
              <a:lnSpc>
                <a:spcPts val="4079"/>
              </a:lnSpc>
            </a:pPr>
            <a:r>
              <a:rPr lang="en-US" sz="3399" b="1">
                <a:solidFill>
                  <a:srgbClr val="19405B"/>
                </a:solidFill>
                <a:latin typeface="TT Norms Bold"/>
                <a:ea typeface="TT Norms Bold"/>
                <a:cs typeface="TT Norms Bold"/>
                <a:sym typeface="TT Norms Bold"/>
              </a:rPr>
              <a:t>1994 - </a:t>
            </a:r>
            <a:r>
              <a:rPr lang="en-US" sz="3399">
                <a:solidFill>
                  <a:srgbClr val="19405B"/>
                </a:solidFill>
                <a:latin typeface="TT Norms"/>
                <a:ea typeface="TT Norms"/>
                <a:cs typeface="TT Norms"/>
                <a:sym typeface="TT Norms"/>
              </a:rPr>
              <a:t>Changes are made in Chapter 566A to require submission of certain financial reports and audits to the Iowa Insurance Commissioner.</a:t>
            </a:r>
          </a:p>
          <a:p>
            <a:pPr algn="l">
              <a:lnSpc>
                <a:spcPts val="2879"/>
              </a:lnSpc>
            </a:pPr>
            <a:endParaRPr lang="en-US" sz="3399">
              <a:solidFill>
                <a:srgbClr val="19405B"/>
              </a:solidFill>
              <a:latin typeface="TT Norms"/>
              <a:ea typeface="TT Norms"/>
              <a:cs typeface="TT Norms"/>
              <a:sym typeface="TT Norms"/>
            </a:endParaRPr>
          </a:p>
          <a:p>
            <a:pPr algn="l">
              <a:lnSpc>
                <a:spcPts val="4079"/>
              </a:lnSpc>
            </a:pPr>
            <a:r>
              <a:rPr lang="en-US" sz="3399" b="1">
                <a:solidFill>
                  <a:srgbClr val="19405B"/>
                </a:solidFill>
                <a:latin typeface="TT Norms Bold"/>
                <a:ea typeface="TT Norms Bold"/>
                <a:cs typeface="TT Norms Bold"/>
                <a:sym typeface="TT Norms Bold"/>
              </a:rPr>
              <a:t>1995 - </a:t>
            </a:r>
            <a:r>
              <a:rPr lang="en-US" sz="3399">
                <a:solidFill>
                  <a:srgbClr val="19405B"/>
                </a:solidFill>
                <a:latin typeface="TT Norms"/>
                <a:ea typeface="TT Norms"/>
                <a:cs typeface="TT Norms"/>
                <a:sym typeface="TT Norms"/>
              </a:rPr>
              <a:t>New Iowa Code Chapter 523I creates licensing framework and enforcement provisions under the jurisdiction of the Commissioner.</a:t>
            </a:r>
          </a:p>
          <a:p>
            <a:pPr algn="l">
              <a:lnSpc>
                <a:spcPts val="2879"/>
              </a:lnSpc>
            </a:pPr>
            <a:endParaRPr lang="en-US" sz="3399">
              <a:solidFill>
                <a:srgbClr val="19405B"/>
              </a:solidFill>
              <a:latin typeface="TT Norms"/>
              <a:ea typeface="TT Norms"/>
              <a:cs typeface="TT Norms"/>
              <a:sym typeface="TT Norms"/>
            </a:endParaRPr>
          </a:p>
          <a:p>
            <a:pPr algn="l">
              <a:lnSpc>
                <a:spcPts val="4079"/>
              </a:lnSpc>
            </a:pPr>
            <a:r>
              <a:rPr lang="en-US" sz="3399" b="1">
                <a:solidFill>
                  <a:srgbClr val="19405B"/>
                </a:solidFill>
                <a:latin typeface="TT Norms Bold"/>
                <a:ea typeface="TT Norms Bold"/>
                <a:cs typeface="TT Norms Bold"/>
                <a:sym typeface="TT Norms Bold"/>
              </a:rPr>
              <a:t>2005 - </a:t>
            </a:r>
            <a:r>
              <a:rPr lang="en-US" sz="3399">
                <a:solidFill>
                  <a:srgbClr val="19405B"/>
                </a:solidFill>
                <a:latin typeface="TT Norms"/>
                <a:ea typeface="TT Norms"/>
                <a:cs typeface="TT Norms"/>
                <a:sym typeface="TT Norms"/>
              </a:rPr>
              <a:t>Chapters 566 and 566A are repealed, and the regulatory framework for cemeteries is fully transitioned into Chapter 523I under the jurisdiction of the Commissioner.  </a:t>
            </a:r>
          </a:p>
          <a:p>
            <a:pPr algn="l">
              <a:lnSpc>
                <a:spcPts val="3359"/>
              </a:lnSpc>
            </a:pPr>
            <a:endParaRPr lang="en-US" sz="3399">
              <a:solidFill>
                <a:srgbClr val="19405B"/>
              </a:solidFill>
              <a:latin typeface="TT Norms"/>
              <a:ea typeface="TT Norms"/>
              <a:cs typeface="TT Norms"/>
              <a:sym typeface="TT Norms"/>
            </a:endParaRPr>
          </a:p>
        </p:txBody>
      </p:sp>
      <p:sp>
        <p:nvSpPr>
          <p:cNvPr id="3" name="TextBox 3"/>
          <p:cNvSpPr txBox="1"/>
          <p:nvPr/>
        </p:nvSpPr>
        <p:spPr>
          <a:xfrm>
            <a:off x="1028700" y="647700"/>
            <a:ext cx="12151830" cy="827150"/>
          </a:xfrm>
          <a:prstGeom prst="rect">
            <a:avLst/>
          </a:prstGeom>
        </p:spPr>
        <p:txBody>
          <a:bodyPr wrap="square" lIns="0" tIns="0" rIns="0" bIns="0" rtlCol="0" anchor="t">
            <a:spAutoFit/>
          </a:bodyPr>
          <a:lstStyle/>
          <a:p>
            <a:pPr algn="l">
              <a:lnSpc>
                <a:spcPts val="6598"/>
              </a:lnSpc>
            </a:pPr>
            <a:r>
              <a:rPr lang="en-US" sz="5000" b="1" dirty="0">
                <a:solidFill>
                  <a:srgbClr val="19405B"/>
                </a:solidFill>
                <a:latin typeface="TT Norms Bold"/>
                <a:ea typeface="TT Norms Bold"/>
                <a:cs typeface="TT Norms Bold"/>
                <a:sym typeface="TT Norms Bold"/>
              </a:rPr>
              <a:t>History of Cemetery Regulation in Iowa</a:t>
            </a:r>
          </a:p>
        </p:txBody>
      </p:sp>
      <p:grpSp>
        <p:nvGrpSpPr>
          <p:cNvPr id="4" name="Group 4"/>
          <p:cNvGrpSpPr/>
          <p:nvPr/>
        </p:nvGrpSpPr>
        <p:grpSpPr>
          <a:xfrm>
            <a:off x="-374904" y="9657564"/>
            <a:ext cx="19083518" cy="982770"/>
            <a:chOff x="0" y="0"/>
            <a:chExt cx="25444691" cy="1310361"/>
          </a:xfrm>
        </p:grpSpPr>
        <p:sp>
          <p:nvSpPr>
            <p:cNvPr id="5" name="Freeform 5"/>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7" name="Group 7"/>
          <p:cNvGrpSpPr/>
          <p:nvPr/>
        </p:nvGrpSpPr>
        <p:grpSpPr>
          <a:xfrm>
            <a:off x="13180530" y="8976119"/>
            <a:ext cx="4976517" cy="795745"/>
            <a:chOff x="0" y="0"/>
            <a:chExt cx="11811000" cy="1888579"/>
          </a:xfrm>
        </p:grpSpPr>
        <p:sp>
          <p:nvSpPr>
            <p:cNvPr id="8" name="Freeform 8"/>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066630"/>
            <a:ext cx="16482442" cy="153352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Iowa Code Chapter 523I applies to all cemeteries operating in the state of Iowa, except veterans cemeteries and religious cemeteries that began operating prior to July 1, 2005. Chapter 523I requires perpetual care cemeteries to file annual reports. </a:t>
            </a:r>
          </a:p>
        </p:txBody>
      </p:sp>
      <p:sp>
        <p:nvSpPr>
          <p:cNvPr id="3" name="TextBox 3"/>
          <p:cNvSpPr txBox="1"/>
          <p:nvPr/>
        </p:nvSpPr>
        <p:spPr>
          <a:xfrm>
            <a:off x="1028700" y="819150"/>
            <a:ext cx="10477500" cy="827150"/>
          </a:xfrm>
          <a:prstGeom prst="rect">
            <a:avLst/>
          </a:prstGeom>
        </p:spPr>
        <p:txBody>
          <a:bodyPr wrap="square" lIns="0" tIns="0" rIns="0" bIns="0" rtlCol="0" anchor="t">
            <a:spAutoFit/>
          </a:bodyPr>
          <a:lstStyle/>
          <a:p>
            <a:pPr algn="l">
              <a:lnSpc>
                <a:spcPts val="6598"/>
              </a:lnSpc>
            </a:pPr>
            <a:r>
              <a:rPr lang="en-US" sz="5000" b="1" dirty="0">
                <a:solidFill>
                  <a:srgbClr val="19405B"/>
                </a:solidFill>
                <a:latin typeface="TT Norms Bold"/>
                <a:ea typeface="TT Norms Bold"/>
                <a:cs typeface="TT Norms Bold"/>
                <a:sym typeface="TT Norms Bold"/>
              </a:rPr>
              <a:t>Perpetual Care Cemeteries in Iowa</a:t>
            </a:r>
          </a:p>
        </p:txBody>
      </p:sp>
      <p:grpSp>
        <p:nvGrpSpPr>
          <p:cNvPr id="4" name="Group 4"/>
          <p:cNvGrpSpPr/>
          <p:nvPr/>
        </p:nvGrpSpPr>
        <p:grpSpPr>
          <a:xfrm>
            <a:off x="-374904" y="9657564"/>
            <a:ext cx="19083518" cy="982770"/>
            <a:chOff x="0" y="0"/>
            <a:chExt cx="25444691" cy="1310361"/>
          </a:xfrm>
        </p:grpSpPr>
        <p:sp>
          <p:nvSpPr>
            <p:cNvPr id="5" name="Freeform 5"/>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7" name="Group 7"/>
          <p:cNvGrpSpPr/>
          <p:nvPr/>
        </p:nvGrpSpPr>
        <p:grpSpPr>
          <a:xfrm>
            <a:off x="13180530" y="8976119"/>
            <a:ext cx="4976517" cy="795745"/>
            <a:chOff x="0" y="0"/>
            <a:chExt cx="11811000" cy="1888579"/>
          </a:xfrm>
        </p:grpSpPr>
        <p:sp>
          <p:nvSpPr>
            <p:cNvPr id="8" name="Freeform 8"/>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9" name="TextBox 9"/>
          <p:cNvSpPr txBox="1"/>
          <p:nvPr/>
        </p:nvSpPr>
        <p:spPr>
          <a:xfrm>
            <a:off x="1028700" y="4562199"/>
            <a:ext cx="16482442" cy="2352675"/>
          </a:xfrm>
          <a:prstGeom prst="rect">
            <a:avLst/>
          </a:prstGeom>
        </p:spPr>
        <p:txBody>
          <a:bodyPr lIns="0" tIns="0" rIns="0" bIns="0" rtlCol="0" anchor="t">
            <a:spAutoFit/>
          </a:bodyPr>
          <a:lstStyle/>
          <a:p>
            <a:pPr algn="l">
              <a:lnSpc>
                <a:spcPts val="4079"/>
              </a:lnSpc>
            </a:pPr>
            <a:r>
              <a:rPr lang="en-US" sz="3399" b="1">
                <a:solidFill>
                  <a:srgbClr val="19405B"/>
                </a:solidFill>
                <a:latin typeface="TT Norms Bold"/>
                <a:ea typeface="TT Norms Bold"/>
                <a:cs typeface="TT Norms Bold"/>
                <a:sym typeface="TT Norms Bold"/>
              </a:rPr>
              <a:t>Number of Perpetual Care Cemeteries in Iowa (as of April 1, 2026)</a:t>
            </a:r>
          </a:p>
          <a:p>
            <a:pPr algn="l">
              <a:lnSpc>
                <a:spcPts val="2400"/>
              </a:lnSpc>
            </a:pPr>
            <a:endParaRPr lang="en-US" sz="3399" b="1">
              <a:solidFill>
                <a:srgbClr val="19405B"/>
              </a:solidFill>
              <a:latin typeface="TT Norms Bold"/>
              <a:ea typeface="TT Norms Bold"/>
              <a:cs typeface="TT Norms Bold"/>
              <a:sym typeface="TT Norms Bold"/>
            </a:endParaRPr>
          </a:p>
          <a:p>
            <a:pPr algn="l">
              <a:lnSpc>
                <a:spcPts val="4079"/>
              </a:lnSpc>
            </a:pPr>
            <a:r>
              <a:rPr lang="en-US" sz="3399">
                <a:solidFill>
                  <a:srgbClr val="19405B"/>
                </a:solidFill>
                <a:latin typeface="TT Norms"/>
                <a:ea typeface="TT Norms"/>
                <a:cs typeface="TT Norms"/>
                <a:sym typeface="TT Norms"/>
              </a:rPr>
              <a:t>Non-Government Perpetual Care Cemeteries - 145</a:t>
            </a:r>
          </a:p>
          <a:p>
            <a:pPr algn="l">
              <a:lnSpc>
                <a:spcPts val="4079"/>
              </a:lnSpc>
            </a:pPr>
            <a:r>
              <a:rPr lang="en-US" sz="3399">
                <a:solidFill>
                  <a:srgbClr val="19405B"/>
                </a:solidFill>
                <a:latin typeface="TT Norms"/>
                <a:ea typeface="TT Norms"/>
                <a:cs typeface="TT Norms"/>
                <a:sym typeface="TT Norms"/>
              </a:rPr>
              <a:t>Government Perpetual Care Cemeteries - 169</a:t>
            </a:r>
          </a:p>
          <a:p>
            <a:pPr algn="l">
              <a:lnSpc>
                <a:spcPts val="4079"/>
              </a:lnSpc>
            </a:pPr>
            <a:r>
              <a:rPr lang="en-US" sz="3399" b="1">
                <a:solidFill>
                  <a:srgbClr val="19405B"/>
                </a:solidFill>
                <a:latin typeface="TT Norms Bold"/>
                <a:ea typeface="TT Norms Bold"/>
                <a:cs typeface="TT Norms Bold"/>
                <a:sym typeface="TT Norms Bold"/>
              </a:rPr>
              <a:t>TOTAL - 314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4904" y="9657564"/>
            <a:ext cx="19083518" cy="982770"/>
            <a:chOff x="0" y="0"/>
            <a:chExt cx="25444691" cy="1310361"/>
          </a:xfrm>
        </p:grpSpPr>
        <p:sp>
          <p:nvSpPr>
            <p:cNvPr id="3" name="Freeform 3"/>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13180530" y="8976119"/>
            <a:ext cx="4976517" cy="795745"/>
            <a:chOff x="0" y="0"/>
            <a:chExt cx="11811000" cy="1888579"/>
          </a:xfrm>
        </p:grpSpPr>
        <p:sp>
          <p:nvSpPr>
            <p:cNvPr id="6" name="Freeform 6"/>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7" name="TextBox 7"/>
          <p:cNvSpPr txBox="1"/>
          <p:nvPr/>
        </p:nvSpPr>
        <p:spPr>
          <a:xfrm>
            <a:off x="1028700" y="4276725"/>
            <a:ext cx="16828491" cy="1743075"/>
          </a:xfrm>
          <a:prstGeom prst="rect">
            <a:avLst/>
          </a:prstGeom>
        </p:spPr>
        <p:txBody>
          <a:bodyPr lIns="0" tIns="0" rIns="0" bIns="0" rtlCol="0" anchor="t">
            <a:spAutoFit/>
          </a:bodyPr>
          <a:lstStyle/>
          <a:p>
            <a:pPr algn="l">
              <a:lnSpc>
                <a:spcPts val="4079"/>
              </a:lnSpc>
            </a:pPr>
            <a:r>
              <a:rPr lang="en-US" sz="3399" b="1">
                <a:solidFill>
                  <a:srgbClr val="19405B"/>
                </a:solidFill>
                <a:latin typeface="TT Norms Bold"/>
                <a:ea typeface="TT Norms Bold"/>
                <a:cs typeface="TT Norms Bold"/>
                <a:sym typeface="TT Norms Bold"/>
              </a:rPr>
              <a:t>Range for All Cemetery Types (Association, Church/Religious Organization, Corporation, Governmental Subdivision, Non-profit Organization, Privately-owned)</a:t>
            </a:r>
          </a:p>
          <a:p>
            <a:pPr algn="l">
              <a:lnSpc>
                <a:spcPts val="1680"/>
              </a:lnSpc>
            </a:pPr>
            <a:endParaRPr lang="en-US" sz="3399" b="1">
              <a:solidFill>
                <a:srgbClr val="19405B"/>
              </a:solidFill>
              <a:latin typeface="TT Norms Bold"/>
              <a:ea typeface="TT Norms Bold"/>
              <a:cs typeface="TT Norms Bold"/>
              <a:sym typeface="TT Norms Bold"/>
            </a:endParaRPr>
          </a:p>
          <a:p>
            <a:pPr algn="l">
              <a:lnSpc>
                <a:spcPts val="4079"/>
              </a:lnSpc>
            </a:pPr>
            <a:r>
              <a:rPr lang="en-US" sz="3399">
                <a:solidFill>
                  <a:srgbClr val="19405B"/>
                </a:solidFill>
                <a:latin typeface="TT Norms"/>
                <a:ea typeface="TT Norms"/>
                <a:cs typeface="TT Norms"/>
                <a:sym typeface="TT Norms"/>
              </a:rPr>
              <a:t>$250.00 to $15,243,083.00</a:t>
            </a:r>
          </a:p>
        </p:txBody>
      </p:sp>
      <p:sp>
        <p:nvSpPr>
          <p:cNvPr id="8" name="TextBox 8"/>
          <p:cNvSpPr txBox="1"/>
          <p:nvPr/>
        </p:nvSpPr>
        <p:spPr>
          <a:xfrm>
            <a:off x="1028700" y="2066630"/>
            <a:ext cx="16482442" cy="153352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Perpetual care cemeteries annually report the balance of their perpetual care fund. The following information on care fund balances was collected in 2025 and is based on the 2024 calendar year. </a:t>
            </a:r>
          </a:p>
        </p:txBody>
      </p:sp>
      <p:sp>
        <p:nvSpPr>
          <p:cNvPr id="9" name="TextBox 9"/>
          <p:cNvSpPr txBox="1"/>
          <p:nvPr/>
        </p:nvSpPr>
        <p:spPr>
          <a:xfrm>
            <a:off x="1028700" y="819150"/>
            <a:ext cx="9258300" cy="827150"/>
          </a:xfrm>
          <a:prstGeom prst="rect">
            <a:avLst/>
          </a:prstGeom>
        </p:spPr>
        <p:txBody>
          <a:bodyPr wrap="square" lIns="0" tIns="0" rIns="0" bIns="0" rtlCol="0" anchor="t">
            <a:spAutoFit/>
          </a:bodyPr>
          <a:lstStyle/>
          <a:p>
            <a:pPr algn="l">
              <a:lnSpc>
                <a:spcPts val="6598"/>
              </a:lnSpc>
            </a:pPr>
            <a:r>
              <a:rPr lang="en-US" sz="5000" b="1" dirty="0">
                <a:solidFill>
                  <a:srgbClr val="19405B"/>
                </a:solidFill>
                <a:latin typeface="TT Norms Bold"/>
                <a:ea typeface="TT Norms Bold"/>
                <a:cs typeface="TT Norms Bold"/>
                <a:sym typeface="TT Norms Bold"/>
              </a:rPr>
              <a:t>Perpetual Care Fund Balances</a:t>
            </a:r>
          </a:p>
        </p:txBody>
      </p:sp>
      <p:sp>
        <p:nvSpPr>
          <p:cNvPr id="10" name="TextBox 10"/>
          <p:cNvSpPr txBox="1"/>
          <p:nvPr/>
        </p:nvSpPr>
        <p:spPr>
          <a:xfrm>
            <a:off x="1028700" y="6631184"/>
            <a:ext cx="16828491" cy="1228725"/>
          </a:xfrm>
          <a:prstGeom prst="rect">
            <a:avLst/>
          </a:prstGeom>
        </p:spPr>
        <p:txBody>
          <a:bodyPr lIns="0" tIns="0" rIns="0" bIns="0" rtlCol="0" anchor="t">
            <a:spAutoFit/>
          </a:bodyPr>
          <a:lstStyle/>
          <a:p>
            <a:pPr algn="l">
              <a:lnSpc>
                <a:spcPts val="4079"/>
              </a:lnSpc>
            </a:pPr>
            <a:r>
              <a:rPr lang="en-US" sz="3399" b="1">
                <a:solidFill>
                  <a:srgbClr val="19405B"/>
                </a:solidFill>
                <a:latin typeface="TT Norms Bold"/>
                <a:ea typeface="TT Norms Bold"/>
                <a:cs typeface="TT Norms Bold"/>
                <a:sym typeface="TT Norms Bold"/>
              </a:rPr>
              <a:t>Range for Governmental Subdivision Cemeteries</a:t>
            </a:r>
          </a:p>
          <a:p>
            <a:pPr algn="l">
              <a:lnSpc>
                <a:spcPts val="1680"/>
              </a:lnSpc>
            </a:pPr>
            <a:endParaRPr lang="en-US" sz="3399" b="1">
              <a:solidFill>
                <a:srgbClr val="19405B"/>
              </a:solidFill>
              <a:latin typeface="TT Norms Bold"/>
              <a:ea typeface="TT Norms Bold"/>
              <a:cs typeface="TT Norms Bold"/>
              <a:sym typeface="TT Norms Bold"/>
            </a:endParaRPr>
          </a:p>
          <a:p>
            <a:pPr algn="l">
              <a:lnSpc>
                <a:spcPts val="4079"/>
              </a:lnSpc>
            </a:pPr>
            <a:r>
              <a:rPr lang="en-US" sz="3399">
                <a:solidFill>
                  <a:srgbClr val="19405B"/>
                </a:solidFill>
                <a:latin typeface="TT Norms"/>
                <a:ea typeface="TT Norms"/>
                <a:cs typeface="TT Norms"/>
                <a:sym typeface="TT Norms"/>
              </a:rPr>
              <a:t>$250.00 to $4,350,120.00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043188"/>
            <a:ext cx="16482442" cy="307657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Perpetual care cemeteries may withdraw and use the principal of the perpetual care fund for limited purposes under Iowa Code sections 523I.810 and 523I.811A. The Division reviews these requests. </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r>
              <a:rPr lang="en-US" sz="3399">
                <a:solidFill>
                  <a:srgbClr val="19405B"/>
                </a:solidFill>
                <a:latin typeface="TT Norms"/>
                <a:ea typeface="TT Norms"/>
                <a:cs typeface="TT Norms"/>
                <a:sym typeface="TT Norms"/>
              </a:rPr>
              <a:t>From 2023 to 2025, 11 requests were made to the Division, with four of those coming from governmental subdivisions. The requests  ranged from $7,200 up to $238,775.</a:t>
            </a:r>
          </a:p>
        </p:txBody>
      </p:sp>
      <p:sp>
        <p:nvSpPr>
          <p:cNvPr id="3" name="TextBox 3"/>
          <p:cNvSpPr txBox="1"/>
          <p:nvPr/>
        </p:nvSpPr>
        <p:spPr>
          <a:xfrm>
            <a:off x="1028700" y="912315"/>
            <a:ext cx="15009982" cy="1629010"/>
          </a:xfrm>
          <a:prstGeom prst="rect">
            <a:avLst/>
          </a:prstGeom>
        </p:spPr>
        <p:txBody>
          <a:bodyPr lIns="0" tIns="0" rIns="0" bIns="0" rtlCol="0" anchor="t">
            <a:spAutoFit/>
          </a:bodyPr>
          <a:lstStyle/>
          <a:p>
            <a:pPr algn="l">
              <a:lnSpc>
                <a:spcPts val="6598"/>
              </a:lnSpc>
            </a:pPr>
            <a:r>
              <a:rPr lang="en-US" sz="5000" b="1">
                <a:solidFill>
                  <a:srgbClr val="19405B"/>
                </a:solidFill>
                <a:latin typeface="TT Norms Bold"/>
                <a:ea typeface="TT Norms Bold"/>
                <a:cs typeface="TT Norms Bold"/>
                <a:sym typeface="TT Norms Bold"/>
              </a:rPr>
              <a:t>Perpetual Care Cemeteries Requesting Use of Care Funds </a:t>
            </a:r>
          </a:p>
        </p:txBody>
      </p:sp>
      <p:grpSp>
        <p:nvGrpSpPr>
          <p:cNvPr id="4" name="Group 4"/>
          <p:cNvGrpSpPr/>
          <p:nvPr/>
        </p:nvGrpSpPr>
        <p:grpSpPr>
          <a:xfrm>
            <a:off x="-374904" y="9657564"/>
            <a:ext cx="19083518" cy="982770"/>
            <a:chOff x="0" y="0"/>
            <a:chExt cx="25444691" cy="1310361"/>
          </a:xfrm>
        </p:grpSpPr>
        <p:sp>
          <p:nvSpPr>
            <p:cNvPr id="5" name="Freeform 5"/>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7" name="Group 7"/>
          <p:cNvGrpSpPr/>
          <p:nvPr/>
        </p:nvGrpSpPr>
        <p:grpSpPr>
          <a:xfrm>
            <a:off x="13180530" y="8976119"/>
            <a:ext cx="4976517" cy="795745"/>
            <a:chOff x="0" y="0"/>
            <a:chExt cx="11811000" cy="1888579"/>
          </a:xfrm>
        </p:grpSpPr>
        <p:sp>
          <p:nvSpPr>
            <p:cNvPr id="8" name="Freeform 8"/>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895199"/>
            <a:ext cx="16482442" cy="7058025"/>
          </a:xfrm>
          <a:prstGeom prst="rect">
            <a:avLst/>
          </a:prstGeom>
        </p:spPr>
        <p:txBody>
          <a:bodyPr lIns="0" tIns="0" rIns="0" bIns="0" rtlCol="0" anchor="t">
            <a:spAutoFit/>
          </a:bodyPr>
          <a:lstStyle/>
          <a:p>
            <a:pPr algn="l">
              <a:lnSpc>
                <a:spcPts val="4079"/>
              </a:lnSpc>
            </a:pPr>
            <a:r>
              <a:rPr lang="en-US" sz="3399" dirty="0">
                <a:solidFill>
                  <a:srgbClr val="19405B"/>
                </a:solidFill>
                <a:latin typeface="TT Norms"/>
                <a:ea typeface="TT Norms"/>
                <a:cs typeface="TT Norms"/>
                <a:sym typeface="TT Norms"/>
              </a:rPr>
              <a:t>Under the authority of Iowa Code section 523I.212, the Division may serve as a receiver of a cemetery that is insolvent, has utilized trust funds in a fraudulent manner, or holds insufficient funds required to fulfill their promise to Iowans. </a:t>
            </a:r>
          </a:p>
          <a:p>
            <a:pPr algn="l">
              <a:lnSpc>
                <a:spcPts val="3599"/>
              </a:lnSpc>
            </a:pPr>
            <a:endParaRPr lang="en-US" sz="3399" dirty="0">
              <a:solidFill>
                <a:srgbClr val="19405B"/>
              </a:solidFill>
              <a:latin typeface="TT Norms"/>
              <a:ea typeface="TT Norms"/>
              <a:cs typeface="TT Norms"/>
              <a:sym typeface="TT Norms"/>
            </a:endParaRPr>
          </a:p>
          <a:p>
            <a:pPr algn="l">
              <a:lnSpc>
                <a:spcPts val="4079"/>
              </a:lnSpc>
            </a:pPr>
            <a:r>
              <a:rPr lang="en-US" sz="3399" dirty="0">
                <a:solidFill>
                  <a:srgbClr val="19405B"/>
                </a:solidFill>
                <a:latin typeface="TT Norms"/>
                <a:ea typeface="TT Norms"/>
                <a:cs typeface="TT Norms"/>
                <a:sym typeface="TT Norms"/>
              </a:rPr>
              <a:t>In this role, the Division makes operational decisions to keep the cemetery operating temporarily and attempts to find long-term solutions to prevent a transition of cemetery operations to local governments. In cases where a non-government operator is not willing to assume the duty of preserving and protecting the physical integrity of the cemetery, that duty is transferred to the applicable governmental subdivision.</a:t>
            </a:r>
          </a:p>
          <a:p>
            <a:pPr algn="l">
              <a:lnSpc>
                <a:spcPts val="3599"/>
              </a:lnSpc>
            </a:pPr>
            <a:endParaRPr lang="en-US" sz="3399" dirty="0">
              <a:solidFill>
                <a:srgbClr val="19405B"/>
              </a:solidFill>
              <a:latin typeface="TT Norms"/>
              <a:ea typeface="TT Norms"/>
              <a:cs typeface="TT Norms"/>
              <a:sym typeface="TT Norms"/>
            </a:endParaRPr>
          </a:p>
          <a:p>
            <a:pPr algn="l">
              <a:lnSpc>
                <a:spcPts val="4079"/>
              </a:lnSpc>
            </a:pPr>
            <a:r>
              <a:rPr lang="en-US" sz="3399" dirty="0">
                <a:solidFill>
                  <a:srgbClr val="19405B"/>
                </a:solidFill>
                <a:latin typeface="TT Norms"/>
                <a:ea typeface="TT Norms"/>
                <a:cs typeface="TT Norms"/>
                <a:sym typeface="TT Norms"/>
              </a:rPr>
              <a:t>Since 2017, the Division has served as a receiver for four separate cemeteries. All four receiverships have been terminated and ownership was transferred to another organization or governmental subdivision. </a:t>
            </a:r>
          </a:p>
        </p:txBody>
      </p:sp>
      <p:sp>
        <p:nvSpPr>
          <p:cNvPr id="3" name="TextBox 3"/>
          <p:cNvSpPr txBox="1"/>
          <p:nvPr/>
        </p:nvSpPr>
        <p:spPr>
          <a:xfrm>
            <a:off x="1028700" y="819150"/>
            <a:ext cx="15278100" cy="827150"/>
          </a:xfrm>
          <a:prstGeom prst="rect">
            <a:avLst/>
          </a:prstGeom>
        </p:spPr>
        <p:txBody>
          <a:bodyPr wrap="square" lIns="0" tIns="0" rIns="0" bIns="0" rtlCol="0" anchor="t">
            <a:spAutoFit/>
          </a:bodyPr>
          <a:lstStyle/>
          <a:p>
            <a:pPr algn="l">
              <a:lnSpc>
                <a:spcPts val="6598"/>
              </a:lnSpc>
            </a:pPr>
            <a:r>
              <a:rPr lang="en-US" sz="5000" b="1" dirty="0">
                <a:solidFill>
                  <a:srgbClr val="19405B"/>
                </a:solidFill>
                <a:latin typeface="TT Norms Bold"/>
                <a:ea typeface="TT Norms Bold"/>
                <a:cs typeface="TT Norms Bold"/>
                <a:sym typeface="TT Norms Bold"/>
              </a:rPr>
              <a:t>Receiverships of Perpetual Care Cemeteries in Iowa</a:t>
            </a:r>
          </a:p>
        </p:txBody>
      </p:sp>
      <p:grpSp>
        <p:nvGrpSpPr>
          <p:cNvPr id="4" name="Group 4"/>
          <p:cNvGrpSpPr/>
          <p:nvPr/>
        </p:nvGrpSpPr>
        <p:grpSpPr>
          <a:xfrm>
            <a:off x="-374904" y="9657564"/>
            <a:ext cx="19083518" cy="982770"/>
            <a:chOff x="0" y="0"/>
            <a:chExt cx="25444691" cy="1310361"/>
          </a:xfrm>
        </p:grpSpPr>
        <p:sp>
          <p:nvSpPr>
            <p:cNvPr id="5" name="Freeform 5"/>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7" name="Group 7"/>
          <p:cNvGrpSpPr/>
          <p:nvPr/>
        </p:nvGrpSpPr>
        <p:grpSpPr>
          <a:xfrm>
            <a:off x="13180530" y="8976119"/>
            <a:ext cx="4976517" cy="795745"/>
            <a:chOff x="0" y="0"/>
            <a:chExt cx="11811000" cy="1888579"/>
          </a:xfrm>
        </p:grpSpPr>
        <p:sp>
          <p:nvSpPr>
            <p:cNvPr id="8" name="Freeform 8"/>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4904" y="9657564"/>
            <a:ext cx="19083518" cy="982770"/>
            <a:chOff x="0" y="0"/>
            <a:chExt cx="25444691" cy="1310361"/>
          </a:xfrm>
        </p:grpSpPr>
        <p:sp>
          <p:nvSpPr>
            <p:cNvPr id="3" name="Freeform 3"/>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13180530" y="8976119"/>
            <a:ext cx="4976517" cy="795745"/>
            <a:chOff x="0" y="0"/>
            <a:chExt cx="11811000" cy="1888579"/>
          </a:xfrm>
        </p:grpSpPr>
        <p:sp>
          <p:nvSpPr>
            <p:cNvPr id="6" name="Freeform 6"/>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7" name="Freeform 7"/>
          <p:cNvSpPr/>
          <p:nvPr/>
        </p:nvSpPr>
        <p:spPr>
          <a:xfrm>
            <a:off x="9639479" y="1437591"/>
            <a:ext cx="8101749" cy="7059286"/>
          </a:xfrm>
          <a:custGeom>
            <a:avLst/>
            <a:gdLst/>
            <a:ahLst/>
            <a:cxnLst/>
            <a:rect l="l" t="t" r="r" b="b"/>
            <a:pathLst>
              <a:path w="8101749" h="7059286">
                <a:moveTo>
                  <a:pt x="0" y="0"/>
                </a:moveTo>
                <a:lnTo>
                  <a:pt x="8101749" y="0"/>
                </a:lnTo>
                <a:lnTo>
                  <a:pt x="8101749" y="7059286"/>
                </a:lnTo>
                <a:lnTo>
                  <a:pt x="0" y="7059286"/>
                </a:lnTo>
                <a:lnTo>
                  <a:pt x="0" y="0"/>
                </a:lnTo>
                <a:close/>
              </a:path>
            </a:pathLst>
          </a:custGeom>
          <a:blipFill>
            <a:blip r:embed="rId5"/>
            <a:stretch>
              <a:fillRect/>
            </a:stretch>
          </a:blipFill>
          <a:ln w="57150" cap="sq">
            <a:solidFill>
              <a:srgbClr val="19405B"/>
            </a:solidFill>
            <a:prstDash val="solid"/>
            <a:miter/>
          </a:ln>
        </p:spPr>
        <p:txBody>
          <a:bodyPr/>
          <a:lstStyle/>
          <a:p>
            <a:endParaRPr lang="en-US"/>
          </a:p>
        </p:txBody>
      </p:sp>
      <p:sp>
        <p:nvSpPr>
          <p:cNvPr id="8" name="TextBox 8"/>
          <p:cNvSpPr txBox="1"/>
          <p:nvPr/>
        </p:nvSpPr>
        <p:spPr>
          <a:xfrm>
            <a:off x="1019175" y="2829727"/>
            <a:ext cx="7762215" cy="1758042"/>
          </a:xfrm>
          <a:prstGeom prst="rect">
            <a:avLst/>
          </a:prstGeom>
        </p:spPr>
        <p:txBody>
          <a:bodyPr lIns="0" tIns="0" rIns="0" bIns="0" rtlCol="0" anchor="t">
            <a:spAutoFit/>
          </a:bodyPr>
          <a:lstStyle/>
          <a:p>
            <a:pPr algn="ctr">
              <a:lnSpc>
                <a:spcPts val="7913"/>
              </a:lnSpc>
            </a:pPr>
            <a:r>
              <a:rPr lang="en-US" sz="5999" b="1">
                <a:solidFill>
                  <a:srgbClr val="19405B"/>
                </a:solidFill>
                <a:latin typeface="TT Norms Bold"/>
                <a:ea typeface="TT Norms Bold"/>
                <a:cs typeface="TT Norms Bold"/>
                <a:sym typeface="TT Norms Bold"/>
              </a:rPr>
              <a:t>House File 2634</a:t>
            </a:r>
          </a:p>
          <a:p>
            <a:pPr algn="ctr">
              <a:lnSpc>
                <a:spcPts val="6070"/>
              </a:lnSpc>
            </a:pPr>
            <a:r>
              <a:rPr lang="en-US" sz="4600">
                <a:solidFill>
                  <a:srgbClr val="19405B"/>
                </a:solidFill>
                <a:latin typeface="TT Norms"/>
                <a:ea typeface="TT Norms"/>
                <a:cs typeface="TT Norms"/>
                <a:sym typeface="TT Norms"/>
              </a:rPr>
              <a:t>Effective Date: July 1, 2026</a:t>
            </a:r>
          </a:p>
        </p:txBody>
      </p:sp>
      <p:sp>
        <p:nvSpPr>
          <p:cNvPr id="9" name="TextBox 9"/>
          <p:cNvSpPr txBox="1"/>
          <p:nvPr/>
        </p:nvSpPr>
        <p:spPr>
          <a:xfrm>
            <a:off x="1019175" y="5722380"/>
            <a:ext cx="7762215" cy="1584423"/>
          </a:xfrm>
          <a:prstGeom prst="rect">
            <a:avLst/>
          </a:prstGeom>
        </p:spPr>
        <p:txBody>
          <a:bodyPr lIns="0" tIns="0" rIns="0" bIns="0" rtlCol="0" anchor="t">
            <a:spAutoFit/>
          </a:bodyPr>
          <a:lstStyle/>
          <a:p>
            <a:pPr algn="ctr">
              <a:lnSpc>
                <a:spcPts val="6334"/>
              </a:lnSpc>
            </a:pPr>
            <a:r>
              <a:rPr lang="en-US" sz="4800" b="1">
                <a:solidFill>
                  <a:srgbClr val="19405B"/>
                </a:solidFill>
                <a:latin typeface="TT Norms Bold"/>
                <a:ea typeface="TT Norms Bold"/>
                <a:cs typeface="TT Norms Bold"/>
                <a:sym typeface="TT Norms Bold"/>
              </a:rPr>
              <a:t>What’s changing in cemetery regulation?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4904" y="9657564"/>
            <a:ext cx="19083518" cy="982770"/>
            <a:chOff x="0" y="0"/>
            <a:chExt cx="25444691" cy="1310361"/>
          </a:xfrm>
        </p:grpSpPr>
        <p:sp>
          <p:nvSpPr>
            <p:cNvPr id="3" name="Freeform 3"/>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13180530" y="8976119"/>
            <a:ext cx="4976517" cy="795745"/>
            <a:chOff x="0" y="0"/>
            <a:chExt cx="11811000" cy="1888579"/>
          </a:xfrm>
        </p:grpSpPr>
        <p:sp>
          <p:nvSpPr>
            <p:cNvPr id="6" name="Freeform 6"/>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7" name="TextBox 7"/>
          <p:cNvSpPr txBox="1"/>
          <p:nvPr/>
        </p:nvSpPr>
        <p:spPr>
          <a:xfrm>
            <a:off x="1028700" y="2235514"/>
            <a:ext cx="16482442" cy="616267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In addition to removing unnecessary definitions from Chapter 523I, the law further clarifies the definition of “perpetual care cemetery” to exclude “government cemeteries”.</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r>
              <a:rPr lang="en-US" sz="3399">
                <a:solidFill>
                  <a:srgbClr val="19405B"/>
                </a:solidFill>
                <a:latin typeface="TT Norms"/>
                <a:ea typeface="TT Norms"/>
                <a:cs typeface="TT Norms"/>
                <a:sym typeface="TT Norms"/>
              </a:rPr>
              <a:t>“Government cemetery” means a cemetery that is owned, operated, or controlled by a governmental subdivision. — 523I.102(13A)</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r>
              <a:rPr lang="en-US" sz="3399">
                <a:solidFill>
                  <a:srgbClr val="19405B"/>
                </a:solidFill>
                <a:latin typeface="TT Norms"/>
                <a:ea typeface="TT Norms"/>
                <a:cs typeface="TT Norms"/>
                <a:sym typeface="TT Norms"/>
              </a:rPr>
              <a:t>“Governmental subdivision” means a city, county, or township. — 523I.102(13B)</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r>
              <a:rPr lang="en-US" sz="3399">
                <a:solidFill>
                  <a:srgbClr val="19405B"/>
                </a:solidFill>
                <a:latin typeface="TT Norms"/>
                <a:ea typeface="TT Norms"/>
                <a:cs typeface="TT Norms"/>
                <a:sym typeface="TT Norms"/>
              </a:rPr>
              <a:t>Beginning July 1, 2026, government cemeteries are no longer considered perpetual care cemeteries for the purposes of Chapter 523I. These updated definitions lay the groundwork for some of the changes mentioned on the following slides. </a:t>
            </a:r>
          </a:p>
        </p:txBody>
      </p:sp>
      <p:sp>
        <p:nvSpPr>
          <p:cNvPr id="8" name="TextBox 8"/>
          <p:cNvSpPr txBox="1"/>
          <p:nvPr/>
        </p:nvSpPr>
        <p:spPr>
          <a:xfrm>
            <a:off x="1028700" y="981075"/>
            <a:ext cx="15009982" cy="800335"/>
          </a:xfrm>
          <a:prstGeom prst="rect">
            <a:avLst/>
          </a:prstGeom>
        </p:spPr>
        <p:txBody>
          <a:bodyPr lIns="0" tIns="0" rIns="0" bIns="0" rtlCol="0" anchor="t">
            <a:spAutoFit/>
          </a:bodyPr>
          <a:lstStyle/>
          <a:p>
            <a:pPr algn="l">
              <a:lnSpc>
                <a:spcPts val="6598"/>
              </a:lnSpc>
            </a:pPr>
            <a:r>
              <a:rPr lang="en-US" sz="5000" b="1">
                <a:solidFill>
                  <a:srgbClr val="19405B"/>
                </a:solidFill>
                <a:latin typeface="TT Norms Bold"/>
                <a:ea typeface="TT Norms Bold"/>
                <a:cs typeface="TT Norms Bold"/>
                <a:sym typeface="TT Norms Bold"/>
              </a:rPr>
              <a:t>HF 2634 - Definitions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4904" y="9657564"/>
            <a:ext cx="19083518" cy="982770"/>
            <a:chOff x="0" y="0"/>
            <a:chExt cx="25444691" cy="1310361"/>
          </a:xfrm>
        </p:grpSpPr>
        <p:sp>
          <p:nvSpPr>
            <p:cNvPr id="3" name="Freeform 3"/>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13180530" y="8976119"/>
            <a:ext cx="4976517" cy="795745"/>
            <a:chOff x="0" y="0"/>
            <a:chExt cx="11811000" cy="1888579"/>
          </a:xfrm>
        </p:grpSpPr>
        <p:sp>
          <p:nvSpPr>
            <p:cNvPr id="6" name="Freeform 6"/>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7" name="TextBox 7"/>
          <p:cNvSpPr txBox="1"/>
          <p:nvPr/>
        </p:nvSpPr>
        <p:spPr>
          <a:xfrm>
            <a:off x="1028700" y="2235514"/>
            <a:ext cx="16482442" cy="204787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The law strikes a specific examination schedule requirement within Iowa Code section 523I.213A. The Division will transition to a risk-based approach for examinations of cemeteries and preneed sellers, instead of the fixed examination timeline previously required by Iowa Code.</a:t>
            </a:r>
          </a:p>
        </p:txBody>
      </p:sp>
      <p:sp>
        <p:nvSpPr>
          <p:cNvPr id="8" name="TextBox 8"/>
          <p:cNvSpPr txBox="1"/>
          <p:nvPr/>
        </p:nvSpPr>
        <p:spPr>
          <a:xfrm>
            <a:off x="1028700" y="981075"/>
            <a:ext cx="15009982" cy="800335"/>
          </a:xfrm>
          <a:prstGeom prst="rect">
            <a:avLst/>
          </a:prstGeom>
        </p:spPr>
        <p:txBody>
          <a:bodyPr lIns="0" tIns="0" rIns="0" bIns="0" rtlCol="0" anchor="t">
            <a:spAutoFit/>
          </a:bodyPr>
          <a:lstStyle/>
          <a:p>
            <a:pPr algn="l">
              <a:lnSpc>
                <a:spcPts val="6598"/>
              </a:lnSpc>
            </a:pPr>
            <a:r>
              <a:rPr lang="en-US" sz="5000" b="1">
                <a:solidFill>
                  <a:srgbClr val="19405B"/>
                </a:solidFill>
                <a:latin typeface="TT Norms Bold"/>
                <a:ea typeface="TT Norms Bold"/>
                <a:cs typeface="TT Norms Bold"/>
                <a:sym typeface="TT Norms Bold"/>
              </a:rPr>
              <a:t>HF 2634 - Examination Schedule</a:t>
            </a:r>
          </a:p>
        </p:txBody>
      </p:sp>
      <p:sp>
        <p:nvSpPr>
          <p:cNvPr id="9" name="TextBox 9"/>
          <p:cNvSpPr txBox="1"/>
          <p:nvPr/>
        </p:nvSpPr>
        <p:spPr>
          <a:xfrm>
            <a:off x="1028700" y="4841716"/>
            <a:ext cx="16482442" cy="204787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Previously, perpetual care cemeteries were required to be examined by the Division at least once every five years. With the fixed timeline requirement removed, all cemeteries (including government cemeteries) will be examined on an as-needed basis.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4904" y="9657564"/>
            <a:ext cx="19083518" cy="982770"/>
            <a:chOff x="0" y="0"/>
            <a:chExt cx="25444691" cy="1310361"/>
          </a:xfrm>
        </p:grpSpPr>
        <p:sp>
          <p:nvSpPr>
            <p:cNvPr id="3" name="Freeform 3"/>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13180530" y="8976119"/>
            <a:ext cx="4976517" cy="795745"/>
            <a:chOff x="0" y="0"/>
            <a:chExt cx="11811000" cy="1888579"/>
          </a:xfrm>
        </p:grpSpPr>
        <p:sp>
          <p:nvSpPr>
            <p:cNvPr id="6" name="Freeform 6"/>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7" name="TextBox 7"/>
          <p:cNvSpPr txBox="1"/>
          <p:nvPr/>
        </p:nvSpPr>
        <p:spPr>
          <a:xfrm>
            <a:off x="1028700" y="1929412"/>
            <a:ext cx="16482442" cy="256222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Cemeteries are required under Iowa Code section 523I.312 to make certain disclosures to consumers in their agreement for interment rights. The law updates one disclosure, related to the contact information for the Iowa Insurance Division, that must be provided to the consumer. The updated required disclosure reads as follows and should be included in all interment rights agreements:</a:t>
            </a:r>
          </a:p>
        </p:txBody>
      </p:sp>
      <p:sp>
        <p:nvSpPr>
          <p:cNvPr id="8" name="TextBox 8"/>
          <p:cNvSpPr txBox="1"/>
          <p:nvPr/>
        </p:nvSpPr>
        <p:spPr>
          <a:xfrm>
            <a:off x="1028700" y="769350"/>
            <a:ext cx="15009982" cy="800335"/>
          </a:xfrm>
          <a:prstGeom prst="rect">
            <a:avLst/>
          </a:prstGeom>
        </p:spPr>
        <p:txBody>
          <a:bodyPr lIns="0" tIns="0" rIns="0" bIns="0" rtlCol="0" anchor="t">
            <a:spAutoFit/>
          </a:bodyPr>
          <a:lstStyle/>
          <a:p>
            <a:pPr algn="l">
              <a:lnSpc>
                <a:spcPts val="6598"/>
              </a:lnSpc>
            </a:pPr>
            <a:r>
              <a:rPr lang="en-US" sz="5000" b="1">
                <a:solidFill>
                  <a:srgbClr val="19405B"/>
                </a:solidFill>
                <a:latin typeface="TT Norms Bold"/>
                <a:ea typeface="TT Norms Bold"/>
                <a:cs typeface="TT Norms Bold"/>
                <a:sym typeface="TT Norms Bold"/>
              </a:rPr>
              <a:t>HF 2634 - Required Disclosures to Consumers</a:t>
            </a:r>
          </a:p>
        </p:txBody>
      </p:sp>
      <p:sp>
        <p:nvSpPr>
          <p:cNvPr id="9" name="TextBox 9"/>
          <p:cNvSpPr txBox="1"/>
          <p:nvPr/>
        </p:nvSpPr>
        <p:spPr>
          <a:xfrm>
            <a:off x="1028700" y="4740097"/>
            <a:ext cx="16482442" cy="1533525"/>
          </a:xfrm>
          <a:prstGeom prst="rect">
            <a:avLst/>
          </a:prstGeom>
        </p:spPr>
        <p:txBody>
          <a:bodyPr lIns="0" tIns="0" rIns="0" bIns="0" rtlCol="0" anchor="t">
            <a:spAutoFit/>
          </a:bodyPr>
          <a:lstStyle/>
          <a:p>
            <a:pPr algn="l">
              <a:lnSpc>
                <a:spcPts val="4079"/>
              </a:lnSpc>
            </a:pPr>
            <a:r>
              <a:rPr lang="en-US" sz="3399" b="1" i="1">
                <a:solidFill>
                  <a:srgbClr val="19405B"/>
                </a:solidFill>
                <a:latin typeface="TT Norms Bold Italics"/>
                <a:ea typeface="TT Norms Bold Italics"/>
                <a:cs typeface="TT Norms Bold Italics"/>
                <a:sym typeface="TT Norms Bold Italics"/>
              </a:rPr>
              <a:t>“This agreement is subject to rules administered by the Iowa insurance division. You may contact the Iowa insurance division with inquiries or complaints at iid.iowa.gov.”</a:t>
            </a:r>
          </a:p>
        </p:txBody>
      </p:sp>
      <p:sp>
        <p:nvSpPr>
          <p:cNvPr id="10" name="TextBox 10"/>
          <p:cNvSpPr txBox="1"/>
          <p:nvPr/>
        </p:nvSpPr>
        <p:spPr>
          <a:xfrm>
            <a:off x="1028700" y="6521272"/>
            <a:ext cx="16482442" cy="204787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Cemeteries are expected to make this update in the disclosure section of their interment rights agreements as soon as possible. Cemeteries who do not include the required disclosures of Iowa Code section 523I.312 in their interment rights agreements may face enforcement action.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4904" y="9657564"/>
            <a:ext cx="19083518" cy="982770"/>
            <a:chOff x="0" y="0"/>
            <a:chExt cx="25444691" cy="1310361"/>
          </a:xfrm>
        </p:grpSpPr>
        <p:sp>
          <p:nvSpPr>
            <p:cNvPr id="3" name="Freeform 3"/>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13180530" y="8976119"/>
            <a:ext cx="4976517" cy="795745"/>
            <a:chOff x="0" y="0"/>
            <a:chExt cx="11811000" cy="1888579"/>
          </a:xfrm>
        </p:grpSpPr>
        <p:sp>
          <p:nvSpPr>
            <p:cNvPr id="6" name="Freeform 6"/>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7" name="TextBox 7"/>
          <p:cNvSpPr txBox="1"/>
          <p:nvPr/>
        </p:nvSpPr>
        <p:spPr>
          <a:xfrm>
            <a:off x="1028700" y="2951830"/>
            <a:ext cx="16482442" cy="461962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Subchapter VIII of Iowa Code Chapter 523I details the requirements of perpetual care cemeteries operating in the state of Iowa. </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r>
              <a:rPr lang="en-US" sz="3399">
                <a:solidFill>
                  <a:srgbClr val="19405B"/>
                </a:solidFill>
                <a:latin typeface="TT Norms"/>
                <a:ea typeface="TT Norms"/>
                <a:cs typeface="TT Norms"/>
                <a:sym typeface="TT Norms"/>
              </a:rPr>
              <a:t>As mentioned previously, government cemeteries are no longer included in the definition of a “perpetual care cemetery”. As of July 1, 2026, government cemeteries are explicitly excluded from the requirements of Subchapter VIII.</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r>
              <a:rPr lang="en-US" sz="3399">
                <a:solidFill>
                  <a:srgbClr val="19405B"/>
                </a:solidFill>
                <a:latin typeface="TT Norms"/>
                <a:ea typeface="TT Norms"/>
                <a:cs typeface="TT Norms"/>
                <a:sym typeface="TT Norms"/>
              </a:rPr>
              <a:t>The next eight slides explain what this means for the regulation of government cemeteries by the Division. </a:t>
            </a:r>
          </a:p>
        </p:txBody>
      </p:sp>
      <p:sp>
        <p:nvSpPr>
          <p:cNvPr id="8" name="TextBox 8"/>
          <p:cNvSpPr txBox="1"/>
          <p:nvPr/>
        </p:nvSpPr>
        <p:spPr>
          <a:xfrm>
            <a:off x="1028700" y="981075"/>
            <a:ext cx="15009982" cy="1629010"/>
          </a:xfrm>
          <a:prstGeom prst="rect">
            <a:avLst/>
          </a:prstGeom>
        </p:spPr>
        <p:txBody>
          <a:bodyPr lIns="0" tIns="0" rIns="0" bIns="0" rtlCol="0" anchor="t">
            <a:spAutoFit/>
          </a:bodyPr>
          <a:lstStyle/>
          <a:p>
            <a:pPr algn="l">
              <a:lnSpc>
                <a:spcPts val="6598"/>
              </a:lnSpc>
            </a:pPr>
            <a:r>
              <a:rPr lang="en-US" sz="5000" b="1">
                <a:solidFill>
                  <a:srgbClr val="19405B"/>
                </a:solidFill>
                <a:latin typeface="TT Norms Bold"/>
                <a:ea typeface="TT Norms Bold"/>
                <a:cs typeface="TT Norms Bold"/>
                <a:sym typeface="TT Norms Bold"/>
              </a:rPr>
              <a:t>HF 2634 - Applicability of Subchapter VIII (Perpetual Care Cemeteries)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4904" y="9657564"/>
            <a:ext cx="19083518" cy="982770"/>
            <a:chOff x="0" y="0"/>
            <a:chExt cx="25444691" cy="1310361"/>
          </a:xfrm>
        </p:grpSpPr>
        <p:sp>
          <p:nvSpPr>
            <p:cNvPr id="3" name="Freeform 3"/>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13180530" y="8976119"/>
            <a:ext cx="4976517" cy="795745"/>
            <a:chOff x="0" y="0"/>
            <a:chExt cx="11811000" cy="1888579"/>
          </a:xfrm>
        </p:grpSpPr>
        <p:sp>
          <p:nvSpPr>
            <p:cNvPr id="6" name="Freeform 6"/>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7" name="TextBox 7"/>
          <p:cNvSpPr txBox="1"/>
          <p:nvPr/>
        </p:nvSpPr>
        <p:spPr>
          <a:xfrm>
            <a:off x="1028700" y="2227836"/>
            <a:ext cx="16482442" cy="359092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Government cemeteries are still regulated by the Division under Chapter 523I, and all provisions of the chapter apply to government cemeteries, unless stated otherwise in the chapter. After enactment of House File 2634, the following provisions do not apply to government cemeteries:</a:t>
            </a:r>
          </a:p>
          <a:p>
            <a:pPr algn="l">
              <a:lnSpc>
                <a:spcPts val="4079"/>
              </a:lnSpc>
            </a:pPr>
            <a:r>
              <a:rPr lang="en-US" sz="3399">
                <a:solidFill>
                  <a:srgbClr val="19405B"/>
                </a:solidFill>
                <a:latin typeface="TT Norms"/>
                <a:ea typeface="TT Norms"/>
                <a:cs typeface="TT Norms"/>
                <a:sym typeface="TT Norms"/>
              </a:rPr>
              <a:t>Iowa Code Chapter 523I, Subchapter III, Section 523I.312, Subsection 1</a:t>
            </a:r>
          </a:p>
          <a:p>
            <a:pPr algn="l">
              <a:lnSpc>
                <a:spcPts val="4079"/>
              </a:lnSpc>
            </a:pPr>
            <a:r>
              <a:rPr lang="en-US" sz="3399">
                <a:solidFill>
                  <a:srgbClr val="19405B"/>
                </a:solidFill>
                <a:latin typeface="TT Norms"/>
                <a:ea typeface="TT Norms"/>
                <a:cs typeface="TT Norms"/>
                <a:sym typeface="TT Norms"/>
              </a:rPr>
              <a:t>Iowa Code Chapter 523I, Subchapter VIII, Sections 523I.801 through 523I.814</a:t>
            </a:r>
          </a:p>
          <a:p>
            <a:pPr algn="l">
              <a:lnSpc>
                <a:spcPts val="4079"/>
              </a:lnSpc>
            </a:pPr>
            <a:endParaRPr lang="en-US" sz="3399">
              <a:solidFill>
                <a:srgbClr val="19405B"/>
              </a:solidFill>
              <a:latin typeface="TT Norms"/>
              <a:ea typeface="TT Norms"/>
              <a:cs typeface="TT Norms"/>
              <a:sym typeface="TT Norms"/>
            </a:endParaRPr>
          </a:p>
        </p:txBody>
      </p:sp>
      <p:sp>
        <p:nvSpPr>
          <p:cNvPr id="8" name="TextBox 8"/>
          <p:cNvSpPr txBox="1"/>
          <p:nvPr/>
        </p:nvSpPr>
        <p:spPr>
          <a:xfrm>
            <a:off x="1028700" y="981075"/>
            <a:ext cx="15497596" cy="800335"/>
          </a:xfrm>
          <a:prstGeom prst="rect">
            <a:avLst/>
          </a:prstGeom>
        </p:spPr>
        <p:txBody>
          <a:bodyPr lIns="0" tIns="0" rIns="0" bIns="0" rtlCol="0" anchor="t">
            <a:spAutoFit/>
          </a:bodyPr>
          <a:lstStyle/>
          <a:p>
            <a:pPr algn="l">
              <a:lnSpc>
                <a:spcPts val="6598"/>
              </a:lnSpc>
            </a:pPr>
            <a:r>
              <a:rPr lang="en-US" sz="5000" b="1">
                <a:solidFill>
                  <a:srgbClr val="19405B"/>
                </a:solidFill>
                <a:latin typeface="TT Norms Bold"/>
                <a:ea typeface="TT Norms Bold"/>
                <a:cs typeface="TT Norms Bold"/>
                <a:sym typeface="TT Norms Bold"/>
              </a:rPr>
              <a:t>Regulation of Government Cemeteries - Jurisdiction</a:t>
            </a:r>
          </a:p>
        </p:txBody>
      </p:sp>
      <p:sp>
        <p:nvSpPr>
          <p:cNvPr id="9" name="TextBox 9"/>
          <p:cNvSpPr txBox="1"/>
          <p:nvPr/>
        </p:nvSpPr>
        <p:spPr>
          <a:xfrm>
            <a:off x="1028700" y="5856861"/>
            <a:ext cx="16482442" cy="307657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Iowa Code Chapter 523I, Subchapter III, Section 523I.312, Subsection 1 requires nonperpetual care cemeteries to clearly state on all documents and advertising that they are a nonperpetual care cemetery. Government cemeteries do not fall under the definition of nonperpetual care cemetery, thus are not required to follow this provision.</a:t>
            </a:r>
          </a:p>
          <a:p>
            <a:pPr algn="l">
              <a:lnSpc>
                <a:spcPts val="4079"/>
              </a:lnSpc>
            </a:pPr>
            <a:endParaRPr lang="en-US" sz="3399">
              <a:solidFill>
                <a:srgbClr val="19405B"/>
              </a:solidFill>
              <a:latin typeface="TT Norms"/>
              <a:ea typeface="TT Norms"/>
              <a:cs typeface="TT Norms"/>
              <a:sym typeface="TT Norm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4904" y="9657564"/>
            <a:ext cx="19083518" cy="982770"/>
            <a:chOff x="0" y="0"/>
            <a:chExt cx="25444691" cy="1310361"/>
          </a:xfrm>
        </p:grpSpPr>
        <p:sp>
          <p:nvSpPr>
            <p:cNvPr id="3" name="Freeform 3"/>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13180530" y="8976119"/>
            <a:ext cx="4976517" cy="795745"/>
            <a:chOff x="0" y="0"/>
            <a:chExt cx="11811000" cy="1888579"/>
          </a:xfrm>
        </p:grpSpPr>
        <p:sp>
          <p:nvSpPr>
            <p:cNvPr id="6" name="Freeform 6"/>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7" name="TextBox 7"/>
          <p:cNvSpPr txBox="1"/>
          <p:nvPr/>
        </p:nvSpPr>
        <p:spPr>
          <a:xfrm>
            <a:off x="1028700" y="3030041"/>
            <a:ext cx="16482442" cy="461962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Governmental subdivisions do not need to report to the Division that they own, operate, or control a government cemetery if they have already made filings with the Division prior to July 1, 2026. The Division will be able to make the distinction internally without any formal action by the governmental subdivision. </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r>
              <a:rPr lang="en-US" sz="3399">
                <a:solidFill>
                  <a:srgbClr val="19405B"/>
                </a:solidFill>
                <a:latin typeface="TT Norms"/>
                <a:ea typeface="TT Norms"/>
                <a:cs typeface="TT Norms"/>
                <a:sym typeface="TT Norms"/>
              </a:rPr>
              <a:t>If a governmental subdivision owns, operates, or controls a government cemetery that hasn’t been disclosed to the Division, they should do so immediately.</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endParaRPr lang="en-US" sz="3399">
              <a:solidFill>
                <a:srgbClr val="19405B"/>
              </a:solidFill>
              <a:latin typeface="TT Norms"/>
              <a:ea typeface="TT Norms"/>
              <a:cs typeface="TT Norms"/>
              <a:sym typeface="TT Norms"/>
            </a:endParaRPr>
          </a:p>
        </p:txBody>
      </p:sp>
      <p:sp>
        <p:nvSpPr>
          <p:cNvPr id="8" name="TextBox 8"/>
          <p:cNvSpPr txBox="1"/>
          <p:nvPr/>
        </p:nvSpPr>
        <p:spPr>
          <a:xfrm>
            <a:off x="1028700" y="981075"/>
            <a:ext cx="15497596" cy="1629010"/>
          </a:xfrm>
          <a:prstGeom prst="rect">
            <a:avLst/>
          </a:prstGeom>
        </p:spPr>
        <p:txBody>
          <a:bodyPr lIns="0" tIns="0" rIns="0" bIns="0" rtlCol="0" anchor="t">
            <a:spAutoFit/>
          </a:bodyPr>
          <a:lstStyle/>
          <a:p>
            <a:pPr algn="l">
              <a:lnSpc>
                <a:spcPts val="6598"/>
              </a:lnSpc>
            </a:pPr>
            <a:r>
              <a:rPr lang="en-US" sz="5000" b="1">
                <a:solidFill>
                  <a:srgbClr val="19405B"/>
                </a:solidFill>
                <a:latin typeface="TT Norms Bold"/>
                <a:ea typeface="TT Norms Bold"/>
                <a:cs typeface="TT Norms Bold"/>
                <a:sym typeface="TT Norms Bold"/>
              </a:rPr>
              <a:t>Regulation of Government Cemeteries - Communication with the Division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4904" y="9657564"/>
            <a:ext cx="19083518" cy="982770"/>
            <a:chOff x="0" y="0"/>
            <a:chExt cx="25444691" cy="1310361"/>
          </a:xfrm>
        </p:grpSpPr>
        <p:sp>
          <p:nvSpPr>
            <p:cNvPr id="3" name="Freeform 3"/>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13180530" y="8976119"/>
            <a:ext cx="4976517" cy="795745"/>
            <a:chOff x="0" y="0"/>
            <a:chExt cx="11811000" cy="1888579"/>
          </a:xfrm>
        </p:grpSpPr>
        <p:sp>
          <p:nvSpPr>
            <p:cNvPr id="6" name="Freeform 6"/>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7" name="TextBox 7"/>
          <p:cNvSpPr txBox="1"/>
          <p:nvPr/>
        </p:nvSpPr>
        <p:spPr>
          <a:xfrm>
            <a:off x="1028700" y="2979968"/>
            <a:ext cx="16482442" cy="307657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Government cemeteries are no longer required to establish and maintain their care fund(s) as an irrevocable trust administered under the jurisdiction of the district court. </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r>
              <a:rPr lang="en-US" sz="3399">
                <a:solidFill>
                  <a:srgbClr val="19405B"/>
                </a:solidFill>
                <a:latin typeface="TT Norms"/>
                <a:ea typeface="TT Norms"/>
                <a:cs typeface="TT Norms"/>
                <a:sym typeface="TT Norms"/>
              </a:rPr>
              <a:t>Government cemeteries may choose to petition the district court to end the supervision of their existing trust(s). </a:t>
            </a:r>
          </a:p>
          <a:p>
            <a:pPr algn="l">
              <a:lnSpc>
                <a:spcPts val="4079"/>
              </a:lnSpc>
            </a:pPr>
            <a:endParaRPr lang="en-US" sz="3399">
              <a:solidFill>
                <a:srgbClr val="19405B"/>
              </a:solidFill>
              <a:latin typeface="TT Norms"/>
              <a:ea typeface="TT Norms"/>
              <a:cs typeface="TT Norms"/>
              <a:sym typeface="TT Norms"/>
            </a:endParaRPr>
          </a:p>
        </p:txBody>
      </p:sp>
      <p:sp>
        <p:nvSpPr>
          <p:cNvPr id="8" name="TextBox 8"/>
          <p:cNvSpPr txBox="1"/>
          <p:nvPr/>
        </p:nvSpPr>
        <p:spPr>
          <a:xfrm>
            <a:off x="1028700" y="981075"/>
            <a:ext cx="15497596" cy="1629010"/>
          </a:xfrm>
          <a:prstGeom prst="rect">
            <a:avLst/>
          </a:prstGeom>
        </p:spPr>
        <p:txBody>
          <a:bodyPr lIns="0" tIns="0" rIns="0" bIns="0" rtlCol="0" anchor="t">
            <a:spAutoFit/>
          </a:bodyPr>
          <a:lstStyle/>
          <a:p>
            <a:pPr algn="l">
              <a:lnSpc>
                <a:spcPts val="6598"/>
              </a:lnSpc>
            </a:pPr>
            <a:r>
              <a:rPr lang="en-US" sz="5000" b="1">
                <a:solidFill>
                  <a:srgbClr val="19405B"/>
                </a:solidFill>
                <a:latin typeface="TT Norms Bold"/>
                <a:ea typeface="TT Norms Bold"/>
                <a:cs typeface="TT Norms Bold"/>
                <a:sym typeface="TT Norms Bold"/>
              </a:rPr>
              <a:t>Regulation of Government Cemeteries - Irrevocable Trust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4904" y="9657564"/>
            <a:ext cx="19083518" cy="982770"/>
            <a:chOff x="0" y="0"/>
            <a:chExt cx="25444691" cy="1310361"/>
          </a:xfrm>
        </p:grpSpPr>
        <p:sp>
          <p:nvSpPr>
            <p:cNvPr id="3" name="Freeform 3"/>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13180530" y="8976119"/>
            <a:ext cx="4976517" cy="795745"/>
            <a:chOff x="0" y="0"/>
            <a:chExt cx="11811000" cy="1888579"/>
          </a:xfrm>
        </p:grpSpPr>
        <p:sp>
          <p:nvSpPr>
            <p:cNvPr id="6" name="Freeform 6"/>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7" name="TextBox 7"/>
          <p:cNvSpPr txBox="1"/>
          <p:nvPr/>
        </p:nvSpPr>
        <p:spPr>
          <a:xfrm>
            <a:off x="1028700" y="2979968"/>
            <a:ext cx="16482442" cy="3467100"/>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Government cemeteries are no longer required to submit an annual report to the Division.*</a:t>
            </a:r>
          </a:p>
          <a:p>
            <a:pPr algn="l">
              <a:lnSpc>
                <a:spcPts val="3120"/>
              </a:lnSpc>
            </a:pPr>
            <a:endParaRPr lang="en-US" sz="3399">
              <a:solidFill>
                <a:srgbClr val="19405B"/>
              </a:solidFill>
              <a:latin typeface="TT Norms"/>
              <a:ea typeface="TT Norms"/>
              <a:cs typeface="TT Norms"/>
              <a:sym typeface="TT Norms"/>
            </a:endParaRPr>
          </a:p>
          <a:p>
            <a:pPr algn="l">
              <a:lnSpc>
                <a:spcPts val="4079"/>
              </a:lnSpc>
            </a:pPr>
            <a:r>
              <a:rPr lang="en-US" sz="3399">
                <a:solidFill>
                  <a:srgbClr val="19405B"/>
                </a:solidFill>
                <a:latin typeface="TT Norms"/>
                <a:ea typeface="TT Norms"/>
                <a:cs typeface="TT Norms"/>
                <a:sym typeface="TT Norms"/>
              </a:rPr>
              <a:t>Accordingly, government cemeteries are no longer required to pay a $10 examination fee for each certificate of interment rights issued during the time period covered by the annual report.</a:t>
            </a:r>
          </a:p>
          <a:p>
            <a:pPr algn="l">
              <a:lnSpc>
                <a:spcPts val="4079"/>
              </a:lnSpc>
            </a:pPr>
            <a:endParaRPr lang="en-US" sz="3399">
              <a:solidFill>
                <a:srgbClr val="19405B"/>
              </a:solidFill>
              <a:latin typeface="TT Norms"/>
              <a:ea typeface="TT Norms"/>
              <a:cs typeface="TT Norms"/>
              <a:sym typeface="TT Norms"/>
            </a:endParaRPr>
          </a:p>
        </p:txBody>
      </p:sp>
      <p:sp>
        <p:nvSpPr>
          <p:cNvPr id="8" name="TextBox 8"/>
          <p:cNvSpPr txBox="1"/>
          <p:nvPr/>
        </p:nvSpPr>
        <p:spPr>
          <a:xfrm>
            <a:off x="1028700" y="981075"/>
            <a:ext cx="15497596" cy="1629010"/>
          </a:xfrm>
          <a:prstGeom prst="rect">
            <a:avLst/>
          </a:prstGeom>
        </p:spPr>
        <p:txBody>
          <a:bodyPr lIns="0" tIns="0" rIns="0" bIns="0" rtlCol="0" anchor="t">
            <a:spAutoFit/>
          </a:bodyPr>
          <a:lstStyle/>
          <a:p>
            <a:pPr algn="l">
              <a:lnSpc>
                <a:spcPts val="6598"/>
              </a:lnSpc>
            </a:pPr>
            <a:r>
              <a:rPr lang="en-US" sz="5000" b="1">
                <a:solidFill>
                  <a:srgbClr val="19405B"/>
                </a:solidFill>
                <a:latin typeface="TT Norms Bold"/>
                <a:ea typeface="TT Norms Bold"/>
                <a:cs typeface="TT Norms Bold"/>
                <a:sym typeface="TT Norms Bold"/>
              </a:rPr>
              <a:t>Regulation of Government Cemeteries - Annual Reports and Associated Fees</a:t>
            </a:r>
          </a:p>
        </p:txBody>
      </p:sp>
      <p:sp>
        <p:nvSpPr>
          <p:cNvPr id="9" name="TextBox 9"/>
          <p:cNvSpPr txBox="1"/>
          <p:nvPr/>
        </p:nvSpPr>
        <p:spPr>
          <a:xfrm>
            <a:off x="1028700" y="6467022"/>
            <a:ext cx="16482442" cy="1533525"/>
          </a:xfrm>
          <a:prstGeom prst="rect">
            <a:avLst/>
          </a:prstGeom>
        </p:spPr>
        <p:txBody>
          <a:bodyPr lIns="0" tIns="0" rIns="0" bIns="0" rtlCol="0" anchor="t">
            <a:spAutoFit/>
          </a:bodyPr>
          <a:lstStyle/>
          <a:p>
            <a:pPr algn="l">
              <a:lnSpc>
                <a:spcPts val="4079"/>
              </a:lnSpc>
            </a:pPr>
            <a:r>
              <a:rPr lang="en-US" sz="3399" b="1">
                <a:solidFill>
                  <a:srgbClr val="19405B"/>
                </a:solidFill>
                <a:latin typeface="TT Norms Bold"/>
                <a:ea typeface="TT Norms Bold"/>
                <a:cs typeface="TT Norms Bold"/>
                <a:sym typeface="TT Norms Bold"/>
              </a:rPr>
              <a:t>*Government cemeteries are required to complete and file an annual report with the Division for the time period of January 1, 2026 to June 30, 2026. The filing period for this final report will be shared in the near future.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4904" y="9657564"/>
            <a:ext cx="19083518" cy="982770"/>
            <a:chOff x="0" y="0"/>
            <a:chExt cx="25444691" cy="1310361"/>
          </a:xfrm>
        </p:grpSpPr>
        <p:sp>
          <p:nvSpPr>
            <p:cNvPr id="3" name="Freeform 3"/>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13180530" y="8976119"/>
            <a:ext cx="4976517" cy="795745"/>
            <a:chOff x="0" y="0"/>
            <a:chExt cx="11811000" cy="1888579"/>
          </a:xfrm>
        </p:grpSpPr>
        <p:sp>
          <p:nvSpPr>
            <p:cNvPr id="6" name="Freeform 6"/>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7" name="TextBox 7"/>
          <p:cNvSpPr txBox="1"/>
          <p:nvPr/>
        </p:nvSpPr>
        <p:spPr>
          <a:xfrm>
            <a:off x="1028700" y="2866749"/>
            <a:ext cx="16482442" cy="654367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Government cemeteries are no longer required to “set aside” and deposit in a care fund a set amount of moneys received for each sale of interment rights after July 1, 2026.</a:t>
            </a:r>
          </a:p>
          <a:p>
            <a:pPr algn="l">
              <a:lnSpc>
                <a:spcPts val="3599"/>
              </a:lnSpc>
            </a:pPr>
            <a:endParaRPr lang="en-US" sz="3399">
              <a:solidFill>
                <a:srgbClr val="19405B"/>
              </a:solidFill>
              <a:latin typeface="TT Norms"/>
              <a:ea typeface="TT Norms"/>
              <a:cs typeface="TT Norms"/>
              <a:sym typeface="TT Norms"/>
            </a:endParaRPr>
          </a:p>
          <a:p>
            <a:pPr algn="l">
              <a:lnSpc>
                <a:spcPts val="4079"/>
              </a:lnSpc>
            </a:pPr>
            <a:r>
              <a:rPr lang="en-US" sz="3399">
                <a:solidFill>
                  <a:srgbClr val="19405B"/>
                </a:solidFill>
                <a:latin typeface="TT Norms"/>
                <a:ea typeface="TT Norms"/>
                <a:cs typeface="TT Norms"/>
                <a:sym typeface="TT Norms"/>
              </a:rPr>
              <a:t>Existing perpetual care funds must be used for the perpetual care of the designated cemetery in accordance with the contracts entered into between the government cemetery and Iowa consumers. </a:t>
            </a:r>
          </a:p>
          <a:p>
            <a:pPr algn="l">
              <a:lnSpc>
                <a:spcPts val="3599"/>
              </a:lnSpc>
            </a:pPr>
            <a:endParaRPr lang="en-US" sz="3399">
              <a:solidFill>
                <a:srgbClr val="19405B"/>
              </a:solidFill>
              <a:latin typeface="TT Norms"/>
              <a:ea typeface="TT Norms"/>
              <a:cs typeface="TT Norms"/>
              <a:sym typeface="TT Norms"/>
            </a:endParaRPr>
          </a:p>
          <a:p>
            <a:pPr algn="l">
              <a:lnSpc>
                <a:spcPts val="4079"/>
              </a:lnSpc>
            </a:pPr>
            <a:r>
              <a:rPr lang="en-US" sz="3399">
                <a:solidFill>
                  <a:srgbClr val="19405B"/>
                </a:solidFill>
                <a:latin typeface="TT Norms"/>
                <a:ea typeface="TT Norms"/>
                <a:cs typeface="TT Norms"/>
                <a:sym typeface="TT Norms"/>
              </a:rPr>
              <a:t>Perpetual care funds maintained by government cemeteries may be transferred to another existing cemetery fund, but must be treated as separate funds for accounting purposes. </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endParaRPr lang="en-US" sz="3399">
              <a:solidFill>
                <a:srgbClr val="19405B"/>
              </a:solidFill>
              <a:latin typeface="TT Norms"/>
              <a:ea typeface="TT Norms"/>
              <a:cs typeface="TT Norms"/>
              <a:sym typeface="TT Norms"/>
            </a:endParaRPr>
          </a:p>
        </p:txBody>
      </p:sp>
      <p:sp>
        <p:nvSpPr>
          <p:cNvPr id="8" name="TextBox 8"/>
          <p:cNvSpPr txBox="1"/>
          <p:nvPr/>
        </p:nvSpPr>
        <p:spPr>
          <a:xfrm>
            <a:off x="1028700" y="981075"/>
            <a:ext cx="15497596" cy="1629010"/>
          </a:xfrm>
          <a:prstGeom prst="rect">
            <a:avLst/>
          </a:prstGeom>
        </p:spPr>
        <p:txBody>
          <a:bodyPr lIns="0" tIns="0" rIns="0" bIns="0" rtlCol="0" anchor="t">
            <a:spAutoFit/>
          </a:bodyPr>
          <a:lstStyle/>
          <a:p>
            <a:pPr algn="l">
              <a:lnSpc>
                <a:spcPts val="6598"/>
              </a:lnSpc>
            </a:pPr>
            <a:r>
              <a:rPr lang="en-US" sz="5000" b="1">
                <a:solidFill>
                  <a:srgbClr val="19405B"/>
                </a:solidFill>
                <a:latin typeface="TT Norms Bold"/>
                <a:ea typeface="TT Norms Bold"/>
                <a:cs typeface="TT Norms Bold"/>
                <a:sym typeface="TT Norms Bold"/>
              </a:rPr>
              <a:t>Regulation of Government Cemeteries - Financial Requirements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4904" y="9657564"/>
            <a:ext cx="19083518" cy="982770"/>
            <a:chOff x="0" y="0"/>
            <a:chExt cx="25444691" cy="1310361"/>
          </a:xfrm>
        </p:grpSpPr>
        <p:sp>
          <p:nvSpPr>
            <p:cNvPr id="3" name="Freeform 3"/>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13180530" y="8976119"/>
            <a:ext cx="4976517" cy="795745"/>
            <a:chOff x="0" y="0"/>
            <a:chExt cx="11811000" cy="1888579"/>
          </a:xfrm>
        </p:grpSpPr>
        <p:sp>
          <p:nvSpPr>
            <p:cNvPr id="6" name="Freeform 6"/>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7" name="TextBox 7"/>
          <p:cNvSpPr txBox="1"/>
          <p:nvPr/>
        </p:nvSpPr>
        <p:spPr>
          <a:xfrm>
            <a:off x="1028700" y="2945397"/>
            <a:ext cx="16482442" cy="307657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Government cemeteries are no longer required to apply to the Division for approval to withdraw funds from the government cemetery’s care fund. </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r>
              <a:rPr lang="en-US" sz="3399">
                <a:solidFill>
                  <a:srgbClr val="19405B"/>
                </a:solidFill>
                <a:latin typeface="TT Norms"/>
                <a:ea typeface="TT Norms"/>
                <a:cs typeface="TT Norms"/>
                <a:sym typeface="TT Norms"/>
              </a:rPr>
              <a:t>Again, existing perpetual care funds must be used for the perpetual care of the designated cemetery in accordance with the contracts entered into between the government cemetery and Iowa consumers.</a:t>
            </a:r>
          </a:p>
        </p:txBody>
      </p:sp>
      <p:sp>
        <p:nvSpPr>
          <p:cNvPr id="8" name="TextBox 8"/>
          <p:cNvSpPr txBox="1"/>
          <p:nvPr/>
        </p:nvSpPr>
        <p:spPr>
          <a:xfrm>
            <a:off x="1028700" y="981075"/>
            <a:ext cx="15497596" cy="1629010"/>
          </a:xfrm>
          <a:prstGeom prst="rect">
            <a:avLst/>
          </a:prstGeom>
        </p:spPr>
        <p:txBody>
          <a:bodyPr lIns="0" tIns="0" rIns="0" bIns="0" rtlCol="0" anchor="t">
            <a:spAutoFit/>
          </a:bodyPr>
          <a:lstStyle/>
          <a:p>
            <a:pPr algn="l">
              <a:lnSpc>
                <a:spcPts val="6598"/>
              </a:lnSpc>
            </a:pPr>
            <a:r>
              <a:rPr lang="en-US" sz="5000" b="1">
                <a:solidFill>
                  <a:srgbClr val="19405B"/>
                </a:solidFill>
                <a:latin typeface="TT Norms Bold"/>
                <a:ea typeface="TT Norms Bold"/>
                <a:cs typeface="TT Norms Bold"/>
                <a:sym typeface="TT Norms Bold"/>
              </a:rPr>
              <a:t>Regulation of Government Cemeteries - Financial Requirements (cont’d.)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4904" y="9657564"/>
            <a:ext cx="19083518" cy="982770"/>
            <a:chOff x="0" y="0"/>
            <a:chExt cx="25444691" cy="1310361"/>
          </a:xfrm>
        </p:grpSpPr>
        <p:sp>
          <p:nvSpPr>
            <p:cNvPr id="3" name="Freeform 3"/>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13180530" y="8976119"/>
            <a:ext cx="4976517" cy="795745"/>
            <a:chOff x="0" y="0"/>
            <a:chExt cx="11811000" cy="1888579"/>
          </a:xfrm>
        </p:grpSpPr>
        <p:sp>
          <p:nvSpPr>
            <p:cNvPr id="6" name="Freeform 6"/>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7" name="TextBox 7"/>
          <p:cNvSpPr txBox="1"/>
          <p:nvPr/>
        </p:nvSpPr>
        <p:spPr>
          <a:xfrm>
            <a:off x="1028700" y="3055503"/>
            <a:ext cx="16482442" cy="307657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After July 1, 2026, government cemeteries may choose to continue operationally as a perpetual care cemetery, or they may choose to write new contracts, collect different fees, and maintain new funds. </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r>
              <a:rPr lang="en-US" sz="3399">
                <a:solidFill>
                  <a:srgbClr val="19405B"/>
                </a:solidFill>
                <a:latin typeface="TT Norms"/>
                <a:ea typeface="TT Norms"/>
                <a:cs typeface="TT Norms"/>
                <a:sym typeface="TT Norms"/>
              </a:rPr>
              <a:t>Regardless of the government cemetery’s choice, the provisions of Iowa Code Chapter 523I, Subchapter VIII will not apply to their operations after July 1, 2026.</a:t>
            </a:r>
          </a:p>
        </p:txBody>
      </p:sp>
      <p:sp>
        <p:nvSpPr>
          <p:cNvPr id="8" name="TextBox 8"/>
          <p:cNvSpPr txBox="1"/>
          <p:nvPr/>
        </p:nvSpPr>
        <p:spPr>
          <a:xfrm>
            <a:off x="1028700" y="981075"/>
            <a:ext cx="15497596" cy="1629010"/>
          </a:xfrm>
          <a:prstGeom prst="rect">
            <a:avLst/>
          </a:prstGeom>
        </p:spPr>
        <p:txBody>
          <a:bodyPr lIns="0" tIns="0" rIns="0" bIns="0" rtlCol="0" anchor="t">
            <a:spAutoFit/>
          </a:bodyPr>
          <a:lstStyle/>
          <a:p>
            <a:pPr algn="l">
              <a:lnSpc>
                <a:spcPts val="6598"/>
              </a:lnSpc>
            </a:pPr>
            <a:r>
              <a:rPr lang="en-US" sz="5000" b="1">
                <a:solidFill>
                  <a:srgbClr val="19405B"/>
                </a:solidFill>
                <a:latin typeface="TT Norms Bold"/>
                <a:ea typeface="TT Norms Bold"/>
                <a:cs typeface="TT Norms Bold"/>
                <a:sym typeface="TT Norms Bold"/>
              </a:rPr>
              <a:t>Regulation of Government Cemeteries - Cemetery Operations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4904" y="9657564"/>
            <a:ext cx="19083518" cy="982770"/>
            <a:chOff x="0" y="0"/>
            <a:chExt cx="25444691" cy="1310361"/>
          </a:xfrm>
        </p:grpSpPr>
        <p:sp>
          <p:nvSpPr>
            <p:cNvPr id="3" name="Freeform 3"/>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13180530" y="8976119"/>
            <a:ext cx="4976517" cy="795745"/>
            <a:chOff x="0" y="0"/>
            <a:chExt cx="11811000" cy="1888579"/>
          </a:xfrm>
        </p:grpSpPr>
        <p:sp>
          <p:nvSpPr>
            <p:cNvPr id="6" name="Freeform 6"/>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7" name="TextBox 7"/>
          <p:cNvSpPr txBox="1"/>
          <p:nvPr/>
        </p:nvSpPr>
        <p:spPr>
          <a:xfrm>
            <a:off x="1028700" y="3055503"/>
            <a:ext cx="16482442" cy="461962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The Division intends to review and update Iowa Administrative Code Chapter 191–101 to reflect the updated provisions in Iowa Code Chapter 523I. Where there is a conflict between the provisions of Chapter 523I and IAC Chapter 191–101, Chapter 523I takes precedence. </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r>
              <a:rPr lang="en-US" sz="3399">
                <a:solidFill>
                  <a:srgbClr val="19405B"/>
                </a:solidFill>
                <a:latin typeface="TT Norms"/>
                <a:ea typeface="TT Norms"/>
                <a:cs typeface="TT Norms"/>
                <a:sym typeface="TT Norms"/>
              </a:rPr>
              <a:t>Governmental subdivisions are encouraged to consult with their legal counsel to ensure that they are compliant with all applicable provisions of Chapter 523I and IAC Chapter 191–101 .</a:t>
            </a:r>
          </a:p>
          <a:p>
            <a:pPr algn="l">
              <a:lnSpc>
                <a:spcPts val="4079"/>
              </a:lnSpc>
            </a:pPr>
            <a:endParaRPr lang="en-US" sz="3399">
              <a:solidFill>
                <a:srgbClr val="19405B"/>
              </a:solidFill>
              <a:latin typeface="TT Norms"/>
              <a:ea typeface="TT Norms"/>
              <a:cs typeface="TT Norms"/>
              <a:sym typeface="TT Norms"/>
            </a:endParaRPr>
          </a:p>
        </p:txBody>
      </p:sp>
      <p:sp>
        <p:nvSpPr>
          <p:cNvPr id="8" name="TextBox 8"/>
          <p:cNvSpPr txBox="1"/>
          <p:nvPr/>
        </p:nvSpPr>
        <p:spPr>
          <a:xfrm>
            <a:off x="1028700" y="981075"/>
            <a:ext cx="15497596" cy="1629010"/>
          </a:xfrm>
          <a:prstGeom prst="rect">
            <a:avLst/>
          </a:prstGeom>
        </p:spPr>
        <p:txBody>
          <a:bodyPr lIns="0" tIns="0" rIns="0" bIns="0" rtlCol="0" anchor="t">
            <a:spAutoFit/>
          </a:bodyPr>
          <a:lstStyle/>
          <a:p>
            <a:pPr algn="l">
              <a:lnSpc>
                <a:spcPts val="6598"/>
              </a:lnSpc>
            </a:pPr>
            <a:r>
              <a:rPr lang="en-US" sz="5000" b="1">
                <a:solidFill>
                  <a:srgbClr val="19405B"/>
                </a:solidFill>
                <a:latin typeface="TT Norms Bold"/>
                <a:ea typeface="TT Norms Bold"/>
                <a:cs typeface="TT Norms Bold"/>
                <a:sym typeface="TT Norms Bold"/>
              </a:rPr>
              <a:t>Regulation of Government Cemeteries - Iowa Administrative Code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4904" y="9657564"/>
            <a:ext cx="19083518" cy="982770"/>
            <a:chOff x="0" y="0"/>
            <a:chExt cx="25444691" cy="1310361"/>
          </a:xfrm>
        </p:grpSpPr>
        <p:sp>
          <p:nvSpPr>
            <p:cNvPr id="3" name="Freeform 3"/>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5" name="Group 5"/>
          <p:cNvGrpSpPr/>
          <p:nvPr/>
        </p:nvGrpSpPr>
        <p:grpSpPr>
          <a:xfrm>
            <a:off x="13180530" y="8976119"/>
            <a:ext cx="4976517" cy="795745"/>
            <a:chOff x="0" y="0"/>
            <a:chExt cx="11811000" cy="1888579"/>
          </a:xfrm>
        </p:grpSpPr>
        <p:sp>
          <p:nvSpPr>
            <p:cNvPr id="6" name="Freeform 6"/>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7" name="Freeform 7"/>
          <p:cNvSpPr/>
          <p:nvPr/>
        </p:nvSpPr>
        <p:spPr>
          <a:xfrm>
            <a:off x="11143093" y="1028700"/>
            <a:ext cx="6543077" cy="5275436"/>
          </a:xfrm>
          <a:custGeom>
            <a:avLst/>
            <a:gdLst/>
            <a:ahLst/>
            <a:cxnLst/>
            <a:rect l="l" t="t" r="r" b="b"/>
            <a:pathLst>
              <a:path w="6543077" h="5275436">
                <a:moveTo>
                  <a:pt x="0" y="0"/>
                </a:moveTo>
                <a:lnTo>
                  <a:pt x="6543078" y="0"/>
                </a:lnTo>
                <a:lnTo>
                  <a:pt x="6543078" y="5275436"/>
                </a:lnTo>
                <a:lnTo>
                  <a:pt x="0" y="5275436"/>
                </a:lnTo>
                <a:lnTo>
                  <a:pt x="0" y="0"/>
                </a:lnTo>
                <a:close/>
              </a:path>
            </a:pathLst>
          </a:custGeom>
          <a:blipFill>
            <a:blip r:embed="rId5"/>
            <a:stretch>
              <a:fillRect/>
            </a:stretch>
          </a:blipFill>
          <a:ln w="47625" cap="sq">
            <a:solidFill>
              <a:srgbClr val="19405B"/>
            </a:solidFill>
            <a:prstDash val="solid"/>
            <a:miter/>
          </a:ln>
        </p:spPr>
        <p:txBody>
          <a:bodyPr/>
          <a:lstStyle/>
          <a:p>
            <a:endParaRPr lang="en-US"/>
          </a:p>
        </p:txBody>
      </p:sp>
      <p:sp>
        <p:nvSpPr>
          <p:cNvPr id="8" name="TextBox 8"/>
          <p:cNvSpPr txBox="1"/>
          <p:nvPr/>
        </p:nvSpPr>
        <p:spPr>
          <a:xfrm>
            <a:off x="1028700" y="981075"/>
            <a:ext cx="15497596" cy="800335"/>
          </a:xfrm>
          <a:prstGeom prst="rect">
            <a:avLst/>
          </a:prstGeom>
        </p:spPr>
        <p:txBody>
          <a:bodyPr lIns="0" tIns="0" rIns="0" bIns="0" rtlCol="0" anchor="t">
            <a:spAutoFit/>
          </a:bodyPr>
          <a:lstStyle/>
          <a:p>
            <a:pPr algn="l">
              <a:lnSpc>
                <a:spcPts val="6598"/>
              </a:lnSpc>
            </a:pPr>
            <a:r>
              <a:rPr lang="en-US" sz="5000" b="1">
                <a:solidFill>
                  <a:srgbClr val="19405B"/>
                </a:solidFill>
                <a:latin typeface="TT Norms Bold"/>
                <a:ea typeface="TT Norms Bold"/>
                <a:cs typeface="TT Norms Bold"/>
                <a:sym typeface="TT Norms Bold"/>
              </a:rPr>
              <a:t>Filing System</a:t>
            </a:r>
          </a:p>
        </p:txBody>
      </p:sp>
      <p:sp>
        <p:nvSpPr>
          <p:cNvPr id="9" name="TextBox 9"/>
          <p:cNvSpPr txBox="1"/>
          <p:nvPr/>
        </p:nvSpPr>
        <p:spPr>
          <a:xfrm>
            <a:off x="1028700" y="2331946"/>
            <a:ext cx="9797405" cy="4105275"/>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The Division requires the use of OPTins (Online Premium Tax for Insurance) for the submission of the perpetual care cemetery annual report.  OPTins is a secure Web application which facilitates the submission of premium tax, surplus lines, and other state-specific filings and payments to participating states.</a:t>
            </a:r>
          </a:p>
          <a:p>
            <a:pPr algn="l">
              <a:lnSpc>
                <a:spcPts val="4079"/>
              </a:lnSpc>
            </a:pPr>
            <a:endParaRPr lang="en-US" sz="3399">
              <a:solidFill>
                <a:srgbClr val="19405B"/>
              </a:solidFill>
              <a:latin typeface="TT Norms"/>
              <a:ea typeface="TT Norms"/>
              <a:cs typeface="TT Norms"/>
              <a:sym typeface="TT Norms"/>
            </a:endParaRPr>
          </a:p>
        </p:txBody>
      </p:sp>
      <p:sp>
        <p:nvSpPr>
          <p:cNvPr id="10" name="TextBox 10"/>
          <p:cNvSpPr txBox="1"/>
          <p:nvPr/>
        </p:nvSpPr>
        <p:spPr>
          <a:xfrm>
            <a:off x="1028700" y="6797033"/>
            <a:ext cx="16340877" cy="1981200"/>
          </a:xfrm>
          <a:prstGeom prst="rect">
            <a:avLst/>
          </a:prstGeom>
        </p:spPr>
        <p:txBody>
          <a:bodyPr lIns="0" tIns="0" rIns="0" bIns="0" rtlCol="0" anchor="t">
            <a:spAutoFit/>
          </a:bodyPr>
          <a:lstStyle/>
          <a:p>
            <a:pPr algn="l">
              <a:lnSpc>
                <a:spcPts val="4079"/>
              </a:lnSpc>
            </a:pPr>
            <a:r>
              <a:rPr lang="en-US" sz="3399">
                <a:solidFill>
                  <a:srgbClr val="19405B"/>
                </a:solidFill>
                <a:latin typeface="TT Norms"/>
                <a:ea typeface="TT Norms"/>
                <a:cs typeface="TT Norms"/>
                <a:sym typeface="TT Norms"/>
              </a:rPr>
              <a:t>More information about the filing process, including step-by-step instructions and a training webinar, can be found on our website:</a:t>
            </a:r>
          </a:p>
          <a:p>
            <a:pPr algn="l">
              <a:lnSpc>
                <a:spcPts val="3599"/>
              </a:lnSpc>
            </a:pPr>
            <a:r>
              <a:rPr lang="en-US" sz="2999" u="sng">
                <a:solidFill>
                  <a:srgbClr val="19405B"/>
                </a:solidFill>
                <a:latin typeface="TT Norms"/>
                <a:ea typeface="TT Norms"/>
                <a:cs typeface="TT Norms"/>
                <a:sym typeface="TT Norms"/>
              </a:rPr>
              <a:t>iid.iowa.gov/consumers/securities-regulated-businesses/perpetual-care-cemeteries-burial-sites</a:t>
            </a:r>
          </a:p>
          <a:p>
            <a:pPr algn="l">
              <a:lnSpc>
                <a:spcPts val="4079"/>
              </a:lnSpc>
            </a:pPr>
            <a:endParaRPr lang="en-US" sz="2999" u="sng">
              <a:solidFill>
                <a:srgbClr val="19405B"/>
              </a:solidFill>
              <a:latin typeface="TT Norms"/>
              <a:ea typeface="TT Norms"/>
              <a:cs typeface="TT Norms"/>
              <a:sym typeface="TT Norm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238250"/>
            <a:ext cx="15430500" cy="754053"/>
          </a:xfrm>
          <a:prstGeom prst="rect">
            <a:avLst/>
          </a:prstGeom>
        </p:spPr>
        <p:txBody>
          <a:bodyPr wrap="square" lIns="0" tIns="0" rIns="0" bIns="0" rtlCol="0" anchor="t">
            <a:spAutoFit/>
          </a:bodyPr>
          <a:lstStyle/>
          <a:p>
            <a:pPr algn="l">
              <a:lnSpc>
                <a:spcPts val="5600"/>
              </a:lnSpc>
            </a:pPr>
            <a:r>
              <a:rPr lang="en-US" sz="5600" b="1" dirty="0">
                <a:solidFill>
                  <a:srgbClr val="19405B"/>
                </a:solidFill>
                <a:latin typeface="TT Norms Bold"/>
                <a:ea typeface="TT Norms Bold"/>
                <a:cs typeface="TT Norms Bold"/>
                <a:sym typeface="TT Norms Bold"/>
              </a:rPr>
              <a:t>Legislation, Administrative Rules, Regulations</a:t>
            </a:r>
          </a:p>
        </p:txBody>
      </p:sp>
      <p:sp>
        <p:nvSpPr>
          <p:cNvPr id="3" name="TextBox 3"/>
          <p:cNvSpPr txBox="1"/>
          <p:nvPr/>
        </p:nvSpPr>
        <p:spPr>
          <a:xfrm>
            <a:off x="1028700" y="2613712"/>
            <a:ext cx="16230600" cy="1588135"/>
          </a:xfrm>
          <a:prstGeom prst="rect">
            <a:avLst/>
          </a:prstGeom>
        </p:spPr>
        <p:txBody>
          <a:bodyPr lIns="0" tIns="0" rIns="0" bIns="0" rtlCol="0" anchor="t">
            <a:spAutoFit/>
          </a:bodyPr>
          <a:lstStyle/>
          <a:p>
            <a:pPr algn="l">
              <a:lnSpc>
                <a:spcPts val="4250"/>
              </a:lnSpc>
            </a:pPr>
            <a:r>
              <a:rPr lang="en-US" sz="3400" spc="3">
                <a:solidFill>
                  <a:srgbClr val="19405B"/>
                </a:solidFill>
                <a:latin typeface="TT Norms"/>
                <a:ea typeface="TT Norms"/>
                <a:cs typeface="TT Norms"/>
                <a:sym typeface="TT Norms"/>
              </a:rPr>
              <a:t>The Iowa Insurance Division is preparing for the 2027 legislative session and meeting with stakeholders this fall. In accordance with Executive Order 10, the Division continues to conduct red tape reviews of our Administrative Code chapters. </a:t>
            </a:r>
          </a:p>
        </p:txBody>
      </p:sp>
      <p:sp>
        <p:nvSpPr>
          <p:cNvPr id="4" name="TextBox 4"/>
          <p:cNvSpPr txBox="1"/>
          <p:nvPr/>
        </p:nvSpPr>
        <p:spPr>
          <a:xfrm>
            <a:off x="1028700" y="4834994"/>
            <a:ext cx="16230600" cy="2121535"/>
          </a:xfrm>
          <a:prstGeom prst="rect">
            <a:avLst/>
          </a:prstGeom>
        </p:spPr>
        <p:txBody>
          <a:bodyPr lIns="0" tIns="0" rIns="0" bIns="0" rtlCol="0" anchor="t">
            <a:spAutoFit/>
          </a:bodyPr>
          <a:lstStyle/>
          <a:p>
            <a:pPr algn="l">
              <a:lnSpc>
                <a:spcPts val="4250"/>
              </a:lnSpc>
            </a:pPr>
            <a:r>
              <a:rPr lang="en-US" sz="3400" spc="3">
                <a:solidFill>
                  <a:srgbClr val="19405B"/>
                </a:solidFill>
                <a:latin typeface="TT Norms"/>
                <a:ea typeface="TT Norms"/>
                <a:cs typeface="TT Norms"/>
                <a:sym typeface="TT Norms"/>
              </a:rPr>
              <a:t>The Division welcomes and appreciates any feedback that governmental subdivisions, or IMFOA, may have related to Iowa law, administrative rules, or regulatory actions. We are grateful for, and intend to maintain, the open line of communication we have with you and the other industries that we regulate.</a:t>
            </a:r>
          </a:p>
        </p:txBody>
      </p:sp>
      <p:grpSp>
        <p:nvGrpSpPr>
          <p:cNvPr id="5" name="Group 5"/>
          <p:cNvGrpSpPr/>
          <p:nvPr/>
        </p:nvGrpSpPr>
        <p:grpSpPr>
          <a:xfrm>
            <a:off x="-374904" y="9657564"/>
            <a:ext cx="19083518" cy="982770"/>
            <a:chOff x="0" y="0"/>
            <a:chExt cx="25444691" cy="1310361"/>
          </a:xfrm>
        </p:grpSpPr>
        <p:sp>
          <p:nvSpPr>
            <p:cNvPr id="6" name="Freeform 6"/>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8" name="Group 8"/>
          <p:cNvGrpSpPr/>
          <p:nvPr/>
        </p:nvGrpSpPr>
        <p:grpSpPr>
          <a:xfrm>
            <a:off x="13180530" y="8976119"/>
            <a:ext cx="4976517" cy="795745"/>
            <a:chOff x="0" y="0"/>
            <a:chExt cx="11811000" cy="1888579"/>
          </a:xfrm>
        </p:grpSpPr>
        <p:sp>
          <p:nvSpPr>
            <p:cNvPr id="9" name="Freeform 9"/>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557724" y="978627"/>
            <a:ext cx="7387917" cy="1153444"/>
          </a:xfrm>
          <a:prstGeom prst="rect">
            <a:avLst/>
          </a:prstGeom>
        </p:spPr>
        <p:txBody>
          <a:bodyPr wrap="square" lIns="0" tIns="0" rIns="0" bIns="0" rtlCol="0" anchor="t">
            <a:spAutoFit/>
          </a:bodyPr>
          <a:lstStyle/>
          <a:p>
            <a:pPr algn="l">
              <a:lnSpc>
                <a:spcPts val="8631"/>
              </a:lnSpc>
            </a:pPr>
            <a:r>
              <a:rPr lang="en-US" sz="8631" b="1" dirty="0">
                <a:solidFill>
                  <a:srgbClr val="19405B"/>
                </a:solidFill>
                <a:latin typeface="TT Norms Bold"/>
                <a:ea typeface="TT Norms Bold"/>
                <a:cs typeface="TT Norms Bold"/>
                <a:sym typeface="TT Norms Bold"/>
              </a:rPr>
              <a:t>QUESTIONS?</a:t>
            </a:r>
          </a:p>
        </p:txBody>
      </p:sp>
      <p:sp>
        <p:nvSpPr>
          <p:cNvPr id="3" name="TextBox 3"/>
          <p:cNvSpPr txBox="1"/>
          <p:nvPr/>
        </p:nvSpPr>
        <p:spPr>
          <a:xfrm>
            <a:off x="12128742" y="2761753"/>
            <a:ext cx="5984935" cy="438785"/>
          </a:xfrm>
          <a:prstGeom prst="rect">
            <a:avLst/>
          </a:prstGeom>
        </p:spPr>
        <p:txBody>
          <a:bodyPr lIns="0" tIns="0" rIns="0" bIns="0" rtlCol="0" anchor="t">
            <a:spAutoFit/>
          </a:bodyPr>
          <a:lstStyle/>
          <a:p>
            <a:pPr algn="ctr">
              <a:lnSpc>
                <a:spcPts val="3399"/>
              </a:lnSpc>
            </a:pPr>
            <a:r>
              <a:rPr lang="en-US" sz="3399" b="1">
                <a:solidFill>
                  <a:srgbClr val="19405B"/>
                </a:solidFill>
                <a:latin typeface="TT Norms Bold"/>
                <a:ea typeface="TT Norms Bold"/>
                <a:cs typeface="TT Norms Bold"/>
                <a:sym typeface="TT Norms Bold"/>
              </a:rPr>
              <a:t>Cody Butenhoff</a:t>
            </a:r>
          </a:p>
        </p:txBody>
      </p:sp>
      <p:sp>
        <p:nvSpPr>
          <p:cNvPr id="4" name="TextBox 4"/>
          <p:cNvSpPr txBox="1"/>
          <p:nvPr/>
        </p:nvSpPr>
        <p:spPr>
          <a:xfrm>
            <a:off x="11427251" y="3191013"/>
            <a:ext cx="7387917" cy="521335"/>
          </a:xfrm>
          <a:prstGeom prst="rect">
            <a:avLst/>
          </a:prstGeom>
        </p:spPr>
        <p:txBody>
          <a:bodyPr lIns="0" tIns="0" rIns="0" bIns="0" rtlCol="0" anchor="t">
            <a:spAutoFit/>
          </a:bodyPr>
          <a:lstStyle/>
          <a:p>
            <a:pPr algn="ctr">
              <a:lnSpc>
                <a:spcPts val="4249"/>
              </a:lnSpc>
            </a:pPr>
            <a:r>
              <a:rPr lang="en-US" sz="3399">
                <a:solidFill>
                  <a:srgbClr val="19405B"/>
                </a:solidFill>
                <a:latin typeface="TT Norms"/>
                <a:ea typeface="TT Norms"/>
                <a:cs typeface="TT Norms"/>
                <a:sym typeface="TT Norms"/>
              </a:rPr>
              <a:t>Legislative Liaison</a:t>
            </a:r>
          </a:p>
        </p:txBody>
      </p:sp>
      <p:sp>
        <p:nvSpPr>
          <p:cNvPr id="5" name="TextBox 5"/>
          <p:cNvSpPr txBox="1"/>
          <p:nvPr/>
        </p:nvSpPr>
        <p:spPr>
          <a:xfrm>
            <a:off x="12334105" y="3721873"/>
            <a:ext cx="5649095" cy="1077218"/>
          </a:xfrm>
          <a:prstGeom prst="rect">
            <a:avLst/>
          </a:prstGeom>
        </p:spPr>
        <p:txBody>
          <a:bodyPr wrap="square" lIns="0" tIns="0" rIns="0" bIns="0" rtlCol="0" anchor="t">
            <a:spAutoFit/>
          </a:bodyPr>
          <a:lstStyle/>
          <a:p>
            <a:pPr algn="ctr">
              <a:lnSpc>
                <a:spcPts val="4249"/>
              </a:lnSpc>
              <a:spcBef>
                <a:spcPct val="0"/>
              </a:spcBef>
            </a:pPr>
            <a:r>
              <a:rPr lang="en-US" sz="3399" dirty="0">
                <a:solidFill>
                  <a:srgbClr val="19405B"/>
                </a:solidFill>
                <a:latin typeface="TT Norms"/>
                <a:ea typeface="TT Norms"/>
                <a:cs typeface="TT Norms"/>
                <a:sym typeface="TT Norms"/>
              </a:rPr>
              <a:t>515-918-1912 (Cell)</a:t>
            </a:r>
          </a:p>
          <a:p>
            <a:pPr algn="ctr">
              <a:lnSpc>
                <a:spcPts val="4249"/>
              </a:lnSpc>
              <a:spcBef>
                <a:spcPct val="0"/>
              </a:spcBef>
            </a:pPr>
            <a:r>
              <a:rPr lang="en-US" sz="3399" dirty="0">
                <a:solidFill>
                  <a:srgbClr val="19405B"/>
                </a:solidFill>
                <a:latin typeface="TT Norms"/>
                <a:ea typeface="TT Norms"/>
                <a:cs typeface="TT Norms"/>
                <a:sym typeface="TT Norms"/>
              </a:rPr>
              <a:t>cody.butenhoff@iid.iowa.gov</a:t>
            </a:r>
          </a:p>
        </p:txBody>
      </p:sp>
      <p:grpSp>
        <p:nvGrpSpPr>
          <p:cNvPr id="6" name="Group 6"/>
          <p:cNvGrpSpPr/>
          <p:nvPr/>
        </p:nvGrpSpPr>
        <p:grpSpPr>
          <a:xfrm>
            <a:off x="-374904" y="9657564"/>
            <a:ext cx="19083518" cy="982770"/>
            <a:chOff x="0" y="0"/>
            <a:chExt cx="25444691" cy="1310361"/>
          </a:xfrm>
        </p:grpSpPr>
        <p:sp>
          <p:nvSpPr>
            <p:cNvPr id="7" name="Freeform 7"/>
            <p:cNvSpPr/>
            <p:nvPr/>
          </p:nvSpPr>
          <p:spPr>
            <a:xfrm>
              <a:off x="101600" y="991"/>
              <a:ext cx="25343091" cy="1309370"/>
            </a:xfrm>
            <a:custGeom>
              <a:avLst/>
              <a:gdLst/>
              <a:ahLst/>
              <a:cxnLst/>
              <a:rect l="l" t="t" r="r" b="b"/>
              <a:pathLst>
                <a:path w="25343091" h="1309370">
                  <a:moveTo>
                    <a:pt x="0" y="0"/>
                  </a:moveTo>
                  <a:lnTo>
                    <a:pt x="25343091" y="0"/>
                  </a:lnTo>
                  <a:lnTo>
                    <a:pt x="25343091" y="1309370"/>
                  </a:lnTo>
                  <a:lnTo>
                    <a:pt x="0" y="130937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8"/>
            <p:cNvSpPr/>
            <p:nvPr/>
          </p:nvSpPr>
          <p:spPr>
            <a:xfrm>
              <a:off x="0" y="0"/>
              <a:ext cx="25383731" cy="352806"/>
            </a:xfrm>
            <a:custGeom>
              <a:avLst/>
              <a:gdLst/>
              <a:ahLst/>
              <a:cxnLst/>
              <a:rect l="l" t="t" r="r" b="b"/>
              <a:pathLst>
                <a:path w="25383731" h="352806">
                  <a:moveTo>
                    <a:pt x="0" y="0"/>
                  </a:moveTo>
                  <a:lnTo>
                    <a:pt x="25383731" y="0"/>
                  </a:lnTo>
                  <a:lnTo>
                    <a:pt x="25383731" y="352806"/>
                  </a:lnTo>
                  <a:lnTo>
                    <a:pt x="0" y="352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9" name="Group 9"/>
          <p:cNvGrpSpPr/>
          <p:nvPr/>
        </p:nvGrpSpPr>
        <p:grpSpPr>
          <a:xfrm>
            <a:off x="13180530" y="8976119"/>
            <a:ext cx="4976517" cy="795745"/>
            <a:chOff x="0" y="0"/>
            <a:chExt cx="11811000" cy="1888579"/>
          </a:xfrm>
        </p:grpSpPr>
        <p:sp>
          <p:nvSpPr>
            <p:cNvPr id="10" name="Freeform 10"/>
            <p:cNvSpPr/>
            <p:nvPr/>
          </p:nvSpPr>
          <p:spPr>
            <a:xfrm>
              <a:off x="0" y="0"/>
              <a:ext cx="11811000" cy="1888617"/>
            </a:xfrm>
            <a:custGeom>
              <a:avLst/>
              <a:gdLst/>
              <a:ahLst/>
              <a:cxnLst/>
              <a:rect l="l" t="t" r="r" b="b"/>
              <a:pathLst>
                <a:path w="11811000" h="1888617">
                  <a:moveTo>
                    <a:pt x="0" y="0"/>
                  </a:moveTo>
                  <a:lnTo>
                    <a:pt x="11811000" y="0"/>
                  </a:lnTo>
                  <a:lnTo>
                    <a:pt x="11811000" y="1888617"/>
                  </a:lnTo>
                  <a:lnTo>
                    <a:pt x="0" y="1888617"/>
                  </a:lnTo>
                  <a:lnTo>
                    <a:pt x="0" y="0"/>
                  </a:lnTo>
                  <a:close/>
                </a:path>
              </a:pathLst>
            </a:custGeom>
            <a:blipFill>
              <a:blip r:embed="rId4"/>
              <a:stretch>
                <a:fillRect t="-209" b="-207"/>
              </a:stretch>
            </a:blipFill>
          </p:spPr>
          <p:txBody>
            <a:bodyPr/>
            <a:lstStyle/>
            <a:p>
              <a:endParaRPr lang="en-US"/>
            </a:p>
          </p:txBody>
        </p:sp>
      </p:grpSp>
      <p:sp>
        <p:nvSpPr>
          <p:cNvPr id="11" name="TextBox 11"/>
          <p:cNvSpPr txBox="1"/>
          <p:nvPr/>
        </p:nvSpPr>
        <p:spPr>
          <a:xfrm>
            <a:off x="934323" y="1977184"/>
            <a:ext cx="16042016" cy="7191375"/>
          </a:xfrm>
          <a:prstGeom prst="rect">
            <a:avLst/>
          </a:prstGeom>
        </p:spPr>
        <p:txBody>
          <a:bodyPr lIns="0" tIns="0" rIns="0" bIns="0" rtlCol="0" anchor="t">
            <a:spAutoFit/>
          </a:bodyPr>
          <a:lstStyle/>
          <a:p>
            <a:pPr algn="l">
              <a:lnSpc>
                <a:spcPts val="4079"/>
              </a:lnSpc>
            </a:pPr>
            <a:endParaRPr/>
          </a:p>
          <a:p>
            <a:pPr algn="l">
              <a:lnSpc>
                <a:spcPts val="4079"/>
              </a:lnSpc>
            </a:pPr>
            <a:r>
              <a:rPr lang="en-US" sz="3399" b="1">
                <a:solidFill>
                  <a:srgbClr val="19405B"/>
                </a:solidFill>
                <a:latin typeface="TT Norms Bold"/>
                <a:ea typeface="TT Norms Bold"/>
                <a:cs typeface="TT Norms Bold"/>
                <a:sym typeface="TT Norms Bold"/>
              </a:rPr>
              <a:t>Product Regulation Bureau</a:t>
            </a:r>
          </a:p>
          <a:p>
            <a:pPr algn="l">
              <a:lnSpc>
                <a:spcPts val="4079"/>
              </a:lnSpc>
            </a:pPr>
            <a:r>
              <a:rPr lang="en-US" sz="3399">
                <a:solidFill>
                  <a:srgbClr val="19405B"/>
                </a:solidFill>
                <a:latin typeface="TT Norms"/>
                <a:ea typeface="TT Norms"/>
                <a:cs typeface="TT Norms"/>
                <a:sym typeface="TT Norms"/>
              </a:rPr>
              <a:t>riu@iid.iowa.gov</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r>
              <a:rPr lang="en-US" sz="3399" b="1">
                <a:solidFill>
                  <a:srgbClr val="19405B"/>
                </a:solidFill>
                <a:latin typeface="TT Norms Bold"/>
                <a:ea typeface="TT Norms Bold"/>
                <a:cs typeface="TT Norms Bold"/>
                <a:sym typeface="TT Norms Bold"/>
              </a:rPr>
              <a:t>Market Regulation Bureau</a:t>
            </a:r>
          </a:p>
          <a:p>
            <a:pPr algn="l">
              <a:lnSpc>
                <a:spcPts val="4079"/>
              </a:lnSpc>
            </a:pPr>
            <a:r>
              <a:rPr lang="en-US" sz="3399">
                <a:solidFill>
                  <a:srgbClr val="19405B"/>
                </a:solidFill>
                <a:latin typeface="TT Norms"/>
                <a:ea typeface="TT Norms"/>
                <a:cs typeface="TT Norms"/>
                <a:sym typeface="TT Norms"/>
              </a:rPr>
              <a:t>marketregulationbureau@iid.iowa.gov</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r>
              <a:rPr lang="en-US" sz="3399" b="1">
                <a:solidFill>
                  <a:srgbClr val="19405B"/>
                </a:solidFill>
                <a:latin typeface="TT Norms Bold"/>
                <a:ea typeface="TT Norms Bold"/>
                <a:cs typeface="TT Norms Bold"/>
                <a:sym typeface="TT Norms Bold"/>
              </a:rPr>
              <a:t>Julie Pearce, </a:t>
            </a:r>
            <a:r>
              <a:rPr lang="en-US" sz="3399">
                <a:solidFill>
                  <a:srgbClr val="19405B"/>
                </a:solidFill>
                <a:latin typeface="TT Norms"/>
                <a:ea typeface="TT Norms"/>
                <a:cs typeface="TT Norms"/>
                <a:sym typeface="TT Norms"/>
              </a:rPr>
              <a:t>Acting Deputy Insurance Commissioner</a:t>
            </a:r>
          </a:p>
          <a:p>
            <a:pPr algn="l">
              <a:lnSpc>
                <a:spcPts val="4079"/>
              </a:lnSpc>
            </a:pPr>
            <a:r>
              <a:rPr lang="en-US" sz="3399">
                <a:solidFill>
                  <a:srgbClr val="19405B"/>
                </a:solidFill>
                <a:latin typeface="TT Norms"/>
                <a:ea typeface="TT Norms"/>
                <a:cs typeface="TT Norms"/>
                <a:sym typeface="TT Norms"/>
              </a:rPr>
              <a:t>julie.pearce@iid.iowa.gov</a:t>
            </a:r>
          </a:p>
          <a:p>
            <a:pPr algn="l">
              <a:lnSpc>
                <a:spcPts val="4079"/>
              </a:lnSpc>
            </a:pPr>
            <a:r>
              <a:rPr lang="en-US" sz="3399">
                <a:solidFill>
                  <a:srgbClr val="19405B"/>
                </a:solidFill>
                <a:latin typeface="TT Norms"/>
                <a:ea typeface="TT Norms"/>
                <a:cs typeface="TT Norms"/>
                <a:sym typeface="TT Norms"/>
              </a:rPr>
              <a:t>515-654-6649</a:t>
            </a:r>
          </a:p>
          <a:p>
            <a:pPr algn="l">
              <a:lnSpc>
                <a:spcPts val="4079"/>
              </a:lnSpc>
            </a:pPr>
            <a:endParaRPr lang="en-US" sz="3399">
              <a:solidFill>
                <a:srgbClr val="19405B"/>
              </a:solidFill>
              <a:latin typeface="TT Norms"/>
              <a:ea typeface="TT Norms"/>
              <a:cs typeface="TT Norms"/>
              <a:sym typeface="TT Norms"/>
            </a:endParaRPr>
          </a:p>
          <a:p>
            <a:pPr algn="l">
              <a:lnSpc>
                <a:spcPts val="4079"/>
              </a:lnSpc>
            </a:pPr>
            <a:r>
              <a:rPr lang="en-US" sz="3399" b="1">
                <a:solidFill>
                  <a:srgbClr val="19405B"/>
                </a:solidFill>
                <a:latin typeface="TT Norms Bold"/>
                <a:ea typeface="TT Norms Bold"/>
                <a:cs typeface="TT Norms Bold"/>
                <a:sym typeface="TT Norms Bold"/>
              </a:rPr>
              <a:t>Jess Pollmeier, </a:t>
            </a:r>
            <a:r>
              <a:rPr lang="en-US" sz="3399">
                <a:solidFill>
                  <a:srgbClr val="19405B"/>
                </a:solidFill>
                <a:latin typeface="TT Norms"/>
                <a:ea typeface="TT Norms"/>
                <a:cs typeface="TT Norms"/>
                <a:sym typeface="TT Norms"/>
              </a:rPr>
              <a:t>Acting Bureau Chief - Product Regulation</a:t>
            </a:r>
          </a:p>
          <a:p>
            <a:pPr algn="l">
              <a:lnSpc>
                <a:spcPts val="4079"/>
              </a:lnSpc>
            </a:pPr>
            <a:r>
              <a:rPr lang="en-US" sz="3399">
                <a:solidFill>
                  <a:srgbClr val="19405B"/>
                </a:solidFill>
                <a:latin typeface="TT Norms"/>
                <a:ea typeface="TT Norms"/>
                <a:cs typeface="TT Norms"/>
                <a:sym typeface="TT Norms"/>
              </a:rPr>
              <a:t>jessica.pollmeier@iid.iowa.gov</a:t>
            </a:r>
          </a:p>
          <a:p>
            <a:pPr algn="l">
              <a:lnSpc>
                <a:spcPts val="4079"/>
              </a:lnSpc>
            </a:pPr>
            <a:r>
              <a:rPr lang="en-US" sz="3399">
                <a:solidFill>
                  <a:srgbClr val="19405B"/>
                </a:solidFill>
                <a:latin typeface="TT Norms"/>
                <a:ea typeface="TT Norms"/>
                <a:cs typeface="TT Norms"/>
                <a:sym typeface="TT Norms"/>
              </a:rPr>
              <a:t>515-654-6487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2342</Words>
  <Application>Microsoft Office PowerPoint</Application>
  <PresentationFormat>Custom</PresentationFormat>
  <Paragraphs>173</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TT Norms Bold Italics</vt:lpstr>
      <vt:lpstr>Calibri</vt:lpstr>
      <vt:lpstr>TT Norms</vt:lpstr>
      <vt:lpstr>TT Norms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IMFOApresentation</dc:title>
  <cp:lastModifiedBy>Butenhoff, Cody</cp:lastModifiedBy>
  <cp:revision>3</cp:revision>
  <dcterms:created xsi:type="dcterms:W3CDTF">2006-08-16T00:00:00Z</dcterms:created>
  <dcterms:modified xsi:type="dcterms:W3CDTF">2026-10-12T15:44:24Z</dcterms:modified>
  <dc:identifier>DAHXKP0V5IM</dc:identifier>
</cp:coreProperties>
</file>