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5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Lst>
  <p:sldSz cx="9144000" cy="5143500" type="screen16x9"/>
  <p:notesSz cx="7010400" cy="9296400"/>
  <p:embeddedFontLst>
    <p:embeddedFont>
      <p:font typeface="Calibri" panose="020F0502020204030204" pitchFamily="34" charset="0"/>
      <p:regular r:id="rId54"/>
      <p:bold r:id="rId55"/>
      <p:italic r:id="rId56"/>
      <p:boldItalic r:id="rId57"/>
    </p:embeddedFont>
    <p:embeddedFont>
      <p:font typeface="Source Sans Pro" panose="020B0503030403020204" pitchFamily="34" charset="0"/>
      <p:regular r:id="rId58"/>
      <p:bold r:id="rId59"/>
      <p:italic r:id="rId60"/>
    </p:embeddedFont>
    <p:embeddedFont>
      <p:font typeface="Source Serif 4" panose="020B0604020202020204" charset="0"/>
      <p:regular r:id="rId61"/>
      <p:bold r:id="rId62"/>
      <p:italic r:id="rId63"/>
      <p:boldItalic r:id="rId64"/>
    </p:embeddedFont>
    <p:embeddedFont>
      <p:font typeface="Source Serif 4 Medium" panose="020B0604020202020204" charset="0"/>
      <p:regular r:id="rId65"/>
      <p:bold r:id="rId66"/>
      <p:italic r:id="rId67"/>
      <p:boldItalic r:id="rId68"/>
    </p:embeddedFont>
    <p:embeddedFont>
      <p:font typeface="Work Sans" panose="020B0604020202020204" charset="0"/>
      <p:regular r:id="rId69"/>
      <p:bold r:id="rId70"/>
      <p:italic r:id="rId71"/>
      <p:boldItalic r:id="rId72"/>
    </p:embeddedFont>
    <p:embeddedFont>
      <p:font typeface="Work Sans ExtraBold" panose="020B0604020202020204" charset="0"/>
      <p:bold r:id="rId73"/>
      <p:boldItalic r:id="rId74"/>
    </p:embeddedFont>
    <p:embeddedFont>
      <p:font typeface="Work Sans Medium" panose="020B0604020202020204" charset="0"/>
      <p:regular r:id="rId75"/>
      <p:bold r:id="rId76"/>
      <p:italic r:id="rId77"/>
      <p:boldItalic r:id="rId78"/>
    </p:embeddedFont>
    <p:embeddedFont>
      <p:font typeface="Work Sans SemiBold" panose="020B0604020202020204" charset="0"/>
      <p:regular r:id="rId79"/>
      <p:bold r:id="rId80"/>
      <p:italic r:id="rId81"/>
      <p:boldItalic r:id="rId8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000000"/>
          </p15:clr>
        </p15:guide>
        <p15:guide id="2" pos="2880">
          <p15:clr>
            <a:srgbClr val="000000"/>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tthew Bishop" initials="" lastIdx="1" clrIdx="0"/>
  <p:cmAuthor id="1" name="Ekman, Jessica [IDR]" initials="EJ[" lastIdx="1" clrIdx="1">
    <p:extLst>
      <p:ext uri="{19B8F6BF-5375-455C-9EA6-DF929625EA0E}">
        <p15:presenceInfo xmlns:p15="http://schemas.microsoft.com/office/powerpoint/2012/main" userId="S-1-5-21-1644491937-1450960922-682003330-1166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1337F712-EE47-48DE-9249-65AAF17D13B6}">
  <a:tblStyle styleId="{1337F712-EE47-48DE-9249-65AAF17D13B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54" y="7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0.fntdata"/><Relationship Id="rId68" Type="http://schemas.openxmlformats.org/officeDocument/2006/relationships/font" Target="fonts/font15.fntdata"/><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notesMaster" Target="notesMasters/notesMaster1.xml"/><Relationship Id="rId58" Type="http://schemas.openxmlformats.org/officeDocument/2006/relationships/font" Target="fonts/font5.fntdata"/><Relationship Id="rId74" Type="http://schemas.openxmlformats.org/officeDocument/2006/relationships/font" Target="fonts/font21.fntdata"/><Relationship Id="rId79" Type="http://schemas.openxmlformats.org/officeDocument/2006/relationships/font" Target="fonts/font26.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64" Type="http://schemas.openxmlformats.org/officeDocument/2006/relationships/font" Target="fonts/font11.fntdata"/><Relationship Id="rId69" Type="http://schemas.openxmlformats.org/officeDocument/2006/relationships/font" Target="fonts/font16.fntdata"/><Relationship Id="rId77" Type="http://schemas.openxmlformats.org/officeDocument/2006/relationships/font" Target="fonts/font24.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9.fntdata"/><Relationship Id="rId80" Type="http://schemas.openxmlformats.org/officeDocument/2006/relationships/font" Target="fonts/font27.fntdata"/><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6.fntdata"/><Relationship Id="rId67"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font" Target="fonts/font9.fntdata"/><Relationship Id="rId70" Type="http://schemas.openxmlformats.org/officeDocument/2006/relationships/font" Target="fonts/font17.fntdata"/><Relationship Id="rId75" Type="http://schemas.openxmlformats.org/officeDocument/2006/relationships/font" Target="fonts/font22.fntdata"/><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7.fntdata"/><Relationship Id="rId65" Type="http://schemas.openxmlformats.org/officeDocument/2006/relationships/font" Target="fonts/font12.fntdata"/><Relationship Id="rId73" Type="http://schemas.openxmlformats.org/officeDocument/2006/relationships/font" Target="fonts/font20.fntdata"/><Relationship Id="rId78" Type="http://schemas.openxmlformats.org/officeDocument/2006/relationships/font" Target="fonts/font25.fntdata"/><Relationship Id="rId81" Type="http://schemas.openxmlformats.org/officeDocument/2006/relationships/font" Target="fonts/font28.fntdata"/><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2.fntdata"/><Relationship Id="rId76" Type="http://schemas.openxmlformats.org/officeDocument/2006/relationships/font" Target="fonts/font23.fntdata"/><Relationship Id="rId7" Type="http://schemas.openxmlformats.org/officeDocument/2006/relationships/slide" Target="slides/slide6.xml"/><Relationship Id="rId71" Type="http://schemas.openxmlformats.org/officeDocument/2006/relationships/font" Target="fonts/font18.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13.fntdata"/><Relationship Id="rId87" Type="http://schemas.openxmlformats.org/officeDocument/2006/relationships/tableStyles" Target="tableStyles.xml"/><Relationship Id="rId61" Type="http://schemas.openxmlformats.org/officeDocument/2006/relationships/font" Target="fonts/font8.fntdata"/><Relationship Id="rId82" Type="http://schemas.openxmlformats.org/officeDocument/2006/relationships/font" Target="fonts/font2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3175" tIns="46575" rIns="93175"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g26ed11ab130_2_0: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3" name="Google Shape;43;g26ed11ab130_2_0: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360"/>
              </a:spcBef>
              <a:spcAft>
                <a:spcPts val="0"/>
              </a:spcAft>
              <a:buSzPts val="1400"/>
              <a:buNone/>
            </a:pPr>
            <a:endParaRPr/>
          </a:p>
        </p:txBody>
      </p:sp>
      <p:sp>
        <p:nvSpPr>
          <p:cNvPr id="44" name="Google Shape;44;g26ed11ab130_2_0: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43ced743c0_0_4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43ced743c0_0_42: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dirty="0"/>
          </a:p>
        </p:txBody>
      </p:sp>
      <p:sp>
        <p:nvSpPr>
          <p:cNvPr id="114" name="Google Shape;114;g343ced743c0_0_42: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43ced743c0_0_13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343ced743c0_0_135: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dirty="0"/>
          </a:p>
        </p:txBody>
      </p:sp>
      <p:sp>
        <p:nvSpPr>
          <p:cNvPr id="122" name="Google Shape;122;g343ced743c0_0_135: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43ced743c0_0_150: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343ced743c0_0_150: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132" name="Google Shape;132;g343ced743c0_0_150: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43ced743c0_0_4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43ced743c0_0_48: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dirty="0"/>
          </a:p>
        </p:txBody>
      </p:sp>
      <p:sp>
        <p:nvSpPr>
          <p:cNvPr id="141" name="Google Shape;141;g343ced743c0_0_48: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43ced743c0_0_54: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343ced743c0_0_54: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148" name="Google Shape;148;g343ced743c0_0_54: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43ced743c0_0_2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43ced743c0_0_24: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139700" lvl="0" indent="0" algn="l" rtl="0">
              <a:spcBef>
                <a:spcPts val="360"/>
              </a:spcBef>
              <a:spcAft>
                <a:spcPts val="0"/>
              </a:spcAft>
              <a:buSzPts val="1400"/>
              <a:buNone/>
            </a:pPr>
            <a:endParaRPr dirty="0"/>
          </a:p>
        </p:txBody>
      </p:sp>
      <p:sp>
        <p:nvSpPr>
          <p:cNvPr id="156" name="Google Shape;156;g343ced743c0_0_24: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343ced743c0_0_30: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343ced743c0_0_30: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163" name="Google Shape;163;g343ced743c0_0_30: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43ced743c0_0_159: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43ced743c0_0_159: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171" name="Google Shape;171;g343ced743c0_0_159: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43ced743c0_0_6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43ced743c0_0_60: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dirty="0"/>
          </a:p>
        </p:txBody>
      </p:sp>
      <p:sp>
        <p:nvSpPr>
          <p:cNvPr id="178" name="Google Shape;178;g343ced743c0_0_60: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43ced743c0_0_17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343ced743c0_0_174: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dirty="0"/>
          </a:p>
        </p:txBody>
      </p:sp>
      <p:sp>
        <p:nvSpPr>
          <p:cNvPr id="185" name="Google Shape;185;g343ced743c0_0_174: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2" name="Google Shape;52;p2: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360"/>
              </a:spcBef>
              <a:spcAft>
                <a:spcPts val="0"/>
              </a:spcAft>
              <a:buSzPts val="1400"/>
              <a:buNone/>
            </a:pPr>
            <a:endParaRPr dirty="0"/>
          </a:p>
        </p:txBody>
      </p:sp>
      <p:sp>
        <p:nvSpPr>
          <p:cNvPr id="53" name="Google Shape;53;p2: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2" name="Google Shape;192;p1: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360"/>
              </a:spcBef>
              <a:spcAft>
                <a:spcPts val="0"/>
              </a:spcAft>
              <a:buSzPts val="1400"/>
              <a:buNone/>
            </a:pPr>
            <a:endParaRPr/>
          </a:p>
        </p:txBody>
      </p:sp>
      <p:sp>
        <p:nvSpPr>
          <p:cNvPr id="193" name="Google Shape;193;p1: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43ced743c0_0_7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343ced743c0_0_78: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dirty="0"/>
          </a:p>
        </p:txBody>
      </p:sp>
      <p:sp>
        <p:nvSpPr>
          <p:cNvPr id="199" name="Google Shape;199;g343ced743c0_0_78: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3389337997b_0_73: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3389337997b_0_73: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209" name="Google Shape;209;g3389337997b_0_73: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3: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5" name="Google Shape;215;p3: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360"/>
              </a:spcBef>
              <a:spcAft>
                <a:spcPts val="0"/>
              </a:spcAft>
              <a:buSzPts val="1400"/>
              <a:buNone/>
            </a:pPr>
            <a:endParaRPr/>
          </a:p>
        </p:txBody>
      </p:sp>
      <p:sp>
        <p:nvSpPr>
          <p:cNvPr id="216" name="Google Shape;216;p3: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389337997b_0_7: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3389337997b_0_7: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223" name="Google Shape;223;g3389337997b_0_7: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04c18adc81_0_6: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304c18adc81_0_6: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230" name="Google Shape;230;g304c18adc81_0_6: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304c18adc81_0_12: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304c18adc81_0_12: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237" name="Google Shape;237;g304c18adc81_0_12: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3389337997b_0_1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3389337997b_0_13: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dirty="0"/>
          </a:p>
        </p:txBody>
      </p:sp>
      <p:sp>
        <p:nvSpPr>
          <p:cNvPr id="244" name="Google Shape;244;g3389337997b_0_13: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3459916a3a3_12_1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3459916a3a3_12_11: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dirty="0"/>
          </a:p>
        </p:txBody>
      </p:sp>
      <p:sp>
        <p:nvSpPr>
          <p:cNvPr id="251" name="Google Shape;251;g3459916a3a3_12_11: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304c18adc81_0_0: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304c18adc81_0_0: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dirty="0"/>
          </a:p>
        </p:txBody>
      </p:sp>
      <p:sp>
        <p:nvSpPr>
          <p:cNvPr id="258" name="Google Shape;258;g304c18adc81_0_0: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43ced743c0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43ced743c0_0_0: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596900" lvl="1" indent="0" algn="l" rtl="0">
              <a:spcBef>
                <a:spcPts val="0"/>
              </a:spcBef>
              <a:spcAft>
                <a:spcPts val="0"/>
              </a:spcAft>
              <a:buClr>
                <a:schemeClr val="dk1"/>
              </a:buClr>
              <a:buSzPts val="1400"/>
              <a:buNone/>
            </a:pPr>
            <a:endParaRPr dirty="0"/>
          </a:p>
        </p:txBody>
      </p:sp>
      <p:sp>
        <p:nvSpPr>
          <p:cNvPr id="60" name="Google Shape;60;g343ced743c0_0_0: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343ced743c0_0_206: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64" name="Google Shape;264;g343ced743c0_0_206: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360"/>
              </a:spcBef>
              <a:spcAft>
                <a:spcPts val="0"/>
              </a:spcAft>
              <a:buSzPts val="1400"/>
              <a:buNone/>
            </a:pPr>
            <a:endParaRPr dirty="0"/>
          </a:p>
        </p:txBody>
      </p:sp>
      <p:sp>
        <p:nvSpPr>
          <p:cNvPr id="265" name="Google Shape;265;g343ced743c0_0_206: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343ced743c0_0_18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343ced743c0_0_186: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dirty="0"/>
          </a:p>
        </p:txBody>
      </p:sp>
      <p:sp>
        <p:nvSpPr>
          <p:cNvPr id="272" name="Google Shape;272;g343ced743c0_0_186: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343ced743c0_0_19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343ced743c0_0_193: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dirty="0"/>
          </a:p>
        </p:txBody>
      </p:sp>
      <p:sp>
        <p:nvSpPr>
          <p:cNvPr id="283" name="Google Shape;283;g343ced743c0_0_193: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343ced743c0_0_21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343ced743c0_0_212: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dirty="0"/>
          </a:p>
        </p:txBody>
      </p:sp>
      <p:sp>
        <p:nvSpPr>
          <p:cNvPr id="290" name="Google Shape;290;g343ced743c0_0_212: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343ced743c0_0_199: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343ced743c0_0_199: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298" name="Google Shape;298;g343ced743c0_0_199: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343ced743c0_0_222: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343ced743c0_0_222: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306" name="Google Shape;306;g343ced743c0_0_222: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343ced743c0_0_23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343ced743c0_0_231: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dirty="0"/>
          </a:p>
        </p:txBody>
      </p:sp>
      <p:sp>
        <p:nvSpPr>
          <p:cNvPr id="313" name="Google Shape;313;g343ced743c0_0_231: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343ced743c0_0_23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343ced743c0_0_237: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dirty="0"/>
          </a:p>
        </p:txBody>
      </p:sp>
      <p:sp>
        <p:nvSpPr>
          <p:cNvPr id="320" name="Google Shape;320;g343ced743c0_0_237: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343ced743c0_0_24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343ced743c0_0_246: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dirty="0"/>
          </a:p>
        </p:txBody>
      </p:sp>
      <p:sp>
        <p:nvSpPr>
          <p:cNvPr id="329" name="Google Shape;329;g343ced743c0_0_246: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343ced743c0_0_254: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343ced743c0_0_254: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337" name="Google Shape;337;g343ced743c0_0_254: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343ced743c0_0_6: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343ced743c0_0_6: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67" name="Google Shape;67;g343ced743c0_0_6: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3459916a3a3_14_0: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3459916a3a3_14_0: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345" name="Google Shape;345;g3459916a3a3_14_0: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343ced743c0_0_261: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343ced743c0_0_261: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353" name="Google Shape;353;g343ced743c0_0_261: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343ced743c0_0_26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343ced743c0_0_268: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dirty="0"/>
          </a:p>
        </p:txBody>
      </p:sp>
      <p:sp>
        <p:nvSpPr>
          <p:cNvPr id="360" name="Google Shape;360;g343ced743c0_0_268: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343ced743c0_0_303: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343ced743c0_0_303: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375" name="Google Shape;375;g343ced743c0_0_303: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345c0cd2f00_0_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345c0cd2f00_0_2: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dirty="0"/>
          </a:p>
        </p:txBody>
      </p:sp>
      <p:sp>
        <p:nvSpPr>
          <p:cNvPr id="383" name="Google Shape;383;g345c0cd2f00_0_2: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345c0cd2f00_0_9: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345c0cd2f00_0_9: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390" name="Google Shape;390;g345c0cd2f00_0_9: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343ced743c0_0_96: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343ced743c0_0_96: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398" name="Google Shape;398;g343ced743c0_0_96: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343ced743c0_0_102: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343ced743c0_0_102: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404" name="Google Shape;404;g343ced743c0_0_102: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343ced743c0_0_292: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343ced743c0_0_292: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414" name="Google Shape;414;g343ced743c0_0_292: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2860d2452dc_0_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2860d2452dc_0_15: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dirty="0"/>
          </a:p>
        </p:txBody>
      </p:sp>
      <p:sp>
        <p:nvSpPr>
          <p:cNvPr id="421" name="Google Shape;421;g2860d2452dc_0_15: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43ced743c0_0_12: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43ced743c0_0_12: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73" name="Google Shape;73;g343ced743c0_0_12: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2bd0ba65a77_1_0: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2bd0ba65a77_1_0: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430" name="Google Shape;430;g2bd0ba65a77_1_0: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343ced743c0_0_8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343ced743c0_0_84: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139700" lvl="0" indent="0" algn="l" rtl="0">
              <a:spcBef>
                <a:spcPts val="0"/>
              </a:spcBef>
              <a:spcAft>
                <a:spcPts val="0"/>
              </a:spcAft>
              <a:buSzPts val="1400"/>
              <a:buNone/>
            </a:pPr>
            <a:endParaRPr dirty="0"/>
          </a:p>
        </p:txBody>
      </p:sp>
      <p:sp>
        <p:nvSpPr>
          <p:cNvPr id="440" name="Google Shape;440;g343ced743c0_0_84: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51</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43ced743c0_0_115: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343ced743c0_0_115: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82" name="Google Shape;82;g343ced743c0_0_115: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43ced743c0_0_36: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343ced743c0_0_36: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90" name="Google Shape;90;g343ced743c0_0_36: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43ced743c0_0_128: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43ced743c0_0_128: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98" name="Google Shape;98;g343ced743c0_0_128: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343ced743c0_0_122: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343ced743c0_0_122: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106" name="Google Shape;106;g343ced743c0_0_122: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 Revenue">
  <p:cSld name="TITLE_1">
    <p:spTree>
      <p:nvGrpSpPr>
        <p:cNvPr id="1" name="Shape 15"/>
        <p:cNvGrpSpPr/>
        <p:nvPr/>
      </p:nvGrpSpPr>
      <p:grpSpPr>
        <a:xfrm>
          <a:off x="0" y="0"/>
          <a:ext cx="0" cy="0"/>
          <a:chOff x="0" y="0"/>
          <a:chExt cx="0" cy="0"/>
        </a:xfrm>
      </p:grpSpPr>
      <p:pic>
        <p:nvPicPr>
          <p:cNvPr id="16" name="Google Shape;16;p2"/>
          <p:cNvPicPr preferRelativeResize="0"/>
          <p:nvPr/>
        </p:nvPicPr>
        <p:blipFill>
          <a:blip r:embed="rId2">
            <a:alphaModFix/>
          </a:blip>
          <a:stretch>
            <a:fillRect/>
          </a:stretch>
        </p:blipFill>
        <p:spPr>
          <a:xfrm>
            <a:off x="0" y="0"/>
            <a:ext cx="9144003" cy="5143501"/>
          </a:xfrm>
          <a:prstGeom prst="rect">
            <a:avLst/>
          </a:prstGeom>
          <a:noFill/>
          <a:ln>
            <a:noFill/>
          </a:ln>
        </p:spPr>
      </p:pic>
      <p:sp>
        <p:nvSpPr>
          <p:cNvPr id="17" name="Google Shape;17;p2"/>
          <p:cNvSpPr txBox="1">
            <a:spLocks noGrp="1"/>
          </p:cNvSpPr>
          <p:nvPr>
            <p:ph type="ctrTitle"/>
          </p:nvPr>
        </p:nvSpPr>
        <p:spPr>
          <a:xfrm>
            <a:off x="290850" y="2099250"/>
            <a:ext cx="8562300" cy="9450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15637C"/>
              </a:buClr>
              <a:buSzPts val="3600"/>
              <a:buFont typeface="Work Sans SemiBold"/>
              <a:buNone/>
              <a:defRPr sz="3600" i="0" u="none" strike="noStrike" cap="none">
                <a:solidFill>
                  <a:srgbClr val="15637C"/>
                </a:solidFill>
                <a:latin typeface="Work Sans SemiBold"/>
                <a:ea typeface="Work Sans SemiBold"/>
                <a:cs typeface="Work Sans SemiBold"/>
                <a:sym typeface="Work Sans SemiBold"/>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8" name="Google Shape;18;p2"/>
          <p:cNvSpPr txBox="1">
            <a:spLocks noGrp="1"/>
          </p:cNvSpPr>
          <p:nvPr>
            <p:ph type="subTitle" idx="1"/>
          </p:nvPr>
        </p:nvSpPr>
        <p:spPr>
          <a:xfrm>
            <a:off x="1371613" y="3145536"/>
            <a:ext cx="6400800" cy="698700"/>
          </a:xfrm>
          <a:prstGeom prst="rect">
            <a:avLst/>
          </a:prstGeom>
          <a:noFill/>
          <a:ln>
            <a:noFill/>
          </a:ln>
        </p:spPr>
        <p:txBody>
          <a:bodyPr spcFirstLastPara="1" wrap="square" lIns="91425" tIns="45700" rIns="91425" bIns="45700" anchor="t" anchorCtr="0">
            <a:noAutofit/>
          </a:bodyPr>
          <a:lstStyle>
            <a:lvl1pPr marR="0" lvl="0" algn="ctr">
              <a:lnSpc>
                <a:spcPct val="100000"/>
              </a:lnSpc>
              <a:spcBef>
                <a:spcPts val="640"/>
              </a:spcBef>
              <a:spcAft>
                <a:spcPts val="0"/>
              </a:spcAft>
              <a:buClr>
                <a:srgbClr val="888888"/>
              </a:buClr>
              <a:buSzPts val="3200"/>
              <a:buFont typeface="Source Sans Pro"/>
              <a:buNone/>
              <a:defRPr sz="3200" i="0" u="none" strike="noStrike" cap="none">
                <a:solidFill>
                  <a:srgbClr val="888888"/>
                </a:solidFill>
                <a:latin typeface="Source Sans Pro"/>
                <a:ea typeface="Source Sans Pro"/>
                <a:cs typeface="Source Sans Pro"/>
                <a:sym typeface="Source Sans Pro"/>
              </a:defRPr>
            </a:lvl1pPr>
            <a:lvl2pPr marR="0" lvl="1" algn="ctr">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pic>
        <p:nvPicPr>
          <p:cNvPr id="19" name="Google Shape;19;p2"/>
          <p:cNvPicPr preferRelativeResize="0"/>
          <p:nvPr/>
        </p:nvPicPr>
        <p:blipFill rotWithShape="1">
          <a:blip r:embed="rId3">
            <a:alphaModFix/>
          </a:blip>
          <a:srcRect l="169" r="169"/>
          <a:stretch/>
        </p:blipFill>
        <p:spPr>
          <a:xfrm>
            <a:off x="2919413" y="218525"/>
            <a:ext cx="3305175" cy="1143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 Revenue 2">
  <p:cSld name="TITLE_1_2">
    <p:spTree>
      <p:nvGrpSpPr>
        <p:cNvPr id="1" name="Shape 20"/>
        <p:cNvGrpSpPr/>
        <p:nvPr/>
      </p:nvGrpSpPr>
      <p:grpSpPr>
        <a:xfrm>
          <a:off x="0" y="0"/>
          <a:ext cx="0" cy="0"/>
          <a:chOff x="0" y="0"/>
          <a:chExt cx="0" cy="0"/>
        </a:xfrm>
      </p:grpSpPr>
      <p:pic>
        <p:nvPicPr>
          <p:cNvPr id="21" name="Google Shape;21;p3"/>
          <p:cNvPicPr preferRelativeResize="0"/>
          <p:nvPr/>
        </p:nvPicPr>
        <p:blipFill>
          <a:blip r:embed="rId2">
            <a:alphaModFix/>
          </a:blip>
          <a:stretch>
            <a:fillRect/>
          </a:stretch>
        </p:blipFill>
        <p:spPr>
          <a:xfrm>
            <a:off x="0" y="0"/>
            <a:ext cx="9144003" cy="5143501"/>
          </a:xfrm>
          <a:prstGeom prst="rect">
            <a:avLst/>
          </a:prstGeom>
          <a:noFill/>
          <a:ln>
            <a:noFill/>
          </a:ln>
        </p:spPr>
      </p:pic>
      <p:sp>
        <p:nvSpPr>
          <p:cNvPr id="22" name="Google Shape;22;p3"/>
          <p:cNvSpPr txBox="1">
            <a:spLocks noGrp="1"/>
          </p:cNvSpPr>
          <p:nvPr>
            <p:ph type="ctrTitle"/>
          </p:nvPr>
        </p:nvSpPr>
        <p:spPr>
          <a:xfrm>
            <a:off x="496525" y="1664525"/>
            <a:ext cx="8304000" cy="945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FFFFFF"/>
              </a:buClr>
              <a:buSzPts val="4300"/>
              <a:buFont typeface="Work Sans ExtraBold"/>
              <a:buNone/>
              <a:defRPr sz="4300" i="0" u="none" strike="noStrike" cap="none">
                <a:solidFill>
                  <a:srgbClr val="FFFFFF"/>
                </a:solidFill>
                <a:latin typeface="Work Sans ExtraBold"/>
                <a:ea typeface="Work Sans ExtraBold"/>
                <a:cs typeface="Work Sans ExtraBold"/>
                <a:sym typeface="Work Sans ExtraBold"/>
              </a:defRPr>
            </a:lvl1pPr>
            <a:lvl2pPr lvl="1" algn="ctr" rtl="0">
              <a:lnSpc>
                <a:spcPct val="100000"/>
              </a:lnSpc>
              <a:spcBef>
                <a:spcPts val="0"/>
              </a:spcBef>
              <a:spcAft>
                <a:spcPts val="0"/>
              </a:spcAft>
              <a:buClr>
                <a:srgbClr val="FFFFFF"/>
              </a:buClr>
              <a:buSzPts val="2100"/>
              <a:buFont typeface="Work Sans ExtraBold"/>
              <a:buNone/>
              <a:defRPr sz="2500">
                <a:solidFill>
                  <a:srgbClr val="FFFFFF"/>
                </a:solidFill>
                <a:latin typeface="Work Sans ExtraBold"/>
                <a:ea typeface="Work Sans ExtraBold"/>
                <a:cs typeface="Work Sans ExtraBold"/>
                <a:sym typeface="Work Sans ExtraBold"/>
              </a:defRPr>
            </a:lvl2pPr>
            <a:lvl3pPr lvl="2" algn="ctr" rtl="0">
              <a:lnSpc>
                <a:spcPct val="100000"/>
              </a:lnSpc>
              <a:spcBef>
                <a:spcPts val="0"/>
              </a:spcBef>
              <a:spcAft>
                <a:spcPts val="0"/>
              </a:spcAft>
              <a:buClr>
                <a:srgbClr val="FFFFFF"/>
              </a:buClr>
              <a:buSzPts val="2100"/>
              <a:buFont typeface="Work Sans ExtraBold"/>
              <a:buNone/>
              <a:defRPr sz="2500">
                <a:solidFill>
                  <a:srgbClr val="FFFFFF"/>
                </a:solidFill>
                <a:latin typeface="Work Sans ExtraBold"/>
                <a:ea typeface="Work Sans ExtraBold"/>
                <a:cs typeface="Work Sans ExtraBold"/>
                <a:sym typeface="Work Sans ExtraBold"/>
              </a:defRPr>
            </a:lvl3pPr>
            <a:lvl4pPr lvl="3" algn="ctr" rtl="0">
              <a:lnSpc>
                <a:spcPct val="100000"/>
              </a:lnSpc>
              <a:spcBef>
                <a:spcPts val="0"/>
              </a:spcBef>
              <a:spcAft>
                <a:spcPts val="0"/>
              </a:spcAft>
              <a:buClr>
                <a:srgbClr val="FFFFFF"/>
              </a:buClr>
              <a:buSzPts val="2100"/>
              <a:buFont typeface="Work Sans ExtraBold"/>
              <a:buNone/>
              <a:defRPr sz="2500">
                <a:solidFill>
                  <a:srgbClr val="FFFFFF"/>
                </a:solidFill>
                <a:latin typeface="Work Sans ExtraBold"/>
                <a:ea typeface="Work Sans ExtraBold"/>
                <a:cs typeface="Work Sans ExtraBold"/>
                <a:sym typeface="Work Sans ExtraBold"/>
              </a:defRPr>
            </a:lvl4pPr>
            <a:lvl5pPr lvl="4" algn="ctr" rtl="0">
              <a:lnSpc>
                <a:spcPct val="100000"/>
              </a:lnSpc>
              <a:spcBef>
                <a:spcPts val="0"/>
              </a:spcBef>
              <a:spcAft>
                <a:spcPts val="0"/>
              </a:spcAft>
              <a:buClr>
                <a:srgbClr val="FFFFFF"/>
              </a:buClr>
              <a:buSzPts val="2100"/>
              <a:buFont typeface="Work Sans ExtraBold"/>
              <a:buNone/>
              <a:defRPr sz="2500">
                <a:solidFill>
                  <a:srgbClr val="FFFFFF"/>
                </a:solidFill>
                <a:latin typeface="Work Sans ExtraBold"/>
                <a:ea typeface="Work Sans ExtraBold"/>
                <a:cs typeface="Work Sans ExtraBold"/>
                <a:sym typeface="Work Sans ExtraBold"/>
              </a:defRPr>
            </a:lvl5pPr>
            <a:lvl6pPr lvl="5" algn="ctr" rtl="0">
              <a:lnSpc>
                <a:spcPct val="100000"/>
              </a:lnSpc>
              <a:spcBef>
                <a:spcPts val="0"/>
              </a:spcBef>
              <a:spcAft>
                <a:spcPts val="0"/>
              </a:spcAft>
              <a:buClr>
                <a:srgbClr val="FFFFFF"/>
              </a:buClr>
              <a:buSzPts val="2100"/>
              <a:buFont typeface="Work Sans ExtraBold"/>
              <a:buNone/>
              <a:defRPr sz="2500">
                <a:solidFill>
                  <a:srgbClr val="FFFFFF"/>
                </a:solidFill>
                <a:latin typeface="Work Sans ExtraBold"/>
                <a:ea typeface="Work Sans ExtraBold"/>
                <a:cs typeface="Work Sans ExtraBold"/>
                <a:sym typeface="Work Sans ExtraBold"/>
              </a:defRPr>
            </a:lvl6pPr>
            <a:lvl7pPr lvl="6" algn="ctr" rtl="0">
              <a:lnSpc>
                <a:spcPct val="100000"/>
              </a:lnSpc>
              <a:spcBef>
                <a:spcPts val="0"/>
              </a:spcBef>
              <a:spcAft>
                <a:spcPts val="0"/>
              </a:spcAft>
              <a:buClr>
                <a:srgbClr val="FFFFFF"/>
              </a:buClr>
              <a:buSzPts val="2100"/>
              <a:buFont typeface="Work Sans ExtraBold"/>
              <a:buNone/>
              <a:defRPr sz="2500">
                <a:solidFill>
                  <a:srgbClr val="FFFFFF"/>
                </a:solidFill>
                <a:latin typeface="Work Sans ExtraBold"/>
                <a:ea typeface="Work Sans ExtraBold"/>
                <a:cs typeface="Work Sans ExtraBold"/>
                <a:sym typeface="Work Sans ExtraBold"/>
              </a:defRPr>
            </a:lvl7pPr>
            <a:lvl8pPr lvl="7" algn="ctr" rtl="0">
              <a:lnSpc>
                <a:spcPct val="100000"/>
              </a:lnSpc>
              <a:spcBef>
                <a:spcPts val="0"/>
              </a:spcBef>
              <a:spcAft>
                <a:spcPts val="0"/>
              </a:spcAft>
              <a:buClr>
                <a:srgbClr val="FFFFFF"/>
              </a:buClr>
              <a:buSzPts val="2100"/>
              <a:buFont typeface="Work Sans ExtraBold"/>
              <a:buNone/>
              <a:defRPr sz="2500">
                <a:solidFill>
                  <a:srgbClr val="FFFFFF"/>
                </a:solidFill>
                <a:latin typeface="Work Sans ExtraBold"/>
                <a:ea typeface="Work Sans ExtraBold"/>
                <a:cs typeface="Work Sans ExtraBold"/>
                <a:sym typeface="Work Sans ExtraBold"/>
              </a:defRPr>
            </a:lvl8pPr>
            <a:lvl9pPr lvl="8" algn="ctr" rtl="0">
              <a:lnSpc>
                <a:spcPct val="100000"/>
              </a:lnSpc>
              <a:spcBef>
                <a:spcPts val="0"/>
              </a:spcBef>
              <a:spcAft>
                <a:spcPts val="0"/>
              </a:spcAft>
              <a:buClr>
                <a:srgbClr val="FFFFFF"/>
              </a:buClr>
              <a:buSzPts val="2100"/>
              <a:buFont typeface="Work Sans ExtraBold"/>
              <a:buNone/>
              <a:defRPr sz="2500">
                <a:solidFill>
                  <a:srgbClr val="FFFFFF"/>
                </a:solidFill>
                <a:latin typeface="Work Sans ExtraBold"/>
                <a:ea typeface="Work Sans ExtraBold"/>
                <a:cs typeface="Work Sans ExtraBold"/>
                <a:sym typeface="Work Sans ExtraBold"/>
              </a:defRPr>
            </a:lvl9pPr>
          </a:lstStyle>
          <a:p>
            <a:endParaRPr/>
          </a:p>
        </p:txBody>
      </p:sp>
      <p:sp>
        <p:nvSpPr>
          <p:cNvPr id="23" name="Google Shape;23;p3"/>
          <p:cNvSpPr txBox="1">
            <a:spLocks noGrp="1"/>
          </p:cNvSpPr>
          <p:nvPr>
            <p:ph type="subTitle" idx="1"/>
          </p:nvPr>
        </p:nvSpPr>
        <p:spPr>
          <a:xfrm>
            <a:off x="3759600" y="2748350"/>
            <a:ext cx="4012800" cy="1001700"/>
          </a:xfrm>
          <a:prstGeom prst="rect">
            <a:avLst/>
          </a:prstGeom>
          <a:noFill/>
          <a:ln>
            <a:noFill/>
          </a:ln>
        </p:spPr>
        <p:txBody>
          <a:bodyPr spcFirstLastPara="1" wrap="square" lIns="91425" tIns="45700" rIns="91425" bIns="45700" anchor="t" anchorCtr="0">
            <a:noAutofit/>
          </a:bodyPr>
          <a:lstStyle>
            <a:lvl1pPr marR="0" lvl="0" rtl="0">
              <a:lnSpc>
                <a:spcPct val="100000"/>
              </a:lnSpc>
              <a:spcBef>
                <a:spcPts val="640"/>
              </a:spcBef>
              <a:spcAft>
                <a:spcPts val="0"/>
              </a:spcAft>
              <a:buClr>
                <a:srgbClr val="FFFFFF"/>
              </a:buClr>
              <a:buSzPts val="2600"/>
              <a:buFont typeface="Source Serif 4 Medium"/>
              <a:buNone/>
              <a:defRPr sz="2600" i="0" u="none" strike="noStrike" cap="none">
                <a:solidFill>
                  <a:srgbClr val="FFFFFF"/>
                </a:solidFill>
                <a:latin typeface="Source Serif 4 Medium"/>
                <a:ea typeface="Source Serif 4 Medium"/>
                <a:cs typeface="Source Serif 4 Medium"/>
                <a:sym typeface="Source Serif 4 Medium"/>
              </a:defRPr>
            </a:lvl1pPr>
            <a:lvl2pPr marR="0" lvl="1" rtl="0">
              <a:lnSpc>
                <a:spcPct val="100000"/>
              </a:lnSpc>
              <a:spcBef>
                <a:spcPts val="560"/>
              </a:spcBef>
              <a:spcAft>
                <a:spcPts val="0"/>
              </a:spcAft>
              <a:buClr>
                <a:srgbClr val="888888"/>
              </a:buClr>
              <a:buSzPts val="1400"/>
              <a:buFont typeface="Source Serif 4"/>
              <a:buNone/>
              <a:defRPr sz="1400" i="0" u="none" strike="noStrike" cap="none">
                <a:solidFill>
                  <a:srgbClr val="888888"/>
                </a:solidFill>
                <a:latin typeface="Source Serif 4"/>
                <a:ea typeface="Source Serif 4"/>
                <a:cs typeface="Source Serif 4"/>
                <a:sym typeface="Source Serif 4"/>
              </a:defRPr>
            </a:lvl2pPr>
            <a:lvl3pPr marR="0" lvl="2" rtl="0">
              <a:lnSpc>
                <a:spcPct val="100000"/>
              </a:lnSpc>
              <a:spcBef>
                <a:spcPts val="480"/>
              </a:spcBef>
              <a:spcAft>
                <a:spcPts val="0"/>
              </a:spcAft>
              <a:buClr>
                <a:srgbClr val="888888"/>
              </a:buClr>
              <a:buSzPts val="1400"/>
              <a:buFont typeface="Source Serif 4"/>
              <a:buNone/>
              <a:defRPr sz="1400" i="0" u="none" strike="noStrike" cap="none">
                <a:solidFill>
                  <a:srgbClr val="888888"/>
                </a:solidFill>
                <a:latin typeface="Source Serif 4"/>
                <a:ea typeface="Source Serif 4"/>
                <a:cs typeface="Source Serif 4"/>
                <a:sym typeface="Source Serif 4"/>
              </a:defRPr>
            </a:lvl3pPr>
            <a:lvl4pPr marR="0" lvl="3" rtl="0">
              <a:lnSpc>
                <a:spcPct val="100000"/>
              </a:lnSpc>
              <a:spcBef>
                <a:spcPts val="400"/>
              </a:spcBef>
              <a:spcAft>
                <a:spcPts val="0"/>
              </a:spcAft>
              <a:buClr>
                <a:srgbClr val="888888"/>
              </a:buClr>
              <a:buSzPts val="1400"/>
              <a:buFont typeface="Source Serif 4"/>
              <a:buNone/>
              <a:defRPr sz="1400" i="0" u="none" strike="noStrike" cap="none">
                <a:solidFill>
                  <a:srgbClr val="888888"/>
                </a:solidFill>
                <a:latin typeface="Source Serif 4"/>
                <a:ea typeface="Source Serif 4"/>
                <a:cs typeface="Source Serif 4"/>
                <a:sym typeface="Source Serif 4"/>
              </a:defRPr>
            </a:lvl4pPr>
            <a:lvl5pPr marR="0" lvl="4" rtl="0">
              <a:lnSpc>
                <a:spcPct val="100000"/>
              </a:lnSpc>
              <a:spcBef>
                <a:spcPts val="400"/>
              </a:spcBef>
              <a:spcAft>
                <a:spcPts val="0"/>
              </a:spcAft>
              <a:buClr>
                <a:srgbClr val="888888"/>
              </a:buClr>
              <a:buSzPts val="1400"/>
              <a:buFont typeface="Source Serif 4"/>
              <a:buNone/>
              <a:defRPr sz="1400" i="0" u="none" strike="noStrike" cap="none">
                <a:solidFill>
                  <a:srgbClr val="888888"/>
                </a:solidFill>
                <a:latin typeface="Source Serif 4"/>
                <a:ea typeface="Source Serif 4"/>
                <a:cs typeface="Source Serif 4"/>
                <a:sym typeface="Source Serif 4"/>
              </a:defRPr>
            </a:lvl5pPr>
            <a:lvl6pPr marR="0" lvl="5" rtl="0">
              <a:lnSpc>
                <a:spcPct val="100000"/>
              </a:lnSpc>
              <a:spcBef>
                <a:spcPts val="400"/>
              </a:spcBef>
              <a:spcAft>
                <a:spcPts val="0"/>
              </a:spcAft>
              <a:buClr>
                <a:srgbClr val="888888"/>
              </a:buClr>
              <a:buSzPts val="1400"/>
              <a:buFont typeface="Source Serif 4"/>
              <a:buNone/>
              <a:defRPr sz="1400" i="0" u="none" strike="noStrike" cap="none">
                <a:solidFill>
                  <a:srgbClr val="888888"/>
                </a:solidFill>
                <a:latin typeface="Source Serif 4"/>
                <a:ea typeface="Source Serif 4"/>
                <a:cs typeface="Source Serif 4"/>
                <a:sym typeface="Source Serif 4"/>
              </a:defRPr>
            </a:lvl6pPr>
            <a:lvl7pPr marR="0" lvl="6" rtl="0">
              <a:lnSpc>
                <a:spcPct val="100000"/>
              </a:lnSpc>
              <a:spcBef>
                <a:spcPts val="400"/>
              </a:spcBef>
              <a:spcAft>
                <a:spcPts val="0"/>
              </a:spcAft>
              <a:buClr>
                <a:srgbClr val="888888"/>
              </a:buClr>
              <a:buSzPts val="1400"/>
              <a:buFont typeface="Source Serif 4"/>
              <a:buNone/>
              <a:defRPr sz="1400" i="0" u="none" strike="noStrike" cap="none">
                <a:solidFill>
                  <a:srgbClr val="888888"/>
                </a:solidFill>
                <a:latin typeface="Source Serif 4"/>
                <a:ea typeface="Source Serif 4"/>
                <a:cs typeface="Source Serif 4"/>
                <a:sym typeface="Source Serif 4"/>
              </a:defRPr>
            </a:lvl7pPr>
            <a:lvl8pPr marR="0" lvl="7" rtl="0">
              <a:lnSpc>
                <a:spcPct val="100000"/>
              </a:lnSpc>
              <a:spcBef>
                <a:spcPts val="400"/>
              </a:spcBef>
              <a:spcAft>
                <a:spcPts val="0"/>
              </a:spcAft>
              <a:buClr>
                <a:srgbClr val="888888"/>
              </a:buClr>
              <a:buSzPts val="1400"/>
              <a:buFont typeface="Source Serif 4"/>
              <a:buNone/>
              <a:defRPr sz="1400" i="0" u="none" strike="noStrike" cap="none">
                <a:solidFill>
                  <a:srgbClr val="888888"/>
                </a:solidFill>
                <a:latin typeface="Source Serif 4"/>
                <a:ea typeface="Source Serif 4"/>
                <a:cs typeface="Source Serif 4"/>
                <a:sym typeface="Source Serif 4"/>
              </a:defRPr>
            </a:lvl8pPr>
            <a:lvl9pPr marR="0" lvl="8" rtl="0">
              <a:lnSpc>
                <a:spcPct val="100000"/>
              </a:lnSpc>
              <a:spcBef>
                <a:spcPts val="400"/>
              </a:spcBef>
              <a:spcAft>
                <a:spcPts val="0"/>
              </a:spcAft>
              <a:buClr>
                <a:srgbClr val="888888"/>
              </a:buClr>
              <a:buSzPts val="1400"/>
              <a:buFont typeface="Source Serif 4"/>
              <a:buNone/>
              <a:defRPr sz="1400" i="0" u="none" strike="noStrike" cap="none">
                <a:solidFill>
                  <a:srgbClr val="888888"/>
                </a:solidFill>
                <a:latin typeface="Source Serif 4"/>
                <a:ea typeface="Source Serif 4"/>
                <a:cs typeface="Source Serif 4"/>
                <a:sym typeface="Source Serif 4"/>
              </a:defRPr>
            </a:lvl9pPr>
          </a:lstStyle>
          <a:p>
            <a:endParaRPr/>
          </a:p>
        </p:txBody>
      </p:sp>
      <p:pic>
        <p:nvPicPr>
          <p:cNvPr id="24" name="Google Shape;24;p3"/>
          <p:cNvPicPr preferRelativeResize="0"/>
          <p:nvPr/>
        </p:nvPicPr>
        <p:blipFill>
          <a:blip r:embed="rId3">
            <a:alphaModFix/>
          </a:blip>
          <a:stretch>
            <a:fillRect/>
          </a:stretch>
        </p:blipFill>
        <p:spPr>
          <a:xfrm>
            <a:off x="584625" y="386000"/>
            <a:ext cx="1829975" cy="6304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 v1" type="obj">
  <p:cSld name="OBJECT">
    <p:spTree>
      <p:nvGrpSpPr>
        <p:cNvPr id="1" name="Shape 25"/>
        <p:cNvGrpSpPr/>
        <p:nvPr/>
      </p:nvGrpSpPr>
      <p:grpSpPr>
        <a:xfrm>
          <a:off x="0" y="0"/>
          <a:ext cx="0" cy="0"/>
          <a:chOff x="0" y="0"/>
          <a:chExt cx="0" cy="0"/>
        </a:xfrm>
      </p:grpSpPr>
      <p:pic>
        <p:nvPicPr>
          <p:cNvPr id="26" name="Google Shape;26;p4"/>
          <p:cNvPicPr preferRelativeResize="0"/>
          <p:nvPr/>
        </p:nvPicPr>
        <p:blipFill rotWithShape="1">
          <a:blip r:embed="rId2">
            <a:alphaModFix/>
          </a:blip>
          <a:srcRect/>
          <a:stretch/>
        </p:blipFill>
        <p:spPr>
          <a:xfrm>
            <a:off x="0" y="0"/>
            <a:ext cx="9144003" cy="5143501"/>
          </a:xfrm>
          <a:prstGeom prst="rect">
            <a:avLst/>
          </a:prstGeom>
          <a:noFill/>
          <a:ln>
            <a:noFill/>
          </a:ln>
        </p:spPr>
      </p:pic>
      <p:pic>
        <p:nvPicPr>
          <p:cNvPr id="27" name="Google Shape;27;p4"/>
          <p:cNvPicPr preferRelativeResize="0"/>
          <p:nvPr/>
        </p:nvPicPr>
        <p:blipFill rotWithShape="1">
          <a:blip r:embed="rId3">
            <a:alphaModFix/>
          </a:blip>
          <a:srcRect t="99" b="99"/>
          <a:stretch/>
        </p:blipFill>
        <p:spPr>
          <a:xfrm>
            <a:off x="689700" y="4683600"/>
            <a:ext cx="1039526" cy="357575"/>
          </a:xfrm>
          <a:prstGeom prst="rect">
            <a:avLst/>
          </a:prstGeom>
          <a:noFill/>
          <a:ln>
            <a:noFill/>
          </a:ln>
        </p:spPr>
      </p:pic>
      <p:sp>
        <p:nvSpPr>
          <p:cNvPr id="28" name="Google Shape;28;p4"/>
          <p:cNvSpPr txBox="1">
            <a:spLocks noGrp="1"/>
          </p:cNvSpPr>
          <p:nvPr>
            <p:ph type="title"/>
          </p:nvPr>
        </p:nvSpPr>
        <p:spPr>
          <a:xfrm>
            <a:off x="152400" y="0"/>
            <a:ext cx="8813100" cy="730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19405B"/>
              </a:buClr>
              <a:buSzPts val="3000"/>
              <a:buFont typeface="Work Sans SemiBold"/>
              <a:buNone/>
              <a:defRPr sz="3000" i="0" u="none" strike="noStrike" cap="none">
                <a:solidFill>
                  <a:srgbClr val="19405B"/>
                </a:solidFill>
                <a:latin typeface="Work Sans SemiBold"/>
                <a:ea typeface="Work Sans SemiBold"/>
                <a:cs typeface="Work Sans SemiBold"/>
                <a:sym typeface="Work Sans SemiBold"/>
              </a:defRPr>
            </a:lvl1pPr>
            <a:lvl2pPr lvl="1" algn="l" rtl="0">
              <a:lnSpc>
                <a:spcPct val="100000"/>
              </a:lnSpc>
              <a:spcBef>
                <a:spcPts val="0"/>
              </a:spcBef>
              <a:spcAft>
                <a:spcPts val="0"/>
              </a:spcAft>
              <a:buSzPts val="1400"/>
              <a:buFont typeface="Work Sans Medium"/>
              <a:buNone/>
              <a:defRPr sz="1800">
                <a:latin typeface="Work Sans Medium"/>
                <a:ea typeface="Work Sans Medium"/>
                <a:cs typeface="Work Sans Medium"/>
                <a:sym typeface="Work Sans Medium"/>
              </a:defRPr>
            </a:lvl2pPr>
            <a:lvl3pPr lvl="2" algn="l" rtl="0">
              <a:lnSpc>
                <a:spcPct val="100000"/>
              </a:lnSpc>
              <a:spcBef>
                <a:spcPts val="0"/>
              </a:spcBef>
              <a:spcAft>
                <a:spcPts val="0"/>
              </a:spcAft>
              <a:buSzPts val="1400"/>
              <a:buFont typeface="Work Sans Medium"/>
              <a:buNone/>
              <a:defRPr sz="1800">
                <a:latin typeface="Work Sans Medium"/>
                <a:ea typeface="Work Sans Medium"/>
                <a:cs typeface="Work Sans Medium"/>
                <a:sym typeface="Work Sans Medium"/>
              </a:defRPr>
            </a:lvl3pPr>
            <a:lvl4pPr lvl="3" algn="l" rtl="0">
              <a:lnSpc>
                <a:spcPct val="100000"/>
              </a:lnSpc>
              <a:spcBef>
                <a:spcPts val="0"/>
              </a:spcBef>
              <a:spcAft>
                <a:spcPts val="0"/>
              </a:spcAft>
              <a:buSzPts val="1400"/>
              <a:buFont typeface="Work Sans Medium"/>
              <a:buNone/>
              <a:defRPr sz="1800">
                <a:latin typeface="Work Sans Medium"/>
                <a:ea typeface="Work Sans Medium"/>
                <a:cs typeface="Work Sans Medium"/>
                <a:sym typeface="Work Sans Medium"/>
              </a:defRPr>
            </a:lvl4pPr>
            <a:lvl5pPr lvl="4" algn="l" rtl="0">
              <a:lnSpc>
                <a:spcPct val="100000"/>
              </a:lnSpc>
              <a:spcBef>
                <a:spcPts val="0"/>
              </a:spcBef>
              <a:spcAft>
                <a:spcPts val="0"/>
              </a:spcAft>
              <a:buSzPts val="1400"/>
              <a:buFont typeface="Work Sans Medium"/>
              <a:buNone/>
              <a:defRPr sz="1800">
                <a:latin typeface="Work Sans Medium"/>
                <a:ea typeface="Work Sans Medium"/>
                <a:cs typeface="Work Sans Medium"/>
                <a:sym typeface="Work Sans Medium"/>
              </a:defRPr>
            </a:lvl5pPr>
            <a:lvl6pPr lvl="5" algn="l" rtl="0">
              <a:lnSpc>
                <a:spcPct val="100000"/>
              </a:lnSpc>
              <a:spcBef>
                <a:spcPts val="0"/>
              </a:spcBef>
              <a:spcAft>
                <a:spcPts val="0"/>
              </a:spcAft>
              <a:buSzPts val="1400"/>
              <a:buFont typeface="Work Sans Medium"/>
              <a:buNone/>
              <a:defRPr sz="1800">
                <a:latin typeface="Work Sans Medium"/>
                <a:ea typeface="Work Sans Medium"/>
                <a:cs typeface="Work Sans Medium"/>
                <a:sym typeface="Work Sans Medium"/>
              </a:defRPr>
            </a:lvl6pPr>
            <a:lvl7pPr lvl="6" algn="l" rtl="0">
              <a:lnSpc>
                <a:spcPct val="100000"/>
              </a:lnSpc>
              <a:spcBef>
                <a:spcPts val="0"/>
              </a:spcBef>
              <a:spcAft>
                <a:spcPts val="0"/>
              </a:spcAft>
              <a:buSzPts val="1400"/>
              <a:buFont typeface="Work Sans Medium"/>
              <a:buNone/>
              <a:defRPr sz="1800">
                <a:latin typeface="Work Sans Medium"/>
                <a:ea typeface="Work Sans Medium"/>
                <a:cs typeface="Work Sans Medium"/>
                <a:sym typeface="Work Sans Medium"/>
              </a:defRPr>
            </a:lvl7pPr>
            <a:lvl8pPr lvl="7" algn="l" rtl="0">
              <a:lnSpc>
                <a:spcPct val="100000"/>
              </a:lnSpc>
              <a:spcBef>
                <a:spcPts val="0"/>
              </a:spcBef>
              <a:spcAft>
                <a:spcPts val="0"/>
              </a:spcAft>
              <a:buSzPts val="1400"/>
              <a:buFont typeface="Work Sans Medium"/>
              <a:buNone/>
              <a:defRPr sz="1800">
                <a:latin typeface="Work Sans Medium"/>
                <a:ea typeface="Work Sans Medium"/>
                <a:cs typeface="Work Sans Medium"/>
                <a:sym typeface="Work Sans Medium"/>
              </a:defRPr>
            </a:lvl8pPr>
            <a:lvl9pPr lvl="8" algn="l" rtl="0">
              <a:lnSpc>
                <a:spcPct val="100000"/>
              </a:lnSpc>
              <a:spcBef>
                <a:spcPts val="0"/>
              </a:spcBef>
              <a:spcAft>
                <a:spcPts val="0"/>
              </a:spcAft>
              <a:buSzPts val="1400"/>
              <a:buFont typeface="Work Sans Medium"/>
              <a:buNone/>
              <a:defRPr sz="1800">
                <a:latin typeface="Work Sans Medium"/>
                <a:ea typeface="Work Sans Medium"/>
                <a:cs typeface="Work Sans Medium"/>
                <a:sym typeface="Work Sans Medium"/>
              </a:defRPr>
            </a:lvl9pPr>
          </a:lstStyle>
          <a:p>
            <a:endParaRPr/>
          </a:p>
        </p:txBody>
      </p:sp>
      <p:sp>
        <p:nvSpPr>
          <p:cNvPr id="29" name="Google Shape;29;p4"/>
          <p:cNvSpPr txBox="1">
            <a:spLocks noGrp="1"/>
          </p:cNvSpPr>
          <p:nvPr>
            <p:ph type="body" idx="1"/>
          </p:nvPr>
        </p:nvSpPr>
        <p:spPr>
          <a:xfrm>
            <a:off x="253525" y="857250"/>
            <a:ext cx="8712000" cy="3394500"/>
          </a:xfrm>
          <a:prstGeom prst="rect">
            <a:avLst/>
          </a:prstGeom>
          <a:noFill/>
          <a:ln>
            <a:noFill/>
          </a:ln>
        </p:spPr>
        <p:txBody>
          <a:bodyPr spcFirstLastPara="1" wrap="square" lIns="91425" tIns="45700" rIns="91425" bIns="45700" anchor="t" anchorCtr="0">
            <a:noAutofit/>
          </a:bodyPr>
          <a:lstStyle>
            <a:lvl1pPr marL="457200" marR="0" lvl="0" indent="-368300" algn="l">
              <a:lnSpc>
                <a:spcPct val="100000"/>
              </a:lnSpc>
              <a:spcBef>
                <a:spcPts val="640"/>
              </a:spcBef>
              <a:spcAft>
                <a:spcPts val="0"/>
              </a:spcAft>
              <a:buClr>
                <a:schemeClr val="dk1"/>
              </a:buClr>
              <a:buSzPts val="2200"/>
              <a:buFont typeface="Source Sans Pro"/>
              <a:buChar char="•"/>
              <a:defRPr sz="2200" i="0" u="none" strike="noStrike" cap="none">
                <a:solidFill>
                  <a:schemeClr val="dk1"/>
                </a:solidFill>
                <a:latin typeface="Source Sans Pro"/>
                <a:ea typeface="Source Sans Pro"/>
                <a:cs typeface="Source Sans Pro"/>
                <a:sym typeface="Source Sans Pro"/>
              </a:defRPr>
            </a:lvl1pPr>
            <a:lvl2pPr marL="914400" marR="0" lvl="1" indent="-355600" algn="l">
              <a:lnSpc>
                <a:spcPct val="100000"/>
              </a:lnSpc>
              <a:spcBef>
                <a:spcPts val="0"/>
              </a:spcBef>
              <a:spcAft>
                <a:spcPts val="0"/>
              </a:spcAft>
              <a:buClr>
                <a:schemeClr val="dk1"/>
              </a:buClr>
              <a:buSzPts val="2000"/>
              <a:buFont typeface="Source Sans Pro"/>
              <a:buChar char="–"/>
              <a:defRPr sz="2000" i="0" u="none" strike="noStrike" cap="none">
                <a:solidFill>
                  <a:schemeClr val="dk1"/>
                </a:solidFill>
                <a:latin typeface="Source Sans Pro"/>
                <a:ea typeface="Source Sans Pro"/>
                <a:cs typeface="Source Sans Pro"/>
                <a:sym typeface="Source Sans Pro"/>
              </a:defRPr>
            </a:lvl2pPr>
            <a:lvl3pPr marL="1371600" marR="0" lvl="2" indent="-330200" algn="l">
              <a:lnSpc>
                <a:spcPct val="100000"/>
              </a:lnSpc>
              <a:spcBef>
                <a:spcPts val="0"/>
              </a:spcBef>
              <a:spcAft>
                <a:spcPts val="0"/>
              </a:spcAft>
              <a:buClr>
                <a:schemeClr val="dk1"/>
              </a:buClr>
              <a:buSzPts val="1600"/>
              <a:buFont typeface="Source Sans Pro"/>
              <a:buChar char="•"/>
              <a:defRPr sz="1600" i="0" u="none" strike="noStrike" cap="none">
                <a:solidFill>
                  <a:schemeClr val="dk1"/>
                </a:solidFill>
                <a:latin typeface="Source Sans Pro"/>
                <a:ea typeface="Source Sans Pro"/>
                <a:cs typeface="Source Sans Pro"/>
                <a:sym typeface="Source Sans Pro"/>
              </a:defRPr>
            </a:lvl3pPr>
            <a:lvl4pPr marL="1828800" marR="0" lvl="3" indent="-330200" algn="l">
              <a:lnSpc>
                <a:spcPct val="100000"/>
              </a:lnSpc>
              <a:spcBef>
                <a:spcPts val="0"/>
              </a:spcBef>
              <a:spcAft>
                <a:spcPts val="0"/>
              </a:spcAft>
              <a:buClr>
                <a:schemeClr val="dk1"/>
              </a:buClr>
              <a:buSzPts val="1600"/>
              <a:buFont typeface="Source Sans Pro"/>
              <a:buChar char="–"/>
              <a:defRPr sz="1600" i="0" u="none" strike="noStrike" cap="none">
                <a:solidFill>
                  <a:schemeClr val="dk1"/>
                </a:solidFill>
                <a:latin typeface="Source Sans Pro"/>
                <a:ea typeface="Source Sans Pro"/>
                <a:cs typeface="Source Sans Pro"/>
                <a:sym typeface="Source Sans Pro"/>
              </a:defRPr>
            </a:lvl4pPr>
            <a:lvl5pPr marL="2286000" marR="0" lvl="4" indent="-330200" algn="l">
              <a:lnSpc>
                <a:spcPct val="100000"/>
              </a:lnSpc>
              <a:spcBef>
                <a:spcPts val="400"/>
              </a:spcBef>
              <a:spcAft>
                <a:spcPts val="0"/>
              </a:spcAft>
              <a:buClr>
                <a:schemeClr val="dk1"/>
              </a:buClr>
              <a:buSzPts val="1600"/>
              <a:buFont typeface="Source Sans Pro"/>
              <a:buChar char="»"/>
              <a:defRPr sz="1600" i="0" u="none" strike="noStrike" cap="none">
                <a:solidFill>
                  <a:schemeClr val="dk1"/>
                </a:solidFill>
                <a:latin typeface="Source Sans Pro"/>
                <a:ea typeface="Source Sans Pro"/>
                <a:cs typeface="Source Sans Pro"/>
                <a:sym typeface="Source Sans Pro"/>
              </a:defRPr>
            </a:lvl5pPr>
            <a:lvl6pPr marL="2743200" marR="0" lvl="5" indent="-330200" algn="l">
              <a:lnSpc>
                <a:spcPct val="100000"/>
              </a:lnSpc>
              <a:spcBef>
                <a:spcPts val="400"/>
              </a:spcBef>
              <a:spcAft>
                <a:spcPts val="0"/>
              </a:spcAft>
              <a:buClr>
                <a:schemeClr val="dk1"/>
              </a:buClr>
              <a:buSzPts val="1600"/>
              <a:buFont typeface="Source Sans Pro"/>
              <a:buChar char="•"/>
              <a:defRPr sz="1600" i="0" u="none" strike="noStrike" cap="none">
                <a:solidFill>
                  <a:schemeClr val="dk1"/>
                </a:solidFill>
                <a:latin typeface="Source Sans Pro"/>
                <a:ea typeface="Source Sans Pro"/>
                <a:cs typeface="Source Sans Pro"/>
                <a:sym typeface="Source Sans Pro"/>
              </a:defRPr>
            </a:lvl6pPr>
            <a:lvl7pPr marL="3200400" marR="0" lvl="6" indent="-330200" algn="l">
              <a:lnSpc>
                <a:spcPct val="100000"/>
              </a:lnSpc>
              <a:spcBef>
                <a:spcPts val="400"/>
              </a:spcBef>
              <a:spcAft>
                <a:spcPts val="0"/>
              </a:spcAft>
              <a:buClr>
                <a:schemeClr val="dk1"/>
              </a:buClr>
              <a:buSzPts val="1600"/>
              <a:buFont typeface="Source Sans Pro"/>
              <a:buChar char="•"/>
              <a:defRPr sz="1600" i="0" u="none" strike="noStrike" cap="none">
                <a:solidFill>
                  <a:schemeClr val="dk1"/>
                </a:solidFill>
                <a:latin typeface="Source Sans Pro"/>
                <a:ea typeface="Source Sans Pro"/>
                <a:cs typeface="Source Sans Pro"/>
                <a:sym typeface="Source Sans Pro"/>
              </a:defRPr>
            </a:lvl7pPr>
            <a:lvl8pPr marL="3657600" marR="0" lvl="7" indent="-330200" algn="l">
              <a:lnSpc>
                <a:spcPct val="100000"/>
              </a:lnSpc>
              <a:spcBef>
                <a:spcPts val="400"/>
              </a:spcBef>
              <a:spcAft>
                <a:spcPts val="0"/>
              </a:spcAft>
              <a:buClr>
                <a:schemeClr val="dk1"/>
              </a:buClr>
              <a:buSzPts val="1600"/>
              <a:buFont typeface="Source Sans Pro"/>
              <a:buChar char="•"/>
              <a:defRPr sz="1600" i="0" u="none" strike="noStrike" cap="none">
                <a:solidFill>
                  <a:schemeClr val="dk1"/>
                </a:solidFill>
                <a:latin typeface="Source Sans Pro"/>
                <a:ea typeface="Source Sans Pro"/>
                <a:cs typeface="Source Sans Pro"/>
                <a:sym typeface="Source Sans Pro"/>
              </a:defRPr>
            </a:lvl8pPr>
            <a:lvl9pPr marL="4114800" marR="0" lvl="8" indent="-330200" algn="l">
              <a:lnSpc>
                <a:spcPct val="100000"/>
              </a:lnSpc>
              <a:spcBef>
                <a:spcPts val="400"/>
              </a:spcBef>
              <a:spcAft>
                <a:spcPts val="0"/>
              </a:spcAft>
              <a:buClr>
                <a:schemeClr val="dk1"/>
              </a:buClr>
              <a:buSzPts val="1600"/>
              <a:buFont typeface="Source Sans Pro"/>
              <a:buChar char="•"/>
              <a:defRPr sz="1600" i="0" u="none" strike="noStrike" cap="none">
                <a:solidFill>
                  <a:schemeClr val="dk1"/>
                </a:solidFill>
                <a:latin typeface="Source Sans Pro"/>
                <a:ea typeface="Source Sans Pro"/>
                <a:cs typeface="Source Sans Pro"/>
                <a:sym typeface="Source Sans Pro"/>
              </a:defRPr>
            </a:lvl9pPr>
          </a:lstStyle>
          <a:p>
            <a:endParaRPr/>
          </a:p>
        </p:txBody>
      </p:sp>
      <p:sp>
        <p:nvSpPr>
          <p:cNvPr id="30" name="Google Shape;30;p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 v2">
  <p:cSld name="OBJECT_2">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152400" y="0"/>
            <a:ext cx="8813100" cy="7314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19405B"/>
              </a:buClr>
              <a:buSzPts val="3000"/>
              <a:buFont typeface="Work Sans SemiBold"/>
              <a:buNone/>
              <a:defRPr sz="3000" i="0" u="none" strike="noStrike" cap="none">
                <a:solidFill>
                  <a:srgbClr val="19405B"/>
                </a:solidFill>
                <a:latin typeface="Work Sans SemiBold"/>
                <a:ea typeface="Work Sans SemiBold"/>
                <a:cs typeface="Work Sans SemiBold"/>
                <a:sym typeface="Work Sans SemiBold"/>
              </a:defRPr>
            </a:lvl1pPr>
            <a:lvl2pPr lvl="1" algn="l" rtl="0">
              <a:lnSpc>
                <a:spcPct val="100000"/>
              </a:lnSpc>
              <a:spcBef>
                <a:spcPts val="0"/>
              </a:spcBef>
              <a:spcAft>
                <a:spcPts val="0"/>
              </a:spcAft>
              <a:buSzPts val="1400"/>
              <a:buFont typeface="Work Sans Medium"/>
              <a:buNone/>
              <a:defRPr sz="1800">
                <a:latin typeface="Work Sans Medium"/>
                <a:ea typeface="Work Sans Medium"/>
                <a:cs typeface="Work Sans Medium"/>
                <a:sym typeface="Work Sans Medium"/>
              </a:defRPr>
            </a:lvl2pPr>
            <a:lvl3pPr lvl="2" algn="l" rtl="0">
              <a:lnSpc>
                <a:spcPct val="100000"/>
              </a:lnSpc>
              <a:spcBef>
                <a:spcPts val="0"/>
              </a:spcBef>
              <a:spcAft>
                <a:spcPts val="0"/>
              </a:spcAft>
              <a:buSzPts val="1400"/>
              <a:buFont typeface="Work Sans Medium"/>
              <a:buNone/>
              <a:defRPr sz="1800">
                <a:latin typeface="Work Sans Medium"/>
                <a:ea typeface="Work Sans Medium"/>
                <a:cs typeface="Work Sans Medium"/>
                <a:sym typeface="Work Sans Medium"/>
              </a:defRPr>
            </a:lvl3pPr>
            <a:lvl4pPr lvl="3" algn="l" rtl="0">
              <a:lnSpc>
                <a:spcPct val="100000"/>
              </a:lnSpc>
              <a:spcBef>
                <a:spcPts val="0"/>
              </a:spcBef>
              <a:spcAft>
                <a:spcPts val="0"/>
              </a:spcAft>
              <a:buSzPts val="1400"/>
              <a:buFont typeface="Work Sans Medium"/>
              <a:buNone/>
              <a:defRPr sz="1800">
                <a:latin typeface="Work Sans Medium"/>
                <a:ea typeface="Work Sans Medium"/>
                <a:cs typeface="Work Sans Medium"/>
                <a:sym typeface="Work Sans Medium"/>
              </a:defRPr>
            </a:lvl4pPr>
            <a:lvl5pPr lvl="4" algn="l" rtl="0">
              <a:lnSpc>
                <a:spcPct val="100000"/>
              </a:lnSpc>
              <a:spcBef>
                <a:spcPts val="0"/>
              </a:spcBef>
              <a:spcAft>
                <a:spcPts val="0"/>
              </a:spcAft>
              <a:buSzPts val="1400"/>
              <a:buFont typeface="Work Sans Medium"/>
              <a:buNone/>
              <a:defRPr sz="1800">
                <a:latin typeface="Work Sans Medium"/>
                <a:ea typeface="Work Sans Medium"/>
                <a:cs typeface="Work Sans Medium"/>
                <a:sym typeface="Work Sans Medium"/>
              </a:defRPr>
            </a:lvl5pPr>
            <a:lvl6pPr lvl="5" algn="l" rtl="0">
              <a:lnSpc>
                <a:spcPct val="100000"/>
              </a:lnSpc>
              <a:spcBef>
                <a:spcPts val="0"/>
              </a:spcBef>
              <a:spcAft>
                <a:spcPts val="0"/>
              </a:spcAft>
              <a:buSzPts val="1400"/>
              <a:buFont typeface="Work Sans Medium"/>
              <a:buNone/>
              <a:defRPr sz="1800">
                <a:latin typeface="Work Sans Medium"/>
                <a:ea typeface="Work Sans Medium"/>
                <a:cs typeface="Work Sans Medium"/>
                <a:sym typeface="Work Sans Medium"/>
              </a:defRPr>
            </a:lvl6pPr>
            <a:lvl7pPr lvl="6" algn="l" rtl="0">
              <a:lnSpc>
                <a:spcPct val="100000"/>
              </a:lnSpc>
              <a:spcBef>
                <a:spcPts val="0"/>
              </a:spcBef>
              <a:spcAft>
                <a:spcPts val="0"/>
              </a:spcAft>
              <a:buSzPts val="1400"/>
              <a:buFont typeface="Work Sans Medium"/>
              <a:buNone/>
              <a:defRPr sz="1800">
                <a:latin typeface="Work Sans Medium"/>
                <a:ea typeface="Work Sans Medium"/>
                <a:cs typeface="Work Sans Medium"/>
                <a:sym typeface="Work Sans Medium"/>
              </a:defRPr>
            </a:lvl7pPr>
            <a:lvl8pPr lvl="7" algn="l" rtl="0">
              <a:lnSpc>
                <a:spcPct val="100000"/>
              </a:lnSpc>
              <a:spcBef>
                <a:spcPts val="0"/>
              </a:spcBef>
              <a:spcAft>
                <a:spcPts val="0"/>
              </a:spcAft>
              <a:buSzPts val="1400"/>
              <a:buFont typeface="Work Sans Medium"/>
              <a:buNone/>
              <a:defRPr sz="1800">
                <a:latin typeface="Work Sans Medium"/>
                <a:ea typeface="Work Sans Medium"/>
                <a:cs typeface="Work Sans Medium"/>
                <a:sym typeface="Work Sans Medium"/>
              </a:defRPr>
            </a:lvl8pPr>
            <a:lvl9pPr lvl="8" algn="l" rtl="0">
              <a:lnSpc>
                <a:spcPct val="100000"/>
              </a:lnSpc>
              <a:spcBef>
                <a:spcPts val="0"/>
              </a:spcBef>
              <a:spcAft>
                <a:spcPts val="0"/>
              </a:spcAft>
              <a:buSzPts val="1400"/>
              <a:buFont typeface="Work Sans Medium"/>
              <a:buNone/>
              <a:defRPr sz="1800">
                <a:latin typeface="Work Sans Medium"/>
                <a:ea typeface="Work Sans Medium"/>
                <a:cs typeface="Work Sans Medium"/>
                <a:sym typeface="Work Sans Medium"/>
              </a:defRPr>
            </a:lvl9pPr>
          </a:lstStyle>
          <a:p>
            <a:endParaRPr/>
          </a:p>
        </p:txBody>
      </p:sp>
      <p:sp>
        <p:nvSpPr>
          <p:cNvPr id="33" name="Google Shape;33;p5"/>
          <p:cNvSpPr txBox="1">
            <a:spLocks noGrp="1"/>
          </p:cNvSpPr>
          <p:nvPr>
            <p:ph type="body" idx="1"/>
          </p:nvPr>
        </p:nvSpPr>
        <p:spPr>
          <a:xfrm>
            <a:off x="256032" y="857250"/>
            <a:ext cx="8727300" cy="3394500"/>
          </a:xfrm>
          <a:prstGeom prst="rect">
            <a:avLst/>
          </a:prstGeom>
          <a:noFill/>
          <a:ln>
            <a:noFill/>
          </a:ln>
        </p:spPr>
        <p:txBody>
          <a:bodyPr spcFirstLastPara="1" wrap="square" lIns="91425" tIns="45700" rIns="91425" bIns="45700" anchor="t" anchorCtr="0">
            <a:noAutofit/>
          </a:bodyPr>
          <a:lstStyle>
            <a:lvl1pPr marL="457200" marR="0" lvl="0" indent="-368300" algn="l" rtl="0">
              <a:lnSpc>
                <a:spcPct val="100000"/>
              </a:lnSpc>
              <a:spcBef>
                <a:spcPts val="640"/>
              </a:spcBef>
              <a:spcAft>
                <a:spcPts val="0"/>
              </a:spcAft>
              <a:buClr>
                <a:schemeClr val="dk1"/>
              </a:buClr>
              <a:buSzPts val="2200"/>
              <a:buFont typeface="Source Sans Pro"/>
              <a:buChar char="•"/>
              <a:defRPr sz="2200" i="0" u="none" strike="noStrike" cap="none">
                <a:solidFill>
                  <a:schemeClr val="dk1"/>
                </a:solidFill>
                <a:latin typeface="Source Sans Pro"/>
                <a:ea typeface="Source Sans Pro"/>
                <a:cs typeface="Source Sans Pro"/>
                <a:sym typeface="Source Sans Pro"/>
              </a:defRPr>
            </a:lvl1pPr>
            <a:lvl2pPr marL="914400" marR="0" lvl="1" indent="-355600" algn="l" rtl="0">
              <a:lnSpc>
                <a:spcPct val="100000"/>
              </a:lnSpc>
              <a:spcBef>
                <a:spcPts val="0"/>
              </a:spcBef>
              <a:spcAft>
                <a:spcPts val="0"/>
              </a:spcAft>
              <a:buClr>
                <a:schemeClr val="dk1"/>
              </a:buClr>
              <a:buSzPts val="2000"/>
              <a:buFont typeface="Source Sans Pro"/>
              <a:buChar char="–"/>
              <a:defRPr sz="2000" i="0" u="none" strike="noStrike" cap="none">
                <a:solidFill>
                  <a:schemeClr val="dk1"/>
                </a:solidFill>
                <a:latin typeface="Source Sans Pro"/>
                <a:ea typeface="Source Sans Pro"/>
                <a:cs typeface="Source Sans Pro"/>
                <a:sym typeface="Source Sans Pro"/>
              </a:defRPr>
            </a:lvl2pPr>
            <a:lvl3pPr marL="1371600" marR="0" lvl="2" indent="-330200" algn="l" rtl="0">
              <a:lnSpc>
                <a:spcPct val="100000"/>
              </a:lnSpc>
              <a:spcBef>
                <a:spcPts val="0"/>
              </a:spcBef>
              <a:spcAft>
                <a:spcPts val="0"/>
              </a:spcAft>
              <a:buClr>
                <a:schemeClr val="dk1"/>
              </a:buClr>
              <a:buSzPts val="1600"/>
              <a:buFont typeface="Source Sans Pro"/>
              <a:buChar char="•"/>
              <a:defRPr sz="1600" i="0" u="none" strike="noStrike" cap="none">
                <a:solidFill>
                  <a:schemeClr val="dk1"/>
                </a:solidFill>
                <a:latin typeface="Source Sans Pro"/>
                <a:ea typeface="Source Sans Pro"/>
                <a:cs typeface="Source Sans Pro"/>
                <a:sym typeface="Source Sans Pro"/>
              </a:defRPr>
            </a:lvl3pPr>
            <a:lvl4pPr marL="1828800" marR="0" lvl="3" indent="-330200" algn="l" rtl="0">
              <a:lnSpc>
                <a:spcPct val="100000"/>
              </a:lnSpc>
              <a:spcBef>
                <a:spcPts val="0"/>
              </a:spcBef>
              <a:spcAft>
                <a:spcPts val="0"/>
              </a:spcAft>
              <a:buClr>
                <a:schemeClr val="dk1"/>
              </a:buClr>
              <a:buSzPts val="1600"/>
              <a:buFont typeface="Source Sans Pro"/>
              <a:buChar char="–"/>
              <a:defRPr sz="1600" i="0" u="none" strike="noStrike" cap="none">
                <a:solidFill>
                  <a:schemeClr val="dk1"/>
                </a:solidFill>
                <a:latin typeface="Source Sans Pro"/>
                <a:ea typeface="Source Sans Pro"/>
                <a:cs typeface="Source Sans Pro"/>
                <a:sym typeface="Source Sans Pro"/>
              </a:defRPr>
            </a:lvl4pPr>
            <a:lvl5pPr marL="2286000" marR="0" lvl="4" indent="-330200" algn="l" rtl="0">
              <a:lnSpc>
                <a:spcPct val="100000"/>
              </a:lnSpc>
              <a:spcBef>
                <a:spcPts val="400"/>
              </a:spcBef>
              <a:spcAft>
                <a:spcPts val="0"/>
              </a:spcAft>
              <a:buClr>
                <a:schemeClr val="dk1"/>
              </a:buClr>
              <a:buSzPts val="1600"/>
              <a:buFont typeface="Source Sans Pro"/>
              <a:buChar char="»"/>
              <a:defRPr sz="1600" i="0" u="none" strike="noStrike" cap="none">
                <a:solidFill>
                  <a:schemeClr val="dk1"/>
                </a:solidFill>
                <a:latin typeface="Source Sans Pro"/>
                <a:ea typeface="Source Sans Pro"/>
                <a:cs typeface="Source Sans Pro"/>
                <a:sym typeface="Source Sans Pro"/>
              </a:defRPr>
            </a:lvl5pPr>
            <a:lvl6pPr marL="2743200" marR="0" lvl="5" indent="-330200" algn="l" rtl="0">
              <a:lnSpc>
                <a:spcPct val="100000"/>
              </a:lnSpc>
              <a:spcBef>
                <a:spcPts val="400"/>
              </a:spcBef>
              <a:spcAft>
                <a:spcPts val="0"/>
              </a:spcAft>
              <a:buClr>
                <a:schemeClr val="dk1"/>
              </a:buClr>
              <a:buSzPts val="1600"/>
              <a:buFont typeface="Source Sans Pro"/>
              <a:buChar char="•"/>
              <a:defRPr sz="1600" i="0" u="none" strike="noStrike" cap="none">
                <a:solidFill>
                  <a:schemeClr val="dk1"/>
                </a:solidFill>
                <a:latin typeface="Source Sans Pro"/>
                <a:ea typeface="Source Sans Pro"/>
                <a:cs typeface="Source Sans Pro"/>
                <a:sym typeface="Source Sans Pro"/>
              </a:defRPr>
            </a:lvl6pPr>
            <a:lvl7pPr marL="3200400" marR="0" lvl="6" indent="-330200" algn="l" rtl="0">
              <a:lnSpc>
                <a:spcPct val="100000"/>
              </a:lnSpc>
              <a:spcBef>
                <a:spcPts val="400"/>
              </a:spcBef>
              <a:spcAft>
                <a:spcPts val="0"/>
              </a:spcAft>
              <a:buClr>
                <a:schemeClr val="dk1"/>
              </a:buClr>
              <a:buSzPts val="1600"/>
              <a:buFont typeface="Source Sans Pro"/>
              <a:buChar char="•"/>
              <a:defRPr sz="1600" i="0" u="none" strike="noStrike" cap="none">
                <a:solidFill>
                  <a:schemeClr val="dk1"/>
                </a:solidFill>
                <a:latin typeface="Source Sans Pro"/>
                <a:ea typeface="Source Sans Pro"/>
                <a:cs typeface="Source Sans Pro"/>
                <a:sym typeface="Source Sans Pro"/>
              </a:defRPr>
            </a:lvl7pPr>
            <a:lvl8pPr marL="3657600" marR="0" lvl="7" indent="-330200" algn="l" rtl="0">
              <a:lnSpc>
                <a:spcPct val="100000"/>
              </a:lnSpc>
              <a:spcBef>
                <a:spcPts val="400"/>
              </a:spcBef>
              <a:spcAft>
                <a:spcPts val="0"/>
              </a:spcAft>
              <a:buClr>
                <a:schemeClr val="dk1"/>
              </a:buClr>
              <a:buSzPts val="1600"/>
              <a:buFont typeface="Source Sans Pro"/>
              <a:buChar char="•"/>
              <a:defRPr sz="1600" i="0" u="none" strike="noStrike" cap="none">
                <a:solidFill>
                  <a:schemeClr val="dk1"/>
                </a:solidFill>
                <a:latin typeface="Source Sans Pro"/>
                <a:ea typeface="Source Sans Pro"/>
                <a:cs typeface="Source Sans Pro"/>
                <a:sym typeface="Source Sans Pro"/>
              </a:defRPr>
            </a:lvl8pPr>
            <a:lvl9pPr marL="4114800" marR="0" lvl="8" indent="-330200" algn="l" rtl="0">
              <a:lnSpc>
                <a:spcPct val="100000"/>
              </a:lnSpc>
              <a:spcBef>
                <a:spcPts val="400"/>
              </a:spcBef>
              <a:spcAft>
                <a:spcPts val="0"/>
              </a:spcAft>
              <a:buClr>
                <a:schemeClr val="dk1"/>
              </a:buClr>
              <a:buSzPts val="1600"/>
              <a:buFont typeface="Source Sans Pro"/>
              <a:buChar char="•"/>
              <a:defRPr sz="1600" i="0" u="none" strike="noStrike" cap="none">
                <a:solidFill>
                  <a:schemeClr val="dk1"/>
                </a:solidFill>
                <a:latin typeface="Source Sans Pro"/>
                <a:ea typeface="Source Sans Pro"/>
                <a:cs typeface="Source Sans Pro"/>
                <a:sym typeface="Source Sans Pro"/>
              </a:defRPr>
            </a:lvl9pPr>
          </a:lstStyle>
          <a:p>
            <a:endParaRPr/>
          </a:p>
        </p:txBody>
      </p:sp>
      <p:sp>
        <p:nvSpPr>
          <p:cNvPr id="34" name="Google Shape;34;p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35" name="Google Shape;35;p5"/>
          <p:cNvPicPr preferRelativeResize="0"/>
          <p:nvPr/>
        </p:nvPicPr>
        <p:blipFill rotWithShape="1">
          <a:blip r:embed="rId2">
            <a:alphaModFix/>
          </a:blip>
          <a:srcRect t="99" b="99"/>
          <a:stretch/>
        </p:blipFill>
        <p:spPr>
          <a:xfrm>
            <a:off x="201750" y="4683525"/>
            <a:ext cx="1039526" cy="3575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ubtitle - Revenue" type="title">
  <p:cSld name="TITLE">
    <p:spTree>
      <p:nvGrpSpPr>
        <p:cNvPr id="1" name="Shape 36"/>
        <p:cNvGrpSpPr/>
        <p:nvPr/>
      </p:nvGrpSpPr>
      <p:grpSpPr>
        <a:xfrm>
          <a:off x="0" y="0"/>
          <a:ext cx="0" cy="0"/>
          <a:chOff x="0" y="0"/>
          <a:chExt cx="0" cy="0"/>
        </a:xfrm>
      </p:grpSpPr>
      <p:pic>
        <p:nvPicPr>
          <p:cNvPr id="37" name="Google Shape;37;p6"/>
          <p:cNvPicPr preferRelativeResize="0"/>
          <p:nvPr/>
        </p:nvPicPr>
        <p:blipFill>
          <a:blip r:embed="rId2">
            <a:alphaModFix/>
          </a:blip>
          <a:stretch>
            <a:fillRect/>
          </a:stretch>
        </p:blipFill>
        <p:spPr>
          <a:xfrm>
            <a:off x="0" y="0"/>
            <a:ext cx="9144003" cy="5143501"/>
          </a:xfrm>
          <a:prstGeom prst="rect">
            <a:avLst/>
          </a:prstGeom>
          <a:noFill/>
          <a:ln>
            <a:noFill/>
          </a:ln>
        </p:spPr>
      </p:pic>
      <p:sp>
        <p:nvSpPr>
          <p:cNvPr id="38" name="Google Shape;38;p6"/>
          <p:cNvSpPr txBox="1">
            <a:spLocks noGrp="1"/>
          </p:cNvSpPr>
          <p:nvPr>
            <p:ph type="ctrTitle"/>
          </p:nvPr>
        </p:nvSpPr>
        <p:spPr>
          <a:xfrm>
            <a:off x="274340" y="1737360"/>
            <a:ext cx="8595300" cy="9450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FFFFFF"/>
              </a:buClr>
              <a:buSzPts val="3600"/>
              <a:buFont typeface="Work Sans SemiBold"/>
              <a:buNone/>
              <a:defRPr sz="3600" i="0" u="none" strike="noStrike" cap="none">
                <a:solidFill>
                  <a:srgbClr val="FFFFFF"/>
                </a:solidFill>
                <a:latin typeface="Work Sans SemiBold"/>
                <a:ea typeface="Work Sans SemiBold"/>
                <a:cs typeface="Work Sans SemiBold"/>
                <a:sym typeface="Work Sans SemiBold"/>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9" name="Google Shape;39;p6"/>
          <p:cNvSpPr txBox="1">
            <a:spLocks noGrp="1"/>
          </p:cNvSpPr>
          <p:nvPr>
            <p:ph type="subTitle" idx="1"/>
          </p:nvPr>
        </p:nvSpPr>
        <p:spPr>
          <a:xfrm>
            <a:off x="1371600" y="2914650"/>
            <a:ext cx="6400800" cy="1314600"/>
          </a:xfrm>
          <a:prstGeom prst="rect">
            <a:avLst/>
          </a:prstGeom>
          <a:noFill/>
          <a:ln>
            <a:noFill/>
          </a:ln>
        </p:spPr>
        <p:txBody>
          <a:bodyPr spcFirstLastPara="1" wrap="square" lIns="91425" tIns="45700" rIns="91425" bIns="45700" anchor="t" anchorCtr="0">
            <a:noAutofit/>
          </a:bodyPr>
          <a:lstStyle>
            <a:lvl1pPr marR="0" lvl="0" algn="ctr">
              <a:lnSpc>
                <a:spcPct val="100000"/>
              </a:lnSpc>
              <a:spcBef>
                <a:spcPts val="640"/>
              </a:spcBef>
              <a:spcAft>
                <a:spcPts val="0"/>
              </a:spcAft>
              <a:buClr>
                <a:srgbClr val="C5D969"/>
              </a:buClr>
              <a:buSzPts val="3200"/>
              <a:buFont typeface="Source Sans Pro"/>
              <a:buNone/>
              <a:defRPr sz="3200" i="0" u="none" strike="noStrike" cap="none">
                <a:solidFill>
                  <a:srgbClr val="C5D969"/>
                </a:solidFill>
                <a:latin typeface="Source Sans Pro"/>
                <a:ea typeface="Source Sans Pro"/>
                <a:cs typeface="Source Sans Pro"/>
                <a:sym typeface="Source Sans Pro"/>
              </a:defRPr>
            </a:lvl1pPr>
            <a:lvl2pPr marR="0" lvl="1" algn="ctr">
              <a:lnSpc>
                <a:spcPct val="100000"/>
              </a:lnSpc>
              <a:spcBef>
                <a:spcPts val="560"/>
              </a:spcBef>
              <a:spcAft>
                <a:spcPts val="0"/>
              </a:spcAft>
              <a:buClr>
                <a:srgbClr val="888888"/>
              </a:buClr>
              <a:buSzPts val="2800"/>
              <a:buFont typeface="Source Sans Pro"/>
              <a:buNone/>
              <a:defRPr sz="2800" i="0" u="none" strike="noStrike" cap="none">
                <a:solidFill>
                  <a:srgbClr val="888888"/>
                </a:solidFill>
                <a:latin typeface="Source Sans Pro"/>
                <a:ea typeface="Source Sans Pro"/>
                <a:cs typeface="Source Sans Pro"/>
                <a:sym typeface="Source Sans Pro"/>
              </a:defRPr>
            </a:lvl2pPr>
            <a:lvl3pPr marR="0" lvl="2" algn="ctr">
              <a:lnSpc>
                <a:spcPct val="100000"/>
              </a:lnSpc>
              <a:spcBef>
                <a:spcPts val="480"/>
              </a:spcBef>
              <a:spcAft>
                <a:spcPts val="0"/>
              </a:spcAft>
              <a:buClr>
                <a:srgbClr val="888888"/>
              </a:buClr>
              <a:buSzPts val="2400"/>
              <a:buFont typeface="Source Sans Pro"/>
              <a:buNone/>
              <a:defRPr sz="2400" i="0" u="none" strike="noStrike" cap="none">
                <a:solidFill>
                  <a:srgbClr val="888888"/>
                </a:solidFill>
                <a:latin typeface="Source Sans Pro"/>
                <a:ea typeface="Source Sans Pro"/>
                <a:cs typeface="Source Sans Pro"/>
                <a:sym typeface="Source Sans Pro"/>
              </a:defRPr>
            </a:lvl3pPr>
            <a:lvl4pPr marR="0" lvl="3" algn="ctr">
              <a:lnSpc>
                <a:spcPct val="100000"/>
              </a:lnSpc>
              <a:spcBef>
                <a:spcPts val="400"/>
              </a:spcBef>
              <a:spcAft>
                <a:spcPts val="0"/>
              </a:spcAft>
              <a:buClr>
                <a:srgbClr val="888888"/>
              </a:buClr>
              <a:buSzPts val="2000"/>
              <a:buFont typeface="Source Sans Pro"/>
              <a:buNone/>
              <a:defRPr sz="2000" i="0" u="none" strike="noStrike" cap="none">
                <a:solidFill>
                  <a:srgbClr val="888888"/>
                </a:solidFill>
                <a:latin typeface="Source Sans Pro"/>
                <a:ea typeface="Source Sans Pro"/>
                <a:cs typeface="Source Sans Pro"/>
                <a:sym typeface="Source Sans Pro"/>
              </a:defRPr>
            </a:lvl4pPr>
            <a:lvl5pPr marR="0" lvl="4" algn="ctr">
              <a:lnSpc>
                <a:spcPct val="100000"/>
              </a:lnSpc>
              <a:spcBef>
                <a:spcPts val="400"/>
              </a:spcBef>
              <a:spcAft>
                <a:spcPts val="0"/>
              </a:spcAft>
              <a:buClr>
                <a:srgbClr val="888888"/>
              </a:buClr>
              <a:buSzPts val="2000"/>
              <a:buFont typeface="Source Sans Pro"/>
              <a:buNone/>
              <a:defRPr sz="2000" i="0" u="none" strike="noStrike" cap="none">
                <a:solidFill>
                  <a:srgbClr val="888888"/>
                </a:solidFill>
                <a:latin typeface="Source Sans Pro"/>
                <a:ea typeface="Source Sans Pro"/>
                <a:cs typeface="Source Sans Pro"/>
                <a:sym typeface="Source Sans Pro"/>
              </a:defRPr>
            </a:lvl5pPr>
            <a:lvl6pPr marR="0" lvl="5" algn="ctr">
              <a:lnSpc>
                <a:spcPct val="100000"/>
              </a:lnSpc>
              <a:spcBef>
                <a:spcPts val="400"/>
              </a:spcBef>
              <a:spcAft>
                <a:spcPts val="0"/>
              </a:spcAft>
              <a:buClr>
                <a:srgbClr val="888888"/>
              </a:buClr>
              <a:buSzPts val="2000"/>
              <a:buFont typeface="Source Sans Pro"/>
              <a:buNone/>
              <a:defRPr sz="2000" i="0" u="none" strike="noStrike" cap="none">
                <a:solidFill>
                  <a:srgbClr val="888888"/>
                </a:solidFill>
                <a:latin typeface="Source Sans Pro"/>
                <a:ea typeface="Source Sans Pro"/>
                <a:cs typeface="Source Sans Pro"/>
                <a:sym typeface="Source Sans Pro"/>
              </a:defRPr>
            </a:lvl6pPr>
            <a:lvl7pPr marR="0" lvl="6" algn="ctr">
              <a:lnSpc>
                <a:spcPct val="100000"/>
              </a:lnSpc>
              <a:spcBef>
                <a:spcPts val="400"/>
              </a:spcBef>
              <a:spcAft>
                <a:spcPts val="0"/>
              </a:spcAft>
              <a:buClr>
                <a:srgbClr val="888888"/>
              </a:buClr>
              <a:buSzPts val="2000"/>
              <a:buFont typeface="Source Sans Pro"/>
              <a:buNone/>
              <a:defRPr sz="2000" i="0" u="none" strike="noStrike" cap="none">
                <a:solidFill>
                  <a:srgbClr val="888888"/>
                </a:solidFill>
                <a:latin typeface="Source Sans Pro"/>
                <a:ea typeface="Source Sans Pro"/>
                <a:cs typeface="Source Sans Pro"/>
                <a:sym typeface="Source Sans Pro"/>
              </a:defRPr>
            </a:lvl7pPr>
            <a:lvl8pPr marR="0" lvl="7" algn="ctr">
              <a:lnSpc>
                <a:spcPct val="100000"/>
              </a:lnSpc>
              <a:spcBef>
                <a:spcPts val="400"/>
              </a:spcBef>
              <a:spcAft>
                <a:spcPts val="0"/>
              </a:spcAft>
              <a:buClr>
                <a:srgbClr val="888888"/>
              </a:buClr>
              <a:buSzPts val="2000"/>
              <a:buFont typeface="Source Sans Pro"/>
              <a:buNone/>
              <a:defRPr sz="2000" i="0" u="none" strike="noStrike" cap="none">
                <a:solidFill>
                  <a:srgbClr val="888888"/>
                </a:solidFill>
                <a:latin typeface="Source Sans Pro"/>
                <a:ea typeface="Source Sans Pro"/>
                <a:cs typeface="Source Sans Pro"/>
                <a:sym typeface="Source Sans Pro"/>
              </a:defRPr>
            </a:lvl8pPr>
            <a:lvl9pPr marR="0" lvl="8" algn="ctr">
              <a:lnSpc>
                <a:spcPct val="100000"/>
              </a:lnSpc>
              <a:spcBef>
                <a:spcPts val="400"/>
              </a:spcBef>
              <a:spcAft>
                <a:spcPts val="0"/>
              </a:spcAft>
              <a:buClr>
                <a:srgbClr val="888888"/>
              </a:buClr>
              <a:buSzPts val="2000"/>
              <a:buFont typeface="Source Sans Pro"/>
              <a:buNone/>
              <a:defRPr sz="2000" i="0" u="none" strike="noStrike" cap="none">
                <a:solidFill>
                  <a:srgbClr val="888888"/>
                </a:solidFill>
                <a:latin typeface="Source Sans Pro"/>
                <a:ea typeface="Source Sans Pro"/>
                <a:cs typeface="Source Sans Pro"/>
                <a:sym typeface="Source Sans Pro"/>
              </a:defRPr>
            </a:lvl9pPr>
          </a:lstStyle>
          <a:p>
            <a:endParaRPr/>
          </a:p>
        </p:txBody>
      </p:sp>
      <p:pic>
        <p:nvPicPr>
          <p:cNvPr id="40" name="Google Shape;40;p6"/>
          <p:cNvPicPr preferRelativeResize="0"/>
          <p:nvPr/>
        </p:nvPicPr>
        <p:blipFill>
          <a:blip r:embed="rId3">
            <a:alphaModFix/>
          </a:blip>
          <a:stretch>
            <a:fillRect/>
          </a:stretch>
        </p:blipFill>
        <p:spPr>
          <a:xfrm>
            <a:off x="2051098" y="245474"/>
            <a:ext cx="5041800" cy="48402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43575" y="51450"/>
            <a:ext cx="8543400" cy="857400"/>
          </a:xfrm>
          <a:prstGeom prst="rect">
            <a:avLst/>
          </a:prstGeom>
          <a:noFill/>
          <a:ln>
            <a:noFill/>
          </a:ln>
        </p:spPr>
        <p:txBody>
          <a:bodyPr spcFirstLastPara="1" wrap="square" lIns="91425" tIns="45700" rIns="91425" bIns="45700" anchor="ctr" anchorCtr="0">
            <a:noAutofit/>
          </a:bodyPr>
          <a:lstStyle>
            <a:lvl1pPr marR="0" lvl="0" rtl="0">
              <a:lnSpc>
                <a:spcPct val="100000"/>
              </a:lnSpc>
              <a:spcBef>
                <a:spcPts val="0"/>
              </a:spcBef>
              <a:spcAft>
                <a:spcPts val="0"/>
              </a:spcAft>
              <a:buClr>
                <a:schemeClr val="lt1"/>
              </a:buClr>
              <a:buSzPts val="3000"/>
              <a:buFont typeface="Work Sans Medium"/>
              <a:buNone/>
              <a:defRPr sz="3000" i="0" u="none" strike="noStrike" cap="none">
                <a:solidFill>
                  <a:schemeClr val="lt1"/>
                </a:solidFill>
                <a:latin typeface="Work Sans Medium"/>
                <a:ea typeface="Work Sans Medium"/>
                <a:cs typeface="Work Sans Medium"/>
                <a:sym typeface="Work Sans Medium"/>
              </a:defRPr>
            </a:lvl1pPr>
            <a:lvl2pPr marR="0" lvl="1" rtl="0">
              <a:lnSpc>
                <a:spcPct val="100000"/>
              </a:lnSpc>
              <a:spcBef>
                <a:spcPts val="0"/>
              </a:spcBef>
              <a:spcAft>
                <a:spcPts val="0"/>
              </a:spcAft>
              <a:buClr>
                <a:schemeClr val="lt1"/>
              </a:buClr>
              <a:buSzPts val="1400"/>
              <a:buFont typeface="Work Sans Medium"/>
              <a:buNone/>
              <a:defRPr sz="1800" i="0" u="none" strike="noStrike" cap="none">
                <a:solidFill>
                  <a:schemeClr val="lt1"/>
                </a:solidFill>
                <a:latin typeface="Work Sans Medium"/>
                <a:ea typeface="Work Sans Medium"/>
                <a:cs typeface="Work Sans Medium"/>
                <a:sym typeface="Work Sans Medium"/>
              </a:defRPr>
            </a:lvl2pPr>
            <a:lvl3pPr marR="0" lvl="2" rtl="0">
              <a:lnSpc>
                <a:spcPct val="100000"/>
              </a:lnSpc>
              <a:spcBef>
                <a:spcPts val="0"/>
              </a:spcBef>
              <a:spcAft>
                <a:spcPts val="0"/>
              </a:spcAft>
              <a:buClr>
                <a:schemeClr val="lt1"/>
              </a:buClr>
              <a:buSzPts val="1400"/>
              <a:buFont typeface="Work Sans Medium"/>
              <a:buNone/>
              <a:defRPr sz="1800" i="0" u="none" strike="noStrike" cap="none">
                <a:solidFill>
                  <a:schemeClr val="lt1"/>
                </a:solidFill>
                <a:latin typeface="Work Sans Medium"/>
                <a:ea typeface="Work Sans Medium"/>
                <a:cs typeface="Work Sans Medium"/>
                <a:sym typeface="Work Sans Medium"/>
              </a:defRPr>
            </a:lvl3pPr>
            <a:lvl4pPr marR="0" lvl="3" rtl="0">
              <a:lnSpc>
                <a:spcPct val="100000"/>
              </a:lnSpc>
              <a:spcBef>
                <a:spcPts val="0"/>
              </a:spcBef>
              <a:spcAft>
                <a:spcPts val="0"/>
              </a:spcAft>
              <a:buClr>
                <a:schemeClr val="lt1"/>
              </a:buClr>
              <a:buSzPts val="1400"/>
              <a:buFont typeface="Work Sans Medium"/>
              <a:buNone/>
              <a:defRPr sz="1800" i="0" u="none" strike="noStrike" cap="none">
                <a:solidFill>
                  <a:schemeClr val="lt1"/>
                </a:solidFill>
                <a:latin typeface="Work Sans Medium"/>
                <a:ea typeface="Work Sans Medium"/>
                <a:cs typeface="Work Sans Medium"/>
                <a:sym typeface="Work Sans Medium"/>
              </a:defRPr>
            </a:lvl4pPr>
            <a:lvl5pPr marR="0" lvl="4" rtl="0">
              <a:lnSpc>
                <a:spcPct val="100000"/>
              </a:lnSpc>
              <a:spcBef>
                <a:spcPts val="0"/>
              </a:spcBef>
              <a:spcAft>
                <a:spcPts val="0"/>
              </a:spcAft>
              <a:buClr>
                <a:schemeClr val="lt1"/>
              </a:buClr>
              <a:buSzPts val="1400"/>
              <a:buFont typeface="Work Sans Medium"/>
              <a:buNone/>
              <a:defRPr sz="1800" i="0" u="none" strike="noStrike" cap="none">
                <a:solidFill>
                  <a:schemeClr val="lt1"/>
                </a:solidFill>
                <a:latin typeface="Work Sans Medium"/>
                <a:ea typeface="Work Sans Medium"/>
                <a:cs typeface="Work Sans Medium"/>
                <a:sym typeface="Work Sans Medium"/>
              </a:defRPr>
            </a:lvl5pPr>
            <a:lvl6pPr marR="0" lvl="5" rtl="0">
              <a:lnSpc>
                <a:spcPct val="100000"/>
              </a:lnSpc>
              <a:spcBef>
                <a:spcPts val="0"/>
              </a:spcBef>
              <a:spcAft>
                <a:spcPts val="0"/>
              </a:spcAft>
              <a:buClr>
                <a:schemeClr val="lt1"/>
              </a:buClr>
              <a:buSzPts val="1400"/>
              <a:buFont typeface="Work Sans Medium"/>
              <a:buNone/>
              <a:defRPr sz="1800" i="0" u="none" strike="noStrike" cap="none">
                <a:solidFill>
                  <a:schemeClr val="lt1"/>
                </a:solidFill>
                <a:latin typeface="Work Sans Medium"/>
                <a:ea typeface="Work Sans Medium"/>
                <a:cs typeface="Work Sans Medium"/>
                <a:sym typeface="Work Sans Medium"/>
              </a:defRPr>
            </a:lvl6pPr>
            <a:lvl7pPr marR="0" lvl="6" rtl="0">
              <a:lnSpc>
                <a:spcPct val="100000"/>
              </a:lnSpc>
              <a:spcBef>
                <a:spcPts val="0"/>
              </a:spcBef>
              <a:spcAft>
                <a:spcPts val="0"/>
              </a:spcAft>
              <a:buClr>
                <a:schemeClr val="lt1"/>
              </a:buClr>
              <a:buSzPts val="1400"/>
              <a:buFont typeface="Work Sans Medium"/>
              <a:buNone/>
              <a:defRPr sz="1800" i="0" u="none" strike="noStrike" cap="none">
                <a:solidFill>
                  <a:schemeClr val="lt1"/>
                </a:solidFill>
                <a:latin typeface="Work Sans Medium"/>
                <a:ea typeface="Work Sans Medium"/>
                <a:cs typeface="Work Sans Medium"/>
                <a:sym typeface="Work Sans Medium"/>
              </a:defRPr>
            </a:lvl7pPr>
            <a:lvl8pPr marR="0" lvl="7" rtl="0">
              <a:lnSpc>
                <a:spcPct val="100000"/>
              </a:lnSpc>
              <a:spcBef>
                <a:spcPts val="0"/>
              </a:spcBef>
              <a:spcAft>
                <a:spcPts val="0"/>
              </a:spcAft>
              <a:buClr>
                <a:schemeClr val="lt1"/>
              </a:buClr>
              <a:buSzPts val="1400"/>
              <a:buFont typeface="Work Sans Medium"/>
              <a:buNone/>
              <a:defRPr sz="1800" i="0" u="none" strike="noStrike" cap="none">
                <a:solidFill>
                  <a:schemeClr val="lt1"/>
                </a:solidFill>
                <a:latin typeface="Work Sans Medium"/>
                <a:ea typeface="Work Sans Medium"/>
                <a:cs typeface="Work Sans Medium"/>
                <a:sym typeface="Work Sans Medium"/>
              </a:defRPr>
            </a:lvl8pPr>
            <a:lvl9pPr marR="0" lvl="8" rtl="0">
              <a:lnSpc>
                <a:spcPct val="100000"/>
              </a:lnSpc>
              <a:spcBef>
                <a:spcPts val="0"/>
              </a:spcBef>
              <a:spcAft>
                <a:spcPts val="0"/>
              </a:spcAft>
              <a:buClr>
                <a:schemeClr val="lt1"/>
              </a:buClr>
              <a:buSzPts val="1400"/>
              <a:buFont typeface="Work Sans Medium"/>
              <a:buNone/>
              <a:defRPr sz="1800" i="0" u="none" strike="noStrike" cap="none">
                <a:solidFill>
                  <a:schemeClr val="lt1"/>
                </a:solidFill>
                <a:latin typeface="Work Sans Medium"/>
                <a:ea typeface="Work Sans Medium"/>
                <a:cs typeface="Work Sans Medium"/>
                <a:sym typeface="Work Sans Medium"/>
              </a:defRPr>
            </a:lvl9pPr>
          </a:lstStyle>
          <a:p>
            <a:endParaRPr/>
          </a:p>
        </p:txBody>
      </p:sp>
      <p:sp>
        <p:nvSpPr>
          <p:cNvPr id="11" name="Google Shape;11;p1"/>
          <p:cNvSpPr txBox="1">
            <a:spLocks noGrp="1"/>
          </p:cNvSpPr>
          <p:nvPr>
            <p:ph type="body" idx="1"/>
          </p:nvPr>
        </p:nvSpPr>
        <p:spPr>
          <a:xfrm>
            <a:off x="457200" y="1047750"/>
            <a:ext cx="8229600" cy="3394500"/>
          </a:xfrm>
          <a:prstGeom prst="rect">
            <a:avLst/>
          </a:prstGeom>
          <a:noFill/>
          <a:ln>
            <a:noFill/>
          </a:ln>
        </p:spPr>
        <p:txBody>
          <a:bodyPr spcFirstLastPara="1" wrap="square" lIns="91425" tIns="45700" rIns="91425" bIns="45700" anchor="t" anchorCtr="0">
            <a:noAutofit/>
          </a:bodyPr>
          <a:lstStyle>
            <a:lvl1pPr marL="457200" marR="0" lvl="0" indent="-419100" algn="l" rtl="0">
              <a:lnSpc>
                <a:spcPct val="100000"/>
              </a:lnSpc>
              <a:spcBef>
                <a:spcPts val="640"/>
              </a:spcBef>
              <a:spcAft>
                <a:spcPts val="0"/>
              </a:spcAft>
              <a:buClr>
                <a:schemeClr val="dk1"/>
              </a:buClr>
              <a:buSzPts val="3000"/>
              <a:buFont typeface="Source Sans Pro"/>
              <a:buChar char="•"/>
              <a:defRPr sz="3000" i="0" u="none" strike="noStrike" cap="none">
                <a:solidFill>
                  <a:schemeClr val="dk1"/>
                </a:solidFill>
                <a:latin typeface="Source Sans Pro"/>
                <a:ea typeface="Source Sans Pro"/>
                <a:cs typeface="Source Sans Pro"/>
                <a:sym typeface="Source Sans Pro"/>
              </a:defRPr>
            </a:lvl1pPr>
            <a:lvl2pPr marL="914400" marR="0" lvl="1" indent="-393700" algn="l" rtl="0">
              <a:lnSpc>
                <a:spcPct val="100000"/>
              </a:lnSpc>
              <a:spcBef>
                <a:spcPts val="560"/>
              </a:spcBef>
              <a:spcAft>
                <a:spcPts val="0"/>
              </a:spcAft>
              <a:buClr>
                <a:schemeClr val="dk1"/>
              </a:buClr>
              <a:buSzPts val="2600"/>
              <a:buFont typeface="Source Sans Pro"/>
              <a:buChar char="–"/>
              <a:defRPr sz="2600" i="0" u="none" strike="noStrike" cap="none">
                <a:solidFill>
                  <a:schemeClr val="dk1"/>
                </a:solidFill>
                <a:latin typeface="Source Sans Pro"/>
                <a:ea typeface="Source Sans Pro"/>
                <a:cs typeface="Source Sans Pro"/>
                <a:sym typeface="Source Sans Pro"/>
              </a:defRPr>
            </a:lvl2pPr>
            <a:lvl3pPr marL="1371600" marR="0" lvl="2" indent="-368300" algn="l" rtl="0">
              <a:lnSpc>
                <a:spcPct val="100000"/>
              </a:lnSpc>
              <a:spcBef>
                <a:spcPts val="480"/>
              </a:spcBef>
              <a:spcAft>
                <a:spcPts val="0"/>
              </a:spcAft>
              <a:buClr>
                <a:schemeClr val="dk1"/>
              </a:buClr>
              <a:buSzPts val="2200"/>
              <a:buFont typeface="Source Sans Pro"/>
              <a:buChar char="•"/>
              <a:defRPr sz="2200" i="0" u="none" strike="noStrike" cap="none">
                <a:solidFill>
                  <a:schemeClr val="dk1"/>
                </a:solidFill>
                <a:latin typeface="Source Sans Pro"/>
                <a:ea typeface="Source Sans Pro"/>
                <a:cs typeface="Source Sans Pro"/>
                <a:sym typeface="Source Sans Pro"/>
              </a:defRPr>
            </a:lvl3pPr>
            <a:lvl4pPr marL="1828800" marR="0" lvl="3" indent="-342900" algn="l" rtl="0">
              <a:lnSpc>
                <a:spcPct val="100000"/>
              </a:lnSpc>
              <a:spcBef>
                <a:spcPts val="400"/>
              </a:spcBef>
              <a:spcAft>
                <a:spcPts val="0"/>
              </a:spcAft>
              <a:buClr>
                <a:schemeClr val="dk1"/>
              </a:buClr>
              <a:buSzPts val="1800"/>
              <a:buFont typeface="Source Sans Pro"/>
              <a:buChar char="–"/>
              <a:defRPr sz="1800" i="0" u="none" strike="noStrike" cap="none">
                <a:solidFill>
                  <a:schemeClr val="dk1"/>
                </a:solidFill>
                <a:latin typeface="Source Sans Pro"/>
                <a:ea typeface="Source Sans Pro"/>
                <a:cs typeface="Source Sans Pro"/>
                <a:sym typeface="Source Sans Pro"/>
              </a:defRPr>
            </a:lvl4pPr>
            <a:lvl5pPr marL="2286000" marR="0" lvl="4" indent="-342900" algn="l" rtl="0">
              <a:lnSpc>
                <a:spcPct val="100000"/>
              </a:lnSpc>
              <a:spcBef>
                <a:spcPts val="400"/>
              </a:spcBef>
              <a:spcAft>
                <a:spcPts val="0"/>
              </a:spcAft>
              <a:buClr>
                <a:schemeClr val="dk1"/>
              </a:buClr>
              <a:buSzPts val="1800"/>
              <a:buFont typeface="Source Sans Pro"/>
              <a:buChar char="»"/>
              <a:defRPr sz="1800" i="0" u="none" strike="noStrike" cap="none">
                <a:solidFill>
                  <a:schemeClr val="dk1"/>
                </a:solidFill>
                <a:latin typeface="Source Sans Pro"/>
                <a:ea typeface="Source Sans Pro"/>
                <a:cs typeface="Source Sans Pro"/>
                <a:sym typeface="Source Sans Pro"/>
              </a:defRPr>
            </a:lvl5pPr>
            <a:lvl6pPr marL="2743200" marR="0" lvl="5" indent="-342900" algn="l" rtl="0">
              <a:lnSpc>
                <a:spcPct val="100000"/>
              </a:lnSpc>
              <a:spcBef>
                <a:spcPts val="400"/>
              </a:spcBef>
              <a:spcAft>
                <a:spcPts val="0"/>
              </a:spcAft>
              <a:buClr>
                <a:schemeClr val="dk1"/>
              </a:buClr>
              <a:buSzPts val="1800"/>
              <a:buFont typeface="Source Sans Pro"/>
              <a:buChar char="•"/>
              <a:defRPr sz="180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100000"/>
              </a:lnSpc>
              <a:spcBef>
                <a:spcPts val="400"/>
              </a:spcBef>
              <a:spcAft>
                <a:spcPts val="0"/>
              </a:spcAft>
              <a:buClr>
                <a:schemeClr val="dk1"/>
              </a:buClr>
              <a:buSzPts val="1800"/>
              <a:buFont typeface="Source Sans Pro"/>
              <a:buChar char="•"/>
              <a:defRPr sz="180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100000"/>
              </a:lnSpc>
              <a:spcBef>
                <a:spcPts val="400"/>
              </a:spcBef>
              <a:spcAft>
                <a:spcPts val="0"/>
              </a:spcAft>
              <a:buClr>
                <a:schemeClr val="dk1"/>
              </a:buClr>
              <a:buSzPts val="1800"/>
              <a:buFont typeface="Source Sans Pro"/>
              <a:buChar char="•"/>
              <a:defRPr sz="180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100000"/>
              </a:lnSpc>
              <a:spcBef>
                <a:spcPts val="400"/>
              </a:spcBef>
              <a:spcAft>
                <a:spcPts val="0"/>
              </a:spcAft>
              <a:buClr>
                <a:schemeClr val="dk1"/>
              </a:buClr>
              <a:buSzPts val="1800"/>
              <a:buFont typeface="Source Sans Pro"/>
              <a:buChar char="•"/>
              <a:defRPr sz="1800" i="0" u="none" strike="noStrike" cap="none">
                <a:solidFill>
                  <a:schemeClr val="dk1"/>
                </a:solidFill>
                <a:latin typeface="Source Sans Pro"/>
                <a:ea typeface="Source Sans Pro"/>
                <a:cs typeface="Source Sans Pro"/>
                <a:sym typeface="Source Sans Pro"/>
              </a:defRPr>
            </a:lvl9pPr>
          </a:lstStyle>
          <a:p>
            <a:endParaRPr/>
          </a:p>
        </p:txBody>
      </p:sp>
      <p:sp>
        <p:nvSpPr>
          <p:cNvPr id="12" name="Google Shape;12;p1"/>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mailto:idr@iowa.gov"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hyperlink" Target="http://revenue.iowa.gov/govconnectiowa"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mailto:iapledge@iowa.gov"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revenue.iowa.gov/portals"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hyperlink" Target="mailto:idr@iowa.gov" TargetMode="External"/><Relationship Id="rId2" Type="http://schemas.openxmlformats.org/officeDocument/2006/relationships/notesSlide" Target="../notesSlides/notesSlide47.xml"/><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hyperlink" Target="https://www.youtube.com/playlist?list=PLyETO4-j7lYwGLUHrzWVMaFRnlZZIJyNh" TargetMode="External"/><Relationship Id="rId4" Type="http://schemas.openxmlformats.org/officeDocument/2006/relationships/hyperlink" Target="mailto:iapledge@iowa.gov"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revenue.iowa.gov/permits-licensing/business-permit-registration"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hyperlink" Target="https://www.facebook.com/iowadepartmentofrevenue" TargetMode="External"/><Relationship Id="rId7" Type="http://schemas.openxmlformats.org/officeDocument/2006/relationships/hyperlink" Target="https://twitter.com/iowarevenue" TargetMode="External"/><Relationship Id="rId2" Type="http://schemas.openxmlformats.org/officeDocument/2006/relationships/notesSlide" Target="../notesSlides/notesSlide50.xml"/><Relationship Id="rId1" Type="http://schemas.openxmlformats.org/officeDocument/2006/relationships/slideLayout" Target="../slideLayouts/slideLayout5.xml"/><Relationship Id="rId6" Type="http://schemas.openxmlformats.org/officeDocument/2006/relationships/image" Target="../media/image42.png"/><Relationship Id="rId5" Type="http://schemas.openxmlformats.org/officeDocument/2006/relationships/hyperlink" Target="https://www.linkedin.com/company/iowa-department-of-revenue/" TargetMode="External"/><Relationship Id="rId10" Type="http://schemas.openxmlformats.org/officeDocument/2006/relationships/image" Target="../media/image44.png"/><Relationship Id="rId4" Type="http://schemas.openxmlformats.org/officeDocument/2006/relationships/image" Target="../media/image41.png"/><Relationship Id="rId9" Type="http://schemas.openxmlformats.org/officeDocument/2006/relationships/hyperlink" Target="https://www.youtube.com/channel/UCn0emIpnsUUhxwsZOjnhLBw"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7"/>
          <p:cNvSpPr txBox="1"/>
          <p:nvPr/>
        </p:nvSpPr>
        <p:spPr>
          <a:xfrm>
            <a:off x="5177275" y="2946125"/>
            <a:ext cx="1657500" cy="30780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640"/>
              </a:spcBef>
              <a:spcAft>
                <a:spcPts val="0"/>
              </a:spcAft>
              <a:buClr>
                <a:srgbClr val="000000"/>
              </a:buClr>
              <a:buSzPts val="2400"/>
              <a:buFont typeface="Arial"/>
              <a:buNone/>
            </a:pPr>
            <a:r>
              <a:rPr lang="en-US" b="1">
                <a:solidFill>
                  <a:schemeClr val="lt1"/>
                </a:solidFill>
                <a:latin typeface="Work Sans"/>
                <a:ea typeface="Work Sans"/>
                <a:cs typeface="Work Sans"/>
                <a:sym typeface="Work Sans"/>
              </a:rPr>
              <a:t>April 10, 2025</a:t>
            </a:r>
            <a:endParaRPr b="1" i="0" u="none" strike="noStrike" cap="none">
              <a:solidFill>
                <a:schemeClr val="lt1"/>
              </a:solidFill>
              <a:latin typeface="Work Sans"/>
              <a:ea typeface="Work Sans"/>
              <a:cs typeface="Work Sans"/>
              <a:sym typeface="Work Sans"/>
            </a:endParaRPr>
          </a:p>
        </p:txBody>
      </p:sp>
      <p:sp>
        <p:nvSpPr>
          <p:cNvPr id="47" name="Google Shape;47;p7"/>
          <p:cNvSpPr txBox="1">
            <a:spLocks noGrp="1"/>
          </p:cNvSpPr>
          <p:nvPr>
            <p:ph type="ctrTitle"/>
          </p:nvPr>
        </p:nvSpPr>
        <p:spPr>
          <a:xfrm>
            <a:off x="420000" y="1286175"/>
            <a:ext cx="8304000" cy="945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000"/>
              <a:t>FROM REVIEW TO APPROVAL: </a:t>
            </a:r>
            <a:endParaRPr sz="4000"/>
          </a:p>
        </p:txBody>
      </p:sp>
      <p:sp>
        <p:nvSpPr>
          <p:cNvPr id="48" name="Google Shape;48;p7"/>
          <p:cNvSpPr txBox="1">
            <a:spLocks noGrp="1"/>
          </p:cNvSpPr>
          <p:nvPr>
            <p:ph type="subTitle" idx="1"/>
          </p:nvPr>
        </p:nvSpPr>
        <p:spPr>
          <a:xfrm>
            <a:off x="3434975" y="2057150"/>
            <a:ext cx="4945200" cy="9450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100"/>
              <a:buFont typeface="Arial"/>
              <a:buNone/>
            </a:pPr>
            <a:r>
              <a:rPr lang="en-US" sz="2700">
                <a:solidFill>
                  <a:srgbClr val="C5D969"/>
                </a:solidFill>
                <a:latin typeface="Work Sans ExtraBold"/>
                <a:ea typeface="Work Sans ExtraBold"/>
                <a:cs typeface="Work Sans ExtraBold"/>
                <a:sym typeface="Work Sans ExtraBold"/>
              </a:rPr>
              <a:t>NAVIGATING THE TOBACCO LICENSING PORTAL</a:t>
            </a:r>
            <a:endParaRPr sz="2700">
              <a:solidFill>
                <a:srgbClr val="C5D969"/>
              </a:solidFill>
            </a:endParaRPr>
          </a:p>
        </p:txBody>
      </p:sp>
      <p:sp>
        <p:nvSpPr>
          <p:cNvPr id="49" name="Google Shape;49;p7"/>
          <p:cNvSpPr txBox="1"/>
          <p:nvPr/>
        </p:nvSpPr>
        <p:spPr>
          <a:xfrm>
            <a:off x="4021700" y="4357700"/>
            <a:ext cx="4991100" cy="60540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640"/>
              </a:spcBef>
              <a:spcAft>
                <a:spcPts val="0"/>
              </a:spcAft>
              <a:buClr>
                <a:srgbClr val="000000"/>
              </a:buClr>
              <a:buSzPts val="2400"/>
              <a:buFont typeface="Arial"/>
              <a:buNone/>
            </a:pPr>
            <a:r>
              <a:rPr lang="en-US" b="1">
                <a:solidFill>
                  <a:schemeClr val="lt1"/>
                </a:solidFill>
                <a:latin typeface="Work Sans"/>
                <a:ea typeface="Work Sans"/>
                <a:cs typeface="Work Sans"/>
                <a:sym typeface="Work Sans"/>
              </a:rPr>
              <a:t>Jessica Ekman, Executive Officer</a:t>
            </a:r>
            <a:endParaRPr b="1">
              <a:solidFill>
                <a:schemeClr val="lt1"/>
              </a:solidFill>
              <a:latin typeface="Work Sans"/>
              <a:ea typeface="Work Sans"/>
              <a:cs typeface="Work Sans"/>
              <a:sym typeface="Work Sans"/>
            </a:endParaRPr>
          </a:p>
          <a:p>
            <a:pPr marL="0" marR="0" lvl="0" indent="0" algn="ctr" rtl="0">
              <a:lnSpc>
                <a:spcPct val="100000"/>
              </a:lnSpc>
              <a:spcBef>
                <a:spcPts val="640"/>
              </a:spcBef>
              <a:spcAft>
                <a:spcPts val="0"/>
              </a:spcAft>
              <a:buClr>
                <a:srgbClr val="000000"/>
              </a:buClr>
              <a:buSzPts val="2400"/>
              <a:buFont typeface="Arial"/>
              <a:buNone/>
            </a:pPr>
            <a:r>
              <a:rPr lang="en-US" b="1">
                <a:solidFill>
                  <a:schemeClr val="lt1"/>
                </a:solidFill>
                <a:latin typeface="Work Sans"/>
                <a:ea typeface="Work Sans"/>
                <a:cs typeface="Work Sans"/>
                <a:sym typeface="Work Sans"/>
              </a:rPr>
              <a:t>Jerika Pellington, GovConnectIowa Program Manager</a:t>
            </a:r>
            <a:endParaRPr b="1">
              <a:solidFill>
                <a:schemeClr val="lt1"/>
              </a:solidFill>
              <a:latin typeface="Work Sans"/>
              <a:ea typeface="Work Sans"/>
              <a:cs typeface="Work Sans"/>
              <a:sym typeface="Work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6"/>
          <p:cNvSpPr txBox="1">
            <a:spLocks noGrp="1"/>
          </p:cNvSpPr>
          <p:nvPr>
            <p:ph type="title"/>
          </p:nvPr>
        </p:nvSpPr>
        <p:spPr>
          <a:xfrm>
            <a:off x="152400" y="0"/>
            <a:ext cx="8813100" cy="7302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Getting Started on GovConnectIowa</a:t>
            </a:r>
            <a:endParaRPr/>
          </a:p>
        </p:txBody>
      </p:sp>
      <p:sp>
        <p:nvSpPr>
          <p:cNvPr id="117" name="Google Shape;117;p16"/>
          <p:cNvSpPr txBox="1">
            <a:spLocks noGrp="1"/>
          </p:cNvSpPr>
          <p:nvPr>
            <p:ph type="body" idx="1"/>
          </p:nvPr>
        </p:nvSpPr>
        <p:spPr>
          <a:xfrm>
            <a:off x="253525" y="857250"/>
            <a:ext cx="8712000" cy="33945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2000"/>
              <a:t>3 C’s of GovConnectIowa: </a:t>
            </a:r>
            <a:endParaRPr sz="2000"/>
          </a:p>
          <a:p>
            <a:pPr marL="457200" lvl="0" indent="-355600" algn="l" rtl="0">
              <a:spcBef>
                <a:spcPts val="1000"/>
              </a:spcBef>
              <a:spcAft>
                <a:spcPts val="0"/>
              </a:spcAft>
              <a:buSzPts val="2000"/>
              <a:buAutoNum type="arabicPeriod"/>
            </a:pPr>
            <a:r>
              <a:rPr lang="en-US" sz="2000" b="1"/>
              <a:t>Create</a:t>
            </a:r>
            <a:r>
              <a:rPr lang="en-US" sz="2000"/>
              <a:t> a Logon</a:t>
            </a:r>
            <a:endParaRPr sz="2000"/>
          </a:p>
          <a:p>
            <a:pPr marL="457200" lvl="0" indent="-355600" algn="l" rtl="0">
              <a:spcBef>
                <a:spcPts val="1000"/>
              </a:spcBef>
              <a:spcAft>
                <a:spcPts val="0"/>
              </a:spcAft>
              <a:buSzPts val="2000"/>
              <a:buAutoNum type="arabicPeriod"/>
            </a:pPr>
            <a:r>
              <a:rPr lang="en-US" sz="2000" b="1"/>
              <a:t>Connect</a:t>
            </a:r>
            <a:r>
              <a:rPr lang="en-US" sz="2000"/>
              <a:t> to your account</a:t>
            </a:r>
            <a:endParaRPr sz="2000"/>
          </a:p>
          <a:p>
            <a:pPr marL="457200" lvl="0" indent="-355600" algn="l" rtl="0">
              <a:spcBef>
                <a:spcPts val="1000"/>
              </a:spcBef>
              <a:spcAft>
                <a:spcPts val="1000"/>
              </a:spcAft>
              <a:buSzPts val="2000"/>
              <a:buAutoNum type="arabicPeriod"/>
            </a:pPr>
            <a:r>
              <a:rPr lang="en-US" sz="2000" b="1"/>
              <a:t>Conduct </a:t>
            </a:r>
            <a:r>
              <a:rPr lang="en-US" sz="2000"/>
              <a:t>your business</a:t>
            </a:r>
            <a:endParaRPr sz="2000"/>
          </a:p>
        </p:txBody>
      </p:sp>
      <p:pic>
        <p:nvPicPr>
          <p:cNvPr id="118" name="Google Shape;118;p16" title="Untitled design (8).png"/>
          <p:cNvPicPr preferRelativeResize="0"/>
          <p:nvPr/>
        </p:nvPicPr>
        <p:blipFill rotWithShape="1">
          <a:blip r:embed="rId3">
            <a:alphaModFix/>
          </a:blip>
          <a:srcRect l="11159" t="36941" r="10414" b="36011"/>
          <a:stretch/>
        </p:blipFill>
        <p:spPr>
          <a:xfrm>
            <a:off x="4442200" y="926150"/>
            <a:ext cx="3686200" cy="1645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52400" y="0"/>
            <a:ext cx="8813100" cy="7302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Creating a Logon</a:t>
            </a:r>
            <a:endParaRPr/>
          </a:p>
        </p:txBody>
      </p:sp>
      <p:sp>
        <p:nvSpPr>
          <p:cNvPr id="125" name="Google Shape;125;p17"/>
          <p:cNvSpPr txBox="1">
            <a:spLocks noGrp="1"/>
          </p:cNvSpPr>
          <p:nvPr>
            <p:ph type="body" idx="1"/>
          </p:nvPr>
        </p:nvSpPr>
        <p:spPr>
          <a:xfrm>
            <a:off x="5518525" y="4475825"/>
            <a:ext cx="2918400" cy="508800"/>
          </a:xfrm>
          <a:prstGeom prst="rect">
            <a:avLst/>
          </a:prstGeom>
        </p:spPr>
        <p:txBody>
          <a:bodyPr spcFirstLastPara="1" wrap="square" lIns="91425" tIns="45700" rIns="91425" bIns="45700" anchor="t" anchorCtr="0">
            <a:noAutofit/>
          </a:bodyPr>
          <a:lstStyle/>
          <a:p>
            <a:pPr marL="0" lvl="0" indent="0" algn="ctr" rtl="0">
              <a:spcBef>
                <a:spcPts val="640"/>
              </a:spcBef>
              <a:spcAft>
                <a:spcPts val="0"/>
              </a:spcAft>
              <a:buNone/>
            </a:pPr>
            <a:r>
              <a:rPr lang="en-US"/>
              <a:t>govconnect.iowa.gov</a:t>
            </a:r>
            <a:endParaRPr/>
          </a:p>
        </p:txBody>
      </p:sp>
      <p:pic>
        <p:nvPicPr>
          <p:cNvPr id="126" name="Google Shape;126;p17"/>
          <p:cNvPicPr preferRelativeResize="0"/>
          <p:nvPr/>
        </p:nvPicPr>
        <p:blipFill>
          <a:blip r:embed="rId3">
            <a:alphaModFix/>
          </a:blip>
          <a:stretch>
            <a:fillRect/>
          </a:stretch>
        </p:blipFill>
        <p:spPr>
          <a:xfrm>
            <a:off x="1053350" y="806301"/>
            <a:ext cx="7037302" cy="3530899"/>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pic>
      <p:pic>
        <p:nvPicPr>
          <p:cNvPr id="127" name="Google Shape;127;p17" descr="File:Globe icon Noun 132351 cc.svg - Wikimedia Commons"/>
          <p:cNvPicPr preferRelativeResize="0"/>
          <p:nvPr/>
        </p:nvPicPr>
        <p:blipFill>
          <a:blip r:embed="rId4">
            <a:alphaModFix/>
          </a:blip>
          <a:stretch>
            <a:fillRect/>
          </a:stretch>
        </p:blipFill>
        <p:spPr>
          <a:xfrm>
            <a:off x="5200525" y="4571301"/>
            <a:ext cx="484925" cy="484925"/>
          </a:xfrm>
          <a:prstGeom prst="rect">
            <a:avLst/>
          </a:prstGeom>
          <a:noFill/>
          <a:ln>
            <a:noFill/>
          </a:ln>
        </p:spPr>
      </p:pic>
      <p:sp>
        <p:nvSpPr>
          <p:cNvPr id="128" name="Google Shape;128;p17"/>
          <p:cNvSpPr/>
          <p:nvPr/>
        </p:nvSpPr>
        <p:spPr>
          <a:xfrm>
            <a:off x="6463150" y="2583675"/>
            <a:ext cx="1017600" cy="3102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8"/>
          <p:cNvSpPr txBox="1">
            <a:spLocks noGrp="1"/>
          </p:cNvSpPr>
          <p:nvPr>
            <p:ph type="title"/>
          </p:nvPr>
        </p:nvSpPr>
        <p:spPr>
          <a:xfrm>
            <a:off x="152400" y="0"/>
            <a:ext cx="8813100" cy="7302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Getting Started</a:t>
            </a:r>
            <a:endParaRPr/>
          </a:p>
        </p:txBody>
      </p:sp>
      <p:pic>
        <p:nvPicPr>
          <p:cNvPr id="135" name="Google Shape;135;p18"/>
          <p:cNvPicPr preferRelativeResize="0"/>
          <p:nvPr/>
        </p:nvPicPr>
        <p:blipFill rotWithShape="1">
          <a:blip r:embed="rId3">
            <a:alphaModFix/>
          </a:blip>
          <a:srcRect b="2865"/>
          <a:stretch/>
        </p:blipFill>
        <p:spPr>
          <a:xfrm>
            <a:off x="1158250" y="716750"/>
            <a:ext cx="6827499" cy="3710000"/>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pic>
      <p:sp>
        <p:nvSpPr>
          <p:cNvPr id="136" name="Google Shape;136;p18"/>
          <p:cNvSpPr/>
          <p:nvPr/>
        </p:nvSpPr>
        <p:spPr>
          <a:xfrm>
            <a:off x="5692025" y="2551875"/>
            <a:ext cx="1534200" cy="1590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137" name="Google Shape;137;p18"/>
          <p:cNvSpPr/>
          <p:nvPr/>
        </p:nvSpPr>
        <p:spPr>
          <a:xfrm>
            <a:off x="5692025" y="2909625"/>
            <a:ext cx="1033500" cy="1590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9"/>
          <p:cNvSpPr txBox="1">
            <a:spLocks noGrp="1"/>
          </p:cNvSpPr>
          <p:nvPr>
            <p:ph type="title"/>
          </p:nvPr>
        </p:nvSpPr>
        <p:spPr>
          <a:xfrm>
            <a:off x="152400" y="0"/>
            <a:ext cx="8813100" cy="7302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Submit the Application and Pay Fees</a:t>
            </a:r>
            <a:endParaRPr/>
          </a:p>
        </p:txBody>
      </p:sp>
      <p:pic>
        <p:nvPicPr>
          <p:cNvPr id="144" name="Google Shape;144;p19"/>
          <p:cNvPicPr preferRelativeResize="0"/>
          <p:nvPr/>
        </p:nvPicPr>
        <p:blipFill>
          <a:blip r:embed="rId3">
            <a:alphaModFix/>
          </a:blip>
          <a:stretch>
            <a:fillRect/>
          </a:stretch>
        </p:blipFill>
        <p:spPr>
          <a:xfrm>
            <a:off x="152400" y="882600"/>
            <a:ext cx="8839201" cy="3557917"/>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0"/>
          <p:cNvSpPr txBox="1">
            <a:spLocks noGrp="1"/>
          </p:cNvSpPr>
          <p:nvPr>
            <p:ph type="title"/>
          </p:nvPr>
        </p:nvSpPr>
        <p:spPr>
          <a:xfrm>
            <a:off x="152400" y="0"/>
            <a:ext cx="8813100" cy="7302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Waiting for Approval</a:t>
            </a:r>
            <a:endParaRPr/>
          </a:p>
        </p:txBody>
      </p:sp>
      <p:graphicFrame>
        <p:nvGraphicFramePr>
          <p:cNvPr id="151" name="Google Shape;151;p20"/>
          <p:cNvGraphicFramePr/>
          <p:nvPr/>
        </p:nvGraphicFramePr>
        <p:xfrm>
          <a:off x="332400" y="1430550"/>
          <a:ext cx="8415600" cy="1981050"/>
        </p:xfrm>
        <a:graphic>
          <a:graphicData uri="http://schemas.openxmlformats.org/drawingml/2006/table">
            <a:tbl>
              <a:tblPr>
                <a:noFill/>
                <a:tableStyleId>{1337F712-EE47-48DE-9249-65AAF17D13B6}</a:tableStyleId>
              </a:tblPr>
              <a:tblGrid>
                <a:gridCol w="1900700">
                  <a:extLst>
                    <a:ext uri="{9D8B030D-6E8A-4147-A177-3AD203B41FA5}">
                      <a16:colId xmlns:a16="http://schemas.microsoft.com/office/drawing/2014/main" val="20000"/>
                    </a:ext>
                  </a:extLst>
                </a:gridCol>
                <a:gridCol w="6514900">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US" b="1">
                          <a:solidFill>
                            <a:schemeClr val="lt1"/>
                          </a:solidFill>
                        </a:rPr>
                        <a:t>Status</a:t>
                      </a:r>
                      <a:endParaRPr b="1">
                        <a:solidFill>
                          <a:schemeClr val="lt1"/>
                        </a:solidFill>
                      </a:endParaRPr>
                    </a:p>
                  </a:txBody>
                  <a:tcPr marL="91425" marR="91425" marT="91425" marB="91425">
                    <a:solidFill>
                      <a:srgbClr val="15637C"/>
                    </a:solidFill>
                  </a:tcPr>
                </a:tc>
                <a:tc>
                  <a:txBody>
                    <a:bodyPr/>
                    <a:lstStyle/>
                    <a:p>
                      <a:pPr marL="0" lvl="0" indent="0" algn="l" rtl="0">
                        <a:spcBef>
                          <a:spcPts val="0"/>
                        </a:spcBef>
                        <a:spcAft>
                          <a:spcPts val="0"/>
                        </a:spcAft>
                        <a:buNone/>
                      </a:pPr>
                      <a:r>
                        <a:rPr lang="en-US" b="1">
                          <a:solidFill>
                            <a:schemeClr val="lt1"/>
                          </a:solidFill>
                        </a:rPr>
                        <a:t>What does it mean?</a:t>
                      </a:r>
                      <a:endParaRPr b="1">
                        <a:solidFill>
                          <a:schemeClr val="lt1"/>
                        </a:solidFill>
                      </a:endParaRPr>
                    </a:p>
                  </a:txBody>
                  <a:tcPr marL="91425" marR="91425" marT="91425" marB="91425">
                    <a:solidFill>
                      <a:srgbClr val="15637C"/>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US" b="1"/>
                        <a:t>Not Started</a:t>
                      </a:r>
                      <a:endParaRPr b="1"/>
                    </a:p>
                  </a:txBody>
                  <a:tcPr marL="91425" marR="91425" marT="91425" marB="91425"/>
                </a:tc>
                <a:tc>
                  <a:txBody>
                    <a:bodyPr/>
                    <a:lstStyle/>
                    <a:p>
                      <a:pPr marL="0" lvl="0" indent="0" algn="l" rtl="0">
                        <a:spcBef>
                          <a:spcPts val="0"/>
                        </a:spcBef>
                        <a:spcAft>
                          <a:spcPts val="0"/>
                        </a:spcAft>
                        <a:buNone/>
                      </a:pPr>
                      <a:r>
                        <a:rPr lang="en-US"/>
                        <a:t>Application has not been started</a:t>
                      </a: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US" b="1"/>
                        <a:t>In Draft</a:t>
                      </a:r>
                      <a:endParaRPr b="1"/>
                    </a:p>
                  </a:txBody>
                  <a:tcPr marL="91425" marR="91425" marT="91425" marB="91425"/>
                </a:tc>
                <a:tc>
                  <a:txBody>
                    <a:bodyPr/>
                    <a:lstStyle/>
                    <a:p>
                      <a:pPr marL="0" lvl="0" indent="0" algn="l" rtl="0">
                        <a:spcBef>
                          <a:spcPts val="0"/>
                        </a:spcBef>
                        <a:spcAft>
                          <a:spcPts val="0"/>
                        </a:spcAft>
                        <a:buNone/>
                      </a:pPr>
                      <a:r>
                        <a:rPr lang="en-US"/>
                        <a:t>Application has been saved but has not been submitted</a:t>
                      </a: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US" b="1"/>
                        <a:t>In Cart</a:t>
                      </a:r>
                      <a:endParaRPr b="1"/>
                    </a:p>
                  </a:txBody>
                  <a:tcPr marL="91425" marR="91425" marT="91425" marB="91425"/>
                </a:tc>
                <a:tc>
                  <a:txBody>
                    <a:bodyPr/>
                    <a:lstStyle/>
                    <a:p>
                      <a:pPr marL="0" lvl="0" indent="0" algn="l" rtl="0">
                        <a:spcBef>
                          <a:spcPts val="0"/>
                        </a:spcBef>
                        <a:spcAft>
                          <a:spcPts val="0"/>
                        </a:spcAft>
                        <a:buNone/>
                      </a:pPr>
                      <a:r>
                        <a:rPr lang="en-US"/>
                        <a:t>Application has been submitted but has not been paid for, it’s in the cart</a:t>
                      </a: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US" b="1"/>
                        <a:t>Pending Processing</a:t>
                      </a:r>
                      <a:endParaRPr b="1"/>
                    </a:p>
                  </a:txBody>
                  <a:tcPr marL="91425" marR="91425" marT="91425" marB="91425"/>
                </a:tc>
                <a:tc>
                  <a:txBody>
                    <a:bodyPr/>
                    <a:lstStyle/>
                    <a:p>
                      <a:pPr marL="0" lvl="0" indent="0" algn="l" rtl="0">
                        <a:spcBef>
                          <a:spcPts val="0"/>
                        </a:spcBef>
                        <a:spcAft>
                          <a:spcPts val="0"/>
                        </a:spcAft>
                        <a:buNone/>
                      </a:pPr>
                      <a:r>
                        <a:rPr lang="en-US"/>
                        <a:t>Application has been submitted and paid for, waiting to be approved or denied</a:t>
                      </a:r>
                      <a:endParaRPr/>
                    </a:p>
                  </a:txBody>
                  <a:tcPr marL="91425" marR="91425" marT="91425" marB="91425"/>
                </a:tc>
                <a:extLst>
                  <a:ext uri="{0D108BD9-81ED-4DB2-BD59-A6C34878D82A}">
                    <a16:rowId xmlns:a16="http://schemas.microsoft.com/office/drawing/2014/main" val="10004"/>
                  </a:ext>
                </a:extLst>
              </a:tr>
            </a:tbl>
          </a:graphicData>
        </a:graphic>
      </p:graphicFrame>
      <p:sp>
        <p:nvSpPr>
          <p:cNvPr id="152" name="Google Shape;152;p20"/>
          <p:cNvSpPr txBox="1">
            <a:spLocks noGrp="1"/>
          </p:cNvSpPr>
          <p:nvPr>
            <p:ph type="body" idx="1"/>
          </p:nvPr>
        </p:nvSpPr>
        <p:spPr>
          <a:xfrm>
            <a:off x="253525" y="857250"/>
            <a:ext cx="8712000" cy="5733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2000"/>
              <a:t>The following statuses are displayed to retailers on GovConnectIowa: </a:t>
            </a:r>
            <a:endParaRPr sz="20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1"/>
          <p:cNvSpPr txBox="1">
            <a:spLocks noGrp="1"/>
          </p:cNvSpPr>
          <p:nvPr>
            <p:ph type="title"/>
          </p:nvPr>
        </p:nvSpPr>
        <p:spPr>
          <a:xfrm>
            <a:off x="152400" y="0"/>
            <a:ext cx="8813100" cy="7302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Challenges Applicants Face</a:t>
            </a:r>
            <a:endParaRPr/>
          </a:p>
        </p:txBody>
      </p:sp>
      <p:sp>
        <p:nvSpPr>
          <p:cNvPr id="159" name="Google Shape;159;p21"/>
          <p:cNvSpPr txBox="1">
            <a:spLocks noGrp="1"/>
          </p:cNvSpPr>
          <p:nvPr>
            <p:ph type="body" idx="1"/>
          </p:nvPr>
        </p:nvSpPr>
        <p:spPr>
          <a:xfrm>
            <a:off x="253525" y="857250"/>
            <a:ext cx="8712000" cy="3394500"/>
          </a:xfrm>
          <a:prstGeom prst="rect">
            <a:avLst/>
          </a:prstGeom>
        </p:spPr>
        <p:txBody>
          <a:bodyPr spcFirstLastPara="1" wrap="square" lIns="91425" tIns="45700" rIns="91425" bIns="45700" anchor="t" anchorCtr="0">
            <a:noAutofit/>
          </a:bodyPr>
          <a:lstStyle/>
          <a:p>
            <a:pPr marL="457200" lvl="0" indent="-355600" algn="l" rtl="0">
              <a:spcBef>
                <a:spcPts val="640"/>
              </a:spcBef>
              <a:spcAft>
                <a:spcPts val="0"/>
              </a:spcAft>
              <a:buSzPts val="2000"/>
              <a:buChar char="•"/>
            </a:pPr>
            <a:r>
              <a:rPr lang="en-US" sz="2000"/>
              <a:t>How to get started</a:t>
            </a:r>
            <a:endParaRPr sz="2000"/>
          </a:p>
          <a:p>
            <a:pPr marL="457200" lvl="0" indent="-355600" algn="l" rtl="0">
              <a:spcBef>
                <a:spcPts val="1000"/>
              </a:spcBef>
              <a:spcAft>
                <a:spcPts val="0"/>
              </a:spcAft>
              <a:buSzPts val="2000"/>
              <a:buChar char="•"/>
            </a:pPr>
            <a:r>
              <a:rPr lang="en-US" sz="2000"/>
              <a:t>Requesting access and connecting to their existing business</a:t>
            </a:r>
            <a:endParaRPr sz="2000"/>
          </a:p>
          <a:p>
            <a:pPr marL="457200" lvl="0" indent="-355600" algn="l" rtl="0">
              <a:spcBef>
                <a:spcPts val="1000"/>
              </a:spcBef>
              <a:spcAft>
                <a:spcPts val="0"/>
              </a:spcAft>
              <a:buSzPts val="2000"/>
              <a:buChar char="•"/>
            </a:pPr>
            <a:r>
              <a:rPr lang="en-US" sz="2000"/>
              <a:t>Understanding why a permit was denied</a:t>
            </a:r>
            <a:endParaRPr sz="2000"/>
          </a:p>
          <a:p>
            <a:pPr marL="457200" lvl="0" indent="-355600" algn="l" rtl="0">
              <a:spcBef>
                <a:spcPts val="1000"/>
              </a:spcBef>
              <a:spcAft>
                <a:spcPts val="0"/>
              </a:spcAft>
              <a:buSzPts val="2000"/>
              <a:buChar char="•"/>
            </a:pPr>
            <a:r>
              <a:rPr lang="en-US" sz="2000"/>
              <a:t>Curious about the time frame it takes for a local authority to review the application</a:t>
            </a:r>
            <a:endParaRPr sz="2000"/>
          </a:p>
          <a:p>
            <a:pPr marL="457200" lvl="0" indent="-355600" algn="l" rtl="0">
              <a:spcBef>
                <a:spcPts val="1000"/>
              </a:spcBef>
              <a:spcAft>
                <a:spcPts val="0"/>
              </a:spcAft>
              <a:buSzPts val="2000"/>
              <a:buChar char="•"/>
            </a:pPr>
            <a:r>
              <a:rPr lang="en-US" sz="2000"/>
              <a:t>Confusion about when to use the paper vs. electronic processes</a:t>
            </a:r>
            <a:endParaRPr sz="2000"/>
          </a:p>
          <a:p>
            <a:pPr marL="914400" lvl="1" indent="-355600" algn="l" rtl="0">
              <a:spcBef>
                <a:spcPts val="1000"/>
              </a:spcBef>
              <a:spcAft>
                <a:spcPts val="0"/>
              </a:spcAft>
              <a:buSzPts val="2000"/>
              <a:buChar char="–"/>
            </a:pPr>
            <a:r>
              <a:rPr lang="en-US"/>
              <a:t>Duplicate applications and payments</a:t>
            </a:r>
            <a:endParaRPr/>
          </a:p>
          <a:p>
            <a:pPr marL="457200" lvl="0" indent="-355600" algn="l" rtl="0">
              <a:spcBef>
                <a:spcPts val="1000"/>
              </a:spcBef>
              <a:spcAft>
                <a:spcPts val="1000"/>
              </a:spcAft>
              <a:buSzPts val="2000"/>
              <a:buChar char="•"/>
            </a:pPr>
            <a:r>
              <a:rPr lang="en-US" sz="2000"/>
              <a:t>Customers applying for new permits instead of renewing existing permits</a:t>
            </a:r>
            <a:endParaRPr sz="2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2"/>
          <p:cNvSpPr txBox="1">
            <a:spLocks noGrp="1"/>
          </p:cNvSpPr>
          <p:nvPr>
            <p:ph type="title"/>
          </p:nvPr>
        </p:nvSpPr>
        <p:spPr>
          <a:xfrm>
            <a:off x="152400" y="0"/>
            <a:ext cx="8813100" cy="7302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Renewing a Permit</a:t>
            </a:r>
            <a:endParaRPr/>
          </a:p>
        </p:txBody>
      </p:sp>
      <p:sp>
        <p:nvSpPr>
          <p:cNvPr id="166" name="Google Shape;166;p22"/>
          <p:cNvSpPr txBox="1">
            <a:spLocks noGrp="1"/>
          </p:cNvSpPr>
          <p:nvPr>
            <p:ph type="body" idx="1"/>
          </p:nvPr>
        </p:nvSpPr>
        <p:spPr>
          <a:xfrm>
            <a:off x="253525" y="857250"/>
            <a:ext cx="8712000" cy="3394500"/>
          </a:xfrm>
          <a:prstGeom prst="rect">
            <a:avLst/>
          </a:prstGeom>
        </p:spPr>
        <p:txBody>
          <a:bodyPr spcFirstLastPara="1" wrap="square" lIns="91425" tIns="45700" rIns="91425" bIns="45700" anchor="t" anchorCtr="0">
            <a:noAutofit/>
          </a:bodyPr>
          <a:lstStyle/>
          <a:p>
            <a:pPr marL="457200" lvl="0" indent="-355600" algn="l" rtl="0">
              <a:spcBef>
                <a:spcPts val="640"/>
              </a:spcBef>
              <a:spcAft>
                <a:spcPts val="0"/>
              </a:spcAft>
              <a:buSzPts val="2000"/>
              <a:buChar char="•"/>
            </a:pPr>
            <a:r>
              <a:rPr lang="en-US" sz="2000"/>
              <a:t>Retailers can renew their permit via paper or online</a:t>
            </a:r>
            <a:endParaRPr sz="2000"/>
          </a:p>
          <a:p>
            <a:pPr marL="457200" lvl="0" indent="-355600" algn="l" rtl="0">
              <a:spcBef>
                <a:spcPts val="1000"/>
              </a:spcBef>
              <a:spcAft>
                <a:spcPts val="0"/>
              </a:spcAft>
              <a:buSzPts val="2000"/>
              <a:buChar char="•"/>
            </a:pPr>
            <a:r>
              <a:rPr lang="en-US" sz="2000"/>
              <a:t>Applications should be consistent year-to-year</a:t>
            </a:r>
            <a:endParaRPr sz="2000"/>
          </a:p>
          <a:p>
            <a:pPr marL="914400" lvl="1" indent="-355600" algn="l" rtl="0">
              <a:spcBef>
                <a:spcPts val="1000"/>
              </a:spcBef>
              <a:spcAft>
                <a:spcPts val="0"/>
              </a:spcAft>
              <a:buSzPts val="2000"/>
              <a:buChar char="–"/>
            </a:pPr>
            <a:r>
              <a:rPr lang="en-US"/>
              <a:t>Legal Ownership Name, Location Name (DBA), Location Address, Sales and Use Permit Number</a:t>
            </a:r>
            <a:endParaRPr/>
          </a:p>
          <a:p>
            <a:pPr marL="0" lvl="0" indent="0" algn="l" rtl="0">
              <a:spcBef>
                <a:spcPts val="1000"/>
              </a:spcBef>
              <a:spcAft>
                <a:spcPts val="0"/>
              </a:spcAft>
              <a:buNone/>
            </a:pPr>
            <a:br>
              <a:rPr lang="en-US" sz="2000" b="1"/>
            </a:br>
            <a:r>
              <a:rPr lang="en-US" sz="2000" b="1"/>
              <a:t>How do businesses know when it’s time to renew? </a:t>
            </a:r>
            <a:endParaRPr sz="2000" b="1"/>
          </a:p>
          <a:p>
            <a:pPr marL="457200" lvl="0" indent="-355600" algn="l" rtl="0">
              <a:spcBef>
                <a:spcPts val="640"/>
              </a:spcBef>
              <a:spcAft>
                <a:spcPts val="0"/>
              </a:spcAft>
              <a:buSzPts val="2000"/>
              <a:buChar char="•"/>
            </a:pPr>
            <a:r>
              <a:rPr lang="en-US" sz="2000"/>
              <a:t>Local authorities should continue to send reminders</a:t>
            </a:r>
            <a:endParaRPr sz="2000"/>
          </a:p>
          <a:p>
            <a:pPr marL="457200" lvl="0" indent="-355600" algn="l" rtl="0">
              <a:spcBef>
                <a:spcPts val="1000"/>
              </a:spcBef>
              <a:spcAft>
                <a:spcPts val="0"/>
              </a:spcAft>
              <a:buSzPts val="2000"/>
              <a:buChar char="•"/>
            </a:pPr>
            <a:r>
              <a:rPr lang="en-US" sz="2000"/>
              <a:t>IDR exploring opportunities to send renewal reminders</a:t>
            </a:r>
            <a:endParaRPr sz="2000"/>
          </a:p>
          <a:p>
            <a:pPr marL="914400" lvl="1" indent="-355600" algn="l" rtl="0">
              <a:spcBef>
                <a:spcPts val="1000"/>
              </a:spcBef>
              <a:spcAft>
                <a:spcPts val="1000"/>
              </a:spcAft>
              <a:buSzPts val="2000"/>
              <a:buChar char="–"/>
            </a:pPr>
            <a:r>
              <a:rPr lang="en-US"/>
              <a:t>Communications will be shared when available</a:t>
            </a:r>
            <a:endParaRPr/>
          </a:p>
        </p:txBody>
      </p:sp>
      <p:pic>
        <p:nvPicPr>
          <p:cNvPr id="167" name="Google Shape;167;p22" title="Untitled design (11).png"/>
          <p:cNvPicPr preferRelativeResize="0"/>
          <p:nvPr/>
        </p:nvPicPr>
        <p:blipFill rotWithShape="1">
          <a:blip r:embed="rId3">
            <a:alphaModFix/>
          </a:blip>
          <a:srcRect l="29947" t="31514" r="29611" b="30150"/>
          <a:stretch/>
        </p:blipFill>
        <p:spPr>
          <a:xfrm>
            <a:off x="7209675" y="3052425"/>
            <a:ext cx="1280952" cy="15718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3"/>
          <p:cNvSpPr txBox="1">
            <a:spLocks noGrp="1"/>
          </p:cNvSpPr>
          <p:nvPr>
            <p:ph type="title"/>
          </p:nvPr>
        </p:nvSpPr>
        <p:spPr>
          <a:xfrm>
            <a:off x="152400" y="0"/>
            <a:ext cx="8813100" cy="7302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Renewal View on GovConnectIowa</a:t>
            </a:r>
            <a:endParaRPr/>
          </a:p>
        </p:txBody>
      </p:sp>
      <p:pic>
        <p:nvPicPr>
          <p:cNvPr id="174" name="Google Shape;174;p23"/>
          <p:cNvPicPr preferRelativeResize="0"/>
          <p:nvPr/>
        </p:nvPicPr>
        <p:blipFill>
          <a:blip r:embed="rId3">
            <a:alphaModFix/>
          </a:blip>
          <a:stretch>
            <a:fillRect/>
          </a:stretch>
        </p:blipFill>
        <p:spPr>
          <a:xfrm>
            <a:off x="152400" y="882600"/>
            <a:ext cx="8839200" cy="3056604"/>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4"/>
          <p:cNvSpPr txBox="1">
            <a:spLocks noGrp="1"/>
          </p:cNvSpPr>
          <p:nvPr>
            <p:ph type="title"/>
          </p:nvPr>
        </p:nvSpPr>
        <p:spPr>
          <a:xfrm>
            <a:off x="152400" y="0"/>
            <a:ext cx="8813100" cy="7302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Understanding the Renewal Process</a:t>
            </a:r>
            <a:endParaRPr/>
          </a:p>
        </p:txBody>
      </p:sp>
      <p:sp>
        <p:nvSpPr>
          <p:cNvPr id="181" name="Google Shape;181;p24"/>
          <p:cNvSpPr txBox="1">
            <a:spLocks noGrp="1"/>
          </p:cNvSpPr>
          <p:nvPr>
            <p:ph type="body" idx="1"/>
          </p:nvPr>
        </p:nvSpPr>
        <p:spPr>
          <a:xfrm>
            <a:off x="253525" y="857250"/>
            <a:ext cx="8712000" cy="3394500"/>
          </a:xfrm>
          <a:prstGeom prst="rect">
            <a:avLst/>
          </a:prstGeom>
        </p:spPr>
        <p:txBody>
          <a:bodyPr spcFirstLastPara="1" wrap="square" lIns="91425" tIns="45700" rIns="91425" bIns="45700" anchor="t" anchorCtr="0">
            <a:noAutofit/>
          </a:bodyPr>
          <a:lstStyle/>
          <a:p>
            <a:pPr marL="457200" lvl="0" indent="-355600" algn="l" rtl="0">
              <a:spcBef>
                <a:spcPts val="640"/>
              </a:spcBef>
              <a:spcAft>
                <a:spcPts val="0"/>
              </a:spcAft>
              <a:buSzPts val="2000"/>
              <a:buAutoNum type="arabicPeriod"/>
            </a:pPr>
            <a:r>
              <a:rPr lang="en-US" sz="2000"/>
              <a:t>(Required only if the user is new to GovConnectIowa): </a:t>
            </a:r>
            <a:r>
              <a:rPr lang="en-US"/>
              <a:t>Retailer n</a:t>
            </a:r>
            <a:r>
              <a:rPr lang="en-US" sz="2000"/>
              <a:t>eeds to create a GovConnectIowa account and request access to the existing license</a:t>
            </a:r>
            <a:endParaRPr/>
          </a:p>
          <a:p>
            <a:pPr marL="457200" lvl="0" indent="-355600" algn="l" rtl="0">
              <a:spcBef>
                <a:spcPts val="1000"/>
              </a:spcBef>
              <a:spcAft>
                <a:spcPts val="0"/>
              </a:spcAft>
              <a:buSzPts val="2000"/>
              <a:buAutoNum type="arabicPeriod"/>
            </a:pPr>
            <a:r>
              <a:rPr lang="en-US" sz="2000"/>
              <a:t>Begin the renewal application process</a:t>
            </a:r>
            <a:endParaRPr sz="2000"/>
          </a:p>
          <a:p>
            <a:pPr marL="457200" lvl="0" indent="-355600" algn="l" rtl="0">
              <a:spcBef>
                <a:spcPts val="1000"/>
              </a:spcBef>
              <a:spcAft>
                <a:spcPts val="0"/>
              </a:spcAft>
              <a:buSzPts val="2000"/>
              <a:buAutoNum type="arabicPeriod"/>
            </a:pPr>
            <a:r>
              <a:rPr lang="en-US" sz="2000"/>
              <a:t>Confirm business details and identify any changes</a:t>
            </a:r>
            <a:endParaRPr sz="2000"/>
          </a:p>
          <a:p>
            <a:pPr marL="457200" lvl="0" indent="-355600" algn="l" rtl="0">
              <a:spcBef>
                <a:spcPts val="1000"/>
              </a:spcBef>
              <a:spcAft>
                <a:spcPts val="0"/>
              </a:spcAft>
              <a:buSzPts val="2000"/>
              <a:buAutoNum type="arabicPeriod"/>
            </a:pPr>
            <a:r>
              <a:rPr lang="en-US" sz="2000"/>
              <a:t>Submit renewal fees</a:t>
            </a:r>
            <a:endParaRPr sz="2000"/>
          </a:p>
          <a:p>
            <a:pPr marL="457200" lvl="0" indent="-355600" algn="l" rtl="0">
              <a:spcBef>
                <a:spcPts val="1000"/>
              </a:spcBef>
              <a:spcAft>
                <a:spcPts val="0"/>
              </a:spcAft>
              <a:buSzPts val="2000"/>
              <a:buAutoNum type="arabicPeriod"/>
            </a:pPr>
            <a:r>
              <a:rPr lang="en-US" sz="2000"/>
              <a:t>Receive approval or additional requests for documentation</a:t>
            </a:r>
            <a:endParaRPr sz="2000"/>
          </a:p>
          <a:p>
            <a:pPr marL="0" lvl="0" indent="0" algn="l" rtl="0">
              <a:spcBef>
                <a:spcPts val="1000"/>
              </a:spcBef>
              <a:spcAft>
                <a:spcPts val="1000"/>
              </a:spcAft>
              <a:buNone/>
            </a:pPr>
            <a:endParaRPr sz="20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5"/>
          <p:cNvSpPr txBox="1">
            <a:spLocks noGrp="1"/>
          </p:cNvSpPr>
          <p:nvPr>
            <p:ph type="title"/>
          </p:nvPr>
        </p:nvSpPr>
        <p:spPr>
          <a:xfrm>
            <a:off x="152400" y="0"/>
            <a:ext cx="8813100" cy="7302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Resources for Retailers</a:t>
            </a:r>
            <a:endParaRPr/>
          </a:p>
        </p:txBody>
      </p:sp>
      <p:sp>
        <p:nvSpPr>
          <p:cNvPr id="188" name="Google Shape;188;p25"/>
          <p:cNvSpPr txBox="1">
            <a:spLocks noGrp="1"/>
          </p:cNvSpPr>
          <p:nvPr>
            <p:ph type="body" idx="1"/>
          </p:nvPr>
        </p:nvSpPr>
        <p:spPr>
          <a:xfrm>
            <a:off x="253525" y="857250"/>
            <a:ext cx="8712000" cy="3394500"/>
          </a:xfrm>
          <a:prstGeom prst="rect">
            <a:avLst/>
          </a:prstGeom>
        </p:spPr>
        <p:txBody>
          <a:bodyPr spcFirstLastPara="1" wrap="square" lIns="91425" tIns="45700" rIns="91425" bIns="45700" anchor="t" anchorCtr="0">
            <a:noAutofit/>
          </a:bodyPr>
          <a:lstStyle/>
          <a:p>
            <a:pPr marL="457200" lvl="0" indent="-368300" algn="l" rtl="0">
              <a:spcBef>
                <a:spcPts val="640"/>
              </a:spcBef>
              <a:spcAft>
                <a:spcPts val="0"/>
              </a:spcAft>
              <a:buSzPts val="2200"/>
              <a:buChar char="•"/>
            </a:pPr>
            <a:r>
              <a:rPr lang="en-US" b="1"/>
              <a:t>Phone: </a:t>
            </a:r>
            <a:r>
              <a:rPr lang="en-US"/>
              <a:t>Taxpayer Services at 515-281-3114</a:t>
            </a:r>
            <a:endParaRPr/>
          </a:p>
          <a:p>
            <a:pPr marL="457200" lvl="0" indent="-368300" algn="l" rtl="0">
              <a:spcBef>
                <a:spcPts val="1000"/>
              </a:spcBef>
              <a:spcAft>
                <a:spcPts val="0"/>
              </a:spcAft>
              <a:buSzPts val="2200"/>
              <a:buChar char="•"/>
            </a:pPr>
            <a:r>
              <a:rPr lang="en-US" b="1"/>
              <a:t>Email:</a:t>
            </a:r>
            <a:r>
              <a:rPr lang="en-US"/>
              <a:t> </a:t>
            </a:r>
            <a:r>
              <a:rPr lang="en-US" u="sng">
                <a:solidFill>
                  <a:schemeClr val="hlink"/>
                </a:solidFill>
                <a:hlinkClick r:id="rId3"/>
              </a:rPr>
              <a:t>idr@iowa.gov</a:t>
            </a:r>
            <a:r>
              <a:rPr lang="en-US"/>
              <a:t> </a:t>
            </a:r>
            <a:endParaRPr/>
          </a:p>
          <a:p>
            <a:pPr marL="457200" lvl="0" indent="-368300" algn="l" rtl="0">
              <a:spcBef>
                <a:spcPts val="1000"/>
              </a:spcBef>
              <a:spcAft>
                <a:spcPts val="0"/>
              </a:spcAft>
              <a:buSzPts val="2200"/>
              <a:buChar char="•"/>
            </a:pPr>
            <a:r>
              <a:rPr lang="en-US" b="1"/>
              <a:t>The Kernel:</a:t>
            </a:r>
            <a:r>
              <a:rPr lang="en-US"/>
              <a:t> GovConnectIowa’s Chatbot</a:t>
            </a:r>
            <a:endParaRPr/>
          </a:p>
          <a:p>
            <a:pPr marL="457200" lvl="0" indent="-368300" algn="l" rtl="0">
              <a:spcBef>
                <a:spcPts val="1000"/>
              </a:spcBef>
              <a:spcAft>
                <a:spcPts val="0"/>
              </a:spcAft>
              <a:buSzPts val="2200"/>
              <a:buChar char="•"/>
            </a:pPr>
            <a:r>
              <a:rPr lang="en-US" b="1"/>
              <a:t>GovConnectIowa Help: </a:t>
            </a:r>
            <a:r>
              <a:rPr lang="en-US" u="sng">
                <a:solidFill>
                  <a:schemeClr val="hlink"/>
                </a:solidFill>
                <a:hlinkClick r:id="rId4"/>
              </a:rPr>
              <a:t>revenue.iowa.gov/govconnectiowa</a:t>
            </a:r>
            <a:endParaRPr/>
          </a:p>
          <a:p>
            <a:pPr marL="0" lvl="0" indent="0" algn="l" rtl="0">
              <a:spcBef>
                <a:spcPts val="1000"/>
              </a:spcBef>
              <a:spcAft>
                <a:spcPts val="0"/>
              </a:spcAft>
              <a:buNone/>
            </a:pPr>
            <a:endParaRPr/>
          </a:p>
          <a:p>
            <a:pPr marL="0" lvl="0" indent="0" algn="l" rtl="0">
              <a:spcBef>
                <a:spcPts val="1000"/>
              </a:spcBef>
              <a:spcAft>
                <a:spcPts val="1000"/>
              </a:spcAft>
              <a:buNone/>
            </a:pPr>
            <a:r>
              <a:rPr lang="en-US"/>
              <a:t>We’re continuously updating our website to provide </a:t>
            </a:r>
            <a:br>
              <a:rPr lang="en-US"/>
            </a:br>
            <a:r>
              <a:rPr lang="en-US"/>
              <a:t>retailers with clearer, more helpful information. </a:t>
            </a:r>
            <a:endParaRPr/>
          </a:p>
        </p:txBody>
      </p:sp>
      <p:pic>
        <p:nvPicPr>
          <p:cNvPr id="189" name="Google Shape;189;p25" title="Untitled design (9).png"/>
          <p:cNvPicPr preferRelativeResize="0"/>
          <p:nvPr/>
        </p:nvPicPr>
        <p:blipFill rotWithShape="1">
          <a:blip r:embed="rId5">
            <a:alphaModFix/>
          </a:blip>
          <a:srcRect l="32659" t="44445" r="30100" b="15218"/>
          <a:stretch/>
        </p:blipFill>
        <p:spPr>
          <a:xfrm>
            <a:off x="7022425" y="2982750"/>
            <a:ext cx="1479623" cy="20746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8"/>
          <p:cNvSpPr txBox="1">
            <a:spLocks noGrp="1"/>
          </p:cNvSpPr>
          <p:nvPr>
            <p:ph type="body" idx="1"/>
          </p:nvPr>
        </p:nvSpPr>
        <p:spPr>
          <a:xfrm>
            <a:off x="253525" y="857250"/>
            <a:ext cx="8712000" cy="33945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640"/>
              </a:spcBef>
              <a:spcAft>
                <a:spcPts val="0"/>
              </a:spcAft>
              <a:buClr>
                <a:schemeClr val="dk1"/>
              </a:buClr>
              <a:buSzPts val="1100"/>
              <a:buFont typeface="Arial"/>
              <a:buNone/>
            </a:pPr>
            <a:r>
              <a:rPr lang="en-US" sz="2000"/>
              <a:t>Please be advised that the information in this presentation contains informal opinions and are only applicable to the factual situations referenced and to the statutes in existence as of the date of this presentation. </a:t>
            </a:r>
            <a:endParaRPr sz="2000"/>
          </a:p>
          <a:p>
            <a:pPr marL="0" lvl="0" indent="0" algn="just" rtl="0">
              <a:lnSpc>
                <a:spcPct val="100000"/>
              </a:lnSpc>
              <a:spcBef>
                <a:spcPts val="1000"/>
              </a:spcBef>
              <a:spcAft>
                <a:spcPts val="0"/>
              </a:spcAft>
              <a:buClr>
                <a:schemeClr val="dk1"/>
              </a:buClr>
              <a:buSzPts val="1100"/>
              <a:buFont typeface="Arial"/>
              <a:buNone/>
            </a:pPr>
            <a:r>
              <a:rPr lang="en-US" sz="2000"/>
              <a:t>The Iowa Department of Revenue may take a contrary position in the future to what is stated today. Any oral or written guidance or opinion by Department personnel not pursuant to a Petition for Declaratory Order under Iowa Administrative Code rule 701—4.7 is not binding upon the Department.</a:t>
            </a:r>
            <a:endParaRPr sz="2000"/>
          </a:p>
        </p:txBody>
      </p:sp>
      <p:sp>
        <p:nvSpPr>
          <p:cNvPr id="56" name="Google Shape;56;p8"/>
          <p:cNvSpPr txBox="1">
            <a:spLocks noGrp="1"/>
          </p:cNvSpPr>
          <p:nvPr>
            <p:ph type="title"/>
          </p:nvPr>
        </p:nvSpPr>
        <p:spPr>
          <a:xfrm>
            <a:off x="152400" y="0"/>
            <a:ext cx="8813100" cy="7302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Disclaimer</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6"/>
          <p:cNvSpPr txBox="1">
            <a:spLocks noGrp="1"/>
          </p:cNvSpPr>
          <p:nvPr>
            <p:ph type="ctrTitle"/>
          </p:nvPr>
        </p:nvSpPr>
        <p:spPr>
          <a:xfrm>
            <a:off x="290850" y="1927950"/>
            <a:ext cx="8562300" cy="1287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Understanding Permit Types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7"/>
          <p:cNvSpPr txBox="1">
            <a:spLocks noGrp="1"/>
          </p:cNvSpPr>
          <p:nvPr>
            <p:ph type="title"/>
          </p:nvPr>
        </p:nvSpPr>
        <p:spPr>
          <a:xfrm>
            <a:off x="152400" y="0"/>
            <a:ext cx="8813100" cy="7302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What does IDR Expect of Local Authorities?</a:t>
            </a:r>
            <a:endParaRPr/>
          </a:p>
        </p:txBody>
      </p:sp>
      <p:sp>
        <p:nvSpPr>
          <p:cNvPr id="202" name="Google Shape;202;p27"/>
          <p:cNvSpPr txBox="1">
            <a:spLocks noGrp="1"/>
          </p:cNvSpPr>
          <p:nvPr>
            <p:ph type="body" idx="1"/>
          </p:nvPr>
        </p:nvSpPr>
        <p:spPr>
          <a:xfrm>
            <a:off x="253525" y="857250"/>
            <a:ext cx="8712000" cy="1637100"/>
          </a:xfrm>
          <a:prstGeom prst="rect">
            <a:avLst/>
          </a:prstGeom>
        </p:spPr>
        <p:txBody>
          <a:bodyPr spcFirstLastPara="1" wrap="square" lIns="91425" tIns="45700" rIns="91425" bIns="45700" anchor="t" anchorCtr="0">
            <a:noAutofit/>
          </a:bodyPr>
          <a:lstStyle/>
          <a:p>
            <a:pPr marL="457200" lvl="0" indent="-355600" algn="l" rtl="0">
              <a:spcBef>
                <a:spcPts val="640"/>
              </a:spcBef>
              <a:spcAft>
                <a:spcPts val="0"/>
              </a:spcAft>
              <a:buSzPts val="2000"/>
              <a:buChar char="•"/>
            </a:pPr>
            <a:r>
              <a:rPr lang="en-US" sz="2000"/>
              <a:t>Review applications efficiently and timely</a:t>
            </a:r>
            <a:endParaRPr sz="2000"/>
          </a:p>
          <a:p>
            <a:pPr marL="457200" lvl="0" indent="-355600" algn="l" rtl="0">
              <a:spcBef>
                <a:spcPts val="1000"/>
              </a:spcBef>
              <a:spcAft>
                <a:spcPts val="0"/>
              </a:spcAft>
              <a:buSzPts val="2000"/>
              <a:buChar char="•"/>
            </a:pPr>
            <a:r>
              <a:rPr lang="en-US" sz="2000"/>
              <a:t>Ensure compliance with local and state laws</a:t>
            </a:r>
            <a:endParaRPr sz="2000"/>
          </a:p>
          <a:p>
            <a:pPr marL="914400" lvl="1" indent="-355600" algn="l" rtl="0">
              <a:spcBef>
                <a:spcPts val="1000"/>
              </a:spcBef>
              <a:spcAft>
                <a:spcPts val="0"/>
              </a:spcAft>
              <a:buSzPts val="2000"/>
              <a:buChar char="–"/>
            </a:pPr>
            <a:r>
              <a:rPr lang="en-US"/>
              <a:t>Submit complaints via GovConnectIowa</a:t>
            </a:r>
            <a:endParaRPr sz="2000"/>
          </a:p>
          <a:p>
            <a:pPr marL="0" lvl="0" indent="0" algn="l" rtl="0">
              <a:spcBef>
                <a:spcPts val="1000"/>
              </a:spcBef>
              <a:spcAft>
                <a:spcPts val="1000"/>
              </a:spcAft>
              <a:buNone/>
            </a:pPr>
            <a:endParaRPr sz="2000"/>
          </a:p>
        </p:txBody>
      </p:sp>
      <p:grpSp>
        <p:nvGrpSpPr>
          <p:cNvPr id="203" name="Google Shape;203;p27"/>
          <p:cNvGrpSpPr/>
          <p:nvPr/>
        </p:nvGrpSpPr>
        <p:grpSpPr>
          <a:xfrm>
            <a:off x="1732075" y="2440700"/>
            <a:ext cx="6601301" cy="2161925"/>
            <a:chOff x="1732075" y="2440700"/>
            <a:chExt cx="6601301" cy="2161925"/>
          </a:xfrm>
        </p:grpSpPr>
        <p:pic>
          <p:nvPicPr>
            <p:cNvPr id="204" name="Google Shape;204;p27"/>
            <p:cNvPicPr preferRelativeResize="0"/>
            <p:nvPr/>
          </p:nvPicPr>
          <p:blipFill>
            <a:blip r:embed="rId3">
              <a:alphaModFix/>
            </a:blip>
            <a:stretch>
              <a:fillRect/>
            </a:stretch>
          </p:blipFill>
          <p:spPr>
            <a:xfrm>
              <a:off x="1732075" y="2440700"/>
              <a:ext cx="6601301" cy="2161925"/>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pic>
        <p:sp>
          <p:nvSpPr>
            <p:cNvPr id="205" name="Google Shape;205;p27"/>
            <p:cNvSpPr/>
            <p:nvPr/>
          </p:nvSpPr>
          <p:spPr>
            <a:xfrm>
              <a:off x="4067475" y="3563825"/>
              <a:ext cx="1709400" cy="259500"/>
            </a:xfrm>
            <a:prstGeom prst="rect">
              <a:avLst/>
            </a:prstGeom>
            <a:no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8"/>
          <p:cNvSpPr txBox="1">
            <a:spLocks noGrp="1"/>
          </p:cNvSpPr>
          <p:nvPr>
            <p:ph type="title"/>
          </p:nvPr>
        </p:nvSpPr>
        <p:spPr>
          <a:xfrm>
            <a:off x="152400" y="0"/>
            <a:ext cx="8813100" cy="7302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Is a Retail Permit Needed?</a:t>
            </a:r>
            <a:endParaRPr/>
          </a:p>
        </p:txBody>
      </p:sp>
      <p:sp>
        <p:nvSpPr>
          <p:cNvPr id="212" name="Google Shape;212;p28"/>
          <p:cNvSpPr txBox="1">
            <a:spLocks noGrp="1"/>
          </p:cNvSpPr>
          <p:nvPr>
            <p:ph type="body" idx="1"/>
          </p:nvPr>
        </p:nvSpPr>
        <p:spPr>
          <a:xfrm>
            <a:off x="253525" y="857250"/>
            <a:ext cx="8712000" cy="3738900"/>
          </a:xfrm>
          <a:prstGeom prst="rect">
            <a:avLst/>
          </a:prstGeom>
        </p:spPr>
        <p:txBody>
          <a:bodyPr spcFirstLastPara="1" wrap="square" lIns="91425" tIns="45700" rIns="91425" bIns="45700" anchor="t" anchorCtr="0">
            <a:noAutofit/>
          </a:bodyPr>
          <a:lstStyle/>
          <a:p>
            <a:pPr marL="457200" lvl="0" indent="-355600" algn="l" rtl="0">
              <a:spcBef>
                <a:spcPts val="640"/>
              </a:spcBef>
              <a:spcAft>
                <a:spcPts val="0"/>
              </a:spcAft>
              <a:buSzPts val="2000"/>
              <a:buChar char="•"/>
            </a:pPr>
            <a:r>
              <a:rPr lang="en-US" sz="2000" b="1"/>
              <a:t>Retail Tobacco:</a:t>
            </a:r>
            <a:r>
              <a:rPr lang="en-US" sz="2000"/>
              <a:t> An establishment that sells cigarettes, tobacco, vapor products or alternative nicotine products at retail to ultimate consumers is required by Iowa Code Chapter 453A to hold a valid Retail Tobacco Permit. </a:t>
            </a:r>
            <a:endParaRPr sz="2000"/>
          </a:p>
          <a:p>
            <a:pPr marL="457200" lvl="0" indent="-355600" algn="l" rtl="0">
              <a:spcBef>
                <a:spcPts val="1000"/>
              </a:spcBef>
              <a:spcAft>
                <a:spcPts val="0"/>
              </a:spcAft>
              <a:buSzPts val="2000"/>
              <a:buChar char="•"/>
            </a:pPr>
            <a:r>
              <a:rPr lang="en-US" sz="2000" b="1"/>
              <a:t>Device Retailer:</a:t>
            </a:r>
            <a:r>
              <a:rPr lang="en-US" sz="2000"/>
              <a:t> An establishment that sells glass or metal devices at retail to ultimate consumers is required by Iowa Code Chapter 453E to hold a valid Device Retailer Permit and Retail Tobacco Permit.</a:t>
            </a:r>
            <a:endParaRPr sz="2000"/>
          </a:p>
          <a:p>
            <a:pPr marL="457200" lvl="0" indent="-368300" algn="l" rtl="0">
              <a:spcBef>
                <a:spcPts val="1000"/>
              </a:spcBef>
              <a:spcAft>
                <a:spcPts val="0"/>
              </a:spcAft>
              <a:buSzPts val="2200"/>
              <a:buChar char="•"/>
            </a:pPr>
            <a:r>
              <a:rPr lang="en-US" sz="2000"/>
              <a:t>Local authorities are responsible for reviewing and approving or denying Retail Tobacco and Device Retailer applications.</a:t>
            </a:r>
            <a:r>
              <a:rPr lang="en-US"/>
              <a:t> </a:t>
            </a:r>
            <a:endParaRPr/>
          </a:p>
          <a:p>
            <a:pPr marL="0" lvl="0" indent="0" algn="l" rtl="0">
              <a:spcBef>
                <a:spcPts val="1000"/>
              </a:spcBef>
              <a:spcAft>
                <a:spcPts val="100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9"/>
          <p:cNvSpPr txBox="1">
            <a:spLocks noGrp="1"/>
          </p:cNvSpPr>
          <p:nvPr>
            <p:ph type="ctrTitle"/>
          </p:nvPr>
        </p:nvSpPr>
        <p:spPr>
          <a:xfrm>
            <a:off x="274340" y="1737360"/>
            <a:ext cx="8595300" cy="945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sz="3000"/>
              <a:t>Permit Types</a:t>
            </a:r>
            <a:endParaRPr sz="3000" b="0">
              <a:latin typeface="Work Sans SemiBold"/>
              <a:ea typeface="Work Sans SemiBold"/>
              <a:cs typeface="Work Sans SemiBold"/>
              <a:sym typeface="Work Sans SemiBold"/>
            </a:endParaRPr>
          </a:p>
        </p:txBody>
      </p:sp>
      <p:sp>
        <p:nvSpPr>
          <p:cNvPr id="219" name="Google Shape;219;p29"/>
          <p:cNvSpPr txBox="1">
            <a:spLocks noGrp="1"/>
          </p:cNvSpPr>
          <p:nvPr>
            <p:ph type="subTitle" idx="1"/>
          </p:nvPr>
        </p:nvSpPr>
        <p:spPr>
          <a:xfrm>
            <a:off x="1371600" y="2914650"/>
            <a:ext cx="6400800" cy="1314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640"/>
              </a:spcBef>
              <a:spcAft>
                <a:spcPts val="0"/>
              </a:spcAft>
              <a:buSzPts val="3200"/>
              <a:buNone/>
            </a:pPr>
            <a:r>
              <a:rPr lang="en-US"/>
              <a:t>What am I approving?</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0"/>
          <p:cNvSpPr txBox="1">
            <a:spLocks noGrp="1"/>
          </p:cNvSpPr>
          <p:nvPr>
            <p:ph type="title"/>
          </p:nvPr>
        </p:nvSpPr>
        <p:spPr>
          <a:xfrm>
            <a:off x="152400" y="0"/>
            <a:ext cx="8813100" cy="7302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Retail Tobacco Permits</a:t>
            </a:r>
            <a:endParaRPr/>
          </a:p>
        </p:txBody>
      </p:sp>
      <p:sp>
        <p:nvSpPr>
          <p:cNvPr id="226" name="Google Shape;226;p30"/>
          <p:cNvSpPr txBox="1">
            <a:spLocks noGrp="1"/>
          </p:cNvSpPr>
          <p:nvPr>
            <p:ph type="body" idx="1"/>
          </p:nvPr>
        </p:nvSpPr>
        <p:spPr>
          <a:xfrm>
            <a:off x="253525" y="857250"/>
            <a:ext cx="8712000" cy="3394500"/>
          </a:xfrm>
          <a:prstGeom prst="rect">
            <a:avLst/>
          </a:prstGeom>
        </p:spPr>
        <p:txBody>
          <a:bodyPr spcFirstLastPara="1" wrap="square" lIns="91425" tIns="45700" rIns="91425" bIns="45700" anchor="t" anchorCtr="0">
            <a:noAutofit/>
          </a:bodyPr>
          <a:lstStyle/>
          <a:p>
            <a:pPr marL="457200" lvl="0" indent="-368300" algn="l" rtl="0">
              <a:spcBef>
                <a:spcPts val="640"/>
              </a:spcBef>
              <a:spcAft>
                <a:spcPts val="0"/>
              </a:spcAft>
              <a:buSzPts val="2200"/>
              <a:buChar char="•"/>
            </a:pPr>
            <a:r>
              <a:rPr lang="en-US"/>
              <a:t>Must have a Sales and Use Tax Permit for the retail location</a:t>
            </a:r>
            <a:endParaRPr/>
          </a:p>
          <a:p>
            <a:pPr marL="457200" lvl="0" indent="-368300" algn="l" rtl="0">
              <a:spcBef>
                <a:spcPts val="1000"/>
              </a:spcBef>
              <a:spcAft>
                <a:spcPts val="0"/>
              </a:spcAft>
              <a:buSzPts val="2200"/>
              <a:buChar char="•"/>
            </a:pPr>
            <a:r>
              <a:rPr lang="en-US"/>
              <a:t>Renewal permits are issued July 1 through June 30</a:t>
            </a:r>
            <a:endParaRPr/>
          </a:p>
          <a:p>
            <a:pPr marL="457200" lvl="0" indent="-368300" algn="l" rtl="0">
              <a:spcBef>
                <a:spcPts val="1000"/>
              </a:spcBef>
              <a:spcAft>
                <a:spcPts val="0"/>
              </a:spcAft>
              <a:buSzPts val="2200"/>
              <a:buChar char="•"/>
            </a:pPr>
            <a:r>
              <a:rPr lang="en-US"/>
              <a:t>New permits issued expire June 30</a:t>
            </a:r>
            <a:endParaRPr/>
          </a:p>
          <a:p>
            <a:pPr marL="457200" lvl="0" indent="-368300" algn="l" rtl="0">
              <a:spcBef>
                <a:spcPts val="1000"/>
              </a:spcBef>
              <a:spcAft>
                <a:spcPts val="0"/>
              </a:spcAft>
              <a:buSzPts val="2200"/>
              <a:buChar char="•"/>
            </a:pPr>
            <a:r>
              <a:rPr lang="en-US"/>
              <a:t>Fee chart to determine permit fee</a:t>
            </a:r>
            <a:endParaRPr/>
          </a:p>
          <a:p>
            <a:pPr marL="457200" lvl="0" indent="-368300" algn="l" rtl="0">
              <a:spcBef>
                <a:spcPts val="1000"/>
              </a:spcBef>
              <a:spcAft>
                <a:spcPts val="1000"/>
              </a:spcAft>
              <a:buSzPts val="2200"/>
              <a:buChar char="•"/>
            </a:pPr>
            <a:r>
              <a:rPr lang="en-US"/>
              <a:t>Retailers can apply via paper process or GovConnectIowa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1"/>
          <p:cNvSpPr txBox="1">
            <a:spLocks noGrp="1"/>
          </p:cNvSpPr>
          <p:nvPr>
            <p:ph type="title"/>
          </p:nvPr>
        </p:nvSpPr>
        <p:spPr>
          <a:xfrm>
            <a:off x="152400" y="0"/>
            <a:ext cx="8813100" cy="7314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Retail Tobacco Permits</a:t>
            </a:r>
            <a:endParaRPr/>
          </a:p>
        </p:txBody>
      </p:sp>
      <p:sp>
        <p:nvSpPr>
          <p:cNvPr id="233" name="Google Shape;233;p31"/>
          <p:cNvSpPr txBox="1">
            <a:spLocks noGrp="1"/>
          </p:cNvSpPr>
          <p:nvPr>
            <p:ph type="body" idx="1"/>
          </p:nvPr>
        </p:nvSpPr>
        <p:spPr>
          <a:xfrm>
            <a:off x="256025" y="704850"/>
            <a:ext cx="8727300" cy="38808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2000" u="sng"/>
              <a:t>Paper Process - Active prior to November 2024</a:t>
            </a:r>
            <a:endParaRPr sz="2000" u="sng"/>
          </a:p>
          <a:p>
            <a:pPr marL="457200" lvl="0" indent="-342900" algn="l" rtl="0">
              <a:spcBef>
                <a:spcPts val="640"/>
              </a:spcBef>
              <a:spcAft>
                <a:spcPts val="0"/>
              </a:spcAft>
              <a:buSzPts val="1800"/>
              <a:buAutoNum type="arabicPeriod"/>
            </a:pPr>
            <a:r>
              <a:rPr lang="en-US" sz="1800"/>
              <a:t>Application form (provided by IDR) and permit fee collected by Local Authority (LA)</a:t>
            </a:r>
            <a:endParaRPr sz="1800"/>
          </a:p>
          <a:p>
            <a:pPr marL="457200" lvl="0" indent="-342900" algn="l" rtl="0">
              <a:spcBef>
                <a:spcPts val="1000"/>
              </a:spcBef>
              <a:spcAft>
                <a:spcPts val="0"/>
              </a:spcAft>
              <a:buSzPts val="1800"/>
              <a:buAutoNum type="arabicPeriod"/>
            </a:pPr>
            <a:r>
              <a:rPr lang="en-US" sz="1800"/>
              <a:t>LA reviews and approves or denies permit application</a:t>
            </a:r>
            <a:endParaRPr sz="1800"/>
          </a:p>
          <a:p>
            <a:pPr marL="914400" lvl="1" indent="-342900" algn="l" rtl="0">
              <a:spcBef>
                <a:spcPts val="1000"/>
              </a:spcBef>
              <a:spcAft>
                <a:spcPts val="0"/>
              </a:spcAft>
              <a:buSzPts val="1800"/>
              <a:buAutoNum type="alphaLcPeriod"/>
            </a:pPr>
            <a:r>
              <a:rPr lang="en-US" sz="1800"/>
              <a:t>If LA approves, LA completes the bottom section of application and sends approved applications to IDR within 30 days of issuance</a:t>
            </a:r>
            <a:endParaRPr sz="1800"/>
          </a:p>
          <a:p>
            <a:pPr marL="457200" lvl="0" indent="-342900" algn="l" rtl="0">
              <a:spcBef>
                <a:spcPts val="1000"/>
              </a:spcBef>
              <a:spcAft>
                <a:spcPts val="0"/>
              </a:spcAft>
              <a:buSzPts val="1800"/>
              <a:buAutoNum type="arabicPeriod"/>
            </a:pPr>
            <a:r>
              <a:rPr lang="en-US" sz="1800"/>
              <a:t>Approved applications are sent by email or Tobacco Licensing Portal upload (preferred) </a:t>
            </a:r>
            <a:endParaRPr sz="1800"/>
          </a:p>
          <a:p>
            <a:pPr marL="914400" lvl="1" indent="-342900" algn="l" rtl="0">
              <a:spcBef>
                <a:spcPts val="1000"/>
              </a:spcBef>
              <a:spcAft>
                <a:spcPts val="0"/>
              </a:spcAft>
              <a:buSzPts val="1800"/>
              <a:buAutoNum type="alphaLcPeriod"/>
            </a:pPr>
            <a:r>
              <a:rPr lang="en-US" sz="1800"/>
              <a:t>Important to ensure all fields are completed accurately and legible</a:t>
            </a:r>
            <a:endParaRPr sz="1800"/>
          </a:p>
          <a:p>
            <a:pPr marL="457200" lvl="0" indent="-342900" algn="l" rtl="0">
              <a:spcBef>
                <a:spcPts val="1000"/>
              </a:spcBef>
              <a:spcAft>
                <a:spcPts val="0"/>
              </a:spcAft>
              <a:buSzPts val="1800"/>
              <a:buAutoNum type="arabicPeriod"/>
            </a:pPr>
            <a:r>
              <a:rPr lang="en-US" sz="1800"/>
              <a:t>LA completes permit form (provided by IDR), includes local permit number </a:t>
            </a:r>
            <a:endParaRPr sz="1800"/>
          </a:p>
          <a:p>
            <a:pPr marL="457200" lvl="0" indent="-342900" algn="l" rtl="0">
              <a:spcBef>
                <a:spcPts val="1000"/>
              </a:spcBef>
              <a:spcAft>
                <a:spcPts val="1000"/>
              </a:spcAft>
              <a:buSzPts val="1800"/>
              <a:buAutoNum type="arabicPeriod"/>
            </a:pPr>
            <a:r>
              <a:rPr lang="en-US" sz="1800"/>
              <a:t>LA retains fee at the local level</a:t>
            </a:r>
            <a:endParaRPr sz="18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2"/>
          <p:cNvSpPr txBox="1">
            <a:spLocks noGrp="1"/>
          </p:cNvSpPr>
          <p:nvPr>
            <p:ph type="title"/>
          </p:nvPr>
        </p:nvSpPr>
        <p:spPr>
          <a:xfrm>
            <a:off x="152400" y="0"/>
            <a:ext cx="8813100" cy="7314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1100"/>
              <a:buFont typeface="Arial"/>
              <a:buNone/>
            </a:pPr>
            <a:r>
              <a:rPr lang="en-US"/>
              <a:t>Retail Tobacco Permits</a:t>
            </a:r>
            <a:endParaRPr/>
          </a:p>
        </p:txBody>
      </p:sp>
      <p:sp>
        <p:nvSpPr>
          <p:cNvPr id="240" name="Google Shape;240;p32"/>
          <p:cNvSpPr txBox="1">
            <a:spLocks noGrp="1"/>
          </p:cNvSpPr>
          <p:nvPr>
            <p:ph type="body" idx="1"/>
          </p:nvPr>
        </p:nvSpPr>
        <p:spPr>
          <a:xfrm>
            <a:off x="256025" y="704850"/>
            <a:ext cx="8727300" cy="40257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u="sng"/>
              <a:t>Electronic Process on GovConnectIowa - Active after November 2024</a:t>
            </a:r>
            <a:endParaRPr u="sng"/>
          </a:p>
          <a:p>
            <a:pPr marL="457200" lvl="0" indent="-342900" algn="l" rtl="0">
              <a:spcBef>
                <a:spcPts val="1000"/>
              </a:spcBef>
              <a:spcAft>
                <a:spcPts val="0"/>
              </a:spcAft>
              <a:buSzPts val="1800"/>
              <a:buAutoNum type="arabicPeriod"/>
            </a:pPr>
            <a:r>
              <a:rPr lang="en-US" sz="1800"/>
              <a:t>Application and permit fee is collected by IDR</a:t>
            </a:r>
            <a:endParaRPr sz="1800"/>
          </a:p>
          <a:p>
            <a:pPr marL="457200" lvl="0" indent="-342900" algn="l" rtl="0">
              <a:spcBef>
                <a:spcPts val="1000"/>
              </a:spcBef>
              <a:spcAft>
                <a:spcPts val="0"/>
              </a:spcAft>
              <a:buSzPts val="1800"/>
              <a:buAutoNum type="arabicPeriod"/>
            </a:pPr>
            <a:r>
              <a:rPr lang="en-US" sz="1800"/>
              <a:t>LA receives a notification when there is an action item pending review in the Tobacco Licensing Portal</a:t>
            </a:r>
            <a:endParaRPr sz="1800"/>
          </a:p>
          <a:p>
            <a:pPr marL="457200" lvl="0" indent="-342900" algn="l" rtl="0">
              <a:spcBef>
                <a:spcPts val="1000"/>
              </a:spcBef>
              <a:spcAft>
                <a:spcPts val="0"/>
              </a:spcAft>
              <a:buSzPts val="1800"/>
              <a:buAutoNum type="arabicPeriod"/>
            </a:pPr>
            <a:r>
              <a:rPr lang="en-US" sz="1800"/>
              <a:t>LA logs into the portal to review and approve or deny permit application</a:t>
            </a:r>
            <a:endParaRPr sz="1800"/>
          </a:p>
          <a:p>
            <a:pPr marL="457200" lvl="0" indent="-342900" algn="l" rtl="0">
              <a:spcBef>
                <a:spcPts val="1000"/>
              </a:spcBef>
              <a:spcAft>
                <a:spcPts val="0"/>
              </a:spcAft>
              <a:buSzPts val="1800"/>
              <a:buAutoNum type="arabicPeriod"/>
            </a:pPr>
            <a:r>
              <a:rPr lang="en-US" sz="1800"/>
              <a:t>IDR issues a permit number; local permit number is optional</a:t>
            </a:r>
            <a:endParaRPr sz="1800"/>
          </a:p>
          <a:p>
            <a:pPr marL="457200" lvl="0" indent="-342900" algn="l" rtl="0">
              <a:spcBef>
                <a:spcPts val="1000"/>
              </a:spcBef>
              <a:spcAft>
                <a:spcPts val="0"/>
              </a:spcAft>
              <a:buSzPts val="1800"/>
              <a:buAutoNum type="arabicPeriod"/>
            </a:pPr>
            <a:r>
              <a:rPr lang="en-US" sz="1800"/>
              <a:t>Permit is available online and can be printed by the LA and retailer</a:t>
            </a:r>
            <a:endParaRPr sz="1800"/>
          </a:p>
          <a:p>
            <a:pPr marL="457200" lvl="0" indent="-342900" algn="l" rtl="0">
              <a:spcBef>
                <a:spcPts val="1000"/>
              </a:spcBef>
              <a:spcAft>
                <a:spcPts val="0"/>
              </a:spcAft>
              <a:buSzPts val="1800"/>
              <a:buAutoNum type="arabicPeriod"/>
            </a:pPr>
            <a:r>
              <a:rPr lang="en-US" sz="1800"/>
              <a:t>IDR remits the payment to the LA the month following the LA’s approval or denial in the portal</a:t>
            </a:r>
            <a:endParaRPr sz="1800"/>
          </a:p>
          <a:p>
            <a:pPr marL="457200" lvl="0" indent="-342900" algn="l" rtl="0">
              <a:spcBef>
                <a:spcPts val="1000"/>
              </a:spcBef>
              <a:spcAft>
                <a:spcPts val="1000"/>
              </a:spcAft>
              <a:buSzPts val="1800"/>
              <a:buAutoNum type="arabicPeriod"/>
            </a:pPr>
            <a:r>
              <a:rPr lang="en-US" sz="1800"/>
              <a:t>The permit must be posted in the retail establishment in public view</a:t>
            </a:r>
            <a:endParaRPr sz="18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3"/>
          <p:cNvSpPr txBox="1">
            <a:spLocks noGrp="1"/>
          </p:cNvSpPr>
          <p:nvPr>
            <p:ph type="title"/>
          </p:nvPr>
        </p:nvSpPr>
        <p:spPr>
          <a:xfrm>
            <a:off x="152400" y="0"/>
            <a:ext cx="8813100" cy="7302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Device Retailer Permits</a:t>
            </a:r>
            <a:endParaRPr/>
          </a:p>
        </p:txBody>
      </p:sp>
      <p:sp>
        <p:nvSpPr>
          <p:cNvPr id="247" name="Google Shape;247;p33"/>
          <p:cNvSpPr txBox="1">
            <a:spLocks noGrp="1"/>
          </p:cNvSpPr>
          <p:nvPr>
            <p:ph type="body" idx="1"/>
          </p:nvPr>
        </p:nvSpPr>
        <p:spPr>
          <a:xfrm>
            <a:off x="253525" y="857250"/>
            <a:ext cx="8712000" cy="38094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b="1"/>
              <a:t>Requirements</a:t>
            </a:r>
            <a:endParaRPr b="1"/>
          </a:p>
          <a:p>
            <a:pPr marL="457200" lvl="0" indent="-368300" algn="l" rtl="0">
              <a:spcBef>
                <a:spcPts val="640"/>
              </a:spcBef>
              <a:spcAft>
                <a:spcPts val="0"/>
              </a:spcAft>
              <a:buSzPts val="2200"/>
              <a:buChar char="•"/>
            </a:pPr>
            <a:r>
              <a:rPr lang="en-US"/>
              <a:t>Retailer must have an active Sales and Use Tax Permit and a Retail Tobacco Permit for the retail location</a:t>
            </a:r>
            <a:endParaRPr/>
          </a:p>
          <a:p>
            <a:pPr marL="457200" lvl="0" indent="-368300" algn="l" rtl="0">
              <a:spcBef>
                <a:spcPts val="0"/>
              </a:spcBef>
              <a:spcAft>
                <a:spcPts val="0"/>
              </a:spcAft>
              <a:buSzPts val="2200"/>
              <a:buChar char="•"/>
            </a:pPr>
            <a:r>
              <a:rPr lang="en-US"/>
              <a:t>$1,500 fee - no proration or refunds for unused quarters</a:t>
            </a:r>
            <a:endParaRPr/>
          </a:p>
          <a:p>
            <a:pPr marL="457200" lvl="0" indent="-368300" algn="l" rtl="0">
              <a:spcBef>
                <a:spcPts val="0"/>
              </a:spcBef>
              <a:spcAft>
                <a:spcPts val="0"/>
              </a:spcAft>
              <a:buSzPts val="2200"/>
              <a:buChar char="•"/>
            </a:pPr>
            <a:r>
              <a:rPr lang="en-US"/>
              <a:t>Can only apply on GovConnectIowa</a:t>
            </a:r>
            <a:endParaRPr/>
          </a:p>
          <a:p>
            <a:pPr marL="0" lvl="0" indent="0" algn="l" rtl="0">
              <a:spcBef>
                <a:spcPts val="640"/>
              </a:spcBef>
              <a:spcAft>
                <a:spcPts val="0"/>
              </a:spcAft>
              <a:buNone/>
            </a:pPr>
            <a:r>
              <a:rPr lang="en-US" b="1"/>
              <a:t>Permit Dates</a:t>
            </a:r>
            <a:endParaRPr b="1"/>
          </a:p>
          <a:p>
            <a:pPr marL="457200" lvl="0" indent="-368300" algn="l" rtl="0">
              <a:spcBef>
                <a:spcPts val="640"/>
              </a:spcBef>
              <a:spcAft>
                <a:spcPts val="0"/>
              </a:spcAft>
              <a:buSzPts val="2200"/>
              <a:buChar char="•"/>
            </a:pPr>
            <a:r>
              <a:rPr lang="en-US"/>
              <a:t>FY25: January 1 - June 30</a:t>
            </a:r>
            <a:endParaRPr/>
          </a:p>
          <a:p>
            <a:pPr marL="457200" lvl="0" indent="-368300" algn="l" rtl="0">
              <a:spcBef>
                <a:spcPts val="0"/>
              </a:spcBef>
              <a:spcAft>
                <a:spcPts val="0"/>
              </a:spcAft>
              <a:buSzPts val="2200"/>
              <a:buChar char="•"/>
            </a:pPr>
            <a:r>
              <a:rPr lang="en-US"/>
              <a:t>FY26 and beyond: July 1 - June 30</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4"/>
          <p:cNvSpPr txBox="1">
            <a:spLocks noGrp="1"/>
          </p:cNvSpPr>
          <p:nvPr>
            <p:ph type="title"/>
          </p:nvPr>
        </p:nvSpPr>
        <p:spPr>
          <a:xfrm>
            <a:off x="152400" y="0"/>
            <a:ext cx="8813100" cy="7302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Things to Look For</a:t>
            </a:r>
            <a:endParaRPr/>
          </a:p>
        </p:txBody>
      </p:sp>
      <p:sp>
        <p:nvSpPr>
          <p:cNvPr id="254" name="Google Shape;254;p34"/>
          <p:cNvSpPr txBox="1">
            <a:spLocks noGrp="1"/>
          </p:cNvSpPr>
          <p:nvPr>
            <p:ph type="body" idx="1"/>
          </p:nvPr>
        </p:nvSpPr>
        <p:spPr>
          <a:xfrm>
            <a:off x="253525" y="857250"/>
            <a:ext cx="8846400" cy="3394500"/>
          </a:xfrm>
          <a:prstGeom prst="rect">
            <a:avLst/>
          </a:prstGeom>
        </p:spPr>
        <p:txBody>
          <a:bodyPr spcFirstLastPara="1" wrap="square" lIns="91425" tIns="45700" rIns="91425" bIns="45700" anchor="t" anchorCtr="0">
            <a:noAutofit/>
          </a:bodyPr>
          <a:lstStyle/>
          <a:p>
            <a:pPr marL="457200" lvl="0" indent="-355600" algn="l" rtl="0">
              <a:spcBef>
                <a:spcPts val="0"/>
              </a:spcBef>
              <a:spcAft>
                <a:spcPts val="0"/>
              </a:spcAft>
              <a:buSzPts val="2000"/>
              <a:buChar char="•"/>
            </a:pPr>
            <a:r>
              <a:rPr lang="en-US" sz="2000"/>
              <a:t>Renewal Applications should be consistent year-to-year</a:t>
            </a:r>
            <a:endParaRPr sz="2000"/>
          </a:p>
          <a:p>
            <a:pPr marL="914400" lvl="1" indent="-355600" algn="l" rtl="0">
              <a:spcBef>
                <a:spcPts val="1000"/>
              </a:spcBef>
              <a:spcAft>
                <a:spcPts val="0"/>
              </a:spcAft>
              <a:buSzPts val="2000"/>
              <a:buChar char="–"/>
            </a:pPr>
            <a:r>
              <a:rPr lang="en-US"/>
              <a:t>Legal Ownership Name</a:t>
            </a:r>
            <a:endParaRPr/>
          </a:p>
          <a:p>
            <a:pPr marL="914400" lvl="1" indent="-355600" algn="l" rtl="0">
              <a:spcBef>
                <a:spcPts val="0"/>
              </a:spcBef>
              <a:spcAft>
                <a:spcPts val="0"/>
              </a:spcAft>
              <a:buSzPts val="2000"/>
              <a:buChar char="–"/>
            </a:pPr>
            <a:r>
              <a:rPr lang="en-US"/>
              <a:t>Location Name (DBA)</a:t>
            </a:r>
            <a:endParaRPr/>
          </a:p>
          <a:p>
            <a:pPr marL="914400" lvl="1" indent="-355600" algn="l" rtl="0">
              <a:spcBef>
                <a:spcPts val="0"/>
              </a:spcBef>
              <a:spcAft>
                <a:spcPts val="0"/>
              </a:spcAft>
              <a:buSzPts val="2000"/>
              <a:buChar char="–"/>
            </a:pPr>
            <a:r>
              <a:rPr lang="en-US"/>
              <a:t>Location Address</a:t>
            </a:r>
            <a:endParaRPr/>
          </a:p>
          <a:p>
            <a:pPr marL="914400" lvl="1" indent="-355600" algn="l" rtl="0">
              <a:spcBef>
                <a:spcPts val="0"/>
              </a:spcBef>
              <a:spcAft>
                <a:spcPts val="0"/>
              </a:spcAft>
              <a:buSzPts val="2000"/>
              <a:buChar char="–"/>
            </a:pPr>
            <a:r>
              <a:rPr lang="en-US"/>
              <a:t>Sales and Use Permit Number</a:t>
            </a:r>
            <a:endParaRPr sz="2000"/>
          </a:p>
          <a:p>
            <a:pPr marL="457200" lvl="0" indent="-355600" algn="l" rtl="0">
              <a:spcBef>
                <a:spcPts val="640"/>
              </a:spcBef>
              <a:spcAft>
                <a:spcPts val="0"/>
              </a:spcAft>
              <a:buSzPts val="2000"/>
              <a:buChar char="•"/>
            </a:pPr>
            <a:r>
              <a:rPr lang="en-US" sz="2000"/>
              <a:t>On </a:t>
            </a:r>
            <a:r>
              <a:rPr lang="en-US" sz="2000" u="sng"/>
              <a:t>new</a:t>
            </a:r>
            <a:r>
              <a:rPr lang="en-US" sz="2000"/>
              <a:t> applications, </a:t>
            </a:r>
            <a:r>
              <a:rPr lang="en-US"/>
              <a:t>e</a:t>
            </a:r>
            <a:r>
              <a:rPr lang="en-US" sz="2000"/>
              <a:t>nsure the effective date is not prior to the LA approval date</a:t>
            </a:r>
            <a:endParaRPr sz="2000"/>
          </a:p>
          <a:p>
            <a:pPr marL="457200" lvl="0" indent="-355600" algn="l" rtl="0">
              <a:spcBef>
                <a:spcPts val="1000"/>
              </a:spcBef>
              <a:spcAft>
                <a:spcPts val="1000"/>
              </a:spcAft>
              <a:buSzPts val="2000"/>
              <a:buChar char="•"/>
            </a:pPr>
            <a:r>
              <a:rPr lang="en-US" sz="2000"/>
              <a:t>Verify the information on the Device Retailer application matches what is on the Retail Tobacco Permit</a:t>
            </a:r>
            <a:endParaRPr sz="20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5"/>
          <p:cNvSpPr txBox="1">
            <a:spLocks noGrp="1"/>
          </p:cNvSpPr>
          <p:nvPr>
            <p:ph type="title"/>
          </p:nvPr>
        </p:nvSpPr>
        <p:spPr>
          <a:xfrm>
            <a:off x="152400" y="0"/>
            <a:ext cx="8813100" cy="7302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2900"/>
              <a:t>Overview of Filing Steps for GovConnectIowa</a:t>
            </a:r>
            <a:endParaRPr sz="2900"/>
          </a:p>
        </p:txBody>
      </p:sp>
      <p:sp>
        <p:nvSpPr>
          <p:cNvPr id="261" name="Google Shape;261;p35"/>
          <p:cNvSpPr txBox="1">
            <a:spLocks noGrp="1"/>
          </p:cNvSpPr>
          <p:nvPr>
            <p:ph type="body" idx="1"/>
          </p:nvPr>
        </p:nvSpPr>
        <p:spPr>
          <a:xfrm>
            <a:off x="253525" y="857250"/>
            <a:ext cx="8712000" cy="3394500"/>
          </a:xfrm>
          <a:prstGeom prst="rect">
            <a:avLst/>
          </a:prstGeom>
        </p:spPr>
        <p:txBody>
          <a:bodyPr spcFirstLastPara="1" wrap="square" lIns="91425" tIns="45700" rIns="91425" bIns="45700" anchor="t" anchorCtr="0">
            <a:noAutofit/>
          </a:bodyPr>
          <a:lstStyle/>
          <a:p>
            <a:pPr marL="457200" lvl="0" indent="-368300" algn="l" rtl="0">
              <a:spcBef>
                <a:spcPts val="0"/>
              </a:spcBef>
              <a:spcAft>
                <a:spcPts val="0"/>
              </a:spcAft>
              <a:buSzPts val="2200"/>
              <a:buAutoNum type="arabicPeriod"/>
            </a:pPr>
            <a:r>
              <a:rPr lang="en-US"/>
              <a:t>Retailer submits and pays for the application</a:t>
            </a:r>
            <a:endParaRPr/>
          </a:p>
          <a:p>
            <a:pPr marL="457200" lvl="0" indent="-368300" algn="l" rtl="0">
              <a:spcBef>
                <a:spcPts val="1000"/>
              </a:spcBef>
              <a:spcAft>
                <a:spcPts val="0"/>
              </a:spcAft>
              <a:buSzPts val="2200"/>
              <a:buAutoNum type="arabicPeriod"/>
            </a:pPr>
            <a:r>
              <a:rPr lang="en-US"/>
              <a:t>Local Authority reviews and approves or denies permit</a:t>
            </a:r>
            <a:endParaRPr/>
          </a:p>
          <a:p>
            <a:pPr marL="457200" lvl="0" indent="-368300" algn="l" rtl="0">
              <a:spcBef>
                <a:spcPts val="1000"/>
              </a:spcBef>
              <a:spcAft>
                <a:spcPts val="0"/>
              </a:spcAft>
              <a:buSzPts val="2200"/>
              <a:buAutoNum type="arabicPeriod"/>
            </a:pPr>
            <a:r>
              <a:rPr lang="en-US"/>
              <a:t>Permit is issued and available for retailer and LA to print online</a:t>
            </a:r>
            <a:endParaRPr/>
          </a:p>
          <a:p>
            <a:pPr marL="457200" lvl="0" indent="-368300" algn="l" rtl="0">
              <a:spcBef>
                <a:spcPts val="1000"/>
              </a:spcBef>
              <a:spcAft>
                <a:spcPts val="0"/>
              </a:spcAft>
              <a:buSzPts val="2200"/>
              <a:buAutoNum type="arabicPeriod"/>
            </a:pPr>
            <a:r>
              <a:rPr lang="en-US"/>
              <a:t>Permit must be posted in retail establishment in public view</a:t>
            </a:r>
            <a:endParaRPr/>
          </a:p>
          <a:p>
            <a:pPr marL="457200" lvl="0" indent="-368300" algn="l" rtl="0">
              <a:spcBef>
                <a:spcPts val="1000"/>
              </a:spcBef>
              <a:spcAft>
                <a:spcPts val="0"/>
              </a:spcAft>
              <a:buSzPts val="2200"/>
              <a:buAutoNum type="arabicPeriod"/>
            </a:pPr>
            <a:r>
              <a:rPr lang="en-US"/>
              <a:t>Permit number issued by IDR and local permit number optional</a:t>
            </a:r>
            <a:endParaRPr/>
          </a:p>
          <a:p>
            <a:pPr marL="457200" lvl="0" indent="-368300" algn="l" rtl="0">
              <a:spcBef>
                <a:spcPts val="1000"/>
              </a:spcBef>
              <a:spcAft>
                <a:spcPts val="0"/>
              </a:spcAft>
              <a:buSzPts val="2200"/>
              <a:buAutoNum type="arabicPeriod"/>
            </a:pPr>
            <a:r>
              <a:rPr lang="en-US"/>
              <a:t>Permit fee disbursed to local authority the month following the approval or denial of the permit in the portal</a:t>
            </a:r>
            <a:endParaRPr/>
          </a:p>
          <a:p>
            <a:pPr marL="457200" lvl="0" indent="0" algn="l" rtl="0">
              <a:spcBef>
                <a:spcPts val="1000"/>
              </a:spcBef>
              <a:spcAft>
                <a:spcPts val="0"/>
              </a:spcAft>
              <a:buNone/>
            </a:pPr>
            <a:r>
              <a:rPr lang="en-US"/>
              <a:t> </a:t>
            </a:r>
            <a:endParaRPr/>
          </a:p>
          <a:p>
            <a:pPr marL="457200" lvl="0" indent="0" algn="l" rtl="0">
              <a:spcBef>
                <a:spcPts val="64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9"/>
          <p:cNvSpPr txBox="1">
            <a:spLocks noGrp="1"/>
          </p:cNvSpPr>
          <p:nvPr>
            <p:ph type="title"/>
          </p:nvPr>
        </p:nvSpPr>
        <p:spPr>
          <a:xfrm>
            <a:off x="152400" y="0"/>
            <a:ext cx="8813100" cy="7302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Agenda</a:t>
            </a:r>
            <a:endParaRPr/>
          </a:p>
        </p:txBody>
      </p:sp>
      <p:sp>
        <p:nvSpPr>
          <p:cNvPr id="63" name="Google Shape;63;p9"/>
          <p:cNvSpPr txBox="1">
            <a:spLocks noGrp="1"/>
          </p:cNvSpPr>
          <p:nvPr>
            <p:ph type="body" idx="1"/>
          </p:nvPr>
        </p:nvSpPr>
        <p:spPr>
          <a:xfrm>
            <a:off x="253525" y="857250"/>
            <a:ext cx="8712000" cy="3394500"/>
          </a:xfrm>
          <a:prstGeom prst="rect">
            <a:avLst/>
          </a:prstGeom>
        </p:spPr>
        <p:txBody>
          <a:bodyPr spcFirstLastPara="1" wrap="square" lIns="91425" tIns="45700" rIns="91425" bIns="45700" anchor="t" anchorCtr="0">
            <a:noAutofit/>
          </a:bodyPr>
          <a:lstStyle/>
          <a:p>
            <a:pPr marL="457200" lvl="0" indent="-355600" algn="l" rtl="0">
              <a:spcBef>
                <a:spcPts val="640"/>
              </a:spcBef>
              <a:spcAft>
                <a:spcPts val="0"/>
              </a:spcAft>
              <a:buSzPts val="2000"/>
              <a:buChar char="•"/>
            </a:pPr>
            <a:r>
              <a:rPr lang="en-US" sz="2000"/>
              <a:t>Reviewing the customer journey and GovConnectIowa</a:t>
            </a:r>
            <a:endParaRPr sz="2000"/>
          </a:p>
          <a:p>
            <a:pPr marL="457200" lvl="0" indent="-355600" algn="l" rtl="0">
              <a:spcBef>
                <a:spcPts val="1000"/>
              </a:spcBef>
              <a:spcAft>
                <a:spcPts val="0"/>
              </a:spcAft>
              <a:buSzPts val="2000"/>
              <a:buChar char="•"/>
            </a:pPr>
            <a:r>
              <a:rPr lang="en-US" sz="2000"/>
              <a:t>Understanding permit types</a:t>
            </a:r>
            <a:endParaRPr sz="2000"/>
          </a:p>
          <a:p>
            <a:pPr marL="457200" lvl="0" indent="-355600" algn="l" rtl="0">
              <a:spcBef>
                <a:spcPts val="1000"/>
              </a:spcBef>
              <a:spcAft>
                <a:spcPts val="0"/>
              </a:spcAft>
              <a:buSzPts val="2000"/>
              <a:buChar char="•"/>
            </a:pPr>
            <a:r>
              <a:rPr lang="en-US" sz="2000"/>
              <a:t>Navigating the Tobacco Licensing Portal</a:t>
            </a:r>
            <a:endParaRPr sz="2000"/>
          </a:p>
          <a:p>
            <a:pPr marL="457200" lvl="0" indent="-355600" algn="l" rtl="0">
              <a:spcBef>
                <a:spcPts val="1000"/>
              </a:spcBef>
              <a:spcAft>
                <a:spcPts val="0"/>
              </a:spcAft>
              <a:buSzPts val="2000"/>
              <a:buChar char="•"/>
            </a:pPr>
            <a:r>
              <a:rPr lang="en-US" sz="2000"/>
              <a:t>Available resources</a:t>
            </a:r>
            <a:endParaRPr sz="2000"/>
          </a:p>
          <a:p>
            <a:pPr marL="457200" lvl="0" indent="-355600" algn="l" rtl="0">
              <a:spcBef>
                <a:spcPts val="1000"/>
              </a:spcBef>
              <a:spcAft>
                <a:spcPts val="1000"/>
              </a:spcAft>
              <a:buSzPts val="2000"/>
              <a:buChar char="•"/>
            </a:pPr>
            <a:r>
              <a:rPr lang="en-US" sz="2000"/>
              <a:t>Q&amp;A</a:t>
            </a:r>
            <a:endParaRPr sz="20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6"/>
          <p:cNvSpPr txBox="1">
            <a:spLocks noGrp="1"/>
          </p:cNvSpPr>
          <p:nvPr>
            <p:ph type="ctrTitle"/>
          </p:nvPr>
        </p:nvSpPr>
        <p:spPr>
          <a:xfrm>
            <a:off x="290850" y="1927950"/>
            <a:ext cx="8562300" cy="1287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300"/>
              <a:t>Navigating the Tobacco Licensing Portal</a:t>
            </a:r>
            <a:endParaRPr sz="3300"/>
          </a:p>
        </p:txBody>
      </p:sp>
      <p:sp>
        <p:nvSpPr>
          <p:cNvPr id="268" name="Google Shape;268;p36"/>
          <p:cNvSpPr txBox="1">
            <a:spLocks noGrp="1"/>
          </p:cNvSpPr>
          <p:nvPr>
            <p:ph type="subTitle" idx="1"/>
          </p:nvPr>
        </p:nvSpPr>
        <p:spPr>
          <a:xfrm>
            <a:off x="1371600" y="2914650"/>
            <a:ext cx="6400800" cy="1314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640"/>
              </a:spcBef>
              <a:spcAft>
                <a:spcPts val="0"/>
              </a:spcAft>
              <a:buSzPts val="3200"/>
              <a:buNone/>
            </a:pPr>
            <a:r>
              <a:rPr lang="en-US">
                <a:solidFill>
                  <a:srgbClr val="C5D969"/>
                </a:solidFill>
              </a:rPr>
              <a:t>What do you see?</a:t>
            </a:r>
            <a:endParaRPr>
              <a:solidFill>
                <a:srgbClr val="C5D969"/>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7"/>
          <p:cNvSpPr txBox="1">
            <a:spLocks noGrp="1"/>
          </p:cNvSpPr>
          <p:nvPr>
            <p:ph type="title"/>
          </p:nvPr>
        </p:nvSpPr>
        <p:spPr>
          <a:xfrm>
            <a:off x="152400" y="0"/>
            <a:ext cx="8813100" cy="7302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Tobacco Licensing Portal</a:t>
            </a:r>
            <a:endParaRPr/>
          </a:p>
        </p:txBody>
      </p:sp>
      <p:sp>
        <p:nvSpPr>
          <p:cNvPr id="275" name="Google Shape;275;p37"/>
          <p:cNvSpPr txBox="1">
            <a:spLocks noGrp="1"/>
          </p:cNvSpPr>
          <p:nvPr>
            <p:ph type="body" idx="1"/>
          </p:nvPr>
        </p:nvSpPr>
        <p:spPr>
          <a:xfrm>
            <a:off x="253525" y="857250"/>
            <a:ext cx="8712000" cy="14835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2000" b="1"/>
              <a:t>What is it?</a:t>
            </a:r>
            <a:endParaRPr sz="2000" b="1"/>
          </a:p>
          <a:p>
            <a:pPr marL="457200" lvl="0" indent="-355600" algn="l" rtl="0">
              <a:spcBef>
                <a:spcPts val="640"/>
              </a:spcBef>
              <a:spcAft>
                <a:spcPts val="0"/>
              </a:spcAft>
              <a:buSzPts val="2000"/>
              <a:buChar char="•"/>
            </a:pPr>
            <a:r>
              <a:rPr lang="en-US" sz="2000"/>
              <a:t>Portal used by local authorities to review and approve or deny Retail Tobacco Permit and Device Retailer Permit applications and report actions for </a:t>
            </a:r>
            <a:r>
              <a:rPr lang="en-US" sz="2000">
                <a:highlight>
                  <a:schemeClr val="lt1"/>
                </a:highlight>
              </a:rPr>
              <a:t>tobacco </a:t>
            </a:r>
            <a:r>
              <a:rPr lang="en-US" sz="2000"/>
              <a:t>sale-to-minor violations</a:t>
            </a:r>
            <a:endParaRPr sz="2000"/>
          </a:p>
        </p:txBody>
      </p:sp>
      <p:pic>
        <p:nvPicPr>
          <p:cNvPr id="276" name="Google Shape;276;p37"/>
          <p:cNvPicPr preferRelativeResize="0"/>
          <p:nvPr/>
        </p:nvPicPr>
        <p:blipFill>
          <a:blip r:embed="rId3">
            <a:alphaModFix/>
          </a:blip>
          <a:stretch>
            <a:fillRect/>
          </a:stretch>
        </p:blipFill>
        <p:spPr>
          <a:xfrm>
            <a:off x="3262425" y="2311275"/>
            <a:ext cx="5206726" cy="2673825"/>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pic>
      <p:sp>
        <p:nvSpPr>
          <p:cNvPr id="277" name="Google Shape;277;p37"/>
          <p:cNvSpPr/>
          <p:nvPr/>
        </p:nvSpPr>
        <p:spPr>
          <a:xfrm>
            <a:off x="4094450" y="2370025"/>
            <a:ext cx="336600" cy="2034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cxnSp>
        <p:nvCxnSpPr>
          <p:cNvPr id="278" name="Google Shape;278;p37"/>
          <p:cNvCxnSpPr>
            <a:stCxn id="279" idx="1"/>
          </p:cNvCxnSpPr>
          <p:nvPr/>
        </p:nvCxnSpPr>
        <p:spPr>
          <a:xfrm flipH="1">
            <a:off x="4737600" y="2471725"/>
            <a:ext cx="586500" cy="7800"/>
          </a:xfrm>
          <a:prstGeom prst="straightConnector1">
            <a:avLst/>
          </a:prstGeom>
          <a:noFill/>
          <a:ln w="9525" cap="flat" cmpd="sng">
            <a:solidFill>
              <a:srgbClr val="FF0000"/>
            </a:solidFill>
            <a:prstDash val="solid"/>
            <a:round/>
            <a:headEnd type="none" w="med" len="med"/>
            <a:tailEnd type="triangle" w="med" len="med"/>
          </a:ln>
        </p:spPr>
      </p:cxnSp>
      <p:sp>
        <p:nvSpPr>
          <p:cNvPr id="279" name="Google Shape;279;p37"/>
          <p:cNvSpPr txBox="1"/>
          <p:nvPr/>
        </p:nvSpPr>
        <p:spPr>
          <a:xfrm>
            <a:off x="5324100" y="2256175"/>
            <a:ext cx="2121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a:solidFill>
                  <a:srgbClr val="FF0000"/>
                </a:solidFill>
                <a:latin typeface="Source Sans Pro"/>
                <a:ea typeface="Source Sans Pro"/>
                <a:cs typeface="Source Sans Pro"/>
                <a:sym typeface="Source Sans Pro"/>
              </a:rPr>
              <a:t>Am I in the right place?</a:t>
            </a:r>
            <a:endParaRPr sz="1600">
              <a:solidFill>
                <a:srgbClr val="FF0000"/>
              </a:solidFill>
              <a:latin typeface="Source Sans Pro"/>
              <a:ea typeface="Source Sans Pro"/>
              <a:cs typeface="Source Sans Pro"/>
              <a:sym typeface="Source Sans Pro"/>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8"/>
          <p:cNvSpPr txBox="1">
            <a:spLocks noGrp="1"/>
          </p:cNvSpPr>
          <p:nvPr>
            <p:ph type="title"/>
          </p:nvPr>
        </p:nvSpPr>
        <p:spPr>
          <a:xfrm>
            <a:off x="152400" y="0"/>
            <a:ext cx="8813100" cy="7302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Accessing the Portal</a:t>
            </a:r>
            <a:endParaRPr/>
          </a:p>
        </p:txBody>
      </p:sp>
      <p:sp>
        <p:nvSpPr>
          <p:cNvPr id="286" name="Google Shape;286;p38"/>
          <p:cNvSpPr txBox="1">
            <a:spLocks noGrp="1"/>
          </p:cNvSpPr>
          <p:nvPr>
            <p:ph type="body" idx="1"/>
          </p:nvPr>
        </p:nvSpPr>
        <p:spPr>
          <a:xfrm>
            <a:off x="253525" y="857250"/>
            <a:ext cx="8712000" cy="3394500"/>
          </a:xfrm>
          <a:prstGeom prst="rect">
            <a:avLst/>
          </a:prstGeom>
        </p:spPr>
        <p:txBody>
          <a:bodyPr spcFirstLastPara="1" wrap="square" lIns="91425" tIns="45700" rIns="91425" bIns="45700" anchor="t" anchorCtr="0">
            <a:noAutofit/>
          </a:bodyPr>
          <a:lstStyle/>
          <a:p>
            <a:pPr marL="457200" lvl="0" indent="-355600" algn="l" rtl="0">
              <a:spcBef>
                <a:spcPts val="640"/>
              </a:spcBef>
              <a:spcAft>
                <a:spcPts val="0"/>
              </a:spcAft>
              <a:buSzPts val="2000"/>
              <a:buChar char="•"/>
            </a:pPr>
            <a:r>
              <a:rPr lang="en-US" sz="2000"/>
              <a:t>Access was granted in November 2024 to cities and counties</a:t>
            </a:r>
            <a:endParaRPr sz="2000"/>
          </a:p>
          <a:p>
            <a:pPr marL="457200" lvl="0" indent="-355600" algn="l" rtl="0">
              <a:spcBef>
                <a:spcPts val="1000"/>
              </a:spcBef>
              <a:spcAft>
                <a:spcPts val="0"/>
              </a:spcAft>
              <a:buSzPts val="2000"/>
              <a:buChar char="•"/>
            </a:pPr>
            <a:r>
              <a:rPr lang="en-US" sz="2000"/>
              <a:t>If you have never used the portal and need access, email </a:t>
            </a:r>
            <a:r>
              <a:rPr lang="en-US" sz="2000" u="sng">
                <a:solidFill>
                  <a:schemeClr val="hlink"/>
                </a:solidFill>
                <a:hlinkClick r:id="rId3"/>
              </a:rPr>
              <a:t>iapledge@iowa.gov</a:t>
            </a:r>
            <a:r>
              <a:rPr lang="en-US" sz="2000"/>
              <a:t>. </a:t>
            </a:r>
            <a:endParaRPr sz="2000"/>
          </a:p>
          <a:p>
            <a:pPr marL="457200" lvl="0" indent="-355600" algn="l" rtl="0">
              <a:spcBef>
                <a:spcPts val="1000"/>
              </a:spcBef>
              <a:spcAft>
                <a:spcPts val="1000"/>
              </a:spcAft>
              <a:buSzPts val="2000"/>
              <a:buChar char="•"/>
            </a:pPr>
            <a:r>
              <a:rPr lang="en-US" sz="2000"/>
              <a:t>If you’ve logged in before and are having trouble logging in, call our Taxpayer Services team at 515-281-3114</a:t>
            </a:r>
            <a:endParaRPr sz="20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9"/>
          <p:cNvSpPr txBox="1">
            <a:spLocks noGrp="1"/>
          </p:cNvSpPr>
          <p:nvPr>
            <p:ph type="title"/>
          </p:nvPr>
        </p:nvSpPr>
        <p:spPr>
          <a:xfrm>
            <a:off x="152400" y="0"/>
            <a:ext cx="8813100" cy="7302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Using Multiple Portals</a:t>
            </a:r>
            <a:endParaRPr/>
          </a:p>
        </p:txBody>
      </p:sp>
      <p:sp>
        <p:nvSpPr>
          <p:cNvPr id="293" name="Google Shape;293;p39"/>
          <p:cNvSpPr txBox="1">
            <a:spLocks noGrp="1"/>
          </p:cNvSpPr>
          <p:nvPr>
            <p:ph type="body" idx="1"/>
          </p:nvPr>
        </p:nvSpPr>
        <p:spPr>
          <a:xfrm>
            <a:off x="253525" y="857250"/>
            <a:ext cx="4714500" cy="25953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2000"/>
              <a:t>Full list of portals can be found at </a:t>
            </a:r>
            <a:r>
              <a:rPr lang="en-US" sz="2000" u="sng">
                <a:solidFill>
                  <a:schemeClr val="hlink"/>
                </a:solidFill>
                <a:hlinkClick r:id="rId3"/>
              </a:rPr>
              <a:t>revenue.iowa.gov/portals</a:t>
            </a:r>
            <a:r>
              <a:rPr lang="en-US" sz="2000"/>
              <a:t>. </a:t>
            </a:r>
            <a:endParaRPr sz="2000"/>
          </a:p>
          <a:p>
            <a:pPr marL="0" lvl="0" indent="0" algn="l" rtl="0">
              <a:spcBef>
                <a:spcPts val="640"/>
              </a:spcBef>
              <a:spcAft>
                <a:spcPts val="0"/>
              </a:spcAft>
              <a:buNone/>
            </a:pPr>
            <a:endParaRPr sz="2000"/>
          </a:p>
          <a:p>
            <a:pPr marL="0" lvl="0" indent="0" algn="l" rtl="0">
              <a:spcBef>
                <a:spcPts val="640"/>
              </a:spcBef>
              <a:spcAft>
                <a:spcPts val="0"/>
              </a:spcAft>
              <a:buNone/>
            </a:pPr>
            <a:r>
              <a:rPr lang="en-US" sz="2000" b="1"/>
              <a:t>Streamlined Access with Single Sign-On</a:t>
            </a:r>
            <a:endParaRPr sz="2000" b="1"/>
          </a:p>
          <a:p>
            <a:pPr marL="0" lvl="0" indent="0" algn="l" rtl="0">
              <a:spcBef>
                <a:spcPts val="640"/>
              </a:spcBef>
              <a:spcAft>
                <a:spcPts val="0"/>
              </a:spcAft>
              <a:buNone/>
            </a:pPr>
            <a:r>
              <a:rPr lang="en-US" sz="2000"/>
              <a:t>You can use a single set of login credentials across all portals. If you're managing multiple usernames, contact us, and we'll merge them into one account for easier access.</a:t>
            </a:r>
            <a:endParaRPr sz="2000"/>
          </a:p>
        </p:txBody>
      </p:sp>
      <p:pic>
        <p:nvPicPr>
          <p:cNvPr id="294" name="Google Shape;294;p39"/>
          <p:cNvPicPr preferRelativeResize="0"/>
          <p:nvPr/>
        </p:nvPicPr>
        <p:blipFill>
          <a:blip r:embed="rId4">
            <a:alphaModFix/>
          </a:blip>
          <a:stretch>
            <a:fillRect/>
          </a:stretch>
        </p:blipFill>
        <p:spPr>
          <a:xfrm>
            <a:off x="5366050" y="517500"/>
            <a:ext cx="3220316" cy="4108499"/>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0"/>
          <p:cNvSpPr txBox="1">
            <a:spLocks noGrp="1"/>
          </p:cNvSpPr>
          <p:nvPr>
            <p:ph type="title"/>
          </p:nvPr>
        </p:nvSpPr>
        <p:spPr>
          <a:xfrm>
            <a:off x="152400" y="0"/>
            <a:ext cx="8813100" cy="7302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Forgot Username or Password?</a:t>
            </a:r>
            <a:endParaRPr/>
          </a:p>
        </p:txBody>
      </p:sp>
      <p:sp>
        <p:nvSpPr>
          <p:cNvPr id="301" name="Google Shape;301;p40"/>
          <p:cNvSpPr txBox="1">
            <a:spLocks noGrp="1"/>
          </p:cNvSpPr>
          <p:nvPr>
            <p:ph type="body" idx="1"/>
          </p:nvPr>
        </p:nvSpPr>
        <p:spPr>
          <a:xfrm>
            <a:off x="253525" y="857250"/>
            <a:ext cx="8712000" cy="33945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2000" b="1"/>
              <a:t>Forgot your login information? </a:t>
            </a:r>
            <a:r>
              <a:rPr lang="en-US" sz="2000"/>
              <a:t>You can reset it yourself! </a:t>
            </a:r>
            <a:endParaRPr sz="2000"/>
          </a:p>
          <a:p>
            <a:pPr marL="457200" lvl="0" indent="-355600" algn="l" rtl="0">
              <a:spcBef>
                <a:spcPts val="1000"/>
              </a:spcBef>
              <a:spcAft>
                <a:spcPts val="0"/>
              </a:spcAft>
              <a:buSzPts val="2000"/>
              <a:buAutoNum type="arabicPeriod"/>
            </a:pPr>
            <a:r>
              <a:rPr lang="en-US" sz="2000"/>
              <a:t>Click “Forgot username or password?”</a:t>
            </a:r>
            <a:endParaRPr sz="2000"/>
          </a:p>
          <a:p>
            <a:pPr marL="457200" lvl="0" indent="-355600" algn="l" rtl="0">
              <a:spcBef>
                <a:spcPts val="1000"/>
              </a:spcBef>
              <a:spcAft>
                <a:spcPts val="0"/>
              </a:spcAft>
              <a:buSzPts val="2000"/>
              <a:buAutoNum type="arabicPeriod"/>
            </a:pPr>
            <a:r>
              <a:rPr lang="en-US" sz="2000"/>
              <a:t>Enter your username or click “Forgot your username?” </a:t>
            </a:r>
            <a:endParaRPr sz="2000"/>
          </a:p>
          <a:p>
            <a:pPr marL="457200" lvl="0" indent="-355600" algn="l" rtl="0">
              <a:spcBef>
                <a:spcPts val="1000"/>
              </a:spcBef>
              <a:spcAft>
                <a:spcPts val="0"/>
              </a:spcAft>
              <a:buSzPts val="2000"/>
              <a:buAutoNum type="arabicPeriod"/>
            </a:pPr>
            <a:r>
              <a:rPr lang="en-US" sz="2000"/>
              <a:t>Check your email (including spam/junk folders) for reset instructions</a:t>
            </a:r>
            <a:endParaRPr sz="2000"/>
          </a:p>
          <a:p>
            <a:pPr marL="0" lvl="0" indent="0" algn="l" rtl="0">
              <a:spcBef>
                <a:spcPts val="1000"/>
              </a:spcBef>
              <a:spcAft>
                <a:spcPts val="0"/>
              </a:spcAft>
              <a:buNone/>
            </a:pPr>
            <a:endParaRPr sz="2000"/>
          </a:p>
          <a:p>
            <a:pPr marL="0" lvl="0" indent="0" algn="l" rtl="0">
              <a:spcBef>
                <a:spcPts val="1000"/>
              </a:spcBef>
              <a:spcAft>
                <a:spcPts val="1000"/>
              </a:spcAft>
              <a:buNone/>
            </a:pPr>
            <a:r>
              <a:rPr lang="en-US" sz="2000" b="1"/>
              <a:t>Tip: </a:t>
            </a:r>
            <a:r>
              <a:rPr lang="en-US" sz="2000"/>
              <a:t>If you don’t remember your secret question</a:t>
            </a:r>
            <a:br>
              <a:rPr lang="en-US" sz="2000"/>
            </a:br>
            <a:r>
              <a:rPr lang="en-US" sz="2000"/>
              <a:t>you </a:t>
            </a:r>
            <a:r>
              <a:rPr lang="en-US" sz="2000" i="1"/>
              <a:t>might </a:t>
            </a:r>
            <a:r>
              <a:rPr lang="en-US" sz="2000"/>
              <a:t>have to call us. But you can try this first!</a:t>
            </a:r>
            <a:endParaRPr sz="2000"/>
          </a:p>
        </p:txBody>
      </p:sp>
      <p:pic>
        <p:nvPicPr>
          <p:cNvPr id="302" name="Google Shape;302;p40"/>
          <p:cNvPicPr preferRelativeResize="0"/>
          <p:nvPr/>
        </p:nvPicPr>
        <p:blipFill>
          <a:blip r:embed="rId3">
            <a:alphaModFix/>
          </a:blip>
          <a:stretch>
            <a:fillRect/>
          </a:stretch>
        </p:blipFill>
        <p:spPr>
          <a:xfrm>
            <a:off x="6004675" y="2813148"/>
            <a:ext cx="2691150" cy="1997975"/>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1"/>
          <p:cNvSpPr txBox="1">
            <a:spLocks noGrp="1"/>
          </p:cNvSpPr>
          <p:nvPr>
            <p:ph type="title"/>
          </p:nvPr>
        </p:nvSpPr>
        <p:spPr>
          <a:xfrm>
            <a:off x="152400" y="0"/>
            <a:ext cx="8813100" cy="7302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2800"/>
              <a:t>What Can I Do on the Tobacco Licensing Portal?</a:t>
            </a:r>
            <a:endParaRPr sz="2800"/>
          </a:p>
        </p:txBody>
      </p:sp>
      <p:sp>
        <p:nvSpPr>
          <p:cNvPr id="309" name="Google Shape;309;p41"/>
          <p:cNvSpPr txBox="1">
            <a:spLocks noGrp="1"/>
          </p:cNvSpPr>
          <p:nvPr>
            <p:ph type="body" idx="1"/>
          </p:nvPr>
        </p:nvSpPr>
        <p:spPr>
          <a:xfrm>
            <a:off x="253525" y="857250"/>
            <a:ext cx="8712000" cy="3394500"/>
          </a:xfrm>
          <a:prstGeom prst="rect">
            <a:avLst/>
          </a:prstGeom>
        </p:spPr>
        <p:txBody>
          <a:bodyPr spcFirstLastPara="1" wrap="square" lIns="91425" tIns="45700" rIns="91425" bIns="45700" anchor="t" anchorCtr="0">
            <a:noAutofit/>
          </a:bodyPr>
          <a:lstStyle/>
          <a:p>
            <a:pPr marL="457200" lvl="0" indent="-355600" algn="l" rtl="0">
              <a:spcBef>
                <a:spcPts val="640"/>
              </a:spcBef>
              <a:spcAft>
                <a:spcPts val="0"/>
              </a:spcAft>
              <a:buSzPts val="2000"/>
              <a:buChar char="•"/>
            </a:pPr>
            <a:r>
              <a:rPr lang="en-US" sz="2000"/>
              <a:t>View messages and letters we send you</a:t>
            </a:r>
            <a:endParaRPr sz="2000"/>
          </a:p>
          <a:p>
            <a:pPr marL="457200" lvl="0" indent="-355600" algn="l" rtl="0">
              <a:spcBef>
                <a:spcPts val="1000"/>
              </a:spcBef>
              <a:spcAft>
                <a:spcPts val="0"/>
              </a:spcAft>
              <a:buSzPts val="2000"/>
              <a:buChar char="•"/>
            </a:pPr>
            <a:r>
              <a:rPr lang="en-US" sz="2000"/>
              <a:t>View outstanding applications that need your review</a:t>
            </a:r>
            <a:endParaRPr sz="2000"/>
          </a:p>
          <a:p>
            <a:pPr marL="457200" lvl="0" indent="-355600" algn="l" rtl="0">
              <a:spcBef>
                <a:spcPts val="1000"/>
              </a:spcBef>
              <a:spcAft>
                <a:spcPts val="0"/>
              </a:spcAft>
              <a:buSzPts val="2000"/>
              <a:buChar char="•"/>
            </a:pPr>
            <a:r>
              <a:rPr lang="en-US" sz="2000"/>
              <a:t>View approved permits in your jurisdiction</a:t>
            </a:r>
            <a:endParaRPr sz="2000"/>
          </a:p>
          <a:p>
            <a:pPr marL="457200" lvl="0" indent="-355600" algn="l" rtl="0">
              <a:spcBef>
                <a:spcPts val="1000"/>
              </a:spcBef>
              <a:spcAft>
                <a:spcPts val="0"/>
              </a:spcAft>
              <a:buSzPts val="2000"/>
              <a:buChar char="•"/>
            </a:pPr>
            <a:r>
              <a:rPr lang="en-US" sz="2000"/>
              <a:t>Submit and view paper applications you provided</a:t>
            </a:r>
            <a:endParaRPr sz="2000"/>
          </a:p>
          <a:p>
            <a:pPr marL="457200" lvl="0" indent="-355600" algn="l" rtl="0">
              <a:spcBef>
                <a:spcPts val="1000"/>
              </a:spcBef>
              <a:spcAft>
                <a:spcPts val="0"/>
              </a:spcAft>
              <a:buSzPts val="2000"/>
              <a:buChar char="•"/>
            </a:pPr>
            <a:r>
              <a:rPr lang="en-US" sz="2000"/>
              <a:t>View prior permit fee distributions</a:t>
            </a:r>
            <a:endParaRPr sz="2000"/>
          </a:p>
          <a:p>
            <a:pPr marL="457200" lvl="0" indent="-355600" algn="l" rtl="0">
              <a:spcBef>
                <a:spcPts val="1000"/>
              </a:spcBef>
              <a:spcAft>
                <a:spcPts val="0"/>
              </a:spcAft>
              <a:buSzPts val="2000"/>
              <a:buChar char="•"/>
            </a:pPr>
            <a:r>
              <a:rPr lang="en-US" sz="2000"/>
              <a:t>Tell us if you’re pursuing civil penalties for sale-to-minor violations</a:t>
            </a:r>
            <a:endParaRPr sz="2000"/>
          </a:p>
          <a:p>
            <a:pPr marL="457200" lvl="0" indent="-355600" algn="l" rtl="0">
              <a:spcBef>
                <a:spcPts val="1000"/>
              </a:spcBef>
              <a:spcAft>
                <a:spcPts val="1000"/>
              </a:spcAft>
              <a:buSzPts val="2000"/>
              <a:buChar char="•"/>
            </a:pPr>
            <a:r>
              <a:rPr lang="en-US" sz="2000"/>
              <a:t>Submit information for civil penalties for sale-to-minor violations you pursued</a:t>
            </a:r>
            <a:endParaRPr sz="20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2"/>
          <p:cNvSpPr txBox="1">
            <a:spLocks noGrp="1"/>
          </p:cNvSpPr>
          <p:nvPr>
            <p:ph type="title"/>
          </p:nvPr>
        </p:nvSpPr>
        <p:spPr>
          <a:xfrm>
            <a:off x="152400" y="0"/>
            <a:ext cx="8813100" cy="7302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Notifications</a:t>
            </a:r>
            <a:endParaRPr/>
          </a:p>
        </p:txBody>
      </p:sp>
      <p:sp>
        <p:nvSpPr>
          <p:cNvPr id="316" name="Google Shape;316;p42"/>
          <p:cNvSpPr txBox="1">
            <a:spLocks noGrp="1"/>
          </p:cNvSpPr>
          <p:nvPr>
            <p:ph type="body" idx="1"/>
          </p:nvPr>
        </p:nvSpPr>
        <p:spPr>
          <a:xfrm>
            <a:off x="253525" y="857250"/>
            <a:ext cx="8712000" cy="33945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2000"/>
              <a:t>We will send you an email or web message when:</a:t>
            </a:r>
            <a:endParaRPr sz="2000"/>
          </a:p>
          <a:p>
            <a:pPr marL="457200" lvl="0" indent="-355600" algn="l" rtl="0">
              <a:spcBef>
                <a:spcPts val="640"/>
              </a:spcBef>
              <a:spcAft>
                <a:spcPts val="0"/>
              </a:spcAft>
              <a:buSzPts val="2000"/>
              <a:buChar char="•"/>
            </a:pPr>
            <a:r>
              <a:rPr lang="en-US" sz="2000"/>
              <a:t>An application is ready for your review</a:t>
            </a:r>
            <a:endParaRPr sz="2000"/>
          </a:p>
          <a:p>
            <a:pPr marL="457200" lvl="0" indent="-355600" algn="l" rtl="0">
              <a:spcBef>
                <a:spcPts val="1000"/>
              </a:spcBef>
              <a:spcAft>
                <a:spcPts val="0"/>
              </a:spcAft>
              <a:buSzPts val="2000"/>
              <a:buChar char="•"/>
            </a:pPr>
            <a:r>
              <a:rPr lang="en-US" sz="2000"/>
              <a:t>A response is needed regarding a civil penalty for a sale to minor violation</a:t>
            </a:r>
            <a:endParaRPr sz="2000"/>
          </a:p>
          <a:p>
            <a:pPr marL="457200" lvl="0" indent="-355600" algn="l" rtl="0">
              <a:spcBef>
                <a:spcPts val="1000"/>
              </a:spcBef>
              <a:spcAft>
                <a:spcPts val="0"/>
              </a:spcAft>
              <a:buSzPts val="2000"/>
              <a:buChar char="•"/>
            </a:pPr>
            <a:r>
              <a:rPr lang="en-US" sz="2000"/>
              <a:t>A letter is ready for your review</a:t>
            </a:r>
            <a:endParaRPr sz="2000"/>
          </a:p>
          <a:p>
            <a:pPr marL="457200" lvl="0" indent="-355600" algn="l" rtl="0">
              <a:spcBef>
                <a:spcPts val="1000"/>
              </a:spcBef>
              <a:spcAft>
                <a:spcPts val="1000"/>
              </a:spcAft>
              <a:buSzPts val="2000"/>
              <a:buChar char="•"/>
            </a:pPr>
            <a:r>
              <a:rPr lang="en-US" sz="2000"/>
              <a:t>An update has been made to your portal account</a:t>
            </a:r>
            <a:endParaRPr sz="20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3"/>
          <p:cNvSpPr txBox="1">
            <a:spLocks noGrp="1"/>
          </p:cNvSpPr>
          <p:nvPr>
            <p:ph type="title"/>
          </p:nvPr>
        </p:nvSpPr>
        <p:spPr>
          <a:xfrm>
            <a:off x="152400" y="0"/>
            <a:ext cx="8813100" cy="7302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Action Center</a:t>
            </a:r>
            <a:endParaRPr/>
          </a:p>
        </p:txBody>
      </p:sp>
      <p:sp>
        <p:nvSpPr>
          <p:cNvPr id="323" name="Google Shape;323;p43"/>
          <p:cNvSpPr txBox="1">
            <a:spLocks noGrp="1"/>
          </p:cNvSpPr>
          <p:nvPr>
            <p:ph type="body" idx="1"/>
          </p:nvPr>
        </p:nvSpPr>
        <p:spPr>
          <a:xfrm>
            <a:off x="253500" y="810275"/>
            <a:ext cx="8712000" cy="12567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b="1"/>
              <a:t>What is it?</a:t>
            </a:r>
            <a:endParaRPr b="1"/>
          </a:p>
          <a:p>
            <a:pPr marL="0" lvl="0" indent="0" algn="l" rtl="0">
              <a:spcBef>
                <a:spcPts val="640"/>
              </a:spcBef>
              <a:spcAft>
                <a:spcPts val="0"/>
              </a:spcAft>
              <a:buNone/>
            </a:pPr>
            <a:r>
              <a:rPr lang="en-US"/>
              <a:t>The </a:t>
            </a:r>
            <a:r>
              <a:rPr lang="en-US" i="1"/>
              <a:t>Action Center</a:t>
            </a:r>
            <a:r>
              <a:rPr lang="en-US"/>
              <a:t> tab lists all the current actions that the portal expects you needs to take.</a:t>
            </a:r>
            <a:endParaRPr/>
          </a:p>
        </p:txBody>
      </p:sp>
      <p:pic>
        <p:nvPicPr>
          <p:cNvPr id="324" name="Google Shape;324;p43"/>
          <p:cNvPicPr preferRelativeResize="0"/>
          <p:nvPr/>
        </p:nvPicPr>
        <p:blipFill>
          <a:blip r:embed="rId3">
            <a:alphaModFix/>
          </a:blip>
          <a:stretch>
            <a:fillRect/>
          </a:stretch>
        </p:blipFill>
        <p:spPr>
          <a:xfrm>
            <a:off x="1816275" y="2154800"/>
            <a:ext cx="6845974" cy="2916125"/>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pic>
      <p:sp>
        <p:nvSpPr>
          <p:cNvPr id="325" name="Google Shape;325;p43"/>
          <p:cNvSpPr/>
          <p:nvPr/>
        </p:nvSpPr>
        <p:spPr>
          <a:xfrm>
            <a:off x="1816275" y="2810525"/>
            <a:ext cx="853500" cy="3444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44"/>
          <p:cNvSpPr txBox="1">
            <a:spLocks noGrp="1"/>
          </p:cNvSpPr>
          <p:nvPr>
            <p:ph type="title"/>
          </p:nvPr>
        </p:nvSpPr>
        <p:spPr>
          <a:xfrm>
            <a:off x="152400" y="0"/>
            <a:ext cx="8813100" cy="7302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Viewing Outstanding Applications</a:t>
            </a:r>
            <a:endParaRPr/>
          </a:p>
        </p:txBody>
      </p:sp>
      <p:pic>
        <p:nvPicPr>
          <p:cNvPr id="332" name="Google Shape;332;p44"/>
          <p:cNvPicPr preferRelativeResize="0"/>
          <p:nvPr/>
        </p:nvPicPr>
        <p:blipFill>
          <a:blip r:embed="rId3">
            <a:alphaModFix/>
          </a:blip>
          <a:stretch>
            <a:fillRect/>
          </a:stretch>
        </p:blipFill>
        <p:spPr>
          <a:xfrm>
            <a:off x="165450" y="994225"/>
            <a:ext cx="8813100" cy="1577520"/>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pic>
      <p:sp>
        <p:nvSpPr>
          <p:cNvPr id="333" name="Google Shape;333;p44"/>
          <p:cNvSpPr txBox="1">
            <a:spLocks noGrp="1"/>
          </p:cNvSpPr>
          <p:nvPr>
            <p:ph type="body" idx="1"/>
          </p:nvPr>
        </p:nvSpPr>
        <p:spPr>
          <a:xfrm>
            <a:off x="398850" y="2835775"/>
            <a:ext cx="8320200" cy="16377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2000" u="sng"/>
              <a:t>Applications Ready For Review</a:t>
            </a:r>
            <a:endParaRPr sz="2000" u="sng"/>
          </a:p>
          <a:p>
            <a:pPr marL="457200" lvl="0" indent="-368300" algn="l" rtl="0">
              <a:spcBef>
                <a:spcPts val="640"/>
              </a:spcBef>
              <a:spcAft>
                <a:spcPts val="0"/>
              </a:spcAft>
              <a:buSzPts val="2200"/>
              <a:buChar char="•"/>
            </a:pPr>
            <a:r>
              <a:rPr lang="en-US"/>
              <a:t>Two application types: </a:t>
            </a:r>
            <a:endParaRPr/>
          </a:p>
          <a:p>
            <a:pPr marL="914400" lvl="1" indent="-355600" algn="l" rtl="0">
              <a:spcBef>
                <a:spcPts val="0"/>
              </a:spcBef>
              <a:spcAft>
                <a:spcPts val="0"/>
              </a:spcAft>
              <a:buSzPts val="2000"/>
              <a:buChar char="–"/>
            </a:pPr>
            <a:r>
              <a:rPr lang="en-US"/>
              <a:t>Tobacco Retail</a:t>
            </a:r>
            <a:endParaRPr/>
          </a:p>
          <a:p>
            <a:pPr marL="914400" lvl="1" indent="-355600" algn="l" rtl="0">
              <a:spcBef>
                <a:spcPts val="0"/>
              </a:spcBef>
              <a:spcAft>
                <a:spcPts val="0"/>
              </a:spcAft>
              <a:buSzPts val="2000"/>
              <a:buChar char="–"/>
            </a:pPr>
            <a:r>
              <a:rPr lang="en-US"/>
              <a:t>Device Retailer</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45"/>
          <p:cNvSpPr txBox="1">
            <a:spLocks noGrp="1"/>
          </p:cNvSpPr>
          <p:nvPr>
            <p:ph type="title"/>
          </p:nvPr>
        </p:nvSpPr>
        <p:spPr>
          <a:xfrm>
            <a:off x="152400" y="0"/>
            <a:ext cx="8813100" cy="7302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Step 1: Application Information</a:t>
            </a:r>
            <a:endParaRPr/>
          </a:p>
        </p:txBody>
      </p:sp>
      <p:sp>
        <p:nvSpPr>
          <p:cNvPr id="340" name="Google Shape;340;p45"/>
          <p:cNvSpPr txBox="1">
            <a:spLocks noGrp="1"/>
          </p:cNvSpPr>
          <p:nvPr>
            <p:ph type="body" idx="1"/>
          </p:nvPr>
        </p:nvSpPr>
        <p:spPr>
          <a:xfrm>
            <a:off x="253525" y="857250"/>
            <a:ext cx="8712000" cy="3394500"/>
          </a:xfrm>
          <a:prstGeom prst="rect">
            <a:avLst/>
          </a:prstGeom>
        </p:spPr>
        <p:txBody>
          <a:bodyPr spcFirstLastPara="1" wrap="square" lIns="91425" tIns="45700" rIns="91425" bIns="45700" anchor="t" anchorCtr="0">
            <a:noAutofit/>
          </a:bodyPr>
          <a:lstStyle/>
          <a:p>
            <a:pPr marL="457200" lvl="0" indent="-355600" algn="l" rtl="0">
              <a:spcBef>
                <a:spcPts val="640"/>
              </a:spcBef>
              <a:spcAft>
                <a:spcPts val="1000"/>
              </a:spcAft>
              <a:buSzPts val="2000"/>
              <a:buChar char="•"/>
            </a:pPr>
            <a:r>
              <a:rPr lang="en-US" sz="2000"/>
              <a:t>Legal ownership information</a:t>
            </a:r>
            <a:endParaRPr/>
          </a:p>
        </p:txBody>
      </p:sp>
      <p:pic>
        <p:nvPicPr>
          <p:cNvPr id="341" name="Google Shape;341;p45"/>
          <p:cNvPicPr preferRelativeResize="0"/>
          <p:nvPr/>
        </p:nvPicPr>
        <p:blipFill rotWithShape="1">
          <a:blip r:embed="rId3">
            <a:alphaModFix/>
          </a:blip>
          <a:srcRect b="7114"/>
          <a:stretch/>
        </p:blipFill>
        <p:spPr>
          <a:xfrm>
            <a:off x="4453750" y="1152875"/>
            <a:ext cx="4024624" cy="3505400"/>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0"/>
          <p:cNvSpPr txBox="1">
            <a:spLocks noGrp="1"/>
          </p:cNvSpPr>
          <p:nvPr>
            <p:ph type="ctrTitle"/>
          </p:nvPr>
        </p:nvSpPr>
        <p:spPr>
          <a:xfrm>
            <a:off x="290850" y="1909800"/>
            <a:ext cx="8562300" cy="13239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The Customer’s Journey: </a:t>
            </a:r>
            <a:br>
              <a:rPr lang="en-US"/>
            </a:br>
            <a:r>
              <a:rPr lang="en-US"/>
              <a:t>Applying for &amp; Renewing a Permit</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46"/>
          <p:cNvSpPr txBox="1">
            <a:spLocks noGrp="1"/>
          </p:cNvSpPr>
          <p:nvPr>
            <p:ph type="title"/>
          </p:nvPr>
        </p:nvSpPr>
        <p:spPr>
          <a:xfrm>
            <a:off x="152400" y="0"/>
            <a:ext cx="8813100" cy="7302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Step 1: Application Information</a:t>
            </a:r>
            <a:endParaRPr/>
          </a:p>
        </p:txBody>
      </p:sp>
      <p:pic>
        <p:nvPicPr>
          <p:cNvPr id="348" name="Google Shape;348;p46"/>
          <p:cNvPicPr preferRelativeResize="0"/>
          <p:nvPr/>
        </p:nvPicPr>
        <p:blipFill>
          <a:blip r:embed="rId3">
            <a:alphaModFix/>
          </a:blip>
          <a:stretch>
            <a:fillRect/>
          </a:stretch>
        </p:blipFill>
        <p:spPr>
          <a:xfrm>
            <a:off x="4480425" y="857250"/>
            <a:ext cx="4533875" cy="4108500"/>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pic>
      <p:sp>
        <p:nvSpPr>
          <p:cNvPr id="349" name="Google Shape;349;p46"/>
          <p:cNvSpPr txBox="1">
            <a:spLocks noGrp="1"/>
          </p:cNvSpPr>
          <p:nvPr>
            <p:ph type="body" idx="1"/>
          </p:nvPr>
        </p:nvSpPr>
        <p:spPr>
          <a:xfrm>
            <a:off x="253525" y="857250"/>
            <a:ext cx="3959100" cy="1584900"/>
          </a:xfrm>
          <a:prstGeom prst="rect">
            <a:avLst/>
          </a:prstGeom>
        </p:spPr>
        <p:txBody>
          <a:bodyPr spcFirstLastPara="1" wrap="square" lIns="91425" tIns="45700" rIns="91425" bIns="45700" anchor="t" anchorCtr="0">
            <a:noAutofit/>
          </a:bodyPr>
          <a:lstStyle/>
          <a:p>
            <a:pPr marL="457200" lvl="0" indent="-355600" algn="l" rtl="0">
              <a:spcBef>
                <a:spcPts val="640"/>
              </a:spcBef>
              <a:spcAft>
                <a:spcPts val="0"/>
              </a:spcAft>
              <a:buSzPts val="2000"/>
              <a:buChar char="•"/>
            </a:pPr>
            <a:r>
              <a:rPr lang="en-US" sz="2000"/>
              <a:t>Verify the information matches your records</a:t>
            </a:r>
            <a:endParaRPr sz="2000"/>
          </a:p>
          <a:p>
            <a:pPr marL="457200" lvl="0" indent="-355600" algn="l" rtl="0">
              <a:spcBef>
                <a:spcPts val="1000"/>
              </a:spcBef>
              <a:spcAft>
                <a:spcPts val="1000"/>
              </a:spcAft>
              <a:buSzPts val="2000"/>
              <a:buChar char="•"/>
            </a:pPr>
            <a:r>
              <a:rPr lang="en-US" sz="2000"/>
              <a:t>On </a:t>
            </a:r>
            <a:r>
              <a:rPr lang="en-US" sz="2000" b="1" u="sng"/>
              <a:t>new</a:t>
            </a:r>
            <a:r>
              <a:rPr lang="en-US" sz="2000"/>
              <a:t> applications, ensure the effective date is not prior to the LA approval date</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47"/>
          <p:cNvSpPr txBox="1">
            <a:spLocks noGrp="1"/>
          </p:cNvSpPr>
          <p:nvPr>
            <p:ph type="title"/>
          </p:nvPr>
        </p:nvSpPr>
        <p:spPr>
          <a:xfrm>
            <a:off x="152400" y="0"/>
            <a:ext cx="8813100" cy="7302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Step 1: Application Information (cont’d)</a:t>
            </a:r>
            <a:endParaRPr/>
          </a:p>
        </p:txBody>
      </p:sp>
      <p:pic>
        <p:nvPicPr>
          <p:cNvPr id="356" name="Google Shape;356;p47"/>
          <p:cNvPicPr preferRelativeResize="0"/>
          <p:nvPr/>
        </p:nvPicPr>
        <p:blipFill>
          <a:blip r:embed="rId3">
            <a:alphaModFix/>
          </a:blip>
          <a:stretch>
            <a:fillRect/>
          </a:stretch>
        </p:blipFill>
        <p:spPr>
          <a:xfrm>
            <a:off x="241413" y="857250"/>
            <a:ext cx="8661177" cy="1996800"/>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48"/>
          <p:cNvSpPr txBox="1">
            <a:spLocks noGrp="1"/>
          </p:cNvSpPr>
          <p:nvPr>
            <p:ph type="title"/>
          </p:nvPr>
        </p:nvSpPr>
        <p:spPr>
          <a:xfrm>
            <a:off x="152400" y="0"/>
            <a:ext cx="8813100" cy="7302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Decision Options</a:t>
            </a:r>
            <a:endParaRPr/>
          </a:p>
        </p:txBody>
      </p:sp>
      <p:grpSp>
        <p:nvGrpSpPr>
          <p:cNvPr id="363" name="Google Shape;363;p48"/>
          <p:cNvGrpSpPr/>
          <p:nvPr/>
        </p:nvGrpSpPr>
        <p:grpSpPr>
          <a:xfrm>
            <a:off x="575275" y="1059650"/>
            <a:ext cx="7993438" cy="3024200"/>
            <a:chOff x="388900" y="776950"/>
            <a:chExt cx="7993438" cy="3024200"/>
          </a:xfrm>
        </p:grpSpPr>
        <p:pic>
          <p:nvPicPr>
            <p:cNvPr id="364" name="Google Shape;364;p48"/>
            <p:cNvPicPr preferRelativeResize="0"/>
            <p:nvPr/>
          </p:nvPicPr>
          <p:blipFill>
            <a:blip r:embed="rId3">
              <a:alphaModFix/>
            </a:blip>
            <a:stretch>
              <a:fillRect/>
            </a:stretch>
          </p:blipFill>
          <p:spPr>
            <a:xfrm>
              <a:off x="388900" y="1470225"/>
              <a:ext cx="3644689" cy="2330900"/>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pic>
        <p:pic>
          <p:nvPicPr>
            <p:cNvPr id="365" name="Google Shape;365;p48"/>
            <p:cNvPicPr preferRelativeResize="0"/>
            <p:nvPr/>
          </p:nvPicPr>
          <p:blipFill rotWithShape="1">
            <a:blip r:embed="rId4">
              <a:alphaModFix/>
            </a:blip>
            <a:srcRect t="23047"/>
            <a:stretch/>
          </p:blipFill>
          <p:spPr>
            <a:xfrm>
              <a:off x="4162763" y="1470250"/>
              <a:ext cx="4219575" cy="2330900"/>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pic>
        <p:grpSp>
          <p:nvGrpSpPr>
            <p:cNvPr id="366" name="Google Shape;366;p48"/>
            <p:cNvGrpSpPr/>
            <p:nvPr/>
          </p:nvGrpSpPr>
          <p:grpSpPr>
            <a:xfrm>
              <a:off x="1180513" y="776950"/>
              <a:ext cx="2061475" cy="646500"/>
              <a:chOff x="873675" y="776963"/>
              <a:chExt cx="2061475" cy="646500"/>
            </a:xfrm>
          </p:grpSpPr>
          <p:sp>
            <p:nvSpPr>
              <p:cNvPr id="367" name="Google Shape;367;p48"/>
              <p:cNvSpPr txBox="1"/>
              <p:nvPr/>
            </p:nvSpPr>
            <p:spPr>
              <a:xfrm>
                <a:off x="1346650" y="776963"/>
                <a:ext cx="15885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000" b="1">
                    <a:solidFill>
                      <a:srgbClr val="6AA84F"/>
                    </a:solidFill>
                    <a:latin typeface="Source Sans Pro"/>
                    <a:ea typeface="Source Sans Pro"/>
                    <a:cs typeface="Source Sans Pro"/>
                    <a:sym typeface="Source Sans Pro"/>
                  </a:rPr>
                  <a:t>Approve</a:t>
                </a:r>
                <a:endParaRPr sz="3000" b="1">
                  <a:solidFill>
                    <a:srgbClr val="6AA84F"/>
                  </a:solidFill>
                  <a:latin typeface="Source Sans Pro"/>
                  <a:ea typeface="Source Sans Pro"/>
                  <a:cs typeface="Source Sans Pro"/>
                  <a:sym typeface="Source Sans Pro"/>
                </a:endParaRPr>
              </a:p>
            </p:txBody>
          </p:sp>
          <p:pic>
            <p:nvPicPr>
              <p:cNvPr id="368" name="Google Shape;368;p48" descr="File:Green check.svg - Wikimedia Commons"/>
              <p:cNvPicPr preferRelativeResize="0"/>
              <p:nvPr/>
            </p:nvPicPr>
            <p:blipFill>
              <a:blip r:embed="rId5">
                <a:alphaModFix/>
              </a:blip>
              <a:stretch>
                <a:fillRect/>
              </a:stretch>
            </p:blipFill>
            <p:spPr>
              <a:xfrm>
                <a:off x="873675" y="863725"/>
                <a:ext cx="472975" cy="472975"/>
              </a:xfrm>
              <a:prstGeom prst="rect">
                <a:avLst/>
              </a:prstGeom>
              <a:noFill/>
              <a:ln>
                <a:noFill/>
              </a:ln>
            </p:spPr>
          </p:pic>
        </p:grpSp>
        <p:grpSp>
          <p:nvGrpSpPr>
            <p:cNvPr id="369" name="Google Shape;369;p48"/>
            <p:cNvGrpSpPr/>
            <p:nvPr/>
          </p:nvGrpSpPr>
          <p:grpSpPr>
            <a:xfrm>
              <a:off x="5500275" y="776963"/>
              <a:ext cx="1544562" cy="646500"/>
              <a:chOff x="5263775" y="776963"/>
              <a:chExt cx="1544562" cy="646500"/>
            </a:xfrm>
          </p:grpSpPr>
          <p:sp>
            <p:nvSpPr>
              <p:cNvPr id="370" name="Google Shape;370;p48"/>
              <p:cNvSpPr txBox="1"/>
              <p:nvPr/>
            </p:nvSpPr>
            <p:spPr>
              <a:xfrm>
                <a:off x="5736738" y="776963"/>
                <a:ext cx="10716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000" b="1">
                    <a:solidFill>
                      <a:srgbClr val="FF0000"/>
                    </a:solidFill>
                    <a:latin typeface="Source Sans Pro"/>
                    <a:ea typeface="Source Sans Pro"/>
                    <a:cs typeface="Source Sans Pro"/>
                    <a:sym typeface="Source Sans Pro"/>
                  </a:rPr>
                  <a:t>Deny</a:t>
                </a:r>
                <a:endParaRPr sz="3000" b="1">
                  <a:solidFill>
                    <a:srgbClr val="FF0000"/>
                  </a:solidFill>
                  <a:latin typeface="Source Sans Pro"/>
                  <a:ea typeface="Source Sans Pro"/>
                  <a:cs typeface="Source Sans Pro"/>
                  <a:sym typeface="Source Sans Pro"/>
                </a:endParaRPr>
              </a:p>
            </p:txBody>
          </p:sp>
          <p:pic>
            <p:nvPicPr>
              <p:cNvPr id="371" name="Google Shape;371;p48" descr="File:Red X.svg - Wikimedia Commons"/>
              <p:cNvPicPr preferRelativeResize="0"/>
              <p:nvPr/>
            </p:nvPicPr>
            <p:blipFill>
              <a:blip r:embed="rId6">
                <a:alphaModFix/>
              </a:blip>
              <a:stretch>
                <a:fillRect/>
              </a:stretch>
            </p:blipFill>
            <p:spPr>
              <a:xfrm>
                <a:off x="5263775" y="863724"/>
                <a:ext cx="472975" cy="472975"/>
              </a:xfrm>
              <a:prstGeom prst="rect">
                <a:avLst/>
              </a:prstGeom>
              <a:noFill/>
              <a:ln>
                <a:noFill/>
              </a:ln>
            </p:spPr>
          </p:pic>
        </p:gr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49"/>
          <p:cNvSpPr txBox="1">
            <a:spLocks noGrp="1"/>
          </p:cNvSpPr>
          <p:nvPr>
            <p:ph type="title"/>
          </p:nvPr>
        </p:nvSpPr>
        <p:spPr>
          <a:xfrm>
            <a:off x="152400" y="0"/>
            <a:ext cx="8813100" cy="7302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Tobacco Sale-To-Minor Violations</a:t>
            </a:r>
            <a:endParaRPr/>
          </a:p>
        </p:txBody>
      </p:sp>
      <p:pic>
        <p:nvPicPr>
          <p:cNvPr id="378" name="Google Shape;378;p49"/>
          <p:cNvPicPr preferRelativeResize="0"/>
          <p:nvPr/>
        </p:nvPicPr>
        <p:blipFill rotWithShape="1">
          <a:blip r:embed="rId3">
            <a:alphaModFix/>
          </a:blip>
          <a:srcRect r="299"/>
          <a:stretch/>
        </p:blipFill>
        <p:spPr>
          <a:xfrm>
            <a:off x="152400" y="882600"/>
            <a:ext cx="8813102" cy="1133400"/>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pic>
      <p:pic>
        <p:nvPicPr>
          <p:cNvPr id="379" name="Google Shape;379;p49"/>
          <p:cNvPicPr preferRelativeResize="0"/>
          <p:nvPr/>
        </p:nvPicPr>
        <p:blipFill>
          <a:blip r:embed="rId4">
            <a:alphaModFix/>
          </a:blip>
          <a:stretch>
            <a:fillRect/>
          </a:stretch>
        </p:blipFill>
        <p:spPr>
          <a:xfrm>
            <a:off x="3186675" y="2016000"/>
            <a:ext cx="5778824" cy="906125"/>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50"/>
          <p:cNvSpPr txBox="1">
            <a:spLocks noGrp="1"/>
          </p:cNvSpPr>
          <p:nvPr>
            <p:ph type="title"/>
          </p:nvPr>
        </p:nvSpPr>
        <p:spPr>
          <a:xfrm>
            <a:off x="152400" y="0"/>
            <a:ext cx="8813100" cy="7302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Non-Compliant License Pursual</a:t>
            </a:r>
            <a:endParaRPr/>
          </a:p>
        </p:txBody>
      </p:sp>
      <p:pic>
        <p:nvPicPr>
          <p:cNvPr id="386" name="Google Shape;386;p50"/>
          <p:cNvPicPr preferRelativeResize="0"/>
          <p:nvPr/>
        </p:nvPicPr>
        <p:blipFill>
          <a:blip r:embed="rId3">
            <a:alphaModFix/>
          </a:blip>
          <a:stretch>
            <a:fillRect/>
          </a:stretch>
        </p:blipFill>
        <p:spPr>
          <a:xfrm>
            <a:off x="564138" y="857250"/>
            <a:ext cx="8015729" cy="3394500"/>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51"/>
          <p:cNvSpPr txBox="1">
            <a:spLocks noGrp="1"/>
          </p:cNvSpPr>
          <p:nvPr>
            <p:ph type="title"/>
          </p:nvPr>
        </p:nvSpPr>
        <p:spPr>
          <a:xfrm>
            <a:off x="152400" y="0"/>
            <a:ext cx="8813100" cy="7302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Retail Tobacco Civil Penalty</a:t>
            </a:r>
            <a:endParaRPr/>
          </a:p>
        </p:txBody>
      </p:sp>
      <p:pic>
        <p:nvPicPr>
          <p:cNvPr id="393" name="Google Shape;393;p51"/>
          <p:cNvPicPr preferRelativeResize="0"/>
          <p:nvPr/>
        </p:nvPicPr>
        <p:blipFill>
          <a:blip r:embed="rId3">
            <a:alphaModFix/>
          </a:blip>
          <a:stretch>
            <a:fillRect/>
          </a:stretch>
        </p:blipFill>
        <p:spPr>
          <a:xfrm>
            <a:off x="152400" y="882600"/>
            <a:ext cx="8839199" cy="3366722"/>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pic>
      <p:sp>
        <p:nvSpPr>
          <p:cNvPr id="394" name="Google Shape;394;p51"/>
          <p:cNvSpPr txBox="1"/>
          <p:nvPr/>
        </p:nvSpPr>
        <p:spPr>
          <a:xfrm>
            <a:off x="2617550" y="4471950"/>
            <a:ext cx="6051600" cy="492600"/>
          </a:xfrm>
          <a:prstGeom prst="rect">
            <a:avLst/>
          </a:prstGeom>
          <a:solidFill>
            <a:srgbClr val="C5D969"/>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2000">
                <a:solidFill>
                  <a:schemeClr val="dk1"/>
                </a:solidFill>
                <a:latin typeface="Source Sans Pro"/>
                <a:ea typeface="Source Sans Pro"/>
                <a:cs typeface="Source Sans Pro"/>
                <a:sym typeface="Source Sans Pro"/>
              </a:rPr>
              <a:t>Upcoming steps vary based on civil sanction imposed.</a:t>
            </a:r>
            <a:endParaRPr sz="2000">
              <a:solidFill>
                <a:schemeClr val="dk1"/>
              </a:solidFill>
              <a:latin typeface="Source Sans Pro"/>
              <a:ea typeface="Source Sans Pro"/>
              <a:cs typeface="Source Sans Pro"/>
              <a:sym typeface="Source Sans Pro"/>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52"/>
          <p:cNvSpPr txBox="1">
            <a:spLocks noGrp="1"/>
          </p:cNvSpPr>
          <p:nvPr>
            <p:ph type="ctrTitle"/>
          </p:nvPr>
        </p:nvSpPr>
        <p:spPr>
          <a:xfrm>
            <a:off x="274340" y="2099260"/>
            <a:ext cx="8595300" cy="945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Resources</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53"/>
          <p:cNvSpPr txBox="1">
            <a:spLocks noGrp="1"/>
          </p:cNvSpPr>
          <p:nvPr>
            <p:ph type="title"/>
          </p:nvPr>
        </p:nvSpPr>
        <p:spPr>
          <a:xfrm>
            <a:off x="152400" y="0"/>
            <a:ext cx="8813100" cy="7302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Need Help?</a:t>
            </a:r>
            <a:endParaRPr/>
          </a:p>
        </p:txBody>
      </p:sp>
      <p:sp>
        <p:nvSpPr>
          <p:cNvPr id="407" name="Google Shape;407;p53"/>
          <p:cNvSpPr txBox="1">
            <a:spLocks noGrp="1"/>
          </p:cNvSpPr>
          <p:nvPr>
            <p:ph type="body" idx="1"/>
          </p:nvPr>
        </p:nvSpPr>
        <p:spPr>
          <a:xfrm>
            <a:off x="253525" y="857250"/>
            <a:ext cx="8712000" cy="33945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2000" b="1"/>
              <a:t>Retailers:</a:t>
            </a:r>
            <a:endParaRPr sz="2000" b="1"/>
          </a:p>
          <a:p>
            <a:pPr marL="457200" lvl="0" indent="-355600" algn="l" rtl="0">
              <a:spcBef>
                <a:spcPts val="640"/>
              </a:spcBef>
              <a:spcAft>
                <a:spcPts val="0"/>
              </a:spcAft>
              <a:buSzPts val="2000"/>
              <a:buChar char="•"/>
            </a:pPr>
            <a:r>
              <a:rPr lang="en-US" sz="2000"/>
              <a:t>Send us a message on GovConnectIowa</a:t>
            </a:r>
            <a:endParaRPr sz="2000"/>
          </a:p>
          <a:p>
            <a:pPr marL="457200" lvl="0" indent="-355600" algn="l" rtl="0">
              <a:spcBef>
                <a:spcPts val="0"/>
              </a:spcBef>
              <a:spcAft>
                <a:spcPts val="0"/>
              </a:spcAft>
              <a:buSzPts val="2000"/>
              <a:buChar char="•"/>
            </a:pPr>
            <a:r>
              <a:rPr lang="en-US" sz="2000"/>
              <a:t>Email us at </a:t>
            </a:r>
            <a:r>
              <a:rPr lang="en-US" sz="2000" u="sng">
                <a:solidFill>
                  <a:schemeClr val="hlink"/>
                </a:solidFill>
                <a:hlinkClick r:id="rId3"/>
              </a:rPr>
              <a:t>idr@iowa.gov</a:t>
            </a:r>
            <a:endParaRPr sz="2000"/>
          </a:p>
          <a:p>
            <a:pPr marL="457200" lvl="0" indent="-355600" algn="l" rtl="0">
              <a:spcBef>
                <a:spcPts val="0"/>
              </a:spcBef>
              <a:spcAft>
                <a:spcPts val="0"/>
              </a:spcAft>
              <a:buSzPts val="2000"/>
              <a:buChar char="•"/>
            </a:pPr>
            <a:r>
              <a:rPr lang="en-US" sz="2000"/>
              <a:t>Call us at 515-281-3114</a:t>
            </a:r>
            <a:endParaRPr sz="2000"/>
          </a:p>
          <a:p>
            <a:pPr marL="0" lvl="0" indent="0" algn="l" rtl="0">
              <a:spcBef>
                <a:spcPts val="640"/>
              </a:spcBef>
              <a:spcAft>
                <a:spcPts val="0"/>
              </a:spcAft>
              <a:buNone/>
            </a:pPr>
            <a:endParaRPr sz="2000"/>
          </a:p>
          <a:p>
            <a:pPr marL="0" lvl="0" indent="0" algn="l" rtl="0">
              <a:spcBef>
                <a:spcPts val="640"/>
              </a:spcBef>
              <a:spcAft>
                <a:spcPts val="0"/>
              </a:spcAft>
              <a:buNone/>
            </a:pPr>
            <a:r>
              <a:rPr lang="en-US" sz="2000" b="1"/>
              <a:t>Local Authorities:</a:t>
            </a:r>
            <a:endParaRPr sz="2000" b="1"/>
          </a:p>
          <a:p>
            <a:pPr marL="457200" lvl="0" indent="-355600" algn="l" rtl="0">
              <a:spcBef>
                <a:spcPts val="640"/>
              </a:spcBef>
              <a:spcAft>
                <a:spcPts val="0"/>
              </a:spcAft>
              <a:buSzPts val="2000"/>
              <a:buChar char="•"/>
            </a:pPr>
            <a:r>
              <a:rPr lang="en-US" sz="2000"/>
              <a:t>Email us at </a:t>
            </a:r>
            <a:r>
              <a:rPr lang="en-US" sz="2000" u="sng">
                <a:solidFill>
                  <a:schemeClr val="hlink"/>
                </a:solidFill>
                <a:hlinkClick r:id="rId4"/>
              </a:rPr>
              <a:t>iapledge@iowa.gov</a:t>
            </a:r>
            <a:r>
              <a:rPr lang="en-US" sz="2000"/>
              <a:t> </a:t>
            </a:r>
            <a:endParaRPr sz="2000"/>
          </a:p>
          <a:p>
            <a:pPr marL="457200" lvl="0" indent="-355600" algn="l" rtl="0">
              <a:spcBef>
                <a:spcPts val="0"/>
              </a:spcBef>
              <a:spcAft>
                <a:spcPts val="0"/>
              </a:spcAft>
              <a:buSzPts val="2000"/>
              <a:buChar char="•"/>
            </a:pPr>
            <a:r>
              <a:rPr lang="en-US" sz="2000"/>
              <a:t>Call us at 515-281-3114</a:t>
            </a:r>
            <a:endParaRPr sz="2000"/>
          </a:p>
          <a:p>
            <a:pPr marL="457200" lvl="0" indent="-355600" algn="l" rtl="0">
              <a:spcBef>
                <a:spcPts val="0"/>
              </a:spcBef>
              <a:spcAft>
                <a:spcPts val="0"/>
              </a:spcAft>
              <a:buSzPts val="2000"/>
              <a:buChar char="•"/>
            </a:pPr>
            <a:r>
              <a:rPr lang="en-US" sz="2000"/>
              <a:t>View </a:t>
            </a:r>
            <a:r>
              <a:rPr lang="en-US" sz="2000" u="sng">
                <a:solidFill>
                  <a:schemeClr val="hlink"/>
                </a:solidFill>
                <a:hlinkClick r:id="rId5"/>
              </a:rPr>
              <a:t>video tutorials</a:t>
            </a:r>
            <a:r>
              <a:rPr lang="en-US" sz="2000"/>
              <a:t> on our YouTube channel</a:t>
            </a:r>
            <a:endParaRPr sz="2000"/>
          </a:p>
        </p:txBody>
      </p:sp>
      <p:grpSp>
        <p:nvGrpSpPr>
          <p:cNvPr id="408" name="Google Shape;408;p53"/>
          <p:cNvGrpSpPr/>
          <p:nvPr/>
        </p:nvGrpSpPr>
        <p:grpSpPr>
          <a:xfrm>
            <a:off x="5792175" y="3291024"/>
            <a:ext cx="2812176" cy="1491325"/>
            <a:chOff x="5752775" y="3488099"/>
            <a:chExt cx="2812176" cy="1491325"/>
          </a:xfrm>
        </p:grpSpPr>
        <p:pic>
          <p:nvPicPr>
            <p:cNvPr id="409" name="Google Shape;409;p53"/>
            <p:cNvPicPr preferRelativeResize="0"/>
            <p:nvPr/>
          </p:nvPicPr>
          <p:blipFill>
            <a:blip r:embed="rId6">
              <a:alphaModFix/>
            </a:blip>
            <a:stretch>
              <a:fillRect/>
            </a:stretch>
          </p:blipFill>
          <p:spPr>
            <a:xfrm>
              <a:off x="5752775" y="3488099"/>
              <a:ext cx="2812176" cy="1491325"/>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pic>
        <p:sp>
          <p:nvSpPr>
            <p:cNvPr id="410" name="Google Shape;410;p53"/>
            <p:cNvSpPr/>
            <p:nvPr/>
          </p:nvSpPr>
          <p:spPr>
            <a:xfrm>
              <a:off x="5902225" y="4621275"/>
              <a:ext cx="1202100" cy="187200"/>
            </a:xfrm>
            <a:prstGeom prst="rect">
              <a:avLst/>
            </a:prstGeom>
            <a:noFill/>
            <a:ln w="952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54"/>
          <p:cNvSpPr txBox="1">
            <a:spLocks noGrp="1"/>
          </p:cNvSpPr>
          <p:nvPr>
            <p:ph type="title"/>
          </p:nvPr>
        </p:nvSpPr>
        <p:spPr>
          <a:xfrm>
            <a:off x="152400" y="0"/>
            <a:ext cx="8813100" cy="7302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Video Tutorials</a:t>
            </a:r>
            <a:endParaRPr/>
          </a:p>
        </p:txBody>
      </p:sp>
      <p:pic>
        <p:nvPicPr>
          <p:cNvPr id="417" name="Google Shape;417;p54"/>
          <p:cNvPicPr preferRelativeResize="0"/>
          <p:nvPr/>
        </p:nvPicPr>
        <p:blipFill>
          <a:blip r:embed="rId3">
            <a:alphaModFix/>
          </a:blip>
          <a:stretch>
            <a:fillRect/>
          </a:stretch>
        </p:blipFill>
        <p:spPr>
          <a:xfrm>
            <a:off x="644500" y="961425"/>
            <a:ext cx="7828901" cy="3394300"/>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55"/>
          <p:cNvSpPr txBox="1">
            <a:spLocks noGrp="1"/>
          </p:cNvSpPr>
          <p:nvPr>
            <p:ph type="title"/>
          </p:nvPr>
        </p:nvSpPr>
        <p:spPr>
          <a:xfrm>
            <a:off x="152400" y="0"/>
            <a:ext cx="8813100" cy="7314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Subscribe to Updates</a:t>
            </a:r>
            <a:endParaRPr/>
          </a:p>
        </p:txBody>
      </p:sp>
      <p:sp>
        <p:nvSpPr>
          <p:cNvPr id="424" name="Google Shape;424;p55"/>
          <p:cNvSpPr txBox="1"/>
          <p:nvPr/>
        </p:nvSpPr>
        <p:spPr>
          <a:xfrm>
            <a:off x="228600" y="845100"/>
            <a:ext cx="8813100" cy="1916400"/>
          </a:xfrm>
          <a:prstGeom prst="rect">
            <a:avLst/>
          </a:prstGeom>
          <a:noFill/>
          <a:ln>
            <a:noFill/>
          </a:ln>
        </p:spPr>
        <p:txBody>
          <a:bodyPr spcFirstLastPara="1" wrap="square" lIns="91425" tIns="45700" rIns="91425" bIns="45700" anchor="t" anchorCtr="0">
            <a:noAutofit/>
          </a:bodyPr>
          <a:lstStyle/>
          <a:p>
            <a:pPr marL="0" lvl="0" indent="0" algn="l" rtl="0">
              <a:spcBef>
                <a:spcPts val="640"/>
              </a:spcBef>
              <a:spcAft>
                <a:spcPts val="0"/>
              </a:spcAft>
              <a:buNone/>
            </a:pPr>
            <a:r>
              <a:rPr lang="en-US" sz="2200">
                <a:solidFill>
                  <a:srgbClr val="000000"/>
                </a:solidFill>
                <a:latin typeface="Source Sans Pro"/>
                <a:ea typeface="Source Sans Pro"/>
                <a:cs typeface="Source Sans Pro"/>
                <a:sym typeface="Source Sans Pro"/>
              </a:rPr>
              <a:t>Topics Include: </a:t>
            </a:r>
            <a:endParaRPr sz="2200">
              <a:solidFill>
                <a:srgbClr val="000000"/>
              </a:solidFill>
              <a:latin typeface="Source Sans Pro"/>
              <a:ea typeface="Source Sans Pro"/>
              <a:cs typeface="Source Sans Pro"/>
              <a:sym typeface="Source Sans Pro"/>
            </a:endParaRPr>
          </a:p>
          <a:p>
            <a:pPr marL="457200" lvl="0" indent="-368300" algn="l" rtl="0">
              <a:spcBef>
                <a:spcPts val="640"/>
              </a:spcBef>
              <a:spcAft>
                <a:spcPts val="0"/>
              </a:spcAft>
              <a:buClr>
                <a:srgbClr val="000000"/>
              </a:buClr>
              <a:buSzPts val="2200"/>
              <a:buFont typeface="Source Sans Pro"/>
              <a:buChar char="•"/>
            </a:pPr>
            <a:r>
              <a:rPr lang="en-US" sz="2200">
                <a:solidFill>
                  <a:srgbClr val="000000"/>
                </a:solidFill>
                <a:latin typeface="Source Sans Pro"/>
                <a:ea typeface="Source Sans Pro"/>
                <a:cs typeface="Source Sans Pro"/>
                <a:sym typeface="Source Sans Pro"/>
              </a:rPr>
              <a:t>Newsroom</a:t>
            </a:r>
            <a:endParaRPr sz="2200">
              <a:solidFill>
                <a:srgbClr val="000000"/>
              </a:solidFill>
              <a:latin typeface="Source Sans Pro"/>
              <a:ea typeface="Source Sans Pro"/>
              <a:cs typeface="Source Sans Pro"/>
              <a:sym typeface="Source Sans Pro"/>
            </a:endParaRPr>
          </a:p>
          <a:p>
            <a:pPr marL="457200" lvl="0" indent="-368300" algn="l" rtl="0">
              <a:spcBef>
                <a:spcPts val="0"/>
              </a:spcBef>
              <a:spcAft>
                <a:spcPts val="0"/>
              </a:spcAft>
              <a:buClr>
                <a:srgbClr val="000000"/>
              </a:buClr>
              <a:buSzPts val="2200"/>
              <a:buFont typeface="Source Sans Pro"/>
              <a:buChar char="•"/>
            </a:pPr>
            <a:r>
              <a:rPr lang="en-US" sz="2200">
                <a:latin typeface="Source Sans Pro"/>
                <a:ea typeface="Source Sans Pro"/>
                <a:cs typeface="Source Sans Pro"/>
                <a:sym typeface="Source Sans Pro"/>
              </a:rPr>
              <a:t>Local Governments</a:t>
            </a:r>
            <a:endParaRPr sz="2200">
              <a:latin typeface="Source Sans Pro"/>
              <a:ea typeface="Source Sans Pro"/>
              <a:cs typeface="Source Sans Pro"/>
              <a:sym typeface="Source Sans Pro"/>
            </a:endParaRPr>
          </a:p>
          <a:p>
            <a:pPr marL="457200" lvl="0" indent="-368300" algn="l" rtl="0">
              <a:spcBef>
                <a:spcPts val="0"/>
              </a:spcBef>
              <a:spcAft>
                <a:spcPts val="0"/>
              </a:spcAft>
              <a:buClr>
                <a:srgbClr val="000000"/>
              </a:buClr>
              <a:buSzPts val="2200"/>
              <a:buFont typeface="Source Sans Pro"/>
              <a:buChar char="•"/>
            </a:pPr>
            <a:r>
              <a:rPr lang="en-US" sz="2200">
                <a:solidFill>
                  <a:srgbClr val="000000"/>
                </a:solidFill>
                <a:latin typeface="Source Sans Pro"/>
                <a:ea typeface="Source Sans Pro"/>
                <a:cs typeface="Source Sans Pro"/>
                <a:sym typeface="Source Sans Pro"/>
              </a:rPr>
              <a:t>Law &amp; Policy Updates</a:t>
            </a:r>
            <a:endParaRPr sz="2200">
              <a:solidFill>
                <a:srgbClr val="000000"/>
              </a:solidFill>
              <a:latin typeface="Source Sans Pro"/>
              <a:ea typeface="Source Sans Pro"/>
              <a:cs typeface="Source Sans Pro"/>
              <a:sym typeface="Source Sans Pro"/>
            </a:endParaRPr>
          </a:p>
          <a:p>
            <a:pPr marL="457200" lvl="0" indent="-368300" algn="l" rtl="0">
              <a:spcBef>
                <a:spcPts val="0"/>
              </a:spcBef>
              <a:spcAft>
                <a:spcPts val="0"/>
              </a:spcAft>
              <a:buClr>
                <a:srgbClr val="000000"/>
              </a:buClr>
              <a:buSzPts val="2200"/>
              <a:buFont typeface="Source Sans Pro"/>
              <a:buChar char="•"/>
            </a:pPr>
            <a:r>
              <a:rPr lang="en-US" sz="2200">
                <a:solidFill>
                  <a:srgbClr val="000000"/>
                </a:solidFill>
                <a:latin typeface="Source Sans Pro"/>
                <a:ea typeface="Source Sans Pro"/>
                <a:cs typeface="Source Sans Pro"/>
                <a:sym typeface="Source Sans Pro"/>
              </a:rPr>
              <a:t>GovConnectIowa</a:t>
            </a:r>
            <a:endParaRPr sz="2200">
              <a:solidFill>
                <a:srgbClr val="000000"/>
              </a:solidFill>
              <a:latin typeface="Source Sans Pro"/>
              <a:ea typeface="Source Sans Pro"/>
              <a:cs typeface="Source Sans Pro"/>
              <a:sym typeface="Source Sans Pro"/>
            </a:endParaRPr>
          </a:p>
          <a:p>
            <a:pPr marL="0" lvl="0" indent="0" algn="l" rtl="0">
              <a:spcBef>
                <a:spcPts val="640"/>
              </a:spcBef>
              <a:spcAft>
                <a:spcPts val="0"/>
              </a:spcAft>
              <a:buNone/>
            </a:pPr>
            <a:endParaRPr sz="2200">
              <a:solidFill>
                <a:srgbClr val="000000"/>
              </a:solidFill>
              <a:latin typeface="Source Sans Pro"/>
              <a:ea typeface="Source Sans Pro"/>
              <a:cs typeface="Source Sans Pro"/>
              <a:sym typeface="Source Sans Pro"/>
            </a:endParaRPr>
          </a:p>
        </p:txBody>
      </p:sp>
      <p:sp>
        <p:nvSpPr>
          <p:cNvPr id="425" name="Google Shape;425;p55"/>
          <p:cNvSpPr txBox="1"/>
          <p:nvPr/>
        </p:nvSpPr>
        <p:spPr>
          <a:xfrm>
            <a:off x="3699825" y="857100"/>
            <a:ext cx="5243400" cy="1892400"/>
          </a:xfrm>
          <a:prstGeom prst="rect">
            <a:avLst/>
          </a:prstGeom>
          <a:noFill/>
          <a:ln>
            <a:noFill/>
          </a:ln>
        </p:spPr>
        <p:txBody>
          <a:bodyPr spcFirstLastPara="1" wrap="square" lIns="91425" tIns="45700" rIns="91425" bIns="45700" anchor="t" anchorCtr="0">
            <a:noAutofit/>
          </a:bodyPr>
          <a:lstStyle/>
          <a:p>
            <a:pPr marL="0" lvl="0" indent="0" algn="l" rtl="0">
              <a:spcBef>
                <a:spcPts val="640"/>
              </a:spcBef>
              <a:spcAft>
                <a:spcPts val="0"/>
              </a:spcAft>
              <a:buNone/>
            </a:pPr>
            <a:endParaRPr sz="2200">
              <a:solidFill>
                <a:srgbClr val="000000"/>
              </a:solidFill>
              <a:latin typeface="Source Sans Pro"/>
              <a:ea typeface="Source Sans Pro"/>
              <a:cs typeface="Source Sans Pro"/>
              <a:sym typeface="Source Sans Pro"/>
            </a:endParaRPr>
          </a:p>
          <a:p>
            <a:pPr marL="457200" lvl="0" indent="-368300" algn="l" rtl="0">
              <a:spcBef>
                <a:spcPts val="640"/>
              </a:spcBef>
              <a:spcAft>
                <a:spcPts val="0"/>
              </a:spcAft>
              <a:buClr>
                <a:srgbClr val="000000"/>
              </a:buClr>
              <a:buSzPts val="2200"/>
              <a:buFont typeface="Source Sans Pro"/>
              <a:buChar char="•"/>
            </a:pPr>
            <a:r>
              <a:rPr lang="en-US" sz="2200">
                <a:latin typeface="Source Sans Pro"/>
                <a:ea typeface="Source Sans Pro"/>
                <a:cs typeface="Source Sans Pro"/>
                <a:sym typeface="Source Sans Pro"/>
              </a:rPr>
              <a:t>Alcohol Licensing</a:t>
            </a:r>
            <a:endParaRPr sz="2200">
              <a:solidFill>
                <a:srgbClr val="000000"/>
              </a:solidFill>
              <a:latin typeface="Source Sans Pro"/>
              <a:ea typeface="Source Sans Pro"/>
              <a:cs typeface="Source Sans Pro"/>
              <a:sym typeface="Source Sans Pro"/>
            </a:endParaRPr>
          </a:p>
          <a:p>
            <a:pPr marL="457200" lvl="0" indent="-368300" algn="l" rtl="0">
              <a:spcBef>
                <a:spcPts val="0"/>
              </a:spcBef>
              <a:spcAft>
                <a:spcPts val="0"/>
              </a:spcAft>
              <a:buClr>
                <a:srgbClr val="000000"/>
              </a:buClr>
              <a:buSzPts val="2200"/>
              <a:buFont typeface="Source Sans Pro"/>
              <a:buChar char="•"/>
            </a:pPr>
            <a:r>
              <a:rPr lang="en-US" sz="2200">
                <a:latin typeface="Source Sans Pro"/>
                <a:ea typeface="Source Sans Pro"/>
                <a:cs typeface="Source Sans Pro"/>
                <a:sym typeface="Source Sans Pro"/>
              </a:rPr>
              <a:t>Revenue News and Notices</a:t>
            </a:r>
            <a:endParaRPr sz="2200">
              <a:solidFill>
                <a:srgbClr val="000000"/>
              </a:solidFill>
              <a:latin typeface="Source Sans Pro"/>
              <a:ea typeface="Source Sans Pro"/>
              <a:cs typeface="Source Sans Pro"/>
              <a:sym typeface="Source Sans Pro"/>
            </a:endParaRPr>
          </a:p>
          <a:p>
            <a:pPr marL="0" lvl="0" indent="0" algn="l" rtl="0">
              <a:spcBef>
                <a:spcPts val="640"/>
              </a:spcBef>
              <a:spcAft>
                <a:spcPts val="0"/>
              </a:spcAft>
              <a:buNone/>
            </a:pPr>
            <a:endParaRPr sz="2200">
              <a:solidFill>
                <a:srgbClr val="000000"/>
              </a:solidFill>
              <a:latin typeface="Source Sans Pro"/>
              <a:ea typeface="Source Sans Pro"/>
              <a:cs typeface="Source Sans Pro"/>
              <a:sym typeface="Source Sans Pro"/>
            </a:endParaRPr>
          </a:p>
          <a:p>
            <a:pPr marL="0" lvl="0" indent="0" algn="l" rtl="0">
              <a:spcBef>
                <a:spcPts val="640"/>
              </a:spcBef>
              <a:spcAft>
                <a:spcPts val="0"/>
              </a:spcAft>
              <a:buNone/>
            </a:pPr>
            <a:endParaRPr sz="2200">
              <a:solidFill>
                <a:srgbClr val="000000"/>
              </a:solidFill>
              <a:latin typeface="Source Sans Pro"/>
              <a:ea typeface="Source Sans Pro"/>
              <a:cs typeface="Source Sans Pro"/>
              <a:sym typeface="Source Sans Pro"/>
            </a:endParaRPr>
          </a:p>
        </p:txBody>
      </p:sp>
      <p:pic>
        <p:nvPicPr>
          <p:cNvPr id="426" name="Google Shape;426;p55"/>
          <p:cNvPicPr preferRelativeResize="0"/>
          <p:nvPr/>
        </p:nvPicPr>
        <p:blipFill>
          <a:blip r:embed="rId3">
            <a:alphaModFix/>
          </a:blip>
          <a:stretch>
            <a:fillRect/>
          </a:stretch>
        </p:blipFill>
        <p:spPr>
          <a:xfrm>
            <a:off x="1665200" y="3015550"/>
            <a:ext cx="6779202" cy="1703525"/>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1"/>
          <p:cNvSpPr txBox="1">
            <a:spLocks noGrp="1"/>
          </p:cNvSpPr>
          <p:nvPr>
            <p:ph type="title"/>
          </p:nvPr>
        </p:nvSpPr>
        <p:spPr>
          <a:xfrm>
            <a:off x="152400" y="0"/>
            <a:ext cx="8813100" cy="7302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First-Time Application Process</a:t>
            </a:r>
            <a:endParaRPr/>
          </a:p>
        </p:txBody>
      </p:sp>
      <p:sp>
        <p:nvSpPr>
          <p:cNvPr id="76" name="Google Shape;76;p11"/>
          <p:cNvSpPr txBox="1">
            <a:spLocks noGrp="1"/>
          </p:cNvSpPr>
          <p:nvPr>
            <p:ph type="body" idx="1"/>
          </p:nvPr>
        </p:nvSpPr>
        <p:spPr>
          <a:xfrm>
            <a:off x="253525" y="857250"/>
            <a:ext cx="8712000" cy="33945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2000" b="1"/>
              <a:t>How do businesses know they need a permit?</a:t>
            </a:r>
            <a:endParaRPr sz="2000" b="1"/>
          </a:p>
          <a:p>
            <a:pPr marL="457200" lvl="0" indent="-355600" algn="l" rtl="0">
              <a:spcBef>
                <a:spcPts val="640"/>
              </a:spcBef>
              <a:spcAft>
                <a:spcPts val="0"/>
              </a:spcAft>
              <a:buSzPts val="2000"/>
              <a:buChar char="•"/>
            </a:pPr>
            <a:r>
              <a:rPr lang="en-US" sz="2000" u="sng">
                <a:solidFill>
                  <a:schemeClr val="hlink"/>
                </a:solidFill>
                <a:hlinkClick r:id="rId3"/>
              </a:rPr>
              <a:t>Visit our website</a:t>
            </a:r>
            <a:r>
              <a:rPr lang="en-US" sz="2000"/>
              <a:t> to learn more about permit types. </a:t>
            </a:r>
            <a:endParaRPr sz="2000"/>
          </a:p>
        </p:txBody>
      </p:sp>
      <p:pic>
        <p:nvPicPr>
          <p:cNvPr id="77" name="Google Shape;77;p11"/>
          <p:cNvPicPr preferRelativeResize="0"/>
          <p:nvPr/>
        </p:nvPicPr>
        <p:blipFill rotWithShape="1">
          <a:blip r:embed="rId4">
            <a:alphaModFix/>
          </a:blip>
          <a:srcRect r="3567" b="9641"/>
          <a:stretch/>
        </p:blipFill>
        <p:spPr>
          <a:xfrm>
            <a:off x="1432300" y="1927025"/>
            <a:ext cx="7312424" cy="2612275"/>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pic>
      <p:sp>
        <p:nvSpPr>
          <p:cNvPr id="78" name="Google Shape;78;p11"/>
          <p:cNvSpPr/>
          <p:nvPr/>
        </p:nvSpPr>
        <p:spPr>
          <a:xfrm>
            <a:off x="1853300" y="3192225"/>
            <a:ext cx="1387800" cy="3021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pic>
        <p:nvPicPr>
          <p:cNvPr id="432" name="Google Shape;432;p56">
            <a:hlinkClick r:id="rId3"/>
          </p:cNvPr>
          <p:cNvPicPr preferRelativeResize="0"/>
          <p:nvPr/>
        </p:nvPicPr>
        <p:blipFill>
          <a:blip r:embed="rId4">
            <a:alphaModFix/>
          </a:blip>
          <a:stretch>
            <a:fillRect/>
          </a:stretch>
        </p:blipFill>
        <p:spPr>
          <a:xfrm>
            <a:off x="1646150" y="2772331"/>
            <a:ext cx="914402" cy="914402"/>
          </a:xfrm>
          <a:prstGeom prst="rect">
            <a:avLst/>
          </a:prstGeom>
          <a:noFill/>
          <a:ln>
            <a:noFill/>
          </a:ln>
        </p:spPr>
      </p:pic>
      <p:pic>
        <p:nvPicPr>
          <p:cNvPr id="433" name="Google Shape;433;p56">
            <a:hlinkClick r:id="rId5"/>
          </p:cNvPr>
          <p:cNvPicPr preferRelativeResize="0"/>
          <p:nvPr/>
        </p:nvPicPr>
        <p:blipFill>
          <a:blip r:embed="rId6">
            <a:alphaModFix/>
          </a:blip>
          <a:stretch>
            <a:fillRect/>
          </a:stretch>
        </p:blipFill>
        <p:spPr>
          <a:xfrm>
            <a:off x="3290800" y="2772331"/>
            <a:ext cx="914402" cy="914402"/>
          </a:xfrm>
          <a:prstGeom prst="rect">
            <a:avLst/>
          </a:prstGeom>
          <a:noFill/>
          <a:ln>
            <a:noFill/>
          </a:ln>
        </p:spPr>
      </p:pic>
      <p:pic>
        <p:nvPicPr>
          <p:cNvPr id="434" name="Google Shape;434;p56">
            <a:hlinkClick r:id="rId7"/>
          </p:cNvPr>
          <p:cNvPicPr preferRelativeResize="0"/>
          <p:nvPr/>
        </p:nvPicPr>
        <p:blipFill>
          <a:blip r:embed="rId8">
            <a:alphaModFix/>
          </a:blip>
          <a:stretch>
            <a:fillRect/>
          </a:stretch>
        </p:blipFill>
        <p:spPr>
          <a:xfrm>
            <a:off x="4935450" y="2772331"/>
            <a:ext cx="914402" cy="914402"/>
          </a:xfrm>
          <a:prstGeom prst="rect">
            <a:avLst/>
          </a:prstGeom>
          <a:noFill/>
          <a:ln>
            <a:noFill/>
          </a:ln>
        </p:spPr>
      </p:pic>
      <p:pic>
        <p:nvPicPr>
          <p:cNvPr id="435" name="Google Shape;435;p56">
            <a:hlinkClick r:id="rId9"/>
          </p:cNvPr>
          <p:cNvPicPr preferRelativeResize="0"/>
          <p:nvPr/>
        </p:nvPicPr>
        <p:blipFill>
          <a:blip r:embed="rId10">
            <a:alphaModFix/>
          </a:blip>
          <a:stretch>
            <a:fillRect/>
          </a:stretch>
        </p:blipFill>
        <p:spPr>
          <a:xfrm>
            <a:off x="6580089" y="2772325"/>
            <a:ext cx="917768" cy="914402"/>
          </a:xfrm>
          <a:prstGeom prst="rect">
            <a:avLst/>
          </a:prstGeom>
          <a:noFill/>
          <a:ln>
            <a:noFill/>
          </a:ln>
        </p:spPr>
      </p:pic>
      <p:sp>
        <p:nvSpPr>
          <p:cNvPr id="436" name="Google Shape;436;p56"/>
          <p:cNvSpPr txBox="1">
            <a:spLocks noGrp="1"/>
          </p:cNvSpPr>
          <p:nvPr>
            <p:ph type="ctrTitle"/>
          </p:nvPr>
        </p:nvSpPr>
        <p:spPr>
          <a:xfrm>
            <a:off x="274340" y="1445385"/>
            <a:ext cx="8595300" cy="945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Social Media</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57"/>
          <p:cNvSpPr txBox="1">
            <a:spLocks noGrp="1"/>
          </p:cNvSpPr>
          <p:nvPr>
            <p:ph type="ctrTitle"/>
          </p:nvPr>
        </p:nvSpPr>
        <p:spPr>
          <a:xfrm>
            <a:off x="274340" y="2099260"/>
            <a:ext cx="8595300" cy="945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Q&amp;A and Discussion</a:t>
            </a:r>
            <a:endParaRPr/>
          </a:p>
        </p:txBody>
      </p:sp>
      <p:sp>
        <p:nvSpPr>
          <p:cNvPr id="443" name="Google Shape;443;p57"/>
          <p:cNvSpPr txBox="1">
            <a:spLocks noGrp="1"/>
          </p:cNvSpPr>
          <p:nvPr>
            <p:ph type="subTitle" idx="1"/>
          </p:nvPr>
        </p:nvSpPr>
        <p:spPr>
          <a:xfrm>
            <a:off x="1371600" y="2914650"/>
            <a:ext cx="6400800" cy="1314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640"/>
              </a:spcBef>
              <a:spcAft>
                <a:spcPts val="0"/>
              </a:spcAft>
              <a:buSzPts val="3200"/>
              <a:buNone/>
            </a:pPr>
            <a:r>
              <a:rPr lang="en-US"/>
              <a:t>Thank you!</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2"/>
          <p:cNvSpPr txBox="1">
            <a:spLocks noGrp="1"/>
          </p:cNvSpPr>
          <p:nvPr>
            <p:ph type="title"/>
          </p:nvPr>
        </p:nvSpPr>
        <p:spPr>
          <a:xfrm>
            <a:off x="152400" y="0"/>
            <a:ext cx="8813100" cy="7302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Steps to Apply</a:t>
            </a:r>
            <a:endParaRPr/>
          </a:p>
        </p:txBody>
      </p:sp>
      <p:sp>
        <p:nvSpPr>
          <p:cNvPr id="85" name="Google Shape;85;p12"/>
          <p:cNvSpPr txBox="1">
            <a:spLocks noGrp="1"/>
          </p:cNvSpPr>
          <p:nvPr>
            <p:ph type="body" idx="1"/>
          </p:nvPr>
        </p:nvSpPr>
        <p:spPr>
          <a:xfrm>
            <a:off x="253525" y="857250"/>
            <a:ext cx="8712000" cy="3394500"/>
          </a:xfrm>
          <a:prstGeom prst="rect">
            <a:avLst/>
          </a:prstGeom>
        </p:spPr>
        <p:txBody>
          <a:bodyPr spcFirstLastPara="1" wrap="square" lIns="91425" tIns="45700" rIns="91425" bIns="45700" anchor="t" anchorCtr="0">
            <a:noAutofit/>
          </a:bodyPr>
          <a:lstStyle/>
          <a:p>
            <a:pPr marL="457200" lvl="0" indent="-355600" algn="l" rtl="0">
              <a:spcBef>
                <a:spcPts val="640"/>
              </a:spcBef>
              <a:spcAft>
                <a:spcPts val="0"/>
              </a:spcAft>
              <a:buSzPts val="2000"/>
              <a:buAutoNum type="arabicPeriod"/>
            </a:pPr>
            <a:r>
              <a:rPr lang="en-US" sz="2000"/>
              <a:t>Determine the correct permit type</a:t>
            </a:r>
            <a:endParaRPr sz="2000"/>
          </a:p>
          <a:p>
            <a:pPr marL="457200" lvl="0" indent="-355600" algn="l" rtl="0">
              <a:spcBef>
                <a:spcPts val="1000"/>
              </a:spcBef>
              <a:spcAft>
                <a:spcPts val="0"/>
              </a:spcAft>
              <a:buSzPts val="2000"/>
              <a:buAutoNum type="arabicPeriod"/>
            </a:pPr>
            <a:r>
              <a:rPr lang="en-US" sz="2000"/>
              <a:t>Create a GovConnectIowa account, and do one of the following:</a:t>
            </a:r>
            <a:endParaRPr sz="2000"/>
          </a:p>
          <a:p>
            <a:pPr marL="914400" lvl="1" indent="-355600" algn="l" rtl="0">
              <a:spcBef>
                <a:spcPts val="1000"/>
              </a:spcBef>
              <a:spcAft>
                <a:spcPts val="0"/>
              </a:spcAft>
              <a:buSzPts val="2000"/>
              <a:buAutoNum type="alphaLcPeriod"/>
            </a:pPr>
            <a:r>
              <a:rPr lang="en-US"/>
              <a:t>R</a:t>
            </a:r>
            <a:r>
              <a:rPr lang="en-US" sz="2000"/>
              <a:t>equest access to </a:t>
            </a:r>
            <a:r>
              <a:rPr lang="en-US"/>
              <a:t>an</a:t>
            </a:r>
            <a:r>
              <a:rPr lang="en-US" sz="2000"/>
              <a:t> existing account</a:t>
            </a:r>
            <a:r>
              <a:rPr lang="en-US"/>
              <a:t>, or</a:t>
            </a:r>
            <a:endParaRPr/>
          </a:p>
          <a:p>
            <a:pPr marL="914400" lvl="1" indent="-355600" algn="l" rtl="0">
              <a:spcBef>
                <a:spcPts val="1000"/>
              </a:spcBef>
              <a:spcAft>
                <a:spcPts val="0"/>
              </a:spcAft>
              <a:buSzPts val="2000"/>
              <a:buAutoNum type="alphaLcPeriod"/>
            </a:pPr>
            <a:r>
              <a:rPr lang="en-US"/>
              <a:t>R</a:t>
            </a:r>
            <a:r>
              <a:rPr lang="en-US" sz="2000"/>
              <a:t>egister </a:t>
            </a:r>
            <a:r>
              <a:rPr lang="en-US"/>
              <a:t>a </a:t>
            </a:r>
            <a:r>
              <a:rPr lang="en-US" sz="2000"/>
              <a:t>new business</a:t>
            </a:r>
            <a:endParaRPr sz="2000"/>
          </a:p>
          <a:p>
            <a:pPr marL="457200" lvl="0" indent="-355600" algn="l" rtl="0">
              <a:spcBef>
                <a:spcPts val="1000"/>
              </a:spcBef>
              <a:spcAft>
                <a:spcPts val="0"/>
              </a:spcAft>
              <a:buSzPts val="2000"/>
              <a:buAutoNum type="arabicPeriod"/>
            </a:pPr>
            <a:r>
              <a:rPr lang="en-US" sz="2000"/>
              <a:t>Submit the application and fees</a:t>
            </a:r>
            <a:endParaRPr sz="2000"/>
          </a:p>
          <a:p>
            <a:pPr marL="457200" lvl="0" indent="-355600" algn="l" rtl="0">
              <a:spcBef>
                <a:spcPts val="1000"/>
              </a:spcBef>
              <a:spcAft>
                <a:spcPts val="0"/>
              </a:spcAft>
              <a:buSzPts val="2000"/>
              <a:buAutoNum type="arabicPeriod"/>
            </a:pPr>
            <a:r>
              <a:rPr lang="en-US" sz="2000"/>
              <a:t>Wait for approval</a:t>
            </a:r>
            <a:endParaRPr sz="2000"/>
          </a:p>
          <a:p>
            <a:pPr marL="0" lvl="0" indent="0" algn="l" rtl="0">
              <a:spcBef>
                <a:spcPts val="1000"/>
              </a:spcBef>
              <a:spcAft>
                <a:spcPts val="0"/>
              </a:spcAft>
              <a:buNone/>
            </a:pPr>
            <a:endParaRPr/>
          </a:p>
        </p:txBody>
      </p:sp>
      <p:pic>
        <p:nvPicPr>
          <p:cNvPr id="86" name="Google Shape;86;p12" title="Untitled design (10).png"/>
          <p:cNvPicPr preferRelativeResize="0"/>
          <p:nvPr/>
        </p:nvPicPr>
        <p:blipFill rotWithShape="1">
          <a:blip r:embed="rId3">
            <a:alphaModFix/>
          </a:blip>
          <a:srcRect l="27830" t="32606" r="28195" b="33150"/>
          <a:stretch/>
        </p:blipFill>
        <p:spPr>
          <a:xfrm>
            <a:off x="6059425" y="2392825"/>
            <a:ext cx="2206673" cy="2224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3"/>
          <p:cNvSpPr txBox="1">
            <a:spLocks noGrp="1"/>
          </p:cNvSpPr>
          <p:nvPr>
            <p:ph type="title"/>
          </p:nvPr>
        </p:nvSpPr>
        <p:spPr>
          <a:xfrm>
            <a:off x="152400" y="0"/>
            <a:ext cx="8813100" cy="7302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Determine the Correct Permit Type</a:t>
            </a:r>
            <a:endParaRPr/>
          </a:p>
        </p:txBody>
      </p:sp>
      <p:sp>
        <p:nvSpPr>
          <p:cNvPr id="93" name="Google Shape;93;p13"/>
          <p:cNvSpPr txBox="1">
            <a:spLocks noGrp="1"/>
          </p:cNvSpPr>
          <p:nvPr>
            <p:ph type="body" idx="1"/>
          </p:nvPr>
        </p:nvSpPr>
        <p:spPr>
          <a:xfrm>
            <a:off x="253525" y="857250"/>
            <a:ext cx="8712000" cy="33945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2000" i="1"/>
              <a:t>      </a:t>
            </a:r>
            <a:r>
              <a:rPr lang="en-US" sz="2000"/>
              <a:t>IDR offers several licenses and permits</a:t>
            </a:r>
            <a:endParaRPr sz="2000"/>
          </a:p>
          <a:p>
            <a:pPr marL="457200" lvl="0" indent="-368300" algn="l" rtl="0">
              <a:spcBef>
                <a:spcPts val="1000"/>
              </a:spcBef>
              <a:spcAft>
                <a:spcPts val="0"/>
              </a:spcAft>
              <a:buSzPts val="2200"/>
              <a:buChar char="•"/>
            </a:pPr>
            <a:r>
              <a:rPr lang="en-US"/>
              <a:t>O</a:t>
            </a:r>
            <a:r>
              <a:rPr lang="en-US" sz="2000"/>
              <a:t>nly two can be approved or denied on the Tobacco Licensing Portal</a:t>
            </a:r>
            <a:br>
              <a:rPr lang="en-US" sz="2000"/>
            </a:br>
            <a:endParaRPr sz="2000" b="1"/>
          </a:p>
          <a:p>
            <a:pPr marL="0" lvl="0" indent="0" algn="l" rtl="0">
              <a:spcBef>
                <a:spcPts val="1000"/>
              </a:spcBef>
              <a:spcAft>
                <a:spcPts val="0"/>
              </a:spcAft>
              <a:buNone/>
            </a:pPr>
            <a:r>
              <a:rPr lang="en-US" b="1" u="sng"/>
              <a:t>Permits on the Tobacco Licensing Portal</a:t>
            </a:r>
            <a:endParaRPr b="1" u="sng"/>
          </a:p>
          <a:p>
            <a:pPr marL="457200" lvl="0" indent="-355600" algn="l" rtl="0">
              <a:spcBef>
                <a:spcPts val="1000"/>
              </a:spcBef>
              <a:spcAft>
                <a:spcPts val="0"/>
              </a:spcAft>
              <a:buSzPts val="2000"/>
              <a:buAutoNum type="arabicPeriod"/>
            </a:pPr>
            <a:r>
              <a:rPr lang="en-US" sz="2000"/>
              <a:t>Device Retailer</a:t>
            </a:r>
            <a:endParaRPr sz="2000"/>
          </a:p>
          <a:p>
            <a:pPr marL="457200" lvl="0" indent="-355600" algn="l" rtl="0">
              <a:spcBef>
                <a:spcPts val="1000"/>
              </a:spcBef>
              <a:spcAft>
                <a:spcPts val="0"/>
              </a:spcAft>
              <a:buSzPts val="2000"/>
              <a:buAutoNum type="arabicPeriod"/>
            </a:pPr>
            <a:r>
              <a:rPr lang="en-US" sz="2000"/>
              <a:t>Tobacco Retail</a:t>
            </a:r>
            <a:endParaRPr sz="2000"/>
          </a:p>
          <a:p>
            <a:pPr marL="914400" lvl="1" indent="-355600" algn="l" rtl="0">
              <a:spcBef>
                <a:spcPts val="1000"/>
              </a:spcBef>
              <a:spcAft>
                <a:spcPts val="1000"/>
              </a:spcAft>
              <a:buSzPts val="2000"/>
              <a:buAutoNum type="alphaLcPeriod"/>
            </a:pPr>
            <a:r>
              <a:rPr lang="en-US"/>
              <a:t>Often referred to as: </a:t>
            </a:r>
            <a:r>
              <a:rPr lang="en-US" sz="2000"/>
              <a:t>Retail Tobacco - Cigarette/Tobacco/Nicotine/Vapor</a:t>
            </a:r>
            <a:endParaRPr sz="2000"/>
          </a:p>
        </p:txBody>
      </p:sp>
      <p:pic>
        <p:nvPicPr>
          <p:cNvPr id="94" name="Google Shape;94;p13" descr="File:Information icon.svg - Wikimedia Commons"/>
          <p:cNvPicPr preferRelativeResize="0"/>
          <p:nvPr/>
        </p:nvPicPr>
        <p:blipFill>
          <a:blip r:embed="rId3">
            <a:alphaModFix/>
          </a:blip>
          <a:stretch>
            <a:fillRect/>
          </a:stretch>
        </p:blipFill>
        <p:spPr>
          <a:xfrm>
            <a:off x="253525" y="953975"/>
            <a:ext cx="333901" cy="3339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a:spLocks noGrp="1"/>
          </p:cNvSpPr>
          <p:nvPr>
            <p:ph type="title"/>
          </p:nvPr>
        </p:nvSpPr>
        <p:spPr>
          <a:xfrm>
            <a:off x="152400" y="0"/>
            <a:ext cx="8813100" cy="7302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Retail Tobacco</a:t>
            </a:r>
            <a:endParaRPr/>
          </a:p>
        </p:txBody>
      </p:sp>
      <p:sp>
        <p:nvSpPr>
          <p:cNvPr id="101" name="Google Shape;101;p14"/>
          <p:cNvSpPr txBox="1">
            <a:spLocks noGrp="1"/>
          </p:cNvSpPr>
          <p:nvPr>
            <p:ph type="body" idx="1"/>
          </p:nvPr>
        </p:nvSpPr>
        <p:spPr>
          <a:xfrm>
            <a:off x="253525" y="857250"/>
            <a:ext cx="8712000" cy="3394500"/>
          </a:xfrm>
          <a:prstGeom prst="rect">
            <a:avLst/>
          </a:prstGeom>
        </p:spPr>
        <p:txBody>
          <a:bodyPr spcFirstLastPara="1" wrap="square" lIns="91425" tIns="45700" rIns="91425" bIns="45700" anchor="t" anchorCtr="0">
            <a:noAutofit/>
          </a:bodyPr>
          <a:lstStyle/>
          <a:p>
            <a:pPr marL="457200" lvl="0" indent="-355600" algn="l" rtl="0">
              <a:spcBef>
                <a:spcPts val="640"/>
              </a:spcBef>
              <a:spcAft>
                <a:spcPts val="0"/>
              </a:spcAft>
              <a:buSzPts val="2000"/>
              <a:buChar char="•"/>
            </a:pPr>
            <a:r>
              <a:rPr lang="en-US" sz="2000"/>
              <a:t>Required for retailers selling cigarettes, tobacco, alternative nicotine, or vapor products</a:t>
            </a:r>
            <a:endParaRPr sz="2000"/>
          </a:p>
          <a:p>
            <a:pPr marL="457200" lvl="0" indent="-355600" algn="l" rtl="0">
              <a:spcBef>
                <a:spcPts val="1000"/>
              </a:spcBef>
              <a:spcAft>
                <a:spcPts val="0"/>
              </a:spcAft>
              <a:buSzPts val="2000"/>
              <a:buChar char="•"/>
            </a:pPr>
            <a:r>
              <a:rPr lang="en-US" sz="2000"/>
              <a:t>Retailers must have an active Sales </a:t>
            </a:r>
            <a:br>
              <a:rPr lang="en-US" sz="2000"/>
            </a:br>
            <a:r>
              <a:rPr lang="en-US" sz="2000"/>
              <a:t>and Use Tax Permit</a:t>
            </a:r>
            <a:endParaRPr sz="2000"/>
          </a:p>
          <a:p>
            <a:pPr marL="457200" lvl="0" indent="-355600" algn="l" rtl="0">
              <a:spcBef>
                <a:spcPts val="1000"/>
              </a:spcBef>
              <a:spcAft>
                <a:spcPts val="1000"/>
              </a:spcAft>
              <a:buSzPts val="2000"/>
              <a:buChar char="•"/>
            </a:pPr>
            <a:r>
              <a:rPr lang="en-US" sz="2000"/>
              <a:t>Wholesalers and distributors do not </a:t>
            </a:r>
            <a:br>
              <a:rPr lang="en-US" sz="2000"/>
            </a:br>
            <a:r>
              <a:rPr lang="en-US" sz="2000"/>
              <a:t>qualify for this permit</a:t>
            </a:r>
            <a:endParaRPr sz="2000"/>
          </a:p>
        </p:txBody>
      </p:sp>
      <p:pic>
        <p:nvPicPr>
          <p:cNvPr id="102" name="Google Shape;102;p14" title="Untitled design (6).png"/>
          <p:cNvPicPr preferRelativeResize="0"/>
          <p:nvPr/>
        </p:nvPicPr>
        <p:blipFill rotWithShape="1">
          <a:blip r:embed="rId3">
            <a:alphaModFix/>
          </a:blip>
          <a:srcRect l="13363" t="5722" r="19009" b="47603"/>
          <a:stretch/>
        </p:blipFill>
        <p:spPr>
          <a:xfrm>
            <a:off x="5604575" y="1696875"/>
            <a:ext cx="2957323" cy="26423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5"/>
          <p:cNvSpPr txBox="1">
            <a:spLocks noGrp="1"/>
          </p:cNvSpPr>
          <p:nvPr>
            <p:ph type="title"/>
          </p:nvPr>
        </p:nvSpPr>
        <p:spPr>
          <a:xfrm>
            <a:off x="152400" y="0"/>
            <a:ext cx="8813100" cy="7302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Device Retailer</a:t>
            </a:r>
            <a:endParaRPr/>
          </a:p>
        </p:txBody>
      </p:sp>
      <p:sp>
        <p:nvSpPr>
          <p:cNvPr id="109" name="Google Shape;109;p15"/>
          <p:cNvSpPr txBox="1">
            <a:spLocks noGrp="1"/>
          </p:cNvSpPr>
          <p:nvPr>
            <p:ph type="body" idx="1"/>
          </p:nvPr>
        </p:nvSpPr>
        <p:spPr>
          <a:xfrm>
            <a:off x="253525" y="857250"/>
            <a:ext cx="8712000" cy="3394500"/>
          </a:xfrm>
          <a:prstGeom prst="rect">
            <a:avLst/>
          </a:prstGeom>
        </p:spPr>
        <p:txBody>
          <a:bodyPr spcFirstLastPara="1" wrap="square" lIns="91425" tIns="45700" rIns="91425" bIns="45700" anchor="t" anchorCtr="0">
            <a:noAutofit/>
          </a:bodyPr>
          <a:lstStyle/>
          <a:p>
            <a:pPr marL="457200" lvl="0" indent="-355600" algn="l" rtl="0">
              <a:spcBef>
                <a:spcPts val="640"/>
              </a:spcBef>
              <a:spcAft>
                <a:spcPts val="0"/>
              </a:spcAft>
              <a:buSzPts val="2000"/>
              <a:buChar char="•"/>
            </a:pPr>
            <a:r>
              <a:rPr lang="en-US" sz="2000"/>
              <a:t>Required for retailers selling glass and metal devices designed for use in inhaling through combustion tobacco, hemp, other plant materials, or a controlled substance</a:t>
            </a:r>
            <a:endParaRPr sz="2000"/>
          </a:p>
          <a:p>
            <a:pPr marL="457200" lvl="0" indent="-355600" algn="l" rtl="0">
              <a:spcBef>
                <a:spcPts val="1000"/>
              </a:spcBef>
              <a:spcAft>
                <a:spcPts val="1000"/>
              </a:spcAft>
              <a:buSzPts val="2000"/>
              <a:buChar char="•"/>
            </a:pPr>
            <a:r>
              <a:rPr lang="en-US" sz="2000"/>
              <a:t>Retailers must also have an active Tobacco Retail</a:t>
            </a:r>
            <a:br>
              <a:rPr lang="en-US" sz="2000"/>
            </a:br>
            <a:r>
              <a:rPr lang="en-US" sz="2000"/>
              <a:t>Permit</a:t>
            </a:r>
            <a:endParaRPr sz="2000"/>
          </a:p>
        </p:txBody>
      </p:sp>
      <p:pic>
        <p:nvPicPr>
          <p:cNvPr id="110" name="Google Shape;110;p15" title="Untitled design (7).png"/>
          <p:cNvPicPr preferRelativeResize="0"/>
          <p:nvPr/>
        </p:nvPicPr>
        <p:blipFill rotWithShape="1">
          <a:blip r:embed="rId3">
            <a:alphaModFix/>
          </a:blip>
          <a:srcRect l="5962" r="47820" b="61823"/>
          <a:stretch/>
        </p:blipFill>
        <p:spPr>
          <a:xfrm>
            <a:off x="6105126" y="1939750"/>
            <a:ext cx="2520401" cy="2694975"/>
          </a:xfrm>
          <a:prstGeom prst="rect">
            <a:avLst/>
          </a:prstGeom>
          <a:noFill/>
          <a:ln>
            <a:noFill/>
          </a:ln>
        </p:spPr>
      </p:pic>
    </p:spTree>
  </p:cSld>
  <p:clrMapOvr>
    <a:masterClrMapping/>
  </p:clrMapOvr>
</p:sld>
</file>

<file path=ppt/theme/theme1.xml><?xml version="1.0" encoding="utf-8"?>
<a:theme xmlns:a="http://schemas.openxmlformats.org/drawingml/2006/main" name="IOWA IDR 2024">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1801</Words>
  <Application>Microsoft Office PowerPoint</Application>
  <PresentationFormat>On-screen Show (16:9)</PresentationFormat>
  <Paragraphs>281</Paragraphs>
  <Slides>51</Slides>
  <Notes>51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Work Sans Medium</vt:lpstr>
      <vt:lpstr>Source Serif 4</vt:lpstr>
      <vt:lpstr>Source Sans Pro</vt:lpstr>
      <vt:lpstr>Arial</vt:lpstr>
      <vt:lpstr>Calibri</vt:lpstr>
      <vt:lpstr>Source Serif 4 Medium</vt:lpstr>
      <vt:lpstr>Work Sans ExtraBold</vt:lpstr>
      <vt:lpstr>Work Sans</vt:lpstr>
      <vt:lpstr>Work Sans SemiBold</vt:lpstr>
      <vt:lpstr>IOWA IDR 2024</vt:lpstr>
      <vt:lpstr>FROM REVIEW TO APPROVAL: </vt:lpstr>
      <vt:lpstr>Disclaimer</vt:lpstr>
      <vt:lpstr>Agenda</vt:lpstr>
      <vt:lpstr>The Customer’s Journey:  Applying for &amp; Renewing a Permit</vt:lpstr>
      <vt:lpstr>First-Time Application Process</vt:lpstr>
      <vt:lpstr>Steps to Apply</vt:lpstr>
      <vt:lpstr>Determine the Correct Permit Type</vt:lpstr>
      <vt:lpstr>Retail Tobacco</vt:lpstr>
      <vt:lpstr>Device Retailer</vt:lpstr>
      <vt:lpstr>Getting Started on GovConnectIowa</vt:lpstr>
      <vt:lpstr>Creating a Logon</vt:lpstr>
      <vt:lpstr>Getting Started</vt:lpstr>
      <vt:lpstr>Submit the Application and Pay Fees</vt:lpstr>
      <vt:lpstr>Waiting for Approval</vt:lpstr>
      <vt:lpstr>Challenges Applicants Face</vt:lpstr>
      <vt:lpstr>Renewing a Permit</vt:lpstr>
      <vt:lpstr>Renewal View on GovConnectIowa</vt:lpstr>
      <vt:lpstr>Understanding the Renewal Process</vt:lpstr>
      <vt:lpstr>Resources for Retailers</vt:lpstr>
      <vt:lpstr>Understanding Permit Types</vt:lpstr>
      <vt:lpstr>What does IDR Expect of Local Authorities?</vt:lpstr>
      <vt:lpstr>Is a Retail Permit Needed?</vt:lpstr>
      <vt:lpstr>Permit Types</vt:lpstr>
      <vt:lpstr>Retail Tobacco Permits</vt:lpstr>
      <vt:lpstr>Retail Tobacco Permits</vt:lpstr>
      <vt:lpstr>Retail Tobacco Permits</vt:lpstr>
      <vt:lpstr>Device Retailer Permits</vt:lpstr>
      <vt:lpstr>Things to Look For</vt:lpstr>
      <vt:lpstr>Overview of Filing Steps for GovConnectIowa</vt:lpstr>
      <vt:lpstr>Navigating the Tobacco Licensing Portal</vt:lpstr>
      <vt:lpstr>Tobacco Licensing Portal</vt:lpstr>
      <vt:lpstr>Accessing the Portal</vt:lpstr>
      <vt:lpstr>Using Multiple Portals</vt:lpstr>
      <vt:lpstr>Forgot Username or Password?</vt:lpstr>
      <vt:lpstr>What Can I Do on the Tobacco Licensing Portal?</vt:lpstr>
      <vt:lpstr>Notifications</vt:lpstr>
      <vt:lpstr>Action Center</vt:lpstr>
      <vt:lpstr>Viewing Outstanding Applications</vt:lpstr>
      <vt:lpstr>Step 1: Application Information</vt:lpstr>
      <vt:lpstr>Step 1: Application Information</vt:lpstr>
      <vt:lpstr>Step 1: Application Information (cont’d)</vt:lpstr>
      <vt:lpstr>Decision Options</vt:lpstr>
      <vt:lpstr>Tobacco Sale-To-Minor Violations</vt:lpstr>
      <vt:lpstr>Non-Compliant License Pursual</vt:lpstr>
      <vt:lpstr>Retail Tobacco Civil Penalty</vt:lpstr>
      <vt:lpstr>Resources</vt:lpstr>
      <vt:lpstr>Need Help?</vt:lpstr>
      <vt:lpstr>Video Tutorials</vt:lpstr>
      <vt:lpstr>Subscribe to Updates</vt:lpstr>
      <vt:lpstr>Social Media</vt:lpstr>
      <vt:lpstr>Q&amp;A and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REVIEW TO APPROVAL:</dc:title>
  <dc:creator>Ekman, Jessica [IDR]</dc:creator>
  <cp:lastModifiedBy>Ekman, Jessica [IDR]</cp:lastModifiedBy>
  <cp:revision>4</cp:revision>
  <dcterms:modified xsi:type="dcterms:W3CDTF">2025-03-28T17:09:19Z</dcterms:modified>
</cp:coreProperties>
</file>