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3e795d607cc466c" /><Relationship Type="http://schemas.openxmlformats.org/officeDocument/2006/relationships/extended-properties" Target="/docProps/app.xml" Id="R3cc6231670db41ff" /><Relationship Type="http://schemas.openxmlformats.org/officeDocument/2006/relationships/officeDocument" Target="/ppt/presentation.xml" Id="Rb1fdcc48a0154021" /></Relationships>
</file>

<file path=ppt/presentation.xml><?xml version="1.0" encoding="utf-8"?>
<p:presentation xmlns:p="http://schemas.openxmlformats.org/presentationml/2006/main">
  <p:sldMasterIdLst>
    <p:sldMasterId xmlns:r="http://schemas.openxmlformats.org/officeDocument/2006/relationships" id="2147483648" r:id="R8af18cf604ec4cb2"/>
  </p:sldMasterIdLst>
  <p:notesMasterIdLst>
    <p:notesMasterId xmlns:r="http://schemas.openxmlformats.org/officeDocument/2006/relationships" r:id="R6094928937974603"/>
  </p:notesMasterIdLst>
  <p:sldIdLst>
    <p:sldId xmlns:r="http://schemas.openxmlformats.org/officeDocument/2006/relationships" id="256" r:id="R696a9a371f58474a"/>
    <p:sldId xmlns:r="http://schemas.openxmlformats.org/officeDocument/2006/relationships" id="257" r:id="R7b862d25053f4d21"/>
    <p:sldId xmlns:r="http://schemas.openxmlformats.org/officeDocument/2006/relationships" id="258" r:id="R3c40baa1942947a5"/>
    <p:sldId xmlns:r="http://schemas.openxmlformats.org/officeDocument/2006/relationships" id="259" r:id="R13f75b7a383d4a05"/>
    <p:sldId xmlns:r="http://schemas.openxmlformats.org/officeDocument/2006/relationships" id="260" r:id="Rc7cf746466534a3f"/>
    <p:sldId xmlns:r="http://schemas.openxmlformats.org/officeDocument/2006/relationships" id="261" r:id="R852bae39d73d4967"/>
    <p:sldId xmlns:r="http://schemas.openxmlformats.org/officeDocument/2006/relationships" id="262" r:id="Re549484ea30c4034"/>
    <p:sldId xmlns:r="http://schemas.openxmlformats.org/officeDocument/2006/relationships" id="263" r:id="R7363d47de669442f"/>
    <p:sldId xmlns:r="http://schemas.openxmlformats.org/officeDocument/2006/relationships" id="264" r:id="R8b425945eaee414f"/>
    <p:sldId xmlns:r="http://schemas.openxmlformats.org/officeDocument/2006/relationships" id="265" r:id="R111455079b374a6d"/>
    <p:sldId xmlns:r="http://schemas.openxmlformats.org/officeDocument/2006/relationships" id="266" r:id="Reb99d5238bf84be4"/>
    <p:sldId xmlns:r="http://schemas.openxmlformats.org/officeDocument/2006/relationships" id="267" r:id="R86d30556b7654dd9"/>
    <p:sldId xmlns:r="http://schemas.openxmlformats.org/officeDocument/2006/relationships" id="268" r:id="Ra79d5d2efccb44e7"/>
    <p:sldId xmlns:r="http://schemas.openxmlformats.org/officeDocument/2006/relationships" id="269" r:id="Rb3816563d7af4266"/>
    <p:sldId xmlns:r="http://schemas.openxmlformats.org/officeDocument/2006/relationships" id="270" r:id="R8534da2c2a664773"/>
    <p:sldId xmlns:r="http://schemas.openxmlformats.org/officeDocument/2006/relationships" id="271" r:id="R5ec908d483f0499a"/>
    <p:sldId xmlns:r="http://schemas.openxmlformats.org/officeDocument/2006/relationships" id="272" r:id="Ra24fb5380e434bd7"/>
    <p:sldId xmlns:r="http://schemas.openxmlformats.org/officeDocument/2006/relationships" id="273" r:id="R107fe195b25e491e"/>
    <p:sldId xmlns:r="http://schemas.openxmlformats.org/officeDocument/2006/relationships" id="274" r:id="Ra9bb72e9f61349a0"/>
    <p:sldId xmlns:r="http://schemas.openxmlformats.org/officeDocument/2006/relationships" id="275" r:id="R7489d63167b14216"/>
    <p:sldId xmlns:r="http://schemas.openxmlformats.org/officeDocument/2006/relationships" id="276" r:id="R1fea4264743d4700"/>
    <p:sldId xmlns:r="http://schemas.openxmlformats.org/officeDocument/2006/relationships" id="277" r:id="Rabfcd66586df4a10"/>
    <p:sldId xmlns:r="http://schemas.openxmlformats.org/officeDocument/2006/relationships" id="278" r:id="R7ad534983cca4c17"/>
    <p:sldId xmlns:r="http://schemas.openxmlformats.org/officeDocument/2006/relationships" id="279" r:id="R9a73f207fbaf4165"/>
    <p:sldId xmlns:r="http://schemas.openxmlformats.org/officeDocument/2006/relationships" id="280" r:id="Re31e9138143742d2"/>
    <p:sldId xmlns:r="http://schemas.openxmlformats.org/officeDocument/2006/relationships" id="281" r:id="R7a33602bdc8245db"/>
    <p:sldId xmlns:r="http://schemas.openxmlformats.org/officeDocument/2006/relationships" id="282" r:id="Rc6b4ee21b65a4754"/>
    <p:sldId xmlns:r="http://schemas.openxmlformats.org/officeDocument/2006/relationships" id="283" r:id="R5e03471b04854b85"/>
    <p:sldId xmlns:r="http://schemas.openxmlformats.org/officeDocument/2006/relationships" id="284" r:id="Rb91ba0b556e74c96"/>
    <p:sldId xmlns:r="http://schemas.openxmlformats.org/officeDocument/2006/relationships" id="285" r:id="R6c7badc3fdf34044"/>
    <p:sldId xmlns:r="http://schemas.openxmlformats.org/officeDocument/2006/relationships" id="286" r:id="R42d814e443d641e3"/>
    <p:sldId xmlns:r="http://schemas.openxmlformats.org/officeDocument/2006/relationships" id="287" r:id="R54cf5dc5a8d64d9e"/>
    <p:sldId xmlns:r="http://schemas.openxmlformats.org/officeDocument/2006/relationships" id="288" r:id="Rdd74588744394eb9"/>
    <p:sldId xmlns:r="http://schemas.openxmlformats.org/officeDocument/2006/relationships" id="289" r:id="R30d9fc84102f490a"/>
    <p:sldId xmlns:r="http://schemas.openxmlformats.org/officeDocument/2006/relationships" id="290" r:id="R8d7bed10404f492e"/>
    <p:sldId xmlns:r="http://schemas.openxmlformats.org/officeDocument/2006/relationships" id="291" r:id="R0bcd3c246c3b489c"/>
    <p:sldId xmlns:r="http://schemas.openxmlformats.org/officeDocument/2006/relationships" id="292" r:id="R35067f6135d04b34"/>
    <p:sldId xmlns:r="http://schemas.openxmlformats.org/officeDocument/2006/relationships" id="293" r:id="R5de650fe6d0344b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934cb76946a4cd8" /><Relationship Type="http://schemas.openxmlformats.org/officeDocument/2006/relationships/slideMaster" Target="/ppt/slideMasters/slideMaster1.xml" Id="R8af18cf604ec4cb2" /><Relationship Type="http://schemas.openxmlformats.org/officeDocument/2006/relationships/notesMaster" Target="/ppt/notesMasters/notesMaster1.xml" Id="R6094928937974603" /><Relationship Type="http://schemas.openxmlformats.org/officeDocument/2006/relationships/presProps" Target="/ppt/presProps.xml" Id="R14a3ba5314b84c53" /><Relationship Type="http://schemas.openxmlformats.org/officeDocument/2006/relationships/tableStyles" Target="/ppt/tableStyles.xml" Id="R3176c3ba26604916" /><Relationship Type="http://schemas.openxmlformats.org/officeDocument/2006/relationships/slide" Target="/ppt/slides/slide1.xml" Id="R696a9a371f58474a" /><Relationship Type="http://schemas.openxmlformats.org/officeDocument/2006/relationships/slide" Target="/ppt/slides/slide2.xml" Id="R7b862d25053f4d21" /><Relationship Type="http://schemas.openxmlformats.org/officeDocument/2006/relationships/slide" Target="/ppt/slides/slide3.xml" Id="R3c40baa1942947a5" /><Relationship Type="http://schemas.openxmlformats.org/officeDocument/2006/relationships/slide" Target="/ppt/slides/slide4.xml" Id="R13f75b7a383d4a05" /><Relationship Type="http://schemas.openxmlformats.org/officeDocument/2006/relationships/slide" Target="/ppt/slides/slide5.xml" Id="Rc7cf746466534a3f" /><Relationship Type="http://schemas.openxmlformats.org/officeDocument/2006/relationships/slide" Target="/ppt/slides/slide6.xml" Id="R852bae39d73d4967" /><Relationship Type="http://schemas.openxmlformats.org/officeDocument/2006/relationships/slide" Target="/ppt/slides/slide7.xml" Id="Re549484ea30c4034" /><Relationship Type="http://schemas.openxmlformats.org/officeDocument/2006/relationships/slide" Target="/ppt/slides/slide8.xml" Id="R7363d47de669442f" /><Relationship Type="http://schemas.openxmlformats.org/officeDocument/2006/relationships/slide" Target="/ppt/slides/slide9.xml" Id="R8b425945eaee414f" /><Relationship Type="http://schemas.openxmlformats.org/officeDocument/2006/relationships/slide" Target="/ppt/slides/slide10.xml" Id="R111455079b374a6d" /><Relationship Type="http://schemas.openxmlformats.org/officeDocument/2006/relationships/slide" Target="/ppt/slides/slide11.xml" Id="Reb99d5238bf84be4" /><Relationship Type="http://schemas.openxmlformats.org/officeDocument/2006/relationships/slide" Target="/ppt/slides/slide12.xml" Id="R86d30556b7654dd9" /><Relationship Type="http://schemas.openxmlformats.org/officeDocument/2006/relationships/slide" Target="/ppt/slides/slide13.xml" Id="Ra79d5d2efccb44e7" /><Relationship Type="http://schemas.openxmlformats.org/officeDocument/2006/relationships/slide" Target="/ppt/slides/slide14.xml" Id="Rb3816563d7af4266" /><Relationship Type="http://schemas.openxmlformats.org/officeDocument/2006/relationships/slide" Target="/ppt/slides/slide15.xml" Id="R8534da2c2a664773" /><Relationship Type="http://schemas.openxmlformats.org/officeDocument/2006/relationships/slide" Target="/ppt/slides/slide16.xml" Id="R5ec908d483f0499a" /><Relationship Type="http://schemas.openxmlformats.org/officeDocument/2006/relationships/slide" Target="/ppt/slides/slide17.xml" Id="Ra24fb5380e434bd7" /><Relationship Type="http://schemas.openxmlformats.org/officeDocument/2006/relationships/slide" Target="/ppt/slides/slide18.xml" Id="R107fe195b25e491e" /><Relationship Type="http://schemas.openxmlformats.org/officeDocument/2006/relationships/slide" Target="/ppt/slides/slide19.xml" Id="Ra9bb72e9f61349a0" /><Relationship Type="http://schemas.openxmlformats.org/officeDocument/2006/relationships/slide" Target="/ppt/slides/slide20.xml" Id="R7489d63167b14216" /><Relationship Type="http://schemas.openxmlformats.org/officeDocument/2006/relationships/slide" Target="/ppt/slides/slide21.xml" Id="R1fea4264743d4700" /><Relationship Type="http://schemas.openxmlformats.org/officeDocument/2006/relationships/slide" Target="/ppt/slides/slide22.xml" Id="Rabfcd66586df4a10" /><Relationship Type="http://schemas.openxmlformats.org/officeDocument/2006/relationships/slide" Target="/ppt/slides/slide23.xml" Id="R7ad534983cca4c17" /><Relationship Type="http://schemas.openxmlformats.org/officeDocument/2006/relationships/slide" Target="/ppt/slides/slide24.xml" Id="R9a73f207fbaf4165" /><Relationship Type="http://schemas.openxmlformats.org/officeDocument/2006/relationships/slide" Target="/ppt/slides/slide25.xml" Id="Re31e9138143742d2" /><Relationship Type="http://schemas.openxmlformats.org/officeDocument/2006/relationships/slide" Target="/ppt/slides/slide26.xml" Id="R7a33602bdc8245db" /><Relationship Type="http://schemas.openxmlformats.org/officeDocument/2006/relationships/slide" Target="/ppt/slides/slide27.xml" Id="Rc6b4ee21b65a4754" /><Relationship Type="http://schemas.openxmlformats.org/officeDocument/2006/relationships/slide" Target="/ppt/slides/slide28.xml" Id="R5e03471b04854b85" /><Relationship Type="http://schemas.openxmlformats.org/officeDocument/2006/relationships/slide" Target="/ppt/slides/slide29.xml" Id="Rb91ba0b556e74c96" /><Relationship Type="http://schemas.openxmlformats.org/officeDocument/2006/relationships/slide" Target="/ppt/slides/slide30.xml" Id="R6c7badc3fdf34044" /><Relationship Type="http://schemas.openxmlformats.org/officeDocument/2006/relationships/slide" Target="/ppt/slides/slide31.xml" Id="R42d814e443d641e3" /><Relationship Type="http://schemas.openxmlformats.org/officeDocument/2006/relationships/slide" Target="/ppt/slides/slide32.xml" Id="R54cf5dc5a8d64d9e" /><Relationship Type="http://schemas.openxmlformats.org/officeDocument/2006/relationships/slide" Target="/ppt/slides/slide33.xml" Id="Rdd74588744394eb9" /><Relationship Type="http://schemas.openxmlformats.org/officeDocument/2006/relationships/slide" Target="/ppt/slides/slide34.xml" Id="R30d9fc84102f490a" /><Relationship Type="http://schemas.openxmlformats.org/officeDocument/2006/relationships/slide" Target="/ppt/slides/slide35.xml" Id="R8d7bed10404f492e" /><Relationship Type="http://schemas.openxmlformats.org/officeDocument/2006/relationships/slide" Target="/ppt/slides/slide36.xml" Id="R0bcd3c246c3b489c" /><Relationship Type="http://schemas.openxmlformats.org/officeDocument/2006/relationships/slide" Target="/ppt/slides/slide37.xml" Id="R35067f6135d04b34" /><Relationship Type="http://schemas.openxmlformats.org/officeDocument/2006/relationships/slide" Target="/ppt/slides/slide38.xml" Id="R5de650fe6d0344b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26fedfbc3d4491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2d30ca24bf94046" /><Relationship Type="http://schemas.openxmlformats.org/officeDocument/2006/relationships/notesMaster" Target="/ppt/notesMasters/notesMaster1.xml" Id="Re1ca447fb0ae4634" /></Relationships>
</file>

<file path=ppt/notesSlides/_rels/notesSlide2.xml.rels>&#65279;<?xml version="1.0" encoding="utf-8"?><Relationships xmlns="http://schemas.openxmlformats.org/package/2006/relationships"><Relationship Type="http://schemas.openxmlformats.org/officeDocument/2006/relationships/slide" Target="/ppt/slides/slide2.xml" Id="R0ab1e58d42364a0e" /><Relationship Type="http://schemas.openxmlformats.org/officeDocument/2006/relationships/notesMaster" Target="/ppt/notesMasters/notesMaster1.xml" Id="R3f70208e45b14d21" /></Relationships>
</file>

<file path=ppt/notesSlides/_rels/notesSlide3.xml.rels>&#65279;<?xml version="1.0" encoding="utf-8"?><Relationships xmlns="http://schemas.openxmlformats.org/package/2006/relationships"><Relationship Type="http://schemas.openxmlformats.org/officeDocument/2006/relationships/slide" Target="/ppt/slides/slide3.xml" Id="R76b4ad467bfa4206" /><Relationship Type="http://schemas.openxmlformats.org/officeDocument/2006/relationships/notesMaster" Target="/ppt/notesMasters/notesMaster1.xml" Id="R1f847740a6b8411e" /></Relationships>
</file>

<file path=ppt/notesSlides/_rels/notesSlide4.xml.rels>&#65279;<?xml version="1.0" encoding="utf-8"?><Relationships xmlns="http://schemas.openxmlformats.org/package/2006/relationships"><Relationship Type="http://schemas.openxmlformats.org/officeDocument/2006/relationships/slide" Target="/ppt/slides/slide4.xml" Id="Rbe43a2132f6445a1" /><Relationship Type="http://schemas.openxmlformats.org/officeDocument/2006/relationships/notesMaster" Target="/ppt/notesMasters/notesMaster1.xml" Id="R028e20f69157483c" /></Relationships>
</file>

<file path=ppt/notesSlides/_rels/notesSlide5.xml.rels>&#65279;<?xml version="1.0" encoding="utf-8"?><Relationships xmlns="http://schemas.openxmlformats.org/package/2006/relationships"><Relationship Type="http://schemas.openxmlformats.org/officeDocument/2006/relationships/slide" Target="/ppt/slides/slide5.xml" Id="R1bc98f486ba0422b" /><Relationship Type="http://schemas.openxmlformats.org/officeDocument/2006/relationships/notesMaster" Target="/ppt/notesMasters/notesMaster1.xml" Id="Ra1de2ed3c8344c1a" /></Relationships>
</file>

<file path=ppt/notesSlides/_rels/notesSlide6.xml.rels>&#65279;<?xml version="1.0" encoding="utf-8"?><Relationships xmlns="http://schemas.openxmlformats.org/package/2006/relationships"><Relationship Type="http://schemas.openxmlformats.org/officeDocument/2006/relationships/slide" Target="/ppt/slides/slide6.xml" Id="R19d21e96c08d406c" /><Relationship Type="http://schemas.openxmlformats.org/officeDocument/2006/relationships/notesMaster" Target="/ppt/notesMasters/notesMaster1.xml" Id="R5bbdbbcff73f466b" /></Relationships>
</file>

<file path=ppt/notesSlides/_rels/notesSlide7.xml.rels>&#65279;<?xml version="1.0" encoding="utf-8"?><Relationships xmlns="http://schemas.openxmlformats.org/package/2006/relationships"><Relationship Type="http://schemas.openxmlformats.org/officeDocument/2006/relationships/slide" Target="/ppt/slides/slide7.xml" Id="R781f84d1fd0a4d47" /><Relationship Type="http://schemas.openxmlformats.org/officeDocument/2006/relationships/notesMaster" Target="/ppt/notesMasters/notesMaster1.xml" Id="Rf2a7362f5e444ad6" /></Relationships>
</file>

<file path=ppt/notesSlides/_rels/notesSlide8.xml.rels>&#65279;<?xml version="1.0" encoding="utf-8"?><Relationships xmlns="http://schemas.openxmlformats.org/package/2006/relationships"><Relationship Type="http://schemas.openxmlformats.org/officeDocument/2006/relationships/slide" Target="/ppt/slides/slide8.xml" Id="R50864ea045ab4c01" /><Relationship Type="http://schemas.openxmlformats.org/officeDocument/2006/relationships/notesMaster" Target="/ppt/notesMasters/notesMaster1.xml" Id="Rb8170788d69e4cd2" /></Relationships>
</file>

<file path=ppt/notesSlides/_rels/notesSlide9.xml.rels>&#65279;<?xml version="1.0" encoding="utf-8"?><Relationships xmlns="http://schemas.openxmlformats.org/package/2006/relationships"><Relationship Type="http://schemas.openxmlformats.org/officeDocument/2006/relationships/slide" Target="/ppt/slides/slide9.xml" Id="R5424c040e0c84914" /><Relationship Type="http://schemas.openxmlformats.org/officeDocument/2006/relationships/notesMaster" Target="/ppt/notesMasters/notesMaster1.xml" Id="Rbc642dc44d9d432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1da3b73f40ba4d62" /><Relationship Type="http://schemas.openxmlformats.org/officeDocument/2006/relationships/notesMaster" Target="/ppt/notesMasters/notesMaster1.xml" Id="R9e5483e662d5459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226245836594b57" /><Relationship Type="http://schemas.openxmlformats.org/officeDocument/2006/relationships/notesMaster" Target="/ppt/notesMasters/notesMaster1.xml" Id="Rd7fc0fa38fb24685"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1e48abceefc549b1" /><Relationship Type="http://schemas.openxmlformats.org/officeDocument/2006/relationships/notesMaster" Target="/ppt/notesMasters/notesMaster1.xml" Id="R84dc783e550848ae"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bbb85626bead41d2" /><Relationship Type="http://schemas.openxmlformats.org/officeDocument/2006/relationships/notesMaster" Target="/ppt/notesMasters/notesMaster1.xml" Id="R23002db17fc94091"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995d3af3c114fd0" /><Relationship Type="http://schemas.openxmlformats.org/officeDocument/2006/relationships/notesMaster" Target="/ppt/notesMasters/notesMaster1.xml" Id="R7aa4f0b32af14a91"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6cb4aaf11b624abe" /><Relationship Type="http://schemas.openxmlformats.org/officeDocument/2006/relationships/notesMaster" Target="/ppt/notesMasters/notesMaster1.xml" Id="R83125b77c83e4fff"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c1bfc1294f9c4dfb" /><Relationship Type="http://schemas.openxmlformats.org/officeDocument/2006/relationships/notesMaster" Target="/ppt/notesMasters/notesMaster1.xml" Id="Rebf5ada067484573"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58bb416b583f4984" /><Relationship Type="http://schemas.openxmlformats.org/officeDocument/2006/relationships/notesMaster" Target="/ppt/notesMasters/notesMaster1.xml" Id="Rb24de92c9e1e46f3"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fda812dd95144336" /><Relationship Type="http://schemas.openxmlformats.org/officeDocument/2006/relationships/notesMaster" Target="/ppt/notesMasters/notesMaster1.xml" Id="R381738de673e4b93"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af5e971fea5343c0" /><Relationship Type="http://schemas.openxmlformats.org/officeDocument/2006/relationships/notesMaster" Target="/ppt/notesMasters/notesMaster1.xml" Id="R400ea7e125ac42cf"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e507da0d819f4369" /><Relationship Type="http://schemas.openxmlformats.org/officeDocument/2006/relationships/notesMaster" Target="/ppt/notesMasters/notesMaster1.xml" Id="R20d43ab083be4f0c"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9c056b5ad14a4b08" /><Relationship Type="http://schemas.openxmlformats.org/officeDocument/2006/relationships/notesMaster" Target="/ppt/notesMasters/notesMaster1.xml" Id="R661177d505534e26"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26c98540790f441f" /><Relationship Type="http://schemas.openxmlformats.org/officeDocument/2006/relationships/notesMaster" Target="/ppt/notesMasters/notesMaster1.xml" Id="R9be67b9edb954f65"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01e3d07abad140f3" /><Relationship Type="http://schemas.openxmlformats.org/officeDocument/2006/relationships/notesMaster" Target="/ppt/notesMasters/notesMaster1.xml" Id="Rd9920e73e5e94abf"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9c9386c1fe4a4e64" /><Relationship Type="http://schemas.openxmlformats.org/officeDocument/2006/relationships/notesMaster" Target="/ppt/notesMasters/notesMaster1.xml" Id="Rba8aa39e9ea74090"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125cf983c54b4c24" /><Relationship Type="http://schemas.openxmlformats.org/officeDocument/2006/relationships/notesMaster" Target="/ppt/notesMasters/notesMaster1.xml" Id="R6cec0f150f2f4704"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6ab14ec9bcb042bd" /><Relationship Type="http://schemas.openxmlformats.org/officeDocument/2006/relationships/notesMaster" Target="/ppt/notesMasters/notesMaster1.xml" Id="Reb8df2227f11409e"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4176e96f54284006" /><Relationship Type="http://schemas.openxmlformats.org/officeDocument/2006/relationships/notesMaster" Target="/ppt/notesMasters/notesMaster1.xml" Id="Rb438d9e6e90848cd"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3deb97f48a444ae6" /><Relationship Type="http://schemas.openxmlformats.org/officeDocument/2006/relationships/notesMaster" Target="/ppt/notesMasters/notesMaster1.xml" Id="R0c9caab245464d48"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5f78bb8f6ba04f18" /><Relationship Type="http://schemas.openxmlformats.org/officeDocument/2006/relationships/notesMaster" Target="/ppt/notesMasters/notesMaster1.xml" Id="Rdeff4ecea3af49dd"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38c91b6862804615" /><Relationship Type="http://schemas.openxmlformats.org/officeDocument/2006/relationships/notesMaster" Target="/ppt/notesMasters/notesMaster1.xml" Id="R5c8b46221ada40f6"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f06d3a218dbd4ad7" /><Relationship Type="http://schemas.openxmlformats.org/officeDocument/2006/relationships/notesMaster" Target="/ppt/notesMasters/notesMaster1.xml" Id="Ra481379e38e748fe"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d5ac248c3f6f428a" /><Relationship Type="http://schemas.openxmlformats.org/officeDocument/2006/relationships/notesMaster" Target="/ppt/notesMasters/notesMaster1.xml" Id="R80281d7218a54561"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f73de79d09874712" /><Relationship Type="http://schemas.openxmlformats.org/officeDocument/2006/relationships/notesMaster" Target="/ppt/notesMasters/notesMaster1.xml" Id="R3f7532b7fa0f4387"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719ef0b8db524608" /><Relationship Type="http://schemas.openxmlformats.org/officeDocument/2006/relationships/notesMaster" Target="/ppt/notesMasters/notesMaster1.xml" Id="Rea1edbe9f69841a2"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c5a381e637f24794" /><Relationship Type="http://schemas.openxmlformats.org/officeDocument/2006/relationships/notesMaster" Target="/ppt/notesMasters/notesMaster1.xml" Id="R5db78ea347db4fb1"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f28ce0ecc460441f" /><Relationship Type="http://schemas.openxmlformats.org/officeDocument/2006/relationships/notesMaster" Target="/ppt/notesMasters/notesMaster1.xml" Id="Rf930f09433e74d0d"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0ca65f190de54491" /><Relationship Type="http://schemas.openxmlformats.org/officeDocument/2006/relationships/notesMaster" Target="/ppt/notesMasters/notesMaster1.xml" Id="R362599e5a07e472a"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60c0fc3e9eee4a52" /><Relationship Type="http://schemas.openxmlformats.org/officeDocument/2006/relationships/notesMaster" Target="/ppt/notesMasters/notesMaster1.xml" Id="R1c5a22a0cebd4cb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time: 1 minute. Session elapsed: 0–1 minutes.</a:t>
            </a:r>
          </a:p>
          <a:p xmlns:a="http://schemas.openxmlformats.org/drawingml/2006/main">
            <a:r>
              <a:t/>
            </a:r>
          </a:p>
          <a:p xmlns:a="http://schemas.openxmlformats.org/drawingml/2006/main">
            <a:r>
              <a:t>Introduce the session as a practical discussion for municipal officials and payroll staff. Examples assume covered employees and no more protective policy or contract unless stated. Legal developments are current through October 10, 2026. Ask participants to keep one actual payroll question in mind.</a:t>
            </a:r>
          </a:p>
          <a:p xmlns:a="http://schemas.openxmlformats.org/drawingml/2006/main">
            <a:r>
              <a:t/>
            </a:r>
          </a:p>
          <a:p xmlns:a="http://schemas.openxmlformats.org/drawingml/2006/main">
            <a:r>
              <a:t>Authority: Presentation discussion</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time: 1.5 minutes. Session elapsed: 1–2.5 minutes.</a:t>
            </a:r>
          </a:p>
          <a:p xmlns:a="http://schemas.openxmlformats.org/drawingml/2006/main">
            <a:r>
              <a:t/>
            </a:r>
          </a:p>
          <a:p xmlns:a="http://schemas.openxmlformats.org/drawingml/2006/main">
            <a:r>
              <a:t>Explain that public-agency coverage does not depend on the private-sector $500,000 business-volume test. Coverage and exemption are separate questions. Some elected officials and qualifying appointees are excluded under specific rules, but ordinary municipal employees are generally covered. A city cannot bargain away the statutory minimum. Ask: Which positions does your city treat as exempt?</a:t>
            </a:r>
          </a:p>
          <a:p xmlns:a="http://schemas.openxmlformats.org/drawingml/2006/main">
            <a:r>
              <a:t/>
            </a:r>
          </a:p>
          <a:p xmlns:a="http://schemas.openxmlformats.org/drawingml/2006/main">
            <a:r>
              <a:t>Authority: 29 U.S.C. §§ 203, 206–207; Iowa Code ch. 91A</a:t>
            </a:r>
          </a:p>
          <a:p xmlns:a="http://schemas.openxmlformats.org/drawingml/2006/main">
            <a:r>
              <a:t>https://beta.dol.gov/research-data/fact-sheets/fact-sheet-7-flsa-state-local-government</a:t>
            </a:r>
          </a:p>
          <a:p xmlns:a="http://schemas.openxmlformats.org/drawingml/2006/main">
            <a:r>
              <a:t>https://www.legis.iowa.gov/docs/code/2026/91A.pdf</a:t>
            </a:r>
          </a:p>
          <a:p xmlns:a="http://schemas.openxmlformats.org/drawingml/2006/main">
            <a:r>
              <a:t>https://www.ecfr.gov/current/title-29/subtitle-B/chapter-V/subchapter-A/part-553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time: 1.5 minutes. Session elapsed: 2.5–4 minutes.</a:t>
            </a:r>
          </a:p>
          <a:p xmlns:a="http://schemas.openxmlformats.org/drawingml/2006/main">
            <a:r>
              <a:t/>
            </a:r>
          </a:p>
          <a:p xmlns:a="http://schemas.openxmlformats.org/drawingml/2006/main">
            <a:r>
              <a:t>Ordinary FLSA limitations are two years, extended to three for willful violations. Liquidated damages are generally equal to unpaid minimum wages or overtime, subject to a court’s good-faith discretion under section 260. State remedies require a separate analysis. Encourage early correction and preservation of records rather than speculation about fault.</a:t>
            </a:r>
          </a:p>
          <a:p xmlns:a="http://schemas.openxmlformats.org/drawingml/2006/main">
            <a:r>
              <a:t/>
            </a:r>
          </a:p>
          <a:p xmlns:a="http://schemas.openxmlformats.org/drawingml/2006/main">
            <a:r>
              <a:t>Authority: 29 U.S.C. §§ 215(a)(3), 216(b), 255, 260</a:t>
            </a:r>
          </a:p>
          <a:p xmlns:a="http://schemas.openxmlformats.org/drawingml/2006/main">
            <a:r>
              <a:t>https://www.dol.gov/agencies/whd/compliance-assistance/handy-reference-guide-flsa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time: 2 minutes. Session elapsed: 4–6 minutes.</a:t>
            </a:r>
          </a:p>
          <a:p xmlns:a="http://schemas.openxmlformats.org/drawingml/2006/main">
            <a:r>
              <a:t/>
            </a:r>
          </a:p>
          <a:p xmlns:a="http://schemas.openxmlformats.org/drawingml/2006/main">
            <a:r>
              <a:t>These are the common executive, administrative and professional exemptions. Salary rules have exceptions, including certain teachers, lawyers and physicians. Highly compensated employees have a separate test. Review actual duties and decision-making authority, not merely a job description. Manual labor and frontline first-response work require special attention under section 541.3.</a:t>
            </a:r>
          </a:p>
          <a:p xmlns:a="http://schemas.openxmlformats.org/drawingml/2006/main">
            <a:r>
              <a:t/>
            </a:r>
          </a:p>
          <a:p xmlns:a="http://schemas.openxmlformats.org/drawingml/2006/main">
            <a:r>
              <a:t>Authority: 29 C.F.R. §§ 541.2, 541.100, 541.200, 541.300, 541.600</a:t>
            </a:r>
          </a:p>
          <a:p xmlns:a="http://schemas.openxmlformats.org/drawingml/2006/main">
            <a:r>
              <a:t>https://www.ecfr.gov/current/title-29/subtitle-B/chapter-V/subchapter-A/part-541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time: 3 minutes. Session elapsed: 6–9 minutes.</a:t>
            </a:r>
          </a:p>
          <a:p xmlns:a="http://schemas.openxmlformats.org/drawingml/2006/main">
            <a:r>
              <a:t/>
            </a:r>
          </a:p>
          <a:p xmlns:a="http://schemas.openxmlformats.org/drawingml/2006/main">
            <a:r>
              <a:t>Executive: primary duty is management, regular direction of two full-time employees or equivalent, and hiring/firing authority or recommendations with particular weight. Administrative: qualifying office or nonmanual work and discretion on significant matters. Learned professional: advanced knowledge in a field of science or learning customarily acquired through prolonged specialized intellectual instruction. A license or experience alone does not establish that test. Treat each municipal example as a prompt for fact gathering.</a:t>
            </a:r>
          </a:p>
          <a:p xmlns:a="http://schemas.openxmlformats.org/drawingml/2006/main">
            <a:r>
              <a:t/>
            </a:r>
          </a:p>
          <a:p xmlns:a="http://schemas.openxmlformats.org/drawingml/2006/main">
            <a:r>
              <a:t>Authority: 29 C.F.R. §§ 541.100, 541.200, 541.300</a:t>
            </a:r>
          </a:p>
          <a:p xmlns:a="http://schemas.openxmlformats.org/drawingml/2006/main">
            <a:r>
              <a:t>https://www.ecfr.gov/current/title-29/subtitle-B/chapter-V/subchapter-A/part-541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time: 2 minutes. Session elapsed: 9–11 minutes.</a:t>
            </a:r>
          </a:p>
          <a:p xmlns:a="http://schemas.openxmlformats.org/drawingml/2006/main">
            <a:r>
              <a:t/>
            </a:r>
          </a:p>
          <a:p xmlns:a="http://schemas.openxmlformats.org/drawingml/2006/main">
            <a:r>
              <a:t>The 2024 increases were vacated. The May 2026 technical amendment restored the regulations to reflect the court decisions. The current standard threshold is $684 weekly, equivalent to $35,568 over 52 weeks. The highly compensated employee level is $107,432, with additional requirements. Meeting a threshold does not satisfy the duties test. Do not imply that a city must reverse earlier raises or reclassifications. Review current rules again before a later delivery date.</a:t>
            </a:r>
          </a:p>
          <a:p xmlns:a="http://schemas.openxmlformats.org/drawingml/2006/main">
            <a:r>
              <a:t/>
            </a:r>
          </a:p>
          <a:p xmlns:a="http://schemas.openxmlformats.org/drawingml/2006/main">
            <a:r>
              <a:t>Authority: 29 C.F.R. § 541.600; 91 Fed. Reg. 27835 (May 15, 2026)</a:t>
            </a:r>
          </a:p>
          <a:p xmlns:a="http://schemas.openxmlformats.org/drawingml/2006/main">
            <a:r>
              <a:t>https://www.ecfr.gov/current/title-29/subtitle-B/chapter-V/subchapter-A/part-541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time: 3 minutes. Session elapsed: 11–14 minutes.</a:t>
            </a:r>
          </a:p>
          <a:p xmlns:a="http://schemas.openxmlformats.org/drawingml/2006/main">
            <a:r>
              <a:t/>
            </a:r>
          </a:p>
          <a:p xmlns:a="http://schemas.openxmlformats.org/drawingml/2006/main">
            <a:r>
              <a:t>Hypothetical, not a categorical classification of city clerks. Routine processing and applying established rules may support nonexempt status. Meaningful authority over budgets, procurement, policies or other significant operations may support an administrative exemption. Ask who makes decisions, which alternatives the clerk evaluates, and whether the clerk can depart from standard procedures. Finish by explaining that classification requires a documented review of the whole job.</a:t>
            </a:r>
          </a:p>
          <a:p xmlns:a="http://schemas.openxmlformats.org/drawingml/2006/main">
            <a:r>
              <a:t/>
            </a:r>
          </a:p>
          <a:p xmlns:a="http://schemas.openxmlformats.org/drawingml/2006/main">
            <a:r>
              <a:t>Authority: 29 C.F.R. §§ 541.200–.202, 541.700</a:t>
            </a:r>
          </a:p>
          <a:p xmlns:a="http://schemas.openxmlformats.org/drawingml/2006/main">
            <a:r>
              <a:t>https://www.ecfr.gov/current/title-29/subtitle-B/chapter-V/subchapter-A/part-541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time: 2 minutes. Session elapsed: 14–16 minutes.</a:t>
            </a:r>
          </a:p>
          <a:p xmlns:a="http://schemas.openxmlformats.org/drawingml/2006/main">
            <a:r>
              <a:t/>
            </a:r>
          </a:p>
          <a:p xmlns:a="http://schemas.openxmlformats.org/drawingml/2006/main">
            <a:r>
              <a:t>Charging accrued leave while preserving the salary ordinarily does not violate salary basis. Section 541.710 permits certain partial-day unpaid absences under an established public-accountability system when leave permission was not sought or was denied, accrued leave is exhausted, or the employee chooses unpaid leave. This is not a blanket permission to dock exempt pay. Budget-required furlough deductions affect salary-basis status in the workweek of the furlough. Review the actual ordinance or policy.</a:t>
            </a:r>
          </a:p>
          <a:p xmlns:a="http://schemas.openxmlformats.org/drawingml/2006/main">
            <a:r>
              <a:t/>
            </a:r>
          </a:p>
          <a:p xmlns:a="http://schemas.openxmlformats.org/drawingml/2006/main">
            <a:r>
              <a:t>Authority: 29 C.F.R. §§ 541.602–.603, 541.710</a:t>
            </a:r>
          </a:p>
          <a:p xmlns:a="http://schemas.openxmlformats.org/drawingml/2006/main">
            <a:r>
              <a:t>https://www.ecfr.gov/current/title-29/subtitle-B/chapter-V/subchapter-A/part-541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time: 2 minutes. Session elapsed: 16–18 minutes.</a:t>
            </a:r>
          </a:p>
          <a:p xmlns:a="http://schemas.openxmlformats.org/drawingml/2006/main">
            <a:r>
              <a:t/>
            </a:r>
          </a:p>
          <a:p xmlns:a="http://schemas.openxmlformats.org/drawingml/2006/main">
            <a:r>
              <a:t>A city can discipline a violation of a reasonable approval policy while still paying for work. Establish a reasonable process to report unscheduled work and do not discourage accurate reporting. Distinguish actual work from merely carrying a phone. Ask supervisors whether staff regularly arrive early, finish reports after clocking out, or monitor systems at home.</a:t>
            </a:r>
          </a:p>
          <a:p xmlns:a="http://schemas.openxmlformats.org/drawingml/2006/main">
            <a:r>
              <a:t/>
            </a:r>
          </a:p>
          <a:p xmlns:a="http://schemas.openxmlformats.org/drawingml/2006/main">
            <a:r>
              <a:t>Authority: 29 C.F.R. §§ 785.11–.13</a:t>
            </a:r>
          </a:p>
          <a:p xmlns:a="http://schemas.openxmlformats.org/drawingml/2006/main">
            <a:r>
              <a:t>https://beta.dol.gov/research-data/fact-sheets/fact-sheet-22-flsa-hours-worked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time: 2 minutes. Session elapsed: 18–20 minutes.</a:t>
            </a:r>
          </a:p>
          <a:p xmlns:a="http://schemas.openxmlformats.org/drawingml/2006/main">
            <a:r>
              <a:t/>
            </a:r>
          </a:p>
          <a:p xmlns:a="http://schemas.openxmlformats.org/drawingml/2006/main">
            <a:r>
              <a:t>Short rest breaks, usually 20 minutes or less, count as work. A bona fide meal period generally requires relief from duties. A receptionist who answers calls while eating may be working. Automatic deductions need a reliable way to report interrupted meals. Special police/fire tour-of-duty rules appear in sections 553.222–.223 and must be analyzed separately.</a:t>
            </a:r>
          </a:p>
          <a:p xmlns:a="http://schemas.openxmlformats.org/drawingml/2006/main">
            <a:r>
              <a:t/>
            </a:r>
          </a:p>
          <a:p xmlns:a="http://schemas.openxmlformats.org/drawingml/2006/main">
            <a:r>
              <a:t>Authority: 29 C.F.R. §§ 785.18–.19</a:t>
            </a:r>
          </a:p>
          <a:p xmlns:a="http://schemas.openxmlformats.org/drawingml/2006/main">
            <a:r>
              <a:t>https://beta.dol.gov/research-data/fact-sheets/fact-sheet-22-flsa-hours-worked</a:t>
            </a:r>
          </a:p>
          <a:p xmlns:a="http://schemas.openxmlformats.org/drawingml/2006/main">
            <a:r>
              <a:t>https://www.ecfr.gov/current/title-29/subtitle-B/chapter-V/subchapter-A/part-553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time: 2 minutes. Session elapsed: 20–22 minutes.</a:t>
            </a:r>
          </a:p>
          <a:p xmlns:a="http://schemas.openxmlformats.org/drawingml/2006/main">
            <a:r>
              <a:t/>
            </a:r>
          </a:p>
          <a:p xmlns:a="http://schemas.openxmlformats.org/drawingml/2006/main">
            <a:r>
              <a:t>Training can be excluded under the ordinary rule only when outside normal hours, genuinely voluntary, not directly related to the job, and no productive work occurs. Special education exceptions exist. Ordinary commuting is generally excluded. A special one-day assignment in another city generally counts after the ordinary commute adjustment. Overnight passenger travel outside regular working hours differs from driving or performing work. Public safety training has additional rules under section 553.226.</a:t>
            </a:r>
          </a:p>
          <a:p xmlns:a="http://schemas.openxmlformats.org/drawingml/2006/main">
            <a:r>
              <a:t/>
            </a:r>
          </a:p>
          <a:p xmlns:a="http://schemas.openxmlformats.org/drawingml/2006/main">
            <a:r>
              <a:t>Authority: 29 C.F.R. §§ 785.27–.32, 785.35–.41</a:t>
            </a:r>
          </a:p>
          <a:p xmlns:a="http://schemas.openxmlformats.org/drawingml/2006/main">
            <a:r>
              <a:t>https://beta.dol.gov/research-data/fact-sheets/fact-sheet-22-flsa-hours-worked</a:t>
            </a:r>
          </a:p>
          <a:p xmlns:a="http://schemas.openxmlformats.org/drawingml/2006/main">
            <a:r>
              <a:t>https://www.ecfr.gov/current/title-29/subtitle-B/chapter-V/subchapter-A/part-553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time: 2 minutes. Session elapsed: 22–24 minutes.</a:t>
            </a:r>
          </a:p>
          <a:p xmlns:a="http://schemas.openxmlformats.org/drawingml/2006/main">
            <a:r>
              <a:t/>
            </a:r>
          </a:p>
          <a:p xmlns:a="http://schemas.openxmlformats.org/drawingml/2006/main">
            <a:r>
              <a:t>Evaluate response time, geographic restrictions, call frequency and practical freedom for personal activities. An on-call employee on premises generally works during the waiting period. Being reachable at home usually differs, but substantial constraints may change the outcome. Analyze any stipend for regular-rate purposes. Guaranteed callout pay does not necessarily convert all guaranteed hours into hours actually worked. Avoid treating all emergency travel as identical.</a:t>
            </a:r>
          </a:p>
          <a:p xmlns:a="http://schemas.openxmlformats.org/drawingml/2006/main">
            <a:r>
              <a:t/>
            </a:r>
          </a:p>
          <a:p xmlns:a="http://schemas.openxmlformats.org/drawingml/2006/main">
            <a:r>
              <a:t>Authority: 29 C.F.R. §§ 785.14–.17; 29 C.F.R. pt. 778</a:t>
            </a:r>
          </a:p>
          <a:p xmlns:a="http://schemas.openxmlformats.org/drawingml/2006/main">
            <a:r>
              <a:t>https://beta.dol.gov/research-data/fact-sheets/fact-sheet-22-flsa-hours-worked</a:t>
            </a:r>
          </a:p>
          <a:p xmlns:a="http://schemas.openxmlformats.org/drawingml/2006/main">
            <a:r>
              <a:t>https://beta.dol.gov/research-data/fact-sheets/56a-regular-rate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time: 3 minutes. Session elapsed: 24–27 minutes.</a:t>
            </a:r>
          </a:p>
          <a:p xmlns:a="http://schemas.openxmlformats.org/drawingml/2006/main">
            <a:r>
              <a:t/>
            </a:r>
          </a:p>
          <a:p xmlns:a="http://schemas.openxmlformats.org/drawingml/2006/main">
            <a:r>
              <a:t>Assume a nonexempt employee and that both remote checks are necessary city work. Record the 30 minutes. The employee’s usual schedule and weekly total then determine the overtime effect. Ask whether the city’s process records small increments and whether supervisors expect monitoring without reporting. If the operator returns to the plant, analyze the travel and callout terms separately. The broader on-call period remains fact dependent.</a:t>
            </a:r>
          </a:p>
          <a:p xmlns:a="http://schemas.openxmlformats.org/drawingml/2006/main">
            <a:r>
              <a:t/>
            </a:r>
          </a:p>
          <a:p xmlns:a="http://schemas.openxmlformats.org/drawingml/2006/main">
            <a:r>
              <a:t>Authority: 29 C.F.R. §§ 785.11–.17</a:t>
            </a:r>
          </a:p>
          <a:p xmlns:a="http://schemas.openxmlformats.org/drawingml/2006/main">
            <a:r>
              <a:t>https://beta.dol.gov/research-data/fact-sheets/fact-sheet-22-flsa-hours-worked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time: 2 minutes. Session elapsed: 27–29 minutes.</a:t>
            </a:r>
          </a:p>
          <a:p xmlns:a="http://schemas.openxmlformats.org/drawingml/2006/main">
            <a:r>
              <a:t/>
            </a:r>
          </a:p>
          <a:p xmlns:a="http://schemas.openxmlformats.org/drawingml/2006/main">
            <a:r>
              <a:t>Assume the ordinary 40-hour rule applies, not a valid section 7(k) arrangement. A fixed recurring workweek consists of 168 hours. Do not average two weeks merely because payroll runs biweekly. Paid vacation or holidays ordinarily are not hours worked for statutory overtime, though a contract or policy may count them. A bona fide schedule adjustment within the same workweek differs from carrying statutory overtime into a later week.</a:t>
            </a:r>
          </a:p>
          <a:p xmlns:a="http://schemas.openxmlformats.org/drawingml/2006/main">
            <a:r>
              <a:t/>
            </a:r>
          </a:p>
          <a:p xmlns:a="http://schemas.openxmlformats.org/drawingml/2006/main">
            <a:r>
              <a:t>Authority: 29 U.S.C. § 207(a); 29 C.F.R. §§ 778.103–.105</a:t>
            </a:r>
          </a:p>
          <a:p xmlns:a="http://schemas.openxmlformats.org/drawingml/2006/main">
            <a:r>
              <a:t>https://www.dol.gov/agencies/whd/compliance-assistance/handy-reference-guide-flsa</a:t>
            </a:r>
          </a:p>
          <a:p xmlns:a="http://schemas.openxmlformats.org/drawingml/2006/main">
            <a:r>
              <a:t>https://beta.dol.gov/research-data/fact-sheets/56a-regular-rate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time: 2 minutes. Session elapsed: 29–31 minutes.</a:t>
            </a:r>
          </a:p>
          <a:p xmlns:a="http://schemas.openxmlformats.org/drawingml/2006/main">
            <a:r>
              <a:t/>
            </a:r>
          </a:p>
          <a:p xmlns:a="http://schemas.openxmlformats.org/drawingml/2006/main">
            <a:r>
              <a:t>The regular rate may exceed the base hourly wage. Shift differentials and nondiscretionary bonuses commonly belong in the calculation. Longevity arrangements require review of the payment’s actual terms and any statutory exclusion. True discretionary bonuses, qualifying benefit contributions and reasonable expense reimbursements may be excluded. Different-rate work usually uses a weighted average, subject to alternative statutory arrangements. Bonus labels do not determine the result.</a:t>
            </a:r>
          </a:p>
          <a:p xmlns:a="http://schemas.openxmlformats.org/drawingml/2006/main">
            <a:r>
              <a:t/>
            </a:r>
          </a:p>
          <a:p xmlns:a="http://schemas.openxmlformats.org/drawingml/2006/main">
            <a:r>
              <a:t>Authority: 29 U.S.C. § 207(e); 29 C.F.R. §§ 778.109, 778.115</a:t>
            </a:r>
          </a:p>
          <a:p xmlns:a="http://schemas.openxmlformats.org/drawingml/2006/main">
            <a:r>
              <a:t>https://beta.dol.gov/research-data/fact-sheets/56a-regular-rate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time: 2 minutes. Session elapsed: 31–33 minutes.</a:t>
            </a:r>
          </a:p>
          <a:p xmlns:a="http://schemas.openxmlformats.org/drawingml/2006/main">
            <a:r>
              <a:t/>
            </a:r>
          </a:p>
          <a:p xmlns:a="http://schemas.openxmlformats.org/drawingml/2006/main">
            <a:r>
              <a:t>Hypothetical assumes ordinary overtime, 45 hours at $20, a $90 nondiscretionary bonus allocable entirely to this week, no other compensation and no exclusions. Straight-time wages cover all 45 hours. Divide $990 by 45 to obtain $22. Add a half-time premium for the five overtime hours because straight time already covers them. Total is $1,045. Computing solely on the $20 base would underpay $5. Bonuses spanning multiple weeks require allocation and possible overtime recalculation.</a:t>
            </a:r>
          </a:p>
          <a:p xmlns:a="http://schemas.openxmlformats.org/drawingml/2006/main">
            <a:r>
              <a:t/>
            </a:r>
          </a:p>
          <a:p xmlns:a="http://schemas.openxmlformats.org/drawingml/2006/main">
            <a:r>
              <a:t>Authority: 29 U.S.C. § 207(e); 29 C.F.R. §§ 778.109, 778.209</a:t>
            </a:r>
          </a:p>
          <a:p xmlns:a="http://schemas.openxmlformats.org/drawingml/2006/main">
            <a:r>
              <a:t>https://beta.dol.gov/research-data/fact-sheets/56a-regular-rate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time: 2 minutes. Session elapsed: 33–35 minutes.</a:t>
            </a:r>
          </a:p>
          <a:p xmlns:a="http://schemas.openxmlformats.org/drawingml/2006/main">
            <a:r>
              <a:t/>
            </a:r>
          </a:p>
          <a:p xmlns:a="http://schemas.openxmlformats.org/drawingml/2006/main">
            <a:r>
              <a:t>An agreement with an employee representative governs represented employees. For others, an individual agreement or understanding is needed, with limited historic provisions. The 480-hour cap applies to public safety, emergency response and seasonal activities. Others generally have a 240-hour cap. Keep FLSA comp time separate from extra leave for exempt employees or contractual hours that do not trigger statutory overtime.</a:t>
            </a:r>
          </a:p>
          <a:p xmlns:a="http://schemas.openxmlformats.org/drawingml/2006/main">
            <a:r>
              <a:t/>
            </a:r>
          </a:p>
          <a:p xmlns:a="http://schemas.openxmlformats.org/drawingml/2006/main">
            <a:r>
              <a:t>Authority: 29 U.S.C. § 207(o); 29 C.F.R. §§ 553.21–.24, 553.26</a:t>
            </a:r>
          </a:p>
          <a:p xmlns:a="http://schemas.openxmlformats.org/drawingml/2006/main">
            <a:r>
              <a:t>https://beta.dol.gov/research-data/fact-sheets/fact-sheet-7-flsa-state-local-government</a:t>
            </a:r>
          </a:p>
          <a:p xmlns:a="http://schemas.openxmlformats.org/drawingml/2006/main">
            <a:r>
              <a:t>https://www.ecfr.gov/current/title-29/subtitle-B/chapter-V/subchapter-A/part-553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time: 1 minutes. Session elapsed: 35–36 minutes.</a:t>
            </a:r>
          </a:p>
          <a:p xmlns:a="http://schemas.openxmlformats.org/drawingml/2006/main">
            <a:r>
              <a:t/>
            </a:r>
          </a:p>
          <a:p xmlns:a="http://schemas.openxmlformats.org/drawingml/2006/main">
            <a:r>
              <a:t>The regulation addresses unreasonable disruption of the agency’s public services. Document staffing and service concerns rather than automatically applying ordinary vacation caps. At termination use the higher of the employee’s final regular rate or average regular rate over the last three years. Payments during employment use the applicable current regular rate. Retain the records required by section 553.50.</a:t>
            </a:r>
          </a:p>
          <a:p xmlns:a="http://schemas.openxmlformats.org/drawingml/2006/main">
            <a:r>
              <a:t/>
            </a:r>
          </a:p>
          <a:p xmlns:a="http://schemas.openxmlformats.org/drawingml/2006/main">
            <a:r>
              <a:t>Authority: 29 U.S.C. § 207(o)(4)–(5); 29 C.F.R. §§ 553.25, 553.27, 553.50</a:t>
            </a:r>
          </a:p>
          <a:p xmlns:a="http://schemas.openxmlformats.org/drawingml/2006/main">
            <a:r>
              <a:t>https://www.ecfr.gov/current/title-29/subtitle-B/chapter-V/subchapter-A/part-553/subpart-A/subject-group-ECFRb5efe4232465438/section-553.25</a:t>
            </a:r>
          </a:p>
          <a:p xmlns:a="http://schemas.openxmlformats.org/drawingml/2006/main">
            <a:r>
              <a:t>https://www.ecfr.gov/current/title-29/subtitle-B/chapter-V/subchapter-A/part-553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time: 1 minutes. Session elapsed: 36–37 minutes.</a:t>
            </a:r>
          </a:p>
          <a:p xmlns:a="http://schemas.openxmlformats.org/drawingml/2006/main">
            <a:r>
              <a:t/>
            </a:r>
          </a:p>
          <a:p xmlns:a="http://schemas.openxmlformats.org/drawingml/2006/main">
            <a:r>
              <a:t>Assume 46 hours worked by an ordinary nonexempt employee, with the 40-hour rule and an otherwise valid advance comp-time agreement. Six statutory overtime hours require nine hours of comp time. Six hours off in a later workweek cannot satisfy the statutory obligation. Cash at the proper overtime rate is the other alternative. Distinguish a same-workweek schedule adjustment before overtime accrues.</a:t>
            </a:r>
          </a:p>
          <a:p xmlns:a="http://schemas.openxmlformats.org/drawingml/2006/main">
            <a:r>
              <a:t/>
            </a:r>
          </a:p>
          <a:p xmlns:a="http://schemas.openxmlformats.org/drawingml/2006/main">
            <a:r>
              <a:t>Authority: 29 U.S.C. § 207(o)</a:t>
            </a:r>
          </a:p>
          <a:p xmlns:a="http://schemas.openxmlformats.org/drawingml/2006/main">
            <a:r>
              <a:t>https://www.ecfr.gov/current/title-29/subtitle-B/chapter-V/subchapter-A/part-553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time: 2 minutes. Session elapsed: 37–39 minutes.</a:t>
            </a:r>
          </a:p>
          <a:p xmlns:a="http://schemas.openxmlformats.org/drawingml/2006/main">
            <a:r>
              <a:t/>
            </a:r>
          </a:p>
          <a:p xmlns:a="http://schemas.openxmlformats.org/drawingml/2006/main">
            <a:r>
              <a:t>Section 7(k) is an alternative overtime framework, not a salary exemption. Establish and document the work period and its starting point. Payroll periods and tours of duty do not automatically establish it. Fire eligibility includes training, legal authority and responsibility for suppression, employment by a fire department, and fire prevention/control/extinguishment or emergency response duties. Standalone EMS staff do not automatically qualify. Genuine management positions require a separate duties review.</a:t>
            </a:r>
          </a:p>
          <a:p xmlns:a="http://schemas.openxmlformats.org/drawingml/2006/main">
            <a:r>
              <a:t/>
            </a:r>
          </a:p>
          <a:p xmlns:a="http://schemas.openxmlformats.org/drawingml/2006/main">
            <a:r>
              <a:t>Authority: 29 U.S.C. §§ 203(y), 207(k); 29 C.F.R. §§ 541.3, 553.210–.224</a:t>
            </a:r>
          </a:p>
          <a:p xmlns:a="http://schemas.openxmlformats.org/drawingml/2006/main">
            <a:r>
              <a:t>https://beta.dol.gov/research-data/fact-sheets/fact-sheet-7-flsa-state-local-government</a:t>
            </a:r>
          </a:p>
          <a:p xmlns:a="http://schemas.openxmlformats.org/drawingml/2006/main">
            <a:r>
              <a:t>https://www.ecfr.gov/current/title-29/subtitle-B/chapter-V/subchapter-A/part-553</a:t>
            </a:r>
          </a:p>
          <a:p xmlns:a="http://schemas.openxmlformats.org/drawingml/2006/main">
            <a:r>
              <a:t>https://www.ecfr.gov/current/title-29/subtitle-B/chapter-V/subchapter-A/part-541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time: 2 minutes. Session elapsed: 39–41 minutes.</a:t>
            </a:r>
          </a:p>
          <a:p xmlns:a="http://schemas.openxmlformats.org/drawingml/2006/main">
            <a:r>
              <a:t/>
            </a:r>
          </a:p>
          <a:p xmlns:a="http://schemas.openxmlformats.org/drawingml/2006/main">
            <a:r>
              <a:t>Overtime applies above, not at, the listed maximum hours. These are selected examples from the regulatory table. Use the full table for other work-period lengths. Example: a qualifying officer works 90 hours in an established 14-day period. Four hours exceed the 86-hour threshold. Contracts may require overtime sooner. Do not adopt these thresholds for ordinary public works employees.</a:t>
            </a:r>
          </a:p>
          <a:p xmlns:a="http://schemas.openxmlformats.org/drawingml/2006/main">
            <a:r>
              <a:t/>
            </a:r>
          </a:p>
          <a:p xmlns:a="http://schemas.openxmlformats.org/drawingml/2006/main">
            <a:r>
              <a:t>Authority: 29 C.F.R. § 553.230</a:t>
            </a:r>
          </a:p>
          <a:p xmlns:a="http://schemas.openxmlformats.org/drawingml/2006/main">
            <a:r>
              <a:t>https://www.ecfr.gov/current/title-29/subtitle-B/chapter-V/subchapter-A/part-553/subpart-C/subject-group-ECFR96693411968ccba/section-553.230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time: 2 minutes. Session elapsed: 41–43 minutes.</a:t>
            </a:r>
          </a:p>
          <a:p xmlns:a="http://schemas.openxmlformats.org/drawingml/2006/main">
            <a:r>
              <a:t/>
            </a:r>
          </a:p>
          <a:p xmlns:a="http://schemas.openxmlformats.org/drawingml/2006/main">
            <a:r>
              <a:t>This is an overtime exemption, not an exemption from minimum wage or recordkeeping. Count employed personnel in the relevant activity, including part-time staff, rather than full-time equivalents. A fifth employee may defeat eligibility for the workweek. Genuine volunteers are not employees, but an invalid volunteer classification can change both counting and wage liability. More protective contracts and policies remain relevant.</a:t>
            </a:r>
          </a:p>
          <a:p xmlns:a="http://schemas.openxmlformats.org/drawingml/2006/main">
            <a:r>
              <a:t/>
            </a:r>
          </a:p>
          <a:p xmlns:a="http://schemas.openxmlformats.org/drawingml/2006/main">
            <a:r>
              <a:t>Authority: 29 U.S.C. § 213(b)(20); 29 C.F.R. §§ 553.200–.202</a:t>
            </a:r>
          </a:p>
          <a:p xmlns:a="http://schemas.openxmlformats.org/drawingml/2006/main">
            <a:r>
              <a:t>https://www.ecfr.gov/current/title-29/subtitle-B/chapter-V/subchapter-A/part-553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time: 2 minutes. Session elapsed: 43–45 minutes.</a:t>
            </a:r>
          </a:p>
          <a:p xmlns:a="http://schemas.openxmlformats.org/drawingml/2006/main">
            <a:r>
              <a:t/>
            </a:r>
          </a:p>
          <a:p xmlns:a="http://schemas.openxmlformats.org/drawingml/2006/main">
            <a:r>
              <a:t>A public works employee may volunteer different services under qualifying circumstances, while a paid firefighter generally cannot volunteer fire services for the same public agency. Avoid pressure or implied job consequences. A nominal fee cannot be a substitute for compensation tied to productivity. Evaluate the whole arrangement, the amount paid and relationship to compensation. Do not describe a percentage benchmark as an unconditional safe harbor.</a:t>
            </a:r>
          </a:p>
          <a:p xmlns:a="http://schemas.openxmlformats.org/drawingml/2006/main">
            <a:r>
              <a:t/>
            </a:r>
          </a:p>
          <a:p xmlns:a="http://schemas.openxmlformats.org/drawingml/2006/main">
            <a:r>
              <a:t>Authority: 29 U.S.C. § 203(e)(4); 29 C.F.R. §§ 553.100–.106</a:t>
            </a:r>
          </a:p>
          <a:p xmlns:a="http://schemas.openxmlformats.org/drawingml/2006/main">
            <a:r>
              <a:t>https://www.ecfr.gov/current/title-29/subtitle-B/chapter-V/subchapter-A/part-553/subpart-B/section-553.101</a:t>
            </a:r>
          </a:p>
          <a:p xmlns:a="http://schemas.openxmlformats.org/drawingml/2006/main">
            <a:r>
              <a:t>https://www.ecfr.gov/current/title-29/subtitle-B/chapter-V/subchapter-A/part-553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time: 2 minutes. Session elapsed: 45–47 minutes.</a:t>
            </a:r>
          </a:p>
          <a:p xmlns:a="http://schemas.openxmlformats.org/drawingml/2006/main">
            <a:r>
              <a:t/>
            </a:r>
          </a:p>
          <a:p xmlns:a="http://schemas.openxmlformats.org/drawingml/2006/main">
            <a:r>
              <a:t>The occasional/sporadic exception requires the employee’s sole option, part-time work and a different capacity. Regularly scheduled second-job work does not become sporadic simply because it occurs in another department. Qualifying substitutions are voluntary and agency approved. Public safety special-duty hours for a separate independent employer may be excluded under section 7(p)(1), but analyze the actual employer and arrangement. Avoid treating all city-related entities as automatically separate.</a:t>
            </a:r>
          </a:p>
          <a:p xmlns:a="http://schemas.openxmlformats.org/drawingml/2006/main">
            <a:r>
              <a:t/>
            </a:r>
          </a:p>
          <a:p xmlns:a="http://schemas.openxmlformats.org/drawingml/2006/main">
            <a:r>
              <a:t>Authority: 29 U.S.C. § 207(p); 29 C.F.R. §§ 553.30–.31, 553.227</a:t>
            </a:r>
          </a:p>
          <a:p xmlns:a="http://schemas.openxmlformats.org/drawingml/2006/main">
            <a:r>
              <a:t>https://www.ecfr.gov/current/title-29/subtitle-B/chapter-V/subchapter-A/part-553/subpart-A/subject-group-ECFRfe000b1fafbd7ca/section-553.30</a:t>
            </a:r>
          </a:p>
          <a:p xmlns:a="http://schemas.openxmlformats.org/drawingml/2006/main">
            <a:r>
              <a:t>https://www.ecfr.gov/current/title-29/subtitle-B/chapter-V/subchapter-A/part-553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time: 2 minutes. Session elapsed: 47–49 minutes.</a:t>
            </a:r>
          </a:p>
          <a:p xmlns:a="http://schemas.openxmlformats.org/drawingml/2006/main">
            <a:r>
              <a:t/>
            </a:r>
          </a:p>
          <a:p xmlns:a="http://schemas.openxmlformats.org/drawingml/2006/main">
            <a:r>
              <a:t>For section 13(a)(3), a qualifying amusement or recreational establishment must meet either the no-more-than-seven-month operation test or the statutory receipts test. Analyze the establishment rather than merely the season of an individual job. Youth rules vary with age and duties, including restrictions on driving and hazardous equipment. A seasonal overtime exemption does not eliminate applicable child-labor restrictions.</a:t>
            </a:r>
          </a:p>
          <a:p xmlns:a="http://schemas.openxmlformats.org/drawingml/2006/main">
            <a:r>
              <a:t/>
            </a:r>
          </a:p>
          <a:p xmlns:a="http://schemas.openxmlformats.org/drawingml/2006/main">
            <a:r>
              <a:t>Authority: 29 U.S.C. §§ 212, 213(a)(3); 29 C.F.R. § 553.32</a:t>
            </a:r>
          </a:p>
          <a:p xmlns:a="http://schemas.openxmlformats.org/drawingml/2006/main">
            <a:r>
              <a:t>https://www.dol.gov/agencies/whd/compliance-assistance/handy-reference-guide-flsa</a:t>
            </a:r>
          </a:p>
          <a:p xmlns:a="http://schemas.openxmlformats.org/drawingml/2006/main">
            <a:r>
              <a:t>https://www.ecfr.gov/current/title-29/subtitle-B/chapter-V/subchapter-A/part-553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time: 2 minutes. Session elapsed: 49–51 minutes.</a:t>
            </a:r>
          </a:p>
          <a:p xmlns:a="http://schemas.openxmlformats.org/drawingml/2006/main">
            <a:r>
              <a:t/>
            </a:r>
          </a:p>
          <a:p xmlns:a="http://schemas.openxmlformats.org/drawingml/2006/main">
            <a:r>
              <a:t>The May 2026 technical amendment reflects the vacatur of the 2024 salary rule. The 2025 federal tax law created temporary deductions for qualifying income, with employee-level limits. The tax deduction does not expand FLSA exemptions or relieve cities of wage duties. The Fifth Circuit vacated the 2021 dual-jobs revision in 2024, and DOL restored the earlier regulation. Sources are current through October 10, 2026.</a:t>
            </a:r>
          </a:p>
          <a:p xmlns:a="http://schemas.openxmlformats.org/drawingml/2006/main">
            <a:r>
              <a:t/>
            </a:r>
          </a:p>
          <a:p xmlns:a="http://schemas.openxmlformats.org/drawingml/2006/main">
            <a:r>
              <a:t>Authority: 29 C.F.R. pt. 541; IRC §§ 224–225; IRS FS-2026-13</a:t>
            </a:r>
          </a:p>
          <a:p xmlns:a="http://schemas.openxmlformats.org/drawingml/2006/main">
            <a:r>
              <a:t>https://www.ecfr.gov/current/title-29/subtitle-B/chapter-V/subchapter-A/part-541</a:t>
            </a:r>
          </a:p>
          <a:p xmlns:a="http://schemas.openxmlformats.org/drawingml/2006/main">
            <a:r>
              <a:t>https://www.irs.gov/pub/taxpros/fs-2026-13.pdf</a:t>
            </a:r>
          </a:p>
          <a:p xmlns:a="http://schemas.openxmlformats.org/drawingml/2006/main">
            <a:r>
              <a:t>https://www.dol.gov/agencies/whd/flsa/tips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time: 2 minutes. Session elapsed: 51–53 minutes.</a:t>
            </a:r>
          </a:p>
          <a:p xmlns:a="http://schemas.openxmlformats.org/drawingml/2006/main">
            <a:r>
              <a:t/>
            </a:r>
          </a:p>
          <a:p xmlns:a="http://schemas.openxmlformats.org/drawingml/2006/main">
            <a:r>
              <a:t>Available for tax years 2025 through 2028, subject to statutory eligibility and income limits. Generally only the premium above the regular rate required by FLSA section 7 qualifies. Maximum deduction is $12,500 or $25,000 for a joint return, with phaseouts starting at $150,000 or $300,000 modified AGI. Withholding continues unless a valid updated W-4 adjusts it. Social Security and Medicare rules continue to apply to covered wages.</a:t>
            </a:r>
          </a:p>
          <a:p xmlns:a="http://schemas.openxmlformats.org/drawingml/2006/main">
            <a:r>
              <a:t/>
            </a:r>
          </a:p>
          <a:p xmlns:a="http://schemas.openxmlformats.org/drawingml/2006/main">
            <a:r>
              <a:t>Authority: IRC § 225; IRS FS-2026-13, Q1–Q4, Q8–Q9</a:t>
            </a:r>
          </a:p>
          <a:p xmlns:a="http://schemas.openxmlformats.org/drawingml/2006/main">
            <a:r>
              <a:t>https://www.irs.gov/pub/taxpros/fs-2026-13.pdf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time: 2 minutes. Session elapsed: 53–55 minutes.</a:t>
            </a:r>
          </a:p>
          <a:p xmlns:a="http://schemas.openxmlformats.org/drawingml/2006/main">
            <a:r>
              <a:t/>
            </a:r>
          </a:p>
          <a:p xmlns:a="http://schemas.openxmlformats.org/drawingml/2006/main">
            <a:r>
              <a:t>Report total qualified overtime paid, even when the employee’s deduction limit is lower. Employees determine their ultimate deductions. Contractual overtime, weekend premiums and double time require separate review of the FLSA-required portion. Confirm vendor pay-code mapping and reconciliation. The 2025 transition relief does not carry forward into the 2026 reporting requirement.</a:t>
            </a:r>
          </a:p>
          <a:p xmlns:a="http://schemas.openxmlformats.org/drawingml/2006/main">
            <a:r>
              <a:t/>
            </a:r>
          </a:p>
          <a:p xmlns:a="http://schemas.openxmlformats.org/drawingml/2006/main">
            <a:r>
              <a:t>Authority: IRS FS-2026-13, Q10–Q16</a:t>
            </a:r>
          </a:p>
          <a:p xmlns:a="http://schemas.openxmlformats.org/drawingml/2006/main">
            <a:r>
              <a:t>https://www.irs.gov/pub/taxpros/fs-2026-13.pdf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time: 2 minutes. Session elapsed: 55–57 minutes.</a:t>
            </a:r>
          </a:p>
          <a:p xmlns:a="http://schemas.openxmlformats.org/drawingml/2006/main">
            <a:r>
              <a:t/>
            </a:r>
          </a:p>
          <a:p xmlns:a="http://schemas.openxmlformats.org/drawingml/2006/main">
            <a:r>
              <a:t>The August 2026 FAQs expressly address these municipal issues. For paid use or qualifying cashout of statutory comp time, the qualified portion is the applicable wage amount divided by three. Example: nine hours of statutory comp time used and paid at $24 produces $216 of wages and $72 of qualified overtime. At termination use the statutory payout rate. Preserve the identity of statutory balances rather than applying the formula to all leave.</a:t>
            </a:r>
          </a:p>
          <a:p xmlns:a="http://schemas.openxmlformats.org/drawingml/2006/main">
            <a:r>
              <a:t/>
            </a:r>
          </a:p>
          <a:p xmlns:a="http://schemas.openxmlformats.org/drawingml/2006/main">
            <a:r>
              <a:t>Authority: IRS FS-2026-13, Q17–Q18</a:t>
            </a:r>
          </a:p>
          <a:p xmlns:a="http://schemas.openxmlformats.org/drawingml/2006/main">
            <a:r>
              <a:t>https://www.irs.gov/pub/taxpros/fs-2026-13.pdf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time: 2 minutes. Session elapsed: 57–59 minutes.</a:t>
            </a:r>
          </a:p>
          <a:p xmlns:a="http://schemas.openxmlformats.org/drawingml/2006/main">
            <a:r>
              <a:t/>
            </a:r>
          </a:p>
          <a:p xmlns:a="http://schemas.openxmlformats.org/drawingml/2006/main">
            <a:r>
              <a:t>DOL restored the original dual-jobs rule after the 2021 revision was vacated. Managers may keep tips only for services they directly and solely provide under the applicable rule. Employers cannot retain employees’ tips. The qualified-tip tax deduction has eligibility, occupation and reporting rules separate from FLSA compliance. Mandatory service charges generally differ from voluntary tips. If a city claims a tip credit, separately verify Iowa’s cash-wage rules and required notices.</a:t>
            </a:r>
          </a:p>
          <a:p xmlns:a="http://schemas.openxmlformats.org/drawingml/2006/main">
            <a:r>
              <a:t/>
            </a:r>
          </a:p>
          <a:p xmlns:a="http://schemas.openxmlformats.org/drawingml/2006/main">
            <a:r>
              <a:t>Authority: 29 U.S.C. § 203(m); 29 C.F.R. §§ 531.52–.56; IRC § 224</a:t>
            </a:r>
          </a:p>
          <a:p xmlns:a="http://schemas.openxmlformats.org/drawingml/2006/main">
            <a:r>
              <a:t>https://www.dol.gov/agencies/whd/flsa/tips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time: 2 minutes. Session elapsed: 59–61 minutes.</a:t>
            </a:r>
          </a:p>
          <a:p xmlns:a="http://schemas.openxmlformats.org/drawingml/2006/main">
            <a:r>
              <a:t/>
            </a:r>
          </a:p>
          <a:p xmlns:a="http://schemas.openxmlformats.org/drawingml/2006/main">
            <a:r>
              <a:t>Chapter 91A’s employer definition includes public agencies. Review vacation and other promised benefits under the actual policy or agreement. Avoid promising automatic payout of every leave balance. Section 91A.6 requires payday statements, with specific provisions for exempt employees, and payroll record preservation. Contractual benefit rights and federal overtime duties can overlap but remain distinct.</a:t>
            </a:r>
          </a:p>
          <a:p xmlns:a="http://schemas.openxmlformats.org/drawingml/2006/main">
            <a:r>
              <a:t/>
            </a:r>
          </a:p>
          <a:p xmlns:a="http://schemas.openxmlformats.org/drawingml/2006/main">
            <a:r>
              <a:t>Authority: Iowa Code §§ 91A.2–.4, 91A.6</a:t>
            </a:r>
          </a:p>
          <a:p xmlns:a="http://schemas.openxmlformats.org/drawingml/2006/main">
            <a:r>
              <a:t>https://www.legis.iowa.gov/docs/code/2026/91A.pdf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time: 2 minutes. Session elapsed: 61–63 minutes.</a:t>
            </a:r>
          </a:p>
          <a:p xmlns:a="http://schemas.openxmlformats.org/drawingml/2006/main">
            <a:r>
              <a:t/>
            </a:r>
          </a:p>
          <a:p xmlns:a="http://schemas.openxmlformats.org/drawingml/2006/main">
            <a:r>
              <a:t>Section 91A.5 permits deductions required or allowed by law or authorized in writing for a lawful purpose benefiting the employee. It also prohibits specified deductions, with statutory exceptions. Do not assume that a signed equipment acknowledgment permits charging ordinary breakage or losses. Evaluate overpayment recovery before self-help withholding and consider an agreed repayment process. Section 91A.7 requires payment of amounts conceded due without conditioning payment on resolution of the dispute.</a:t>
            </a:r>
          </a:p>
          <a:p xmlns:a="http://schemas.openxmlformats.org/drawingml/2006/main">
            <a:r>
              <a:t/>
            </a:r>
          </a:p>
          <a:p xmlns:a="http://schemas.openxmlformats.org/drawingml/2006/main">
            <a:r>
              <a:t>Authority: Iowa Code §§ 91A.5, 91A.7</a:t>
            </a:r>
          </a:p>
          <a:p xmlns:a="http://schemas.openxmlformats.org/drawingml/2006/main">
            <a:r>
              <a:t>https://www.legis.iowa.gov/docs/code/2026/91A.pdf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time: 2 minutes. Session elapsed: 63–65 minutes.</a:t>
            </a:r>
          </a:p>
          <a:p xmlns:a="http://schemas.openxmlformats.org/drawingml/2006/main">
            <a:r>
              <a:t/>
            </a:r>
          </a:p>
          <a:p xmlns:a="http://schemas.openxmlformats.org/drawingml/2006/main">
            <a:r>
              <a:t>Practical recommendations, not a claim that one checklist proves compliance. Include a person responsible for corrections, an escalation process and periodic review after job changes. Sample public works, police/fire and office staff records. Check balances against accrual limits and the identity of FLSA versus other leave. Train supervisors to receive accurate reports of work without retaliation. Handle past underpayments and employee communications with counsel.</a:t>
            </a:r>
          </a:p>
          <a:p xmlns:a="http://schemas.openxmlformats.org/drawingml/2006/main">
            <a:r>
              <a:t/>
            </a:r>
          </a:p>
          <a:p xmlns:a="http://schemas.openxmlformats.org/drawingml/2006/main">
            <a:r>
              <a:t>Authority: 29 C.F.R. pts. 516, 541, 553, 778; Iowa Code ch. 91A</a:t>
            </a:r>
          </a:p>
          <a:p xmlns:a="http://schemas.openxmlformats.org/drawingml/2006/main">
            <a:r>
              <a:t>https://www.ecfr.gov/current/title-29/subtitle-B/chapter-V/subchapter-A/part-553</a:t>
            </a:r>
          </a:p>
          <a:p xmlns:a="http://schemas.openxmlformats.org/drawingml/2006/main">
            <a:r>
              <a:t>https://beta.dol.gov/research-data/fact-sheets/56a-regular-rate</a:t>
            </a:r>
          </a:p>
          <a:p xmlns:a="http://schemas.openxmlformats.org/drawingml/2006/main">
            <a:r>
              <a:t>https://www.legis.iowa.gov/docs/code/2026/91A.pdf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time: 1.5 minutes. Session elapsed: 65–66.5 minutes.</a:t>
            </a:r>
          </a:p>
          <a:p xmlns:a="http://schemas.openxmlformats.org/drawingml/2006/main">
            <a:r>
              <a:t/>
            </a:r>
          </a:p>
          <a:p xmlns:a="http://schemas.openxmlformats.org/drawingml/2006/main">
            <a:r>
              <a:t>Optional segment. For employment lasting fewer than three business days, complete verification by the first day. Use the accepted current form edition. Reverification applies to appropriate temporary work authorization, not routinely to U.S. citizens or permanent residents merely because an identity document expires. Maintain consistent practices and avoid document abuse. Keep forms accessible for inspection and calculate destruction dates after separation.</a:t>
            </a:r>
          </a:p>
          <a:p xmlns:a="http://schemas.openxmlformats.org/drawingml/2006/main">
            <a:r>
              <a:t/>
            </a:r>
          </a:p>
          <a:p xmlns:a="http://schemas.openxmlformats.org/drawingml/2006/main">
            <a:r>
              <a:t>Authority: 8 C.F.R. § 274a.2; USCIS Form I-9 instructions</a:t>
            </a:r>
          </a:p>
          <a:p xmlns:a="http://schemas.openxmlformats.org/drawingml/2006/main">
            <a:r>
              <a:t>https://www.uscis.gov/sites/default/files/document/forms/i-9instr.pdf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time: 1.5 minutes. Session elapsed: 66.5–68 minutes.</a:t>
            </a:r>
          </a:p>
          <a:p xmlns:a="http://schemas.openxmlformats.org/drawingml/2006/main">
            <a:r>
              <a:t/>
            </a:r>
          </a:p>
          <a:p xmlns:a="http://schemas.openxmlformats.org/drawingml/2006/main">
            <a:r>
              <a:t>Optional segment. Do not treat a city’s receipt of federal grant funds as automatically triggering the federal contractor FAR clause. Review the actual contract and applicable law. E-Verify does not replace I-9 completion. A mismatch has a defined notice and resolution process and does not justify immediate adverse action while the employee contests it. The alternative remote procedure requires an eligible E-Verify employer in good standing and its prescribed copy retention and live-video steps.</a:t>
            </a:r>
          </a:p>
          <a:p xmlns:a="http://schemas.openxmlformats.org/drawingml/2006/main">
            <a:r>
              <a:t/>
            </a:r>
          </a:p>
          <a:p xmlns:a="http://schemas.openxmlformats.org/drawingml/2006/main">
            <a:r>
              <a:t>Authority: USCIS M-274; E-Verify User Manual; 8 C.F.R. § 274a.2</a:t>
            </a:r>
          </a:p>
          <a:p xmlns:a="http://schemas.openxmlformats.org/drawingml/2006/main">
            <a:r>
              <a:t>https://www.e-verify.gov/book/export/html/2113</a:t>
            </a:r>
          </a:p>
          <a:p xmlns:a="http://schemas.openxmlformats.org/drawingml/2006/main">
            <a:r>
              <a:t>https://www.uscis.gov/sites/default/files/document/forms/i-9instr.pdf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time: 7 minutes. Session elapsed: 68–75 minutes.</a:t>
            </a:r>
          </a:p>
          <a:p xmlns:a="http://schemas.openxmlformats.org/drawingml/2006/main">
            <a:r>
              <a:t/>
            </a:r>
          </a:p>
          <a:p xmlns:a="http://schemas.openxmlformats.org/drawingml/2006/main">
            <a:r>
              <a:t>Reserve seven minutes. Invite one factual example at a time. Ask enough questions to identify the relevant rule and additional facts rather than giving categorical answers based on a job title. If earlier discussion consumes time, skip the optional hiring slides and preserve this question period.</a:t>
            </a:r>
          </a:p>
          <a:p xmlns:a="http://schemas.openxmlformats.org/drawingml/2006/main">
            <a:r>
              <a:t/>
            </a:r>
          </a:p>
          <a:p xmlns:a="http://schemas.openxmlformats.org/drawingml/2006/main">
            <a:r>
              <a:t>Authority: Presentation discussion</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Reference appendix. No additional scheduled speaking time.</a:t>
            </a:r>
          </a:p>
          <a:p xmlns:a="http://schemas.openxmlformats.org/drawingml/2006/main">
            <a:r>
              <a:t/>
            </a:r>
          </a:p>
          <a:p xmlns:a="http://schemas.openxmlformats.org/drawingml/2006/main">
            <a:r>
              <a:t>Appendix, not part of the speaking schedule. Useful agency summaries: DOL Fact Sheets 7 (public agencies), 8 (police/fire), 22 (hours worked), and 56A (regular rate). Regulations and statutes control over general summaries.</a:t>
            </a:r>
          </a:p>
          <a:p xmlns:a="http://schemas.openxmlformats.org/drawingml/2006/main">
            <a:r>
              <a:t/>
            </a:r>
          </a:p>
          <a:p xmlns:a="http://schemas.openxmlformats.org/drawingml/2006/main">
            <a:r>
              <a:t>flsa: https://www.dol.gov/agencies/whd/compliance-assistance/handy-reference-guide-flsa</a:t>
            </a:r>
          </a:p>
          <a:p xmlns:a="http://schemas.openxmlformats.org/drawingml/2006/main">
            <a:r>
              <a:t>gov: https://beta.dol.gov/research-data/fact-sheets/fact-sheet-7-flsa-state-local-government</a:t>
            </a:r>
          </a:p>
          <a:p xmlns:a="http://schemas.openxmlformats.org/drawingml/2006/main">
            <a:r>
              <a:t>exempt: https://www.ecfr.gov/current/title-29/subtitle-B/chapter-V/subchapter-A/part-541</a:t>
            </a:r>
          </a:p>
          <a:p xmlns:a="http://schemas.openxmlformats.org/drawingml/2006/main">
            <a:r>
              <a:t>hours: https://beta.dol.gov/research-data/fact-sheets/fact-sheet-22-flsa-hours-worked</a:t>
            </a:r>
          </a:p>
          <a:p xmlns:a="http://schemas.openxmlformats.org/drawingml/2006/main">
            <a:r>
              <a:t>rate: https://beta.dol.gov/research-data/fact-sheets/56a-regular-rate</a:t>
            </a:r>
          </a:p>
          <a:p xmlns:a="http://schemas.openxmlformats.org/drawingml/2006/main">
            <a:r>
              <a:t>public: https://www.ecfr.gov/current/title-29/subtitle-B/chapter-V/subchapter-A/part-553</a:t>
            </a:r>
          </a:p>
          <a:p xmlns:a="http://schemas.openxmlformats.org/drawingml/2006/main">
            <a:r>
              <a:t>thresholds: https://www.ecfr.gov/current/title-29/subtitle-B/chapter-V/subchapter-A/part-553/subpart-C/subject-group-ECFR96693411968ccba/section-553.230</a:t>
            </a:r>
          </a:p>
          <a:p xmlns:a="http://schemas.openxmlformats.org/drawingml/2006/main">
            <a:r>
              <a:t/>
            </a:r>
          </a:p>
          <a:p xmlns:a="http://schemas.openxmlformats.org/drawingml/2006/main">
            <a:r>
              <a:t>Authority: Presentation discussion</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Reference appendix. No additional scheduled speaking time.</a:t>
            </a:r>
          </a:p>
          <a:p xmlns:a="http://schemas.openxmlformats.org/drawingml/2006/main">
            <a:r>
              <a:t/>
            </a:r>
          </a:p>
          <a:p xmlns:a="http://schemas.openxmlformats.org/drawingml/2006/main">
            <a:r>
              <a:t>Appendix, not part of the speaking schedule. IRS FS-2026-13 was updated August 6, 2026. Check any later changes before presenting.</a:t>
            </a:r>
          </a:p>
          <a:p xmlns:a="http://schemas.openxmlformats.org/drawingml/2006/main">
            <a:r>
              <a:t/>
            </a:r>
          </a:p>
          <a:p xmlns:a="http://schemas.openxmlformats.org/drawingml/2006/main">
            <a:r>
              <a:t>iowa: https://www.legis.iowa.gov/docs/code/2026/91A.pdf</a:t>
            </a:r>
          </a:p>
          <a:p xmlns:a="http://schemas.openxmlformats.org/drawingml/2006/main">
            <a:r>
              <a:t>irs: https://www.irs.gov/pub/taxpros/fs-2026-13.pdf</a:t>
            </a:r>
          </a:p>
          <a:p xmlns:a="http://schemas.openxmlformats.org/drawingml/2006/main">
            <a:r>
              <a:t>tips: https://www.dol.gov/agencies/whd/flsa/tips</a:t>
            </a:r>
          </a:p>
          <a:p xmlns:a="http://schemas.openxmlformats.org/drawingml/2006/main">
            <a:r>
              <a:t>i9: https://www.uscis.gov/sites/default/files/document/forms/i-9instr.pdf</a:t>
            </a:r>
          </a:p>
          <a:p xmlns:a="http://schemas.openxmlformats.org/drawingml/2006/main">
            <a:r>
              <a:t>everify: https://www.e-verify.gov/book/export/html/2113</a:t>
            </a:r>
          </a:p>
          <a:p xmlns:a="http://schemas.openxmlformats.org/drawingml/2006/main">
            <a:r>
              <a:t/>
            </a:r>
          </a:p>
          <a:p xmlns:a="http://schemas.openxmlformats.org/drawingml/2006/main">
            <a:r>
              <a:t>Authority: Sources current through October 10, 2026</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44ebca42f7e44d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77fae57fafd94a81"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956316b6ba2b4929"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6b228ecf2216439c"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7e2387978b8544fe"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1d7cb3940d6f4e5b"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7499D75D-5910-4285-A359-9830DBD5339C}"/>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FC7C6E8B-6E88-4A04-B85C-7CC28138C0FD}"/>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41760D7D-F11D-474F-9D8F-30E99F70A717}"/>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C4FDE3D-06F5-43E3-A802-D8F67953C95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D86C71E7-5B9B-48EC-A5A4-82CB7E63EFB1}"/>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F03AD839-3843-418F-B8F4-1755331E574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58777A94-FE0D-47E2-8C4A-0597364AB885}"/>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11535C71-79B2-46C3-B11A-BBBE0115788E}"/>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A16E7B63-B408-45F0-BF41-893EA531FFF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867F8B8A-5A60-4360-870D-310E67975527}"/>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5e022e5bc9847d5" /><Relationship Type="http://schemas.openxmlformats.org/officeDocument/2006/relationships/slideLayout" Target="/ppt/slideLayouts/slideLayout1.xml" Id="Ra4b1315c15cb472e" /><Relationship Type="http://schemas.openxmlformats.org/officeDocument/2006/relationships/slideLayout" Target="/ppt/slideLayouts/slideLayout2.xml" Id="R1d99802aa72141cb" /><Relationship Type="http://schemas.openxmlformats.org/officeDocument/2006/relationships/slideLayout" Target="/ppt/slideLayouts/slideLayout3.xml" Id="R88ad3978b37d4028" /><Relationship Type="http://schemas.openxmlformats.org/officeDocument/2006/relationships/slideLayout" Target="/ppt/slideLayouts/slideLayout4.xml" Id="Rc4b26b9267e043b4" /><Relationship Type="http://schemas.openxmlformats.org/officeDocument/2006/relationships/slideLayout" Target="/ppt/slideLayouts/slideLayout5.xml" Id="R3935500c4b2c44a9" /><Relationship Type="http://schemas.openxmlformats.org/officeDocument/2006/relationships/slideLayout" Target="/ppt/slideLayouts/slideLayout6.xml" Id="Rff31dc1c97c04e73"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4b1315c15cb472e"/>
    <p:sldLayoutId xmlns:r="http://schemas.openxmlformats.org/officeDocument/2006/relationships" id="2147483650" r:id="R1d99802aa72141cb"/>
    <p:sldLayoutId xmlns:r="http://schemas.openxmlformats.org/officeDocument/2006/relationships" id="2147483651" r:id="R88ad3978b37d4028"/>
    <p:sldLayoutId xmlns:r="http://schemas.openxmlformats.org/officeDocument/2006/relationships" id="2147483652" r:id="Rc4b26b9267e043b4"/>
    <p:sldLayoutId xmlns:r="http://schemas.openxmlformats.org/officeDocument/2006/relationships" id="2147483653" r:id="R3935500c4b2c44a9"/>
    <p:sldLayoutId xmlns:r="http://schemas.openxmlformats.org/officeDocument/2006/relationships" id="2147483654" r:id="Rff31dc1c97c04e73"/>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aad7983182284380" /><Relationship Type="http://schemas.openxmlformats.org/officeDocument/2006/relationships/image" Target="/ppt/media/image.png" Id="R2926e2450085463f" /><Relationship Type="http://schemas.openxmlformats.org/officeDocument/2006/relationships/notesSlide" Target="/ppt/notesSlides/notesSlide1.xml" Id="Rfa1c49af29d147d6"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093a9db97adc4c1a" /><Relationship Type="http://schemas.openxmlformats.org/officeDocument/2006/relationships/image" Target="/ppt/media/image2.png" Id="R57fa46b2a2784910" /><Relationship Type="http://schemas.openxmlformats.org/officeDocument/2006/relationships/notesSlide" Target="/ppt/notesSlides/notesSlide2.xml" Id="R5327ab050a0a4bdf"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b7dbb55d738a4b76" /><Relationship Type="http://schemas.openxmlformats.org/officeDocument/2006/relationships/image" Target="/ppt/media/image3.png" Id="R570f7e8ace4f46db" /><Relationship Type="http://schemas.openxmlformats.org/officeDocument/2006/relationships/notesSlide" Target="/ppt/notesSlides/notesSlide3.xml" Id="R4b381547b255427b"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6dfc35a2a8014b54" /><Relationship Type="http://schemas.openxmlformats.org/officeDocument/2006/relationships/image" Target="/ppt/media/image4.png" Id="R67c5920dd1a44252" /><Relationship Type="http://schemas.openxmlformats.org/officeDocument/2006/relationships/notesSlide" Target="/ppt/notesSlides/notesSlide4.xml" Id="R07206e72b59c4e60"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a045d6b59a2d4353" /><Relationship Type="http://schemas.openxmlformats.org/officeDocument/2006/relationships/image" Target="/ppt/media/image5.png" Id="Re22ddc273b414441" /><Relationship Type="http://schemas.openxmlformats.org/officeDocument/2006/relationships/notesSlide" Target="/ppt/notesSlides/notesSlide5.xml" Id="Rb8831e219810443b"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9a2bbb11c3f049ec" /><Relationship Type="http://schemas.openxmlformats.org/officeDocument/2006/relationships/image" Target="/ppt/media/image6.png" Id="Rc3561a783a07464b" /><Relationship Type="http://schemas.openxmlformats.org/officeDocument/2006/relationships/notesSlide" Target="/ppt/notesSlides/notesSlide6.xml" Id="Rd31fa66789114739"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115afd1148264b71" /><Relationship Type="http://schemas.openxmlformats.org/officeDocument/2006/relationships/image" Target="/ppt/media/image7.png" Id="R70b3d08497214dc2" /><Relationship Type="http://schemas.openxmlformats.org/officeDocument/2006/relationships/notesSlide" Target="/ppt/notesSlides/notesSlide7.xml" Id="R6a5f615bf69f403b"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e0b06656ccc04d03" /><Relationship Type="http://schemas.openxmlformats.org/officeDocument/2006/relationships/image" Target="/ppt/media/image8.png" Id="R1aaaf514897d496a" /><Relationship Type="http://schemas.openxmlformats.org/officeDocument/2006/relationships/notesSlide" Target="/ppt/notesSlides/notesSlide8.xml" Id="Re60fe6291e544ce5"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1b505a99ff4e4e95" /><Relationship Type="http://schemas.openxmlformats.org/officeDocument/2006/relationships/image" Target="/ppt/media/image9.png" Id="R3ed613407341405c" /><Relationship Type="http://schemas.openxmlformats.org/officeDocument/2006/relationships/notesSlide" Target="/ppt/notesSlides/notesSlide9.xml" Id="R344e748147bf452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ad8ab855152b48ec" /><Relationship Type="http://schemas.openxmlformats.org/officeDocument/2006/relationships/image" Target="/ppt/media/image10.png" Id="R9967e37cbf1a4fa7" /><Relationship Type="http://schemas.openxmlformats.org/officeDocument/2006/relationships/notesSlide" Target="/ppt/notesSlides/notesSlide10.xml" Id="R0246bffd5bc9440d"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5741a9648c864dba" /><Relationship Type="http://schemas.openxmlformats.org/officeDocument/2006/relationships/image" Target="/ppt/media/image11.png" Id="Rda5effa0b9364464" /><Relationship Type="http://schemas.openxmlformats.org/officeDocument/2006/relationships/notesSlide" Target="/ppt/notesSlides/notesSlide11.xml" Id="R7f43b10e907940e8"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5a81484fd2284a1b" /><Relationship Type="http://schemas.openxmlformats.org/officeDocument/2006/relationships/image" Target="/ppt/media/image12.png" Id="Rfdeea13254c9480e" /><Relationship Type="http://schemas.openxmlformats.org/officeDocument/2006/relationships/notesSlide" Target="/ppt/notesSlides/notesSlide12.xml" Id="R3e0b28a0118d4288"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9e2b728345714dc9" /><Relationship Type="http://schemas.openxmlformats.org/officeDocument/2006/relationships/image" Target="/ppt/media/image13.png" Id="R96150186d4254325" /><Relationship Type="http://schemas.openxmlformats.org/officeDocument/2006/relationships/notesSlide" Target="/ppt/notesSlides/notesSlide13.xml" Id="R8e452d25428e4c2e"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6e70d7e367934d65" /><Relationship Type="http://schemas.openxmlformats.org/officeDocument/2006/relationships/image" Target="/ppt/media/image14.png" Id="R6446221a07bd4dc0" /><Relationship Type="http://schemas.openxmlformats.org/officeDocument/2006/relationships/notesSlide" Target="/ppt/notesSlides/notesSlide14.xml" Id="Re21e800568f14867"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709944e92c3d42a6" /><Relationship Type="http://schemas.openxmlformats.org/officeDocument/2006/relationships/image" Target="/ppt/media/image15.png" Id="Rf0bf13c576684f42" /><Relationship Type="http://schemas.openxmlformats.org/officeDocument/2006/relationships/notesSlide" Target="/ppt/notesSlides/notesSlide15.xml" Id="Rd58dffaee6474321"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f7ff971a52f845e7" /><Relationship Type="http://schemas.openxmlformats.org/officeDocument/2006/relationships/image" Target="/ppt/media/image16.png" Id="R842ffa9e4c54495a" /><Relationship Type="http://schemas.openxmlformats.org/officeDocument/2006/relationships/notesSlide" Target="/ppt/notesSlides/notesSlide16.xml" Id="Rf4ef45f9e925486e"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4acd6a623b9545a9" /><Relationship Type="http://schemas.openxmlformats.org/officeDocument/2006/relationships/image" Target="/ppt/media/image17.png" Id="Rfacbc715f9a74b6e" /><Relationship Type="http://schemas.openxmlformats.org/officeDocument/2006/relationships/notesSlide" Target="/ppt/notesSlides/notesSlide17.xml" Id="R1c26f72192c84552"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3b86c83dcccc4764" /><Relationship Type="http://schemas.openxmlformats.org/officeDocument/2006/relationships/image" Target="/ppt/media/image18.png" Id="R3ed6e20c492446f3" /><Relationship Type="http://schemas.openxmlformats.org/officeDocument/2006/relationships/notesSlide" Target="/ppt/notesSlides/notesSlide18.xml" Id="R9cbb4479724e4a5e"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0d046b6e13694d1d" /><Relationship Type="http://schemas.openxmlformats.org/officeDocument/2006/relationships/image" Target="/ppt/media/image19.png" Id="R56084548ddef4a53" /><Relationship Type="http://schemas.openxmlformats.org/officeDocument/2006/relationships/notesSlide" Target="/ppt/notesSlides/notesSlide19.xml" Id="R4798149cfea04152" /></Relationships>
</file>

<file path=ppt/slides/_rels/slide20.xml.rels>&#65279;<?xml version="1.0" encoding="utf-8"?><Relationships xmlns="http://schemas.openxmlformats.org/package/2006/relationships"><Relationship Type="http://schemas.openxmlformats.org/officeDocument/2006/relationships/slideLayout" Target="/ppt/slideLayouts/slideLayout6.xml" Id="R6570f0216dcf4424" /><Relationship Type="http://schemas.openxmlformats.org/officeDocument/2006/relationships/image" Target="/ppt/media/image20.png" Id="R7d60edf4bf194d24" /><Relationship Type="http://schemas.openxmlformats.org/officeDocument/2006/relationships/notesSlide" Target="/ppt/notesSlides/notesSlide20.xml" Id="R92fadae2c7cf4787" /></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7c1d43f5cf4a430c" /><Relationship Type="http://schemas.openxmlformats.org/officeDocument/2006/relationships/image" Target="/ppt/media/image21.png" Id="R25b039888d2d4feb" /><Relationship Type="http://schemas.openxmlformats.org/officeDocument/2006/relationships/notesSlide" Target="/ppt/notesSlides/notesSlide21.xml" Id="Rc357a27f434643a9" /></Relationships>
</file>

<file path=ppt/slides/_rels/slide22.xml.rels>&#65279;<?xml version="1.0" encoding="utf-8"?><Relationships xmlns="http://schemas.openxmlformats.org/package/2006/relationships"><Relationship Type="http://schemas.openxmlformats.org/officeDocument/2006/relationships/slideLayout" Target="/ppt/slideLayouts/slideLayout6.xml" Id="R1b2767418c8c4ec0" /><Relationship Type="http://schemas.openxmlformats.org/officeDocument/2006/relationships/image" Target="/ppt/media/image22.png" Id="R3e800864ed2e4231" /><Relationship Type="http://schemas.openxmlformats.org/officeDocument/2006/relationships/notesSlide" Target="/ppt/notesSlides/notesSlide22.xml" Id="R1db2c23e16c4483b" /></Relationships>
</file>

<file path=ppt/slides/_rels/slide23.xml.rels>&#65279;<?xml version="1.0" encoding="utf-8"?><Relationships xmlns="http://schemas.openxmlformats.org/package/2006/relationships"><Relationship Type="http://schemas.openxmlformats.org/officeDocument/2006/relationships/slideLayout" Target="/ppt/slideLayouts/slideLayout6.xml" Id="R10a0fa9285974236" /><Relationship Type="http://schemas.openxmlformats.org/officeDocument/2006/relationships/image" Target="/ppt/media/image23.png" Id="R4257d394cffd4eb9" /><Relationship Type="http://schemas.openxmlformats.org/officeDocument/2006/relationships/notesSlide" Target="/ppt/notesSlides/notesSlide23.xml" Id="R8844d91f7d7446a9" /></Relationships>
</file>

<file path=ppt/slides/_rels/slide24.xml.rels>&#65279;<?xml version="1.0" encoding="utf-8"?><Relationships xmlns="http://schemas.openxmlformats.org/package/2006/relationships"><Relationship Type="http://schemas.openxmlformats.org/officeDocument/2006/relationships/slideLayout" Target="/ppt/slideLayouts/slideLayout6.xml" Id="Ra86202f6ac544aca" /><Relationship Type="http://schemas.openxmlformats.org/officeDocument/2006/relationships/image" Target="/ppt/media/image24.png" Id="R923eed59425643ce" /><Relationship Type="http://schemas.openxmlformats.org/officeDocument/2006/relationships/notesSlide" Target="/ppt/notesSlides/notesSlide24.xml" Id="R530b890495ba4fd0" /></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1292b16b29484e27" /><Relationship Type="http://schemas.openxmlformats.org/officeDocument/2006/relationships/image" Target="/ppt/media/image25.png" Id="R55db06d7aab943ec" /><Relationship Type="http://schemas.openxmlformats.org/officeDocument/2006/relationships/notesSlide" Target="/ppt/notesSlides/notesSlide25.xml" Id="R077542a172814b43" /></Relationships>
</file>

<file path=ppt/slides/_rels/slide26.xml.rels>&#65279;<?xml version="1.0" encoding="utf-8"?><Relationships xmlns="http://schemas.openxmlformats.org/package/2006/relationships"><Relationship Type="http://schemas.openxmlformats.org/officeDocument/2006/relationships/slideLayout" Target="/ppt/slideLayouts/slideLayout6.xml" Id="Rfde1d28ef41e40fb" /><Relationship Type="http://schemas.openxmlformats.org/officeDocument/2006/relationships/image" Target="/ppt/media/image26.png" Id="R513573530cd94905" /><Relationship Type="http://schemas.openxmlformats.org/officeDocument/2006/relationships/notesSlide" Target="/ppt/notesSlides/notesSlide26.xml" Id="R65815f1a1ff94bc6" /></Relationships>
</file>

<file path=ppt/slides/_rels/slide27.xml.rels>&#65279;<?xml version="1.0" encoding="utf-8"?><Relationships xmlns="http://schemas.openxmlformats.org/package/2006/relationships"><Relationship Type="http://schemas.openxmlformats.org/officeDocument/2006/relationships/slideLayout" Target="/ppt/slideLayouts/slideLayout6.xml" Id="R2f98ff5e84784aa9" /><Relationship Type="http://schemas.openxmlformats.org/officeDocument/2006/relationships/image" Target="/ppt/media/image27.png" Id="Rbbd4199c86e348ed" /><Relationship Type="http://schemas.openxmlformats.org/officeDocument/2006/relationships/notesSlide" Target="/ppt/notesSlides/notesSlide27.xml" Id="R3b10c779be994785" /></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cae421d03f4c46a5" /><Relationship Type="http://schemas.openxmlformats.org/officeDocument/2006/relationships/image" Target="/ppt/media/image28.png" Id="R2eab0d2a77ee4fea" /><Relationship Type="http://schemas.openxmlformats.org/officeDocument/2006/relationships/notesSlide" Target="/ppt/notesSlides/notesSlide28.xml" Id="Rc09baebbcc604b2c" /></Relationships>
</file>

<file path=ppt/slides/_rels/slide29.xml.rels>&#65279;<?xml version="1.0" encoding="utf-8"?><Relationships xmlns="http://schemas.openxmlformats.org/package/2006/relationships"><Relationship Type="http://schemas.openxmlformats.org/officeDocument/2006/relationships/slideLayout" Target="/ppt/slideLayouts/slideLayout6.xml" Id="Rde8f680ea46e43a2" /><Relationship Type="http://schemas.openxmlformats.org/officeDocument/2006/relationships/image" Target="/ppt/media/image29.png" Id="R3d2da6ee5cfb4c03" /><Relationship Type="http://schemas.openxmlformats.org/officeDocument/2006/relationships/notesSlide" Target="/ppt/notesSlides/notesSlide29.xml" Id="Rf2c29dd1023e4e1e" /></Relationships>
</file>

<file path=ppt/slides/_rels/slide30.xml.rels>&#65279;<?xml version="1.0" encoding="utf-8"?><Relationships xmlns="http://schemas.openxmlformats.org/package/2006/relationships"><Relationship Type="http://schemas.openxmlformats.org/officeDocument/2006/relationships/slideLayout" Target="/ppt/slideLayouts/slideLayout6.xml" Id="R055c279ef6ee473f" /><Relationship Type="http://schemas.openxmlformats.org/officeDocument/2006/relationships/image" Target="/ppt/media/image30.png" Id="R860a06a89b6e41c7" /><Relationship Type="http://schemas.openxmlformats.org/officeDocument/2006/relationships/notesSlide" Target="/ppt/notesSlides/notesSlide30.xml" Id="Rcfc4a22fc33e49d2" /></Relationships>
</file>

<file path=ppt/slides/_rels/slide31.xml.rels>&#65279;<?xml version="1.0" encoding="utf-8"?><Relationships xmlns="http://schemas.openxmlformats.org/package/2006/relationships"><Relationship Type="http://schemas.openxmlformats.org/officeDocument/2006/relationships/slideLayout" Target="/ppt/slideLayouts/slideLayout6.xml" Id="Rf10200b69e274db9" /><Relationship Type="http://schemas.openxmlformats.org/officeDocument/2006/relationships/image" Target="/ppt/media/image31.png" Id="R4880d0abb9134876" /><Relationship Type="http://schemas.openxmlformats.org/officeDocument/2006/relationships/notesSlide" Target="/ppt/notesSlides/notesSlide31.xml" Id="R09620abb79694a0d" /></Relationships>
</file>

<file path=ppt/slides/_rels/slide32.xml.rels>&#65279;<?xml version="1.0" encoding="utf-8"?><Relationships xmlns="http://schemas.openxmlformats.org/package/2006/relationships"><Relationship Type="http://schemas.openxmlformats.org/officeDocument/2006/relationships/slideLayout" Target="/ppt/slideLayouts/slideLayout6.xml" Id="R54388431ab8143c0" /><Relationship Type="http://schemas.openxmlformats.org/officeDocument/2006/relationships/image" Target="/ppt/media/image32.png" Id="Rfb9a808eea3a449d" /><Relationship Type="http://schemas.openxmlformats.org/officeDocument/2006/relationships/notesSlide" Target="/ppt/notesSlides/notesSlide32.xml" Id="R555b1c82c0f74537" /></Relationships>
</file>

<file path=ppt/slides/_rels/slide33.xml.rels>&#65279;<?xml version="1.0" encoding="utf-8"?><Relationships xmlns="http://schemas.openxmlformats.org/package/2006/relationships"><Relationship Type="http://schemas.openxmlformats.org/officeDocument/2006/relationships/slideLayout" Target="/ppt/slideLayouts/slideLayout6.xml" Id="R7d5fdaaf6f1b47c8" /><Relationship Type="http://schemas.openxmlformats.org/officeDocument/2006/relationships/image" Target="/ppt/media/image33.png" Id="R842890f607d44d5b" /><Relationship Type="http://schemas.openxmlformats.org/officeDocument/2006/relationships/notesSlide" Target="/ppt/notesSlides/notesSlide33.xml" Id="Rf672fab64e914b48" /></Relationships>
</file>

<file path=ppt/slides/_rels/slide34.xml.rels>&#65279;<?xml version="1.0" encoding="utf-8"?><Relationships xmlns="http://schemas.openxmlformats.org/package/2006/relationships"><Relationship Type="http://schemas.openxmlformats.org/officeDocument/2006/relationships/slideLayout" Target="/ppt/slideLayouts/slideLayout6.xml" Id="R2c88fb857de748fa" /><Relationship Type="http://schemas.openxmlformats.org/officeDocument/2006/relationships/image" Target="/ppt/media/image34.png" Id="R03307f16173c406d" /><Relationship Type="http://schemas.openxmlformats.org/officeDocument/2006/relationships/notesSlide" Target="/ppt/notesSlides/notesSlide34.xml" Id="Rb7ca2bc12aed404a" /></Relationships>
</file>

<file path=ppt/slides/_rels/slide35.xml.rels>&#65279;<?xml version="1.0" encoding="utf-8"?><Relationships xmlns="http://schemas.openxmlformats.org/package/2006/relationships"><Relationship Type="http://schemas.openxmlformats.org/officeDocument/2006/relationships/slideLayout" Target="/ppt/slideLayouts/slideLayout6.xml" Id="R67b3efe3a90148eb" /><Relationship Type="http://schemas.openxmlformats.org/officeDocument/2006/relationships/image" Target="/ppt/media/image35.png" Id="R6961dc9c960b4bab" /><Relationship Type="http://schemas.openxmlformats.org/officeDocument/2006/relationships/notesSlide" Target="/ppt/notesSlides/notesSlide35.xml" Id="Rb4d3d5ee055c457b" /></Relationships>
</file>

<file path=ppt/slides/_rels/slide36.xml.rels>&#65279;<?xml version="1.0" encoding="utf-8"?><Relationships xmlns="http://schemas.openxmlformats.org/package/2006/relationships"><Relationship Type="http://schemas.openxmlformats.org/officeDocument/2006/relationships/slideLayout" Target="/ppt/slideLayouts/slideLayout6.xml" Id="Rdc7241df66d64e19" /><Relationship Type="http://schemas.openxmlformats.org/officeDocument/2006/relationships/image" Target="/ppt/media/image36.png" Id="Ra411dd9b649749e0" /><Relationship Type="http://schemas.openxmlformats.org/officeDocument/2006/relationships/notesSlide" Target="/ppt/notesSlides/notesSlide36.xml" Id="Rfef48e455bc8473c" /></Relationships>
</file>

<file path=ppt/slides/_rels/slide37.xml.rels>&#65279;<?xml version="1.0" encoding="utf-8"?><Relationships xmlns="http://schemas.openxmlformats.org/package/2006/relationships"><Relationship Type="http://schemas.openxmlformats.org/officeDocument/2006/relationships/slideLayout" Target="/ppt/slideLayouts/slideLayout6.xml" Id="Rd74fb98c293e4a5b" /><Relationship Type="http://schemas.openxmlformats.org/officeDocument/2006/relationships/image" Target="/ppt/media/image37.png" Id="R7783617b4bd94a25" /><Relationship Type="http://schemas.openxmlformats.org/officeDocument/2006/relationships/notesSlide" Target="/ppt/notesSlides/notesSlide37.xml" Id="Rad75adc164e04d21" /></Relationships>
</file>

<file path=ppt/slides/_rels/slide38.xml.rels>&#65279;<?xml version="1.0" encoding="utf-8"?><Relationships xmlns="http://schemas.openxmlformats.org/package/2006/relationships"><Relationship Type="http://schemas.openxmlformats.org/officeDocument/2006/relationships/slideLayout" Target="/ppt/slideLayouts/slideLayout6.xml" Id="R0fdb4c7b59194087" /><Relationship Type="http://schemas.openxmlformats.org/officeDocument/2006/relationships/image" Target="/ppt/media/image38.png" Id="R2cb8ac64c39441a7" /><Relationship Type="http://schemas.openxmlformats.org/officeDocument/2006/relationships/notesSlide" Target="/ppt/notesSlides/notesSlide38.xml" Id="R68d5361f9c484d66" /></Relationships>
</file>

<file path=ppt/slides/slide1.xml><?xml version="1.0" encoding="utf-8"?>
<p:sld xmlns:p="http://schemas.openxmlformats.org/presentationml/2006/main">
  <p:cSld>
    <p:bg>
      <p:bgPr>
        <a:solidFill xmlns:a="http://schemas.openxmlformats.org/drawingml/2006/main">
          <a:srgbClr val="0D2240"/>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AD6B8F7F-627A-43DA-95DE-9A0C4605A021}"/>
              </a:ext>
            </a:extLst>
          </p:cNvPr>
          <p:cNvSpPr>
            <a:spLocks xmlns:a="http://schemas.openxmlformats.org/drawingml/2006/main" noGrp="1"/>
          </p:cNvSpPr>
          <p:nvPr/>
        </p:nvSpPr>
        <p:spPr>
          <a:xfrm xmlns:a="http://schemas.openxmlformats.org/drawingml/2006/main">
            <a:off x="8191500" y="0"/>
            <a:ext cx="4000500" cy="6858000"/>
          </a:xfrm>
          <a:prstGeom xmlns:a="http://schemas.openxmlformats.org/drawingml/2006/main" prst="rect">
            <a:avLst/>
          </a:prstGeom>
          <a:solidFill xmlns:a="http://schemas.openxmlformats.org/drawingml/2006/main">
            <a:srgbClr val="344056"/>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0E490CE6-2A57-4DCB-841C-21862B4726C3}"/>
              </a:ext>
            </a:extLst>
          </p:cNvPr>
          <p:cNvSpPr>
            <a:spLocks xmlns:a="http://schemas.openxmlformats.org/drawingml/2006/main" noGrp="1"/>
          </p:cNvSpPr>
          <p:nvPr/>
        </p:nvSpPr>
        <p:spPr>
          <a:xfrm xmlns:a="http://schemas.openxmlformats.org/drawingml/2006/main">
            <a:off x="647700" y="1447800"/>
            <a:ext cx="7191375"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4800" b="1">
                <a:solidFill>
                  <a:srgbClr val="FFFFFF"/>
                </a:solidFill>
                <a:latin typeface="DejaVu Sans"/>
                <a:ea typeface="DejaVu Sans"/>
                <a:cs typeface="DejaVu Sans"/>
              </a:defRPr>
            </a:defPPr>
          </a:lstStyle>
          <a:p xmlns:a="http://schemas.openxmlformats.org/drawingml/2006/main">
            <a:pPr>
              <a:defRPr sz="4800" b="1">
                <a:solidFill>
                  <a:srgbClr val="FFFFFF"/>
                </a:solidFill>
                <a:latin typeface="DejaVu Sans"/>
                <a:ea typeface="DejaVu Sans"/>
                <a:cs typeface="DejaVu Sans"/>
              </a:defRPr>
            </a:pPr>
            <a:r>
              <a:rPr sz="4800" b="1">
                <a:solidFill>
                  <a:srgbClr val="FFFFFF"/>
                </a:solidFill>
                <a:latin typeface="DejaVu Sans"/>
                <a:ea typeface="DejaVu Sans"/>
                <a:cs typeface="DejaVu Sans"/>
              </a:rPr>
              <a:t>FLSA and</a:t>
            </a:r>
          </a:p>
          <a:p xmlns:a="http://schemas.openxmlformats.org/drawingml/2006/main">
            <a:pPr>
              <a:defRPr sz="4800" b="1">
                <a:solidFill>
                  <a:srgbClr val="FFFFFF"/>
                </a:solidFill>
                <a:latin typeface="DejaVu Sans"/>
                <a:ea typeface="DejaVu Sans"/>
                <a:cs typeface="DejaVu Sans"/>
              </a:defRPr>
            </a:pPr>
            <a:r>
              <a:rPr sz="4800" b="1">
                <a:solidFill>
                  <a:srgbClr val="FFFFFF"/>
                </a:solidFill>
                <a:latin typeface="DejaVu Sans"/>
                <a:ea typeface="DejaVu Sans"/>
                <a:cs typeface="DejaVu Sans"/>
              </a:rPr>
              <a:t>Payroll Issues</a:t>
            </a:r>
          </a:p>
        </p:txBody>
      </p:sp>
      <p:sp>
        <p:nvSpPr>
          <p:cNvPr id="3" name="">
            <a:extLst xmlns:a="http://schemas.openxmlformats.org/drawingml/2006/main">
              <a:ext uri="{FF2B5EF4-FFF2-40B4-BE49-F238E27FC236}">
                <a16:creationId xmlns:a16="http://schemas.microsoft.com/office/drawing/2014/main" id="{E99B9B23-7418-45A5-A9EB-84E7EEA3871B}"/>
              </a:ext>
            </a:extLst>
          </p:cNvPr>
          <p:cNvSpPr>
            <a:spLocks xmlns:a="http://schemas.openxmlformats.org/drawingml/2006/main" noGrp="1"/>
          </p:cNvSpPr>
          <p:nvPr/>
        </p:nvSpPr>
        <p:spPr>
          <a:xfrm xmlns:a="http://schemas.openxmlformats.org/drawingml/2006/main">
            <a:off x="685800" y="3305175"/>
            <a:ext cx="6762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150" b="0">
                <a:solidFill>
                  <a:srgbClr val="93B7DA"/>
                </a:solidFill>
                <a:latin typeface="DejaVu Sans"/>
                <a:ea typeface="DejaVu Sans"/>
                <a:cs typeface="DejaVu Sans"/>
              </a:defRPr>
            </a:defPPr>
          </a:lstStyle>
          <a:p xmlns:a="http://schemas.openxmlformats.org/drawingml/2006/main">
            <a:pPr>
              <a:defRPr sz="3150" b="0">
                <a:solidFill>
                  <a:srgbClr val="93B7DA"/>
                </a:solidFill>
                <a:latin typeface="DejaVu Sans"/>
                <a:ea typeface="DejaVu Sans"/>
                <a:cs typeface="DejaVu Sans"/>
              </a:defRPr>
            </a:pPr>
            <a:r>
              <a:rPr sz="3150" b="0">
                <a:solidFill>
                  <a:srgbClr val="93B7DA"/>
                </a:solidFill>
                <a:latin typeface="DejaVu Sans"/>
                <a:ea typeface="DejaVu Sans"/>
                <a:cs typeface="DejaVu Sans"/>
              </a:rPr>
              <a:t>Iowa Municipalities</a:t>
            </a:r>
          </a:p>
        </p:txBody>
      </p:sp>
      <p:sp>
        <p:nvSpPr>
          <p:cNvPr id="4" name="">
            <a:extLst xmlns:a="http://schemas.openxmlformats.org/drawingml/2006/main">
              <a:ext uri="{FF2B5EF4-FFF2-40B4-BE49-F238E27FC236}">
                <a16:creationId xmlns:a16="http://schemas.microsoft.com/office/drawing/2014/main" id="{D3349299-665E-404B-A9A6-32C5D163C827}"/>
              </a:ext>
            </a:extLst>
          </p:cNvPr>
          <p:cNvSpPr>
            <a:spLocks xmlns:a="http://schemas.openxmlformats.org/drawingml/2006/main" noGrp="1"/>
          </p:cNvSpPr>
          <p:nvPr/>
        </p:nvSpPr>
        <p:spPr>
          <a:xfrm xmlns:a="http://schemas.openxmlformats.org/drawingml/2006/main">
            <a:off x="685800" y="4924425"/>
            <a:ext cx="66675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FFFFFF"/>
                </a:solidFill>
                <a:latin typeface="DejaVu Sans"/>
                <a:ea typeface="DejaVu Sans"/>
                <a:cs typeface="DejaVu Sans"/>
              </a:defRPr>
            </a:defPPr>
          </a:lstStyle>
          <a:p xmlns:a="http://schemas.openxmlformats.org/drawingml/2006/main">
            <a:pPr>
              <a:defRPr sz="2025" b="0">
                <a:solidFill>
                  <a:srgbClr val="FFFFFF"/>
                </a:solidFill>
                <a:latin typeface="DejaVu Sans"/>
                <a:ea typeface="DejaVu Sans"/>
                <a:cs typeface="DejaVu Sans"/>
              </a:defRPr>
            </a:pPr>
            <a:r>
              <a:rPr sz="2025" b="0">
                <a:solidFill>
                  <a:srgbClr val="FFFFFF"/>
                </a:solidFill>
                <a:latin typeface="DejaVu Sans"/>
                <a:ea typeface="DejaVu Sans"/>
                <a:cs typeface="DejaVu Sans"/>
              </a:rPr>
              <a:t>John A. Maschman</a:t>
            </a:r>
          </a:p>
          <a:p xmlns:a="http://schemas.openxmlformats.org/drawingml/2006/main">
            <a:pPr>
              <a:defRPr sz="2025" b="0">
                <a:solidFill>
                  <a:srgbClr val="FFFFFF"/>
                </a:solidFill>
                <a:latin typeface="DejaVu Sans"/>
                <a:ea typeface="DejaVu Sans"/>
                <a:cs typeface="DejaVu Sans"/>
              </a:defRPr>
            </a:pPr>
            <a:r>
              <a:rPr sz="2025" b="0">
                <a:solidFill>
                  <a:srgbClr val="FFFFFF"/>
                </a:solidFill>
                <a:latin typeface="DejaVu Sans"/>
                <a:ea typeface="DejaVu Sans"/>
                <a:cs typeface="DejaVu Sans"/>
              </a:rPr>
              <a:t>Attorney</a:t>
            </a:r>
          </a:p>
        </p:txBody>
      </p:sp>
      <p:sp>
        <p:nvSpPr>
          <p:cNvPr id="5" name="">
            <a:extLst xmlns:a="http://schemas.openxmlformats.org/drawingml/2006/main">
              <a:ext uri="{FF2B5EF4-FFF2-40B4-BE49-F238E27FC236}">
                <a16:creationId xmlns:a16="http://schemas.microsoft.com/office/drawing/2014/main" id="{C520652A-530C-42B6-88C9-E9842B6971CF}"/>
              </a:ext>
            </a:extLst>
          </p:cNvPr>
          <p:cNvSpPr>
            <a:spLocks xmlns:a="http://schemas.openxmlformats.org/drawingml/2006/main" noGrp="1"/>
          </p:cNvSpPr>
          <p:nvPr/>
        </p:nvSpPr>
        <p:spPr>
          <a:xfrm xmlns:a="http://schemas.openxmlformats.org/drawingml/2006/main">
            <a:off x="8629650" y="4981575"/>
            <a:ext cx="31432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500" b="0">
                <a:solidFill>
                  <a:srgbClr val="FFFFFF"/>
                </a:solidFill>
                <a:latin typeface="DejaVu Sans"/>
                <a:ea typeface="DejaVu Sans"/>
                <a:cs typeface="DejaVu Sans"/>
              </a:defRPr>
            </a:defPPr>
          </a:lstStyle>
          <a:p xmlns:a="http://schemas.openxmlformats.org/drawingml/2006/main">
            <a:pPr>
              <a:defRPr sz="1500" b="0">
                <a:solidFill>
                  <a:srgbClr val="FFFFFF"/>
                </a:solidFill>
                <a:latin typeface="DejaVu Sans"/>
                <a:ea typeface="DejaVu Sans"/>
                <a:cs typeface="DejaVu Sans"/>
              </a:defRPr>
            </a:pPr>
            <a:r>
              <a:rPr sz="1500" b="0">
                <a:solidFill>
                  <a:srgbClr val="FFFFFF"/>
                </a:solidFill>
                <a:latin typeface="DejaVu Sans"/>
                <a:ea typeface="DejaVu Sans"/>
                <a:cs typeface="DejaVu Sans"/>
              </a:rPr>
              <a:t>jmaschman@ldmlaw.com</a:t>
            </a:r>
          </a:p>
          <a:p xmlns:a="http://schemas.openxmlformats.org/drawingml/2006/main">
            <a:pPr>
              <a:defRPr sz="1500" b="0">
                <a:solidFill>
                  <a:srgbClr val="FFFFFF"/>
                </a:solidFill>
                <a:latin typeface="DejaVu Sans"/>
                <a:ea typeface="DejaVu Sans"/>
                <a:cs typeface="DejaVu Sans"/>
              </a:defRPr>
            </a:pPr>
            <a:r>
              <a:rPr sz="1500" b="0">
                <a:solidFill>
                  <a:srgbClr val="FFFFFF"/>
                </a:solidFill>
                <a:latin typeface="DejaVu Sans"/>
                <a:ea typeface="DejaVu Sans"/>
                <a:cs typeface="DejaVu Sans"/>
              </a:rPr>
              <a:t>(515) 513-5003</a:t>
            </a:r>
          </a:p>
        </p:txBody>
      </p:sp>
      <p:pic>
        <p:nvPicPr>
          <p:cNvPr id="6" name="">
            <a:extLst xmlns:a="http://schemas.openxmlformats.org/drawingml/2006/main">
              <a:ext uri="{FF2B5EF4-FFF2-40B4-BE49-F238E27FC236}">
                <a16:creationId xmlns:a16="http://schemas.microsoft.com/office/drawing/2014/main" id="{2EE26F87-D11C-4467-84B0-69CCB2E36A81}"/>
              </a:ext>
            </a:extLst>
          </p:cNvPr>
          <p:cNvPicPr>
            <a:picLocks xmlns:a="http://schemas.openxmlformats.org/drawingml/2006/main" noChangeAspect="1"/>
          </p:cNvPicPr>
          <p:nvPr/>
        </p:nvPicPr>
        <p:blipFill>
          <a:blip xmlns:r="http://schemas.openxmlformats.org/officeDocument/2006/relationships" xmlns:a="http://schemas.openxmlformats.org/drawingml/2006/main" r:embed="R2926e2450085463f"/>
          <a:stretch xmlns:a="http://schemas.openxmlformats.org/drawingml/2006/main"/>
        </p:blipFill>
        <p:spPr>
          <a:xfrm xmlns:a="http://schemas.openxmlformats.org/drawingml/2006/main">
            <a:off x="8572500" y="2239853"/>
            <a:ext cx="3143250" cy="1625819"/>
          </a:xfrm>
          <a:prstGeom xmlns:a="http://schemas.openxmlformats.org/drawingml/2006/main" prst="rect">
            <a:avLst/>
          </a:prstGeom>
        </p:spPr>
      </p:pic>
    </p:spTree>
    <p:extLst>
      <p:ext uri="{BB962C8B-B14F-4D97-AF65-F5344CB8AC3E}">
        <p14:creationId xmlns:p14="http://schemas.microsoft.com/office/powerpoint/2010/main" val="1357735993"/>
      </p:ext>
    </p:extLst>
  </p:cSld>
</p:sld>
</file>

<file path=ppt/slides/slide2.xml><?xml version="1.0" encoding="utf-8"?>
<p:sld xmlns:p="http://schemas.openxmlformats.org/presentationml/2006/main">
  <p:cSld>
    <p:bg>
      <p:bgPr>
        <a:solidFill xmlns:a="http://schemas.openxmlformats.org/drawingml/2006/main">
          <a:srgbClr val="0D2240"/>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62EE84D5-8045-4167-B64F-E8E025F25291}"/>
              </a:ext>
            </a:extLst>
          </p:cNvPr>
          <p:cNvSpPr>
            <a:spLocks xmlns:a="http://schemas.openxmlformats.org/drawingml/2006/main" noGrp="1"/>
          </p:cNvSpPr>
          <p:nvPr/>
        </p:nvSpPr>
        <p:spPr>
          <a:xfrm xmlns:a="http://schemas.openxmlformats.org/drawingml/2006/main">
            <a:off x="647700" y="457200"/>
            <a:ext cx="10906125"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150" b="1">
                <a:solidFill>
                  <a:srgbClr val="FFFFFF"/>
                </a:solidFill>
                <a:latin typeface="DejaVu Sans"/>
                <a:ea typeface="DejaVu Sans"/>
                <a:cs typeface="DejaVu Sans"/>
              </a:defRPr>
            </a:defPPr>
          </a:lstStyle>
          <a:p xmlns:a="http://schemas.openxmlformats.org/drawingml/2006/main">
            <a:pPr>
              <a:defRPr sz="3150" b="1">
                <a:solidFill>
                  <a:srgbClr val="FFFFFF"/>
                </a:solidFill>
                <a:latin typeface="DejaVu Sans"/>
                <a:ea typeface="DejaVu Sans"/>
                <a:cs typeface="DejaVu Sans"/>
              </a:defRPr>
            </a:pPr>
            <a:r>
              <a:rPr sz="3150" b="1">
                <a:solidFill>
                  <a:srgbClr val="FFFFFF"/>
                </a:solidFill>
                <a:latin typeface="DejaVu Sans"/>
                <a:ea typeface="DejaVu Sans"/>
                <a:cs typeface="DejaVu Sans"/>
              </a:rPr>
              <a:t>The municipal payroll framework</a:t>
            </a:r>
          </a:p>
        </p:txBody>
      </p:sp>
      <p:sp>
        <p:nvSpPr>
          <p:cNvPr id="2" name="">
            <a:extLst xmlns:a="http://schemas.openxmlformats.org/drawingml/2006/main">
              <a:ext uri="{FF2B5EF4-FFF2-40B4-BE49-F238E27FC236}">
                <a16:creationId xmlns:a16="http://schemas.microsoft.com/office/drawing/2014/main" id="{C24795D1-79C3-4B08-A7F2-17CC720D0B8D}"/>
              </a:ext>
            </a:extLst>
          </p:cNvPr>
          <p:cNvSpPr>
            <a:spLocks xmlns:a="http://schemas.openxmlformats.org/drawingml/2006/main" noGrp="1"/>
          </p:cNvSpPr>
          <p:nvPr/>
        </p:nvSpPr>
        <p:spPr>
          <a:xfrm xmlns:a="http://schemas.openxmlformats.org/drawingml/2006/main">
            <a:off x="685800" y="2095500"/>
            <a:ext cx="4429125"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925" b="1">
                <a:solidFill>
                  <a:srgbClr val="FFFFFF"/>
                </a:solidFill>
                <a:latin typeface="DejaVu Sans"/>
                <a:ea typeface="DejaVu Sans"/>
                <a:cs typeface="DejaVu Sans"/>
              </a:defRPr>
            </a:defPPr>
          </a:lstStyle>
          <a:p xmlns:a="http://schemas.openxmlformats.org/drawingml/2006/main">
            <a:pPr>
              <a:defRPr sz="2925" b="1">
                <a:solidFill>
                  <a:srgbClr val="FFFFFF"/>
                </a:solidFill>
                <a:latin typeface="DejaVu Sans"/>
                <a:ea typeface="DejaVu Sans"/>
                <a:cs typeface="DejaVu Sans"/>
              </a:defRPr>
            </a:pPr>
            <a:r>
              <a:rPr sz="2925" b="1">
                <a:solidFill>
                  <a:srgbClr val="FFFFFF"/>
                </a:solidFill>
                <a:latin typeface="DejaVu Sans"/>
                <a:ea typeface="DejaVu Sans"/>
                <a:cs typeface="DejaVu Sans"/>
              </a:rPr>
              <a:t>Public agencies fall within the FLSA regardless of city size.</a:t>
            </a:r>
          </a:p>
        </p:txBody>
      </p:sp>
      <p:sp>
        <p:nvSpPr>
          <p:cNvPr id="3" name="">
            <a:extLst xmlns:a="http://schemas.openxmlformats.org/drawingml/2006/main">
              <a:ext uri="{FF2B5EF4-FFF2-40B4-BE49-F238E27FC236}">
                <a16:creationId xmlns:a16="http://schemas.microsoft.com/office/drawing/2014/main" id="{7FADD998-5B94-4AB4-AB88-37725059C81E}"/>
              </a:ext>
            </a:extLst>
          </p:cNvPr>
          <p:cNvSpPr>
            <a:spLocks xmlns:a="http://schemas.openxmlformats.org/drawingml/2006/main" noGrp="1"/>
          </p:cNvSpPr>
          <p:nvPr/>
        </p:nvSpPr>
        <p:spPr>
          <a:xfrm xmlns:a="http://schemas.openxmlformats.org/drawingml/2006/main">
            <a:off x="6286500" y="2028825"/>
            <a:ext cx="5219700" cy="1152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0">
                <a:solidFill>
                  <a:srgbClr val="FFFFFF"/>
                </a:solidFill>
                <a:latin typeface="DejaVu Sans"/>
                <a:ea typeface="DejaVu Sans"/>
                <a:cs typeface="DejaVu Sans"/>
              </a:defRPr>
            </a:defPPr>
          </a:lstStyle>
          <a:p xmlns:a="http://schemas.openxmlformats.org/drawingml/2006/main">
            <a:pPr>
              <a:defRPr sz="2100" b="0">
                <a:solidFill>
                  <a:srgbClr val="FFFFFF"/>
                </a:solidFill>
                <a:latin typeface="DejaVu Sans"/>
                <a:ea typeface="DejaVu Sans"/>
                <a:cs typeface="DejaVu Sans"/>
              </a:defRPr>
            </a:pPr>
            <a:r>
              <a:rPr sz="2100" b="0">
                <a:solidFill>
                  <a:srgbClr val="FFFFFF"/>
                </a:solidFill>
                <a:latin typeface="DejaVu Sans"/>
                <a:ea typeface="DejaVu Sans"/>
                <a:cs typeface="DejaVu Sans"/>
              </a:rPr>
              <a:t>Federal law establishes minimum wage and overtime obligations.</a:t>
            </a:r>
          </a:p>
        </p:txBody>
      </p:sp>
      <p:sp>
        <p:nvSpPr>
          <p:cNvPr id="4" name="">
            <a:extLst xmlns:a="http://schemas.openxmlformats.org/drawingml/2006/main">
              <a:ext uri="{FF2B5EF4-FFF2-40B4-BE49-F238E27FC236}">
                <a16:creationId xmlns:a16="http://schemas.microsoft.com/office/drawing/2014/main" id="{B76A73E3-920E-40B4-8CDD-F7728754BD9D}"/>
              </a:ext>
            </a:extLst>
          </p:cNvPr>
          <p:cNvSpPr>
            <a:spLocks xmlns:a="http://schemas.openxmlformats.org/drawingml/2006/main" noGrp="1"/>
          </p:cNvSpPr>
          <p:nvPr/>
        </p:nvSpPr>
        <p:spPr>
          <a:xfrm xmlns:a="http://schemas.openxmlformats.org/drawingml/2006/main">
            <a:off x="6286500" y="3324225"/>
            <a:ext cx="5219700" cy="1152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0">
                <a:solidFill>
                  <a:srgbClr val="FFFFFF"/>
                </a:solidFill>
                <a:latin typeface="DejaVu Sans"/>
                <a:ea typeface="DejaVu Sans"/>
                <a:cs typeface="DejaVu Sans"/>
              </a:defRPr>
            </a:defPPr>
          </a:lstStyle>
          <a:p xmlns:a="http://schemas.openxmlformats.org/drawingml/2006/main">
            <a:pPr>
              <a:defRPr sz="2100" b="0">
                <a:solidFill>
                  <a:srgbClr val="FFFFFF"/>
                </a:solidFill>
                <a:latin typeface="DejaVu Sans"/>
                <a:ea typeface="DejaVu Sans"/>
                <a:cs typeface="DejaVu Sans"/>
              </a:defRPr>
            </a:pPr>
            <a:r>
              <a:rPr sz="2100" b="0">
                <a:solidFill>
                  <a:srgbClr val="FFFFFF"/>
                </a:solidFill>
                <a:latin typeface="DejaVu Sans"/>
                <a:ea typeface="DejaVu Sans"/>
                <a:cs typeface="DejaVu Sans"/>
              </a:rPr>
              <a:t>Iowa law governs additional wage-payment duties.</a:t>
            </a:r>
          </a:p>
        </p:txBody>
      </p:sp>
      <p:sp>
        <p:nvSpPr>
          <p:cNvPr id="5" name="">
            <a:extLst xmlns:a="http://schemas.openxmlformats.org/drawingml/2006/main">
              <a:ext uri="{FF2B5EF4-FFF2-40B4-BE49-F238E27FC236}">
                <a16:creationId xmlns:a16="http://schemas.microsoft.com/office/drawing/2014/main" id="{E9A70051-3A13-49EB-A3DF-7B0626C154A3}"/>
              </a:ext>
            </a:extLst>
          </p:cNvPr>
          <p:cNvSpPr>
            <a:spLocks xmlns:a="http://schemas.openxmlformats.org/drawingml/2006/main" noGrp="1"/>
          </p:cNvSpPr>
          <p:nvPr/>
        </p:nvSpPr>
        <p:spPr>
          <a:xfrm xmlns:a="http://schemas.openxmlformats.org/drawingml/2006/main">
            <a:off x="6286500" y="4619625"/>
            <a:ext cx="5219700" cy="1152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0">
                <a:solidFill>
                  <a:srgbClr val="FFFFFF"/>
                </a:solidFill>
                <a:latin typeface="DejaVu Sans"/>
                <a:ea typeface="DejaVu Sans"/>
                <a:cs typeface="DejaVu Sans"/>
              </a:defRPr>
            </a:defPPr>
          </a:lstStyle>
          <a:p xmlns:a="http://schemas.openxmlformats.org/drawingml/2006/main">
            <a:pPr>
              <a:defRPr sz="2100" b="0">
                <a:solidFill>
                  <a:srgbClr val="FFFFFF"/>
                </a:solidFill>
                <a:latin typeface="DejaVu Sans"/>
                <a:ea typeface="DejaVu Sans"/>
                <a:cs typeface="DejaVu Sans"/>
              </a:defRPr>
            </a:pPr>
            <a:r>
              <a:rPr sz="2100" b="0">
                <a:solidFill>
                  <a:srgbClr val="FFFFFF"/>
                </a:solidFill>
                <a:latin typeface="DejaVu Sans"/>
                <a:ea typeface="DejaVu Sans"/>
                <a:cs typeface="DejaVu Sans"/>
              </a:rPr>
              <a:t>City policies and agreements may promise more.</a:t>
            </a:r>
          </a:p>
        </p:txBody>
      </p:sp>
      <p:sp>
        <p:nvSpPr>
          <p:cNvPr id="6" name="">
            <a:extLst xmlns:a="http://schemas.openxmlformats.org/drawingml/2006/main">
              <a:ext uri="{FF2B5EF4-FFF2-40B4-BE49-F238E27FC236}">
                <a16:creationId xmlns:a16="http://schemas.microsoft.com/office/drawing/2014/main" id="{A36873D1-691E-4831-9055-1E034E4F423B}"/>
              </a:ext>
            </a:extLst>
          </p:cNvPr>
          <p:cNvSpPr>
            <a:spLocks xmlns:a="http://schemas.openxmlformats.org/drawingml/2006/main" noGrp="1"/>
          </p:cNvSpPr>
          <p:nvPr/>
        </p:nvSpPr>
        <p:spPr>
          <a:xfrm xmlns:a="http://schemas.openxmlformats.org/drawingml/2006/main">
            <a:off x="0" y="6362700"/>
            <a:ext cx="12192000" cy="495300"/>
          </a:xfrm>
          <a:prstGeom xmlns:a="http://schemas.openxmlformats.org/drawingml/2006/main" prst="rect">
            <a:avLst/>
          </a:prstGeom>
          <a:solidFill xmlns:a="http://schemas.openxmlformats.org/drawingml/2006/main">
            <a:srgbClr val="0D2240"/>
          </a:solidFill>
          <a:ln xmlns:a="http://schemas.openxmlformats.org/drawingml/2006/main" w="0">
            <a:noFill/>
          </a:ln>
        </p:spPr>
      </p:sp>
      <p:pic>
        <p:nvPicPr>
          <p:cNvPr id="7" name="">
            <a:extLst xmlns:a="http://schemas.openxmlformats.org/drawingml/2006/main">
              <a:ext uri="{FF2B5EF4-FFF2-40B4-BE49-F238E27FC236}">
                <a16:creationId xmlns:a16="http://schemas.microsoft.com/office/drawing/2014/main" id="{C55D01E0-246A-4BB8-912A-05FB274424F3}"/>
              </a:ext>
            </a:extLst>
          </p:cNvPr>
          <p:cNvPicPr>
            <a:picLocks xmlns:a="http://schemas.openxmlformats.org/drawingml/2006/main" noChangeAspect="1"/>
          </p:cNvPicPr>
          <p:nvPr/>
        </p:nvPicPr>
        <p:blipFill>
          <a:blip xmlns:r="http://schemas.openxmlformats.org/officeDocument/2006/relationships" xmlns:a="http://schemas.openxmlformats.org/drawingml/2006/main" r:embed="R57fa46b2a2784910"/>
          <a:srcRect xmlns:a="http://schemas.openxmlformats.org/drawingml/2006/main" l="13145" t="5304" r="13022" b="39408"/>
          <a:stretch xmlns:a="http://schemas.openxmlformats.org/drawingml/2006/main"/>
        </p:blipFill>
        <p:spPr>
          <a:xfrm xmlns:a="http://schemas.openxmlformats.org/drawingml/2006/main">
            <a:off x="209550" y="6448425"/>
            <a:ext cx="809625" cy="314325"/>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4D3415F7-C3E4-4300-A58F-37981EA1803E}"/>
              </a:ext>
            </a:extLst>
          </p:cNvPr>
          <p:cNvSpPr>
            <a:spLocks xmlns:a="http://schemas.openxmlformats.org/drawingml/2006/main" noGrp="1"/>
          </p:cNvSpPr>
          <p:nvPr/>
        </p:nvSpPr>
        <p:spPr>
          <a:xfrm xmlns:a="http://schemas.openxmlformats.org/drawingml/2006/main">
            <a:off x="1304925" y="6486525"/>
            <a:ext cx="9715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975" b="0">
                <a:solidFill>
                  <a:srgbClr val="FFFFFF"/>
                </a:solidFill>
                <a:latin typeface="DejaVu Sans"/>
                <a:ea typeface="DejaVu Sans"/>
                <a:cs typeface="DejaVu Sans"/>
              </a:defRPr>
            </a:defPPr>
          </a:lstStyle>
          <a:p xmlns:a="http://schemas.openxmlformats.org/drawingml/2006/main">
            <a:pPr>
              <a:defRPr sz="975" b="0">
                <a:solidFill>
                  <a:srgbClr val="FFFFFF"/>
                </a:solidFill>
                <a:latin typeface="DejaVu Sans"/>
                <a:ea typeface="DejaVu Sans"/>
                <a:cs typeface="DejaVu Sans"/>
              </a:defRPr>
            </a:pPr>
            <a:r>
              <a:rPr sz="975" b="0">
                <a:solidFill>
                  <a:srgbClr val="FFFFFF"/>
                </a:solidFill>
                <a:latin typeface="DejaVu Sans"/>
                <a:ea typeface="DejaVu Sans"/>
                <a:cs typeface="DejaVu Sans"/>
              </a:rPr>
              <a:t>29 U.S.C. §§ 203, 206–207; Iowa Code ch. 91A</a:t>
            </a:r>
          </a:p>
        </p:txBody>
      </p:sp>
      <p:sp>
        <p:nvSpPr>
          <p:cNvPr id="9" name="">
            <a:extLst xmlns:a="http://schemas.openxmlformats.org/drawingml/2006/main">
              <a:ext uri="{FF2B5EF4-FFF2-40B4-BE49-F238E27FC236}">
                <a16:creationId xmlns:a16="http://schemas.microsoft.com/office/drawing/2014/main" id="{0304A3F9-CEEC-4E86-8846-5A28EFAA4070}"/>
              </a:ext>
            </a:extLst>
          </p:cNvPr>
          <p:cNvSpPr>
            <a:spLocks xmlns:a="http://schemas.openxmlformats.org/drawingml/2006/main" noGrp="1"/>
          </p:cNvSpPr>
          <p:nvPr/>
        </p:nvSpPr>
        <p:spPr>
          <a:xfrm xmlns:a="http://schemas.openxmlformats.org/drawingml/2006/main">
            <a:off x="11287125" y="6477000"/>
            <a:ext cx="523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FFFFFF"/>
                </a:solidFill>
                <a:latin typeface="DejaVu Sans"/>
                <a:ea typeface="DejaVu Sans"/>
                <a:cs typeface="DejaVu Sans"/>
              </a:defRPr>
            </a:defPPr>
          </a:lstStyle>
          <a:p xmlns:a="http://schemas.openxmlformats.org/drawingml/2006/main">
            <a:pPr>
              <a:defRPr sz="1200" b="0">
                <a:solidFill>
                  <a:srgbClr val="FFFFFF"/>
                </a:solidFill>
                <a:latin typeface="DejaVu Sans"/>
                <a:ea typeface="DejaVu Sans"/>
                <a:cs typeface="DejaVu Sans"/>
              </a:defRPr>
            </a:pPr>
            <a:r>
              <a:rPr sz="1200" b="0">
                <a:solidFill>
                  <a:srgbClr val="FFFFFF"/>
                </a:solidFill>
                <a:latin typeface="DejaVu Sans"/>
                <a:ea typeface="DejaVu Sans"/>
                <a:cs typeface="DejaVu Sans"/>
              </a:rPr>
              <a:t>02</a:t>
            </a:r>
          </a:p>
        </p:txBody>
      </p:sp>
    </p:spTree>
    <p:extLst>
      <p:ext uri="{BB962C8B-B14F-4D97-AF65-F5344CB8AC3E}">
        <p14:creationId xmlns:p14="http://schemas.microsoft.com/office/powerpoint/2010/main" val="2089647867"/>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89067FF0-6CC0-4AED-8B75-B410C8885A50}"/>
              </a:ext>
            </a:extLst>
          </p:cNvPr>
          <p:cNvSpPr>
            <a:spLocks xmlns:a="http://schemas.openxmlformats.org/drawingml/2006/main" noGrp="1"/>
          </p:cNvSpPr>
          <p:nvPr/>
        </p:nvSpPr>
        <p:spPr>
          <a:xfrm xmlns:a="http://schemas.openxmlformats.org/drawingml/2006/main">
            <a:off x="647700" y="457200"/>
            <a:ext cx="10906125"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150" b="1">
                <a:solidFill>
                  <a:srgbClr val="4E4C4E"/>
                </a:solidFill>
                <a:latin typeface="DejaVu Sans"/>
                <a:ea typeface="DejaVu Sans"/>
                <a:cs typeface="DejaVu Sans"/>
              </a:defRPr>
            </a:defPPr>
          </a:lstStyle>
          <a:p xmlns:a="http://schemas.openxmlformats.org/drawingml/2006/main">
            <a:pPr>
              <a:defRPr sz="3150" b="1">
                <a:solidFill>
                  <a:srgbClr val="4E4C4E"/>
                </a:solidFill>
                <a:latin typeface="DejaVu Sans"/>
                <a:ea typeface="DejaVu Sans"/>
                <a:cs typeface="DejaVu Sans"/>
              </a:defRPr>
            </a:pPr>
            <a:r>
              <a:rPr sz="3150" b="1">
                <a:solidFill>
                  <a:srgbClr val="4E4C4E"/>
                </a:solidFill>
                <a:latin typeface="DejaVu Sans"/>
                <a:ea typeface="DejaVu Sans"/>
                <a:cs typeface="DejaVu Sans"/>
              </a:rPr>
              <a:t>The cost of a payroll error</a:t>
            </a:r>
          </a:p>
        </p:txBody>
      </p:sp>
      <p:sp>
        <p:nvSpPr>
          <p:cNvPr id="2" name="">
            <a:extLst xmlns:a="http://schemas.openxmlformats.org/drawingml/2006/main">
              <a:ext uri="{FF2B5EF4-FFF2-40B4-BE49-F238E27FC236}">
                <a16:creationId xmlns:a16="http://schemas.microsoft.com/office/drawing/2014/main" id="{93AED281-B266-4FB7-8364-C015ED72CFEC}"/>
              </a:ext>
            </a:extLst>
          </p:cNvPr>
          <p:cNvSpPr>
            <a:spLocks xmlns:a="http://schemas.openxmlformats.org/drawingml/2006/main" noGrp="1"/>
          </p:cNvSpPr>
          <p:nvPr/>
        </p:nvSpPr>
        <p:spPr>
          <a:xfrm xmlns:a="http://schemas.openxmlformats.org/drawingml/2006/main">
            <a:off x="685800" y="2095500"/>
            <a:ext cx="4429125"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925" b="1">
                <a:solidFill>
                  <a:srgbClr val="4E4C4E"/>
                </a:solidFill>
                <a:latin typeface="DejaVu Sans"/>
                <a:ea typeface="DejaVu Sans"/>
                <a:cs typeface="DejaVu Sans"/>
              </a:defRPr>
            </a:defPPr>
          </a:lstStyle>
          <a:p xmlns:a="http://schemas.openxmlformats.org/drawingml/2006/main">
            <a:pPr>
              <a:defRPr sz="2925" b="1">
                <a:solidFill>
                  <a:srgbClr val="4E4C4E"/>
                </a:solidFill>
                <a:latin typeface="DejaVu Sans"/>
                <a:ea typeface="DejaVu Sans"/>
                <a:cs typeface="DejaVu Sans"/>
              </a:defRPr>
            </a:pPr>
            <a:r>
              <a:rPr sz="2925" b="1">
                <a:solidFill>
                  <a:srgbClr val="4E4C4E"/>
                </a:solidFill>
                <a:latin typeface="DejaVu Sans"/>
                <a:ea typeface="DejaVu Sans"/>
                <a:cs typeface="DejaVu Sans"/>
              </a:rPr>
              <a:t>Unpaid wages can accumulate across several employees.</a:t>
            </a:r>
          </a:p>
        </p:txBody>
      </p:sp>
      <p:sp>
        <p:nvSpPr>
          <p:cNvPr id="3" name="">
            <a:extLst xmlns:a="http://schemas.openxmlformats.org/drawingml/2006/main">
              <a:ext uri="{FF2B5EF4-FFF2-40B4-BE49-F238E27FC236}">
                <a16:creationId xmlns:a16="http://schemas.microsoft.com/office/drawing/2014/main" id="{0A13D2A2-C1EA-4037-A18D-2B2572CDDAE6}"/>
              </a:ext>
            </a:extLst>
          </p:cNvPr>
          <p:cNvSpPr>
            <a:spLocks xmlns:a="http://schemas.openxmlformats.org/drawingml/2006/main" noGrp="1"/>
          </p:cNvSpPr>
          <p:nvPr/>
        </p:nvSpPr>
        <p:spPr>
          <a:xfrm xmlns:a="http://schemas.openxmlformats.org/drawingml/2006/main">
            <a:off x="6286500" y="2028825"/>
            <a:ext cx="5219700" cy="1152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0">
                <a:solidFill>
                  <a:srgbClr val="4E4C4E"/>
                </a:solidFill>
                <a:latin typeface="DejaVu Sans"/>
                <a:ea typeface="DejaVu Sans"/>
                <a:cs typeface="DejaVu Sans"/>
              </a:defRPr>
            </a:defPPr>
          </a:lstStyle>
          <a:p xmlns:a="http://schemas.openxmlformats.org/drawingml/2006/main">
            <a:pPr>
              <a:defRPr sz="2100" b="0">
                <a:solidFill>
                  <a:srgbClr val="4E4C4E"/>
                </a:solidFill>
                <a:latin typeface="DejaVu Sans"/>
                <a:ea typeface="DejaVu Sans"/>
                <a:cs typeface="DejaVu Sans"/>
              </a:defRPr>
            </a:pPr>
            <a:r>
              <a:rPr sz="2100" b="0">
                <a:solidFill>
                  <a:srgbClr val="4E4C4E"/>
                </a:solidFill>
                <a:latin typeface="DejaVu Sans"/>
                <a:ea typeface="DejaVu Sans"/>
                <a:cs typeface="DejaVu Sans"/>
              </a:rPr>
              <a:t>FLSA claims can include an equal amount in liquidated damages.</a:t>
            </a:r>
          </a:p>
        </p:txBody>
      </p:sp>
      <p:sp>
        <p:nvSpPr>
          <p:cNvPr id="4" name="">
            <a:extLst xmlns:a="http://schemas.openxmlformats.org/drawingml/2006/main">
              <a:ext uri="{FF2B5EF4-FFF2-40B4-BE49-F238E27FC236}">
                <a16:creationId xmlns:a16="http://schemas.microsoft.com/office/drawing/2014/main" id="{D609EEAC-C765-4E20-837C-24D98E14223C}"/>
              </a:ext>
            </a:extLst>
          </p:cNvPr>
          <p:cNvSpPr>
            <a:spLocks xmlns:a="http://schemas.openxmlformats.org/drawingml/2006/main" noGrp="1"/>
          </p:cNvSpPr>
          <p:nvPr/>
        </p:nvSpPr>
        <p:spPr>
          <a:xfrm xmlns:a="http://schemas.openxmlformats.org/drawingml/2006/main">
            <a:off x="6286500" y="3324225"/>
            <a:ext cx="5219700" cy="1152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0">
                <a:solidFill>
                  <a:srgbClr val="4E4C4E"/>
                </a:solidFill>
                <a:latin typeface="DejaVu Sans"/>
                <a:ea typeface="DejaVu Sans"/>
                <a:cs typeface="DejaVu Sans"/>
              </a:defRPr>
            </a:defPPr>
          </a:lstStyle>
          <a:p xmlns:a="http://schemas.openxmlformats.org/drawingml/2006/main">
            <a:pPr>
              <a:defRPr sz="2100" b="0">
                <a:solidFill>
                  <a:srgbClr val="4E4C4E"/>
                </a:solidFill>
                <a:latin typeface="DejaVu Sans"/>
                <a:ea typeface="DejaVu Sans"/>
                <a:cs typeface="DejaVu Sans"/>
              </a:defRPr>
            </a:pPr>
            <a:r>
              <a:rPr sz="2100" b="0">
                <a:solidFill>
                  <a:srgbClr val="4E4C4E"/>
                </a:solidFill>
                <a:latin typeface="DejaVu Sans"/>
                <a:ea typeface="DejaVu Sans"/>
                <a:cs typeface="DejaVu Sans"/>
              </a:rPr>
              <a:t>Prevailing employees may recover attorney fees.</a:t>
            </a:r>
          </a:p>
        </p:txBody>
      </p:sp>
      <p:sp>
        <p:nvSpPr>
          <p:cNvPr id="5" name="">
            <a:extLst xmlns:a="http://schemas.openxmlformats.org/drawingml/2006/main">
              <a:ext uri="{FF2B5EF4-FFF2-40B4-BE49-F238E27FC236}">
                <a16:creationId xmlns:a16="http://schemas.microsoft.com/office/drawing/2014/main" id="{F8AF2C2D-0D66-4152-A94D-6ED40E6D29DE}"/>
              </a:ext>
            </a:extLst>
          </p:cNvPr>
          <p:cNvSpPr>
            <a:spLocks xmlns:a="http://schemas.openxmlformats.org/drawingml/2006/main" noGrp="1"/>
          </p:cNvSpPr>
          <p:nvPr/>
        </p:nvSpPr>
        <p:spPr>
          <a:xfrm xmlns:a="http://schemas.openxmlformats.org/drawingml/2006/main">
            <a:off x="6286500" y="4619625"/>
            <a:ext cx="5219700" cy="1152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0">
                <a:solidFill>
                  <a:srgbClr val="4E4C4E"/>
                </a:solidFill>
                <a:latin typeface="DejaVu Sans"/>
                <a:ea typeface="DejaVu Sans"/>
                <a:cs typeface="DejaVu Sans"/>
              </a:defRPr>
            </a:defPPr>
          </a:lstStyle>
          <a:p xmlns:a="http://schemas.openxmlformats.org/drawingml/2006/main">
            <a:pPr>
              <a:defRPr sz="2100" b="0">
                <a:solidFill>
                  <a:srgbClr val="4E4C4E"/>
                </a:solidFill>
                <a:latin typeface="DejaVu Sans"/>
                <a:ea typeface="DejaVu Sans"/>
                <a:cs typeface="DejaVu Sans"/>
              </a:defRPr>
            </a:pPr>
            <a:r>
              <a:rPr sz="2100" b="0">
                <a:solidFill>
                  <a:srgbClr val="4E4C4E"/>
                </a:solidFill>
                <a:latin typeface="DejaVu Sans"/>
                <a:ea typeface="DejaVu Sans"/>
                <a:cs typeface="DejaVu Sans"/>
              </a:rPr>
              <a:t>Retaliation creates an additional source of liability.</a:t>
            </a:r>
          </a:p>
        </p:txBody>
      </p:sp>
      <p:sp>
        <p:nvSpPr>
          <p:cNvPr id="6" name="">
            <a:extLst xmlns:a="http://schemas.openxmlformats.org/drawingml/2006/main">
              <a:ext uri="{FF2B5EF4-FFF2-40B4-BE49-F238E27FC236}">
                <a16:creationId xmlns:a16="http://schemas.microsoft.com/office/drawing/2014/main" id="{42F23802-EBEE-427A-B00C-F9F0D207F79F}"/>
              </a:ext>
            </a:extLst>
          </p:cNvPr>
          <p:cNvSpPr>
            <a:spLocks xmlns:a="http://schemas.openxmlformats.org/drawingml/2006/main" noGrp="1"/>
          </p:cNvSpPr>
          <p:nvPr/>
        </p:nvSpPr>
        <p:spPr>
          <a:xfrm xmlns:a="http://schemas.openxmlformats.org/drawingml/2006/main">
            <a:off x="0" y="6362700"/>
            <a:ext cx="12192000" cy="495300"/>
          </a:xfrm>
          <a:prstGeom xmlns:a="http://schemas.openxmlformats.org/drawingml/2006/main" prst="rect">
            <a:avLst/>
          </a:prstGeom>
          <a:solidFill xmlns:a="http://schemas.openxmlformats.org/drawingml/2006/main">
            <a:srgbClr val="0D2240"/>
          </a:solidFill>
          <a:ln xmlns:a="http://schemas.openxmlformats.org/drawingml/2006/main" w="0">
            <a:noFill/>
          </a:ln>
        </p:spPr>
      </p:sp>
      <p:pic>
        <p:nvPicPr>
          <p:cNvPr id="7" name="">
            <a:extLst xmlns:a="http://schemas.openxmlformats.org/drawingml/2006/main">
              <a:ext uri="{FF2B5EF4-FFF2-40B4-BE49-F238E27FC236}">
                <a16:creationId xmlns:a16="http://schemas.microsoft.com/office/drawing/2014/main" id="{93500EE3-B0BB-431A-92D9-D9D28E927D77}"/>
              </a:ext>
            </a:extLst>
          </p:cNvPr>
          <p:cNvPicPr>
            <a:picLocks xmlns:a="http://schemas.openxmlformats.org/drawingml/2006/main" noChangeAspect="1"/>
          </p:cNvPicPr>
          <p:nvPr/>
        </p:nvPicPr>
        <p:blipFill>
          <a:blip xmlns:r="http://schemas.openxmlformats.org/officeDocument/2006/relationships" xmlns:a="http://schemas.openxmlformats.org/drawingml/2006/main" r:embed="R570f7e8ace4f46db"/>
          <a:srcRect xmlns:a="http://schemas.openxmlformats.org/drawingml/2006/main" l="13145" t="5304" r="13022" b="39408"/>
          <a:stretch xmlns:a="http://schemas.openxmlformats.org/drawingml/2006/main"/>
        </p:blipFill>
        <p:spPr>
          <a:xfrm xmlns:a="http://schemas.openxmlformats.org/drawingml/2006/main">
            <a:off x="209550" y="6448425"/>
            <a:ext cx="809625" cy="314325"/>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906EB967-1951-43D3-96DE-7EDFF90B0996}"/>
              </a:ext>
            </a:extLst>
          </p:cNvPr>
          <p:cNvSpPr>
            <a:spLocks xmlns:a="http://schemas.openxmlformats.org/drawingml/2006/main" noGrp="1"/>
          </p:cNvSpPr>
          <p:nvPr/>
        </p:nvSpPr>
        <p:spPr>
          <a:xfrm xmlns:a="http://schemas.openxmlformats.org/drawingml/2006/main">
            <a:off x="1304925" y="6486525"/>
            <a:ext cx="9715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975" b="0">
                <a:solidFill>
                  <a:srgbClr val="FFFFFF"/>
                </a:solidFill>
                <a:latin typeface="DejaVu Sans"/>
                <a:ea typeface="DejaVu Sans"/>
                <a:cs typeface="DejaVu Sans"/>
              </a:defRPr>
            </a:defPPr>
          </a:lstStyle>
          <a:p xmlns:a="http://schemas.openxmlformats.org/drawingml/2006/main">
            <a:pPr>
              <a:defRPr sz="975" b="0">
                <a:solidFill>
                  <a:srgbClr val="FFFFFF"/>
                </a:solidFill>
                <a:latin typeface="DejaVu Sans"/>
                <a:ea typeface="DejaVu Sans"/>
                <a:cs typeface="DejaVu Sans"/>
              </a:defRPr>
            </a:pPr>
            <a:r>
              <a:rPr sz="975" b="0">
                <a:solidFill>
                  <a:srgbClr val="FFFFFF"/>
                </a:solidFill>
                <a:latin typeface="DejaVu Sans"/>
                <a:ea typeface="DejaVu Sans"/>
                <a:cs typeface="DejaVu Sans"/>
              </a:rPr>
              <a:t>29 U.S.C. §§ 215(a)(3), 216(b), 255, 260</a:t>
            </a:r>
          </a:p>
        </p:txBody>
      </p:sp>
      <p:sp>
        <p:nvSpPr>
          <p:cNvPr id="9" name="">
            <a:extLst xmlns:a="http://schemas.openxmlformats.org/drawingml/2006/main">
              <a:ext uri="{FF2B5EF4-FFF2-40B4-BE49-F238E27FC236}">
                <a16:creationId xmlns:a16="http://schemas.microsoft.com/office/drawing/2014/main" id="{63881D0D-F9DF-4280-A20D-6FFAD285BCD5}"/>
              </a:ext>
            </a:extLst>
          </p:cNvPr>
          <p:cNvSpPr>
            <a:spLocks xmlns:a="http://schemas.openxmlformats.org/drawingml/2006/main" noGrp="1"/>
          </p:cNvSpPr>
          <p:nvPr/>
        </p:nvSpPr>
        <p:spPr>
          <a:xfrm xmlns:a="http://schemas.openxmlformats.org/drawingml/2006/main">
            <a:off x="11287125" y="6477000"/>
            <a:ext cx="523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FFFFFF"/>
                </a:solidFill>
                <a:latin typeface="DejaVu Sans"/>
                <a:ea typeface="DejaVu Sans"/>
                <a:cs typeface="DejaVu Sans"/>
              </a:defRPr>
            </a:defPPr>
          </a:lstStyle>
          <a:p xmlns:a="http://schemas.openxmlformats.org/drawingml/2006/main">
            <a:pPr>
              <a:defRPr sz="1200" b="0">
                <a:solidFill>
                  <a:srgbClr val="FFFFFF"/>
                </a:solidFill>
                <a:latin typeface="DejaVu Sans"/>
                <a:ea typeface="DejaVu Sans"/>
                <a:cs typeface="DejaVu Sans"/>
              </a:defRPr>
            </a:pPr>
            <a:r>
              <a:rPr sz="1200" b="0">
                <a:solidFill>
                  <a:srgbClr val="FFFFFF"/>
                </a:solidFill>
                <a:latin typeface="DejaVu Sans"/>
                <a:ea typeface="DejaVu Sans"/>
                <a:cs typeface="DejaVu Sans"/>
              </a:rPr>
              <a:t>03</a:t>
            </a:r>
          </a:p>
        </p:txBody>
      </p:sp>
    </p:spTree>
    <p:extLst>
      <p:ext uri="{BB962C8B-B14F-4D97-AF65-F5344CB8AC3E}">
        <p14:creationId xmlns:p14="http://schemas.microsoft.com/office/powerpoint/2010/main" val="598495519"/>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5A0DBA58-2160-4CD7-B376-6F4BBCF84E09}"/>
              </a:ext>
            </a:extLst>
          </p:cNvPr>
          <p:cNvSpPr>
            <a:spLocks xmlns:a="http://schemas.openxmlformats.org/drawingml/2006/main" noGrp="1"/>
          </p:cNvSpPr>
          <p:nvPr/>
        </p:nvSpPr>
        <p:spPr>
          <a:xfrm xmlns:a="http://schemas.openxmlformats.org/drawingml/2006/main">
            <a:off x="647700" y="457200"/>
            <a:ext cx="10906125"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150" b="1">
                <a:solidFill>
                  <a:srgbClr val="4E4C4E"/>
                </a:solidFill>
                <a:latin typeface="DejaVu Sans"/>
                <a:ea typeface="DejaVu Sans"/>
                <a:cs typeface="DejaVu Sans"/>
              </a:defRPr>
            </a:defPPr>
          </a:lstStyle>
          <a:p xmlns:a="http://schemas.openxmlformats.org/drawingml/2006/main">
            <a:pPr>
              <a:defRPr sz="3150" b="1">
                <a:solidFill>
                  <a:srgbClr val="4E4C4E"/>
                </a:solidFill>
                <a:latin typeface="DejaVu Sans"/>
                <a:ea typeface="DejaVu Sans"/>
                <a:cs typeface="DejaVu Sans"/>
              </a:defRPr>
            </a:pPr>
            <a:r>
              <a:rPr sz="3150" b="1">
                <a:solidFill>
                  <a:srgbClr val="4E4C4E"/>
                </a:solidFill>
                <a:latin typeface="DejaVu Sans"/>
                <a:ea typeface="DejaVu Sans"/>
                <a:cs typeface="DejaVu Sans"/>
              </a:rPr>
              <a:t>The exemption analysis</a:t>
            </a:r>
          </a:p>
        </p:txBody>
      </p:sp>
      <p:sp>
        <p:nvSpPr>
          <p:cNvPr id="2" name="">
            <a:extLst xmlns:a="http://schemas.openxmlformats.org/drawingml/2006/main">
              <a:ext uri="{FF2B5EF4-FFF2-40B4-BE49-F238E27FC236}">
                <a16:creationId xmlns:a16="http://schemas.microsoft.com/office/drawing/2014/main" id="{2E65E7F1-4454-4B7E-9B49-EC20A31ED41C}"/>
              </a:ext>
            </a:extLst>
          </p:cNvPr>
          <p:cNvSpPr>
            <a:spLocks xmlns:a="http://schemas.openxmlformats.org/drawingml/2006/main" noGrp="1"/>
          </p:cNvSpPr>
          <p:nvPr/>
        </p:nvSpPr>
        <p:spPr>
          <a:xfrm xmlns:a="http://schemas.openxmlformats.org/drawingml/2006/main">
            <a:off x="685800" y="1933575"/>
            <a:ext cx="3333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850" b="1">
                <a:solidFill>
                  <a:srgbClr val="164781"/>
                </a:solidFill>
                <a:latin typeface="DejaVu Sans"/>
                <a:ea typeface="DejaVu Sans"/>
                <a:cs typeface="DejaVu Sans"/>
              </a:defRPr>
            </a:defPPr>
          </a:lstStyle>
          <a:p xmlns:a="http://schemas.openxmlformats.org/drawingml/2006/main">
            <a:pPr>
              <a:defRPr sz="2850" b="1">
                <a:solidFill>
                  <a:srgbClr val="164781"/>
                </a:solidFill>
                <a:latin typeface="DejaVu Sans"/>
                <a:ea typeface="DejaVu Sans"/>
                <a:cs typeface="DejaVu Sans"/>
              </a:defRPr>
            </a:pPr>
            <a:r>
              <a:rPr sz="2850" b="1">
                <a:solidFill>
                  <a:srgbClr val="164781"/>
                </a:solidFill>
                <a:latin typeface="DejaVu Sans"/>
                <a:ea typeface="DejaVu Sans"/>
                <a:cs typeface="DejaVu Sans"/>
              </a:rPr>
              <a:t>01</a:t>
            </a:r>
          </a:p>
        </p:txBody>
      </p:sp>
      <p:sp>
        <p:nvSpPr>
          <p:cNvPr id="3" name="">
            <a:extLst xmlns:a="http://schemas.openxmlformats.org/drawingml/2006/main">
              <a:ext uri="{FF2B5EF4-FFF2-40B4-BE49-F238E27FC236}">
                <a16:creationId xmlns:a16="http://schemas.microsoft.com/office/drawing/2014/main" id="{8FD223AE-F073-43A7-A0DE-F6DDF6423640}"/>
              </a:ext>
            </a:extLst>
          </p:cNvPr>
          <p:cNvSpPr>
            <a:spLocks xmlns:a="http://schemas.openxmlformats.org/drawingml/2006/main" noGrp="1"/>
          </p:cNvSpPr>
          <p:nvPr/>
        </p:nvSpPr>
        <p:spPr>
          <a:xfrm xmlns:a="http://schemas.openxmlformats.org/drawingml/2006/main">
            <a:off x="685800" y="2686050"/>
            <a:ext cx="33337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400" b="1">
                <a:solidFill>
                  <a:srgbClr val="0D2240"/>
                </a:solidFill>
                <a:latin typeface="DejaVu Sans"/>
                <a:ea typeface="DejaVu Sans"/>
                <a:cs typeface="DejaVu Sans"/>
              </a:defRPr>
            </a:defPPr>
          </a:lstStyle>
          <a:p xmlns:a="http://schemas.openxmlformats.org/drawingml/2006/main">
            <a:pPr>
              <a:defRPr sz="2400" b="1">
                <a:solidFill>
                  <a:srgbClr val="0D2240"/>
                </a:solidFill>
                <a:latin typeface="DejaVu Sans"/>
                <a:ea typeface="DejaVu Sans"/>
                <a:cs typeface="DejaVu Sans"/>
              </a:defRPr>
            </a:pPr>
            <a:r>
              <a:rPr sz="2400" b="1">
                <a:solidFill>
                  <a:srgbClr val="0D2240"/>
                </a:solidFill>
                <a:latin typeface="DejaVu Sans"/>
                <a:ea typeface="DejaVu Sans"/>
                <a:cs typeface="DejaVu Sans"/>
              </a:rPr>
              <a:t>Salary level</a:t>
            </a:r>
          </a:p>
        </p:txBody>
      </p:sp>
      <p:sp>
        <p:nvSpPr>
          <p:cNvPr id="4" name="">
            <a:extLst xmlns:a="http://schemas.openxmlformats.org/drawingml/2006/main">
              <a:ext uri="{FF2B5EF4-FFF2-40B4-BE49-F238E27FC236}">
                <a16:creationId xmlns:a16="http://schemas.microsoft.com/office/drawing/2014/main" id="{F4C75278-059D-4D1A-9F82-B53F2407DE88}"/>
              </a:ext>
            </a:extLst>
          </p:cNvPr>
          <p:cNvSpPr>
            <a:spLocks xmlns:a="http://schemas.openxmlformats.org/drawingml/2006/main" noGrp="1"/>
          </p:cNvSpPr>
          <p:nvPr/>
        </p:nvSpPr>
        <p:spPr>
          <a:xfrm xmlns:a="http://schemas.openxmlformats.org/drawingml/2006/main">
            <a:off x="685800" y="3524250"/>
            <a:ext cx="3333750" cy="1543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4E4C4E"/>
                </a:solidFill>
                <a:latin typeface="DejaVu Sans"/>
                <a:ea typeface="DejaVu Sans"/>
                <a:cs typeface="DejaVu Sans"/>
              </a:defRPr>
            </a:defPPr>
          </a:lstStyle>
          <a:p xmlns:a="http://schemas.openxmlformats.org/drawingml/2006/main">
            <a:pPr>
              <a:defRPr sz="2025" b="0">
                <a:solidFill>
                  <a:srgbClr val="4E4C4E"/>
                </a:solidFill>
                <a:latin typeface="DejaVu Sans"/>
                <a:ea typeface="DejaVu Sans"/>
                <a:cs typeface="DejaVu Sans"/>
              </a:defRPr>
            </a:pPr>
            <a:r>
              <a:rPr sz="2025" b="0">
                <a:solidFill>
                  <a:srgbClr val="4E4C4E"/>
                </a:solidFill>
                <a:latin typeface="DejaVu Sans"/>
                <a:ea typeface="DejaVu Sans"/>
                <a:cs typeface="DejaVu Sans"/>
              </a:rPr>
              <a:t>Does compensation meet the applicable threshold?</a:t>
            </a:r>
          </a:p>
        </p:txBody>
      </p:sp>
      <p:sp>
        <p:nvSpPr>
          <p:cNvPr id="5" name="">
            <a:extLst xmlns:a="http://schemas.openxmlformats.org/drawingml/2006/main">
              <a:ext uri="{FF2B5EF4-FFF2-40B4-BE49-F238E27FC236}">
                <a16:creationId xmlns:a16="http://schemas.microsoft.com/office/drawing/2014/main" id="{EA4D1DCE-B75A-4601-98FD-6D56910C0AAC}"/>
              </a:ext>
            </a:extLst>
          </p:cNvPr>
          <p:cNvSpPr>
            <a:spLocks xmlns:a="http://schemas.openxmlformats.org/drawingml/2006/main" noGrp="1"/>
          </p:cNvSpPr>
          <p:nvPr/>
        </p:nvSpPr>
        <p:spPr>
          <a:xfrm xmlns:a="http://schemas.openxmlformats.org/drawingml/2006/main">
            <a:off x="4400550" y="1933575"/>
            <a:ext cx="3333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850" b="1">
                <a:solidFill>
                  <a:srgbClr val="164781"/>
                </a:solidFill>
                <a:latin typeface="DejaVu Sans"/>
                <a:ea typeface="DejaVu Sans"/>
                <a:cs typeface="DejaVu Sans"/>
              </a:defRPr>
            </a:defPPr>
          </a:lstStyle>
          <a:p xmlns:a="http://schemas.openxmlformats.org/drawingml/2006/main">
            <a:pPr>
              <a:defRPr sz="2850" b="1">
                <a:solidFill>
                  <a:srgbClr val="164781"/>
                </a:solidFill>
                <a:latin typeface="DejaVu Sans"/>
                <a:ea typeface="DejaVu Sans"/>
                <a:cs typeface="DejaVu Sans"/>
              </a:defRPr>
            </a:pPr>
            <a:r>
              <a:rPr sz="2850" b="1">
                <a:solidFill>
                  <a:srgbClr val="164781"/>
                </a:solidFill>
                <a:latin typeface="DejaVu Sans"/>
                <a:ea typeface="DejaVu Sans"/>
                <a:cs typeface="DejaVu Sans"/>
              </a:rPr>
              <a:t>02</a:t>
            </a:r>
          </a:p>
        </p:txBody>
      </p:sp>
      <p:sp>
        <p:nvSpPr>
          <p:cNvPr id="6" name="">
            <a:extLst xmlns:a="http://schemas.openxmlformats.org/drawingml/2006/main">
              <a:ext uri="{FF2B5EF4-FFF2-40B4-BE49-F238E27FC236}">
                <a16:creationId xmlns:a16="http://schemas.microsoft.com/office/drawing/2014/main" id="{AC4A9C04-8777-429F-A6A3-C1D8F854370A}"/>
              </a:ext>
            </a:extLst>
          </p:cNvPr>
          <p:cNvSpPr>
            <a:spLocks xmlns:a="http://schemas.openxmlformats.org/drawingml/2006/main" noGrp="1"/>
          </p:cNvSpPr>
          <p:nvPr/>
        </p:nvSpPr>
        <p:spPr>
          <a:xfrm xmlns:a="http://schemas.openxmlformats.org/drawingml/2006/main">
            <a:off x="4400550" y="2686050"/>
            <a:ext cx="33337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400" b="1">
                <a:solidFill>
                  <a:srgbClr val="0D2240"/>
                </a:solidFill>
                <a:latin typeface="DejaVu Sans"/>
                <a:ea typeface="DejaVu Sans"/>
                <a:cs typeface="DejaVu Sans"/>
              </a:defRPr>
            </a:defPPr>
          </a:lstStyle>
          <a:p xmlns:a="http://schemas.openxmlformats.org/drawingml/2006/main">
            <a:pPr>
              <a:defRPr sz="2400" b="1">
                <a:solidFill>
                  <a:srgbClr val="0D2240"/>
                </a:solidFill>
                <a:latin typeface="DejaVu Sans"/>
                <a:ea typeface="DejaVu Sans"/>
                <a:cs typeface="DejaVu Sans"/>
              </a:defRPr>
            </a:pPr>
            <a:r>
              <a:rPr sz="2400" b="1">
                <a:solidFill>
                  <a:srgbClr val="0D2240"/>
                </a:solidFill>
                <a:latin typeface="DejaVu Sans"/>
                <a:ea typeface="DejaVu Sans"/>
                <a:cs typeface="DejaVu Sans"/>
              </a:rPr>
              <a:t>Salary basis</a:t>
            </a:r>
          </a:p>
        </p:txBody>
      </p:sp>
      <p:sp>
        <p:nvSpPr>
          <p:cNvPr id="7" name="">
            <a:extLst xmlns:a="http://schemas.openxmlformats.org/drawingml/2006/main">
              <a:ext uri="{FF2B5EF4-FFF2-40B4-BE49-F238E27FC236}">
                <a16:creationId xmlns:a16="http://schemas.microsoft.com/office/drawing/2014/main" id="{09976EE0-85EA-4AA9-A147-C1C3E804723E}"/>
              </a:ext>
            </a:extLst>
          </p:cNvPr>
          <p:cNvSpPr>
            <a:spLocks xmlns:a="http://schemas.openxmlformats.org/drawingml/2006/main" noGrp="1"/>
          </p:cNvSpPr>
          <p:nvPr/>
        </p:nvSpPr>
        <p:spPr>
          <a:xfrm xmlns:a="http://schemas.openxmlformats.org/drawingml/2006/main">
            <a:off x="4400550" y="3524250"/>
            <a:ext cx="3333750" cy="1543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4E4C4E"/>
                </a:solidFill>
                <a:latin typeface="DejaVu Sans"/>
                <a:ea typeface="DejaVu Sans"/>
                <a:cs typeface="DejaVu Sans"/>
              </a:defRPr>
            </a:defPPr>
          </a:lstStyle>
          <a:p xmlns:a="http://schemas.openxmlformats.org/drawingml/2006/main">
            <a:pPr>
              <a:defRPr sz="2025" b="0">
                <a:solidFill>
                  <a:srgbClr val="4E4C4E"/>
                </a:solidFill>
                <a:latin typeface="DejaVu Sans"/>
                <a:ea typeface="DejaVu Sans"/>
                <a:cs typeface="DejaVu Sans"/>
              </a:defRPr>
            </a:pPr>
            <a:r>
              <a:rPr sz="2025" b="0">
                <a:solidFill>
                  <a:srgbClr val="4E4C4E"/>
                </a:solidFill>
                <a:latin typeface="DejaVu Sans"/>
                <a:ea typeface="DejaVu Sans"/>
                <a:cs typeface="DejaVu Sans"/>
              </a:rPr>
              <a:t>Does the employee receive the required guaranteed pay?</a:t>
            </a:r>
          </a:p>
        </p:txBody>
      </p:sp>
      <p:sp>
        <p:nvSpPr>
          <p:cNvPr id="8" name="">
            <a:extLst xmlns:a="http://schemas.openxmlformats.org/drawingml/2006/main">
              <a:ext uri="{FF2B5EF4-FFF2-40B4-BE49-F238E27FC236}">
                <a16:creationId xmlns:a16="http://schemas.microsoft.com/office/drawing/2014/main" id="{B17A7417-1B4D-4B11-AE39-F5A840DC6C0C}"/>
              </a:ext>
            </a:extLst>
          </p:cNvPr>
          <p:cNvSpPr>
            <a:spLocks xmlns:a="http://schemas.openxmlformats.org/drawingml/2006/main" noGrp="1"/>
          </p:cNvSpPr>
          <p:nvPr/>
        </p:nvSpPr>
        <p:spPr>
          <a:xfrm xmlns:a="http://schemas.openxmlformats.org/drawingml/2006/main">
            <a:off x="8115300" y="1933575"/>
            <a:ext cx="3333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850" b="1">
                <a:solidFill>
                  <a:srgbClr val="164781"/>
                </a:solidFill>
                <a:latin typeface="DejaVu Sans"/>
                <a:ea typeface="DejaVu Sans"/>
                <a:cs typeface="DejaVu Sans"/>
              </a:defRPr>
            </a:defPPr>
          </a:lstStyle>
          <a:p xmlns:a="http://schemas.openxmlformats.org/drawingml/2006/main">
            <a:pPr>
              <a:defRPr sz="2850" b="1">
                <a:solidFill>
                  <a:srgbClr val="164781"/>
                </a:solidFill>
                <a:latin typeface="DejaVu Sans"/>
                <a:ea typeface="DejaVu Sans"/>
                <a:cs typeface="DejaVu Sans"/>
              </a:defRPr>
            </a:pPr>
            <a:r>
              <a:rPr sz="2850" b="1">
                <a:solidFill>
                  <a:srgbClr val="164781"/>
                </a:solidFill>
                <a:latin typeface="DejaVu Sans"/>
                <a:ea typeface="DejaVu Sans"/>
                <a:cs typeface="DejaVu Sans"/>
              </a:rPr>
              <a:t>03</a:t>
            </a:r>
          </a:p>
        </p:txBody>
      </p:sp>
      <p:sp>
        <p:nvSpPr>
          <p:cNvPr id="9" name="">
            <a:extLst xmlns:a="http://schemas.openxmlformats.org/drawingml/2006/main">
              <a:ext uri="{FF2B5EF4-FFF2-40B4-BE49-F238E27FC236}">
                <a16:creationId xmlns:a16="http://schemas.microsoft.com/office/drawing/2014/main" id="{C053F3EA-C001-41DE-ACA7-7CE653540732}"/>
              </a:ext>
            </a:extLst>
          </p:cNvPr>
          <p:cNvSpPr>
            <a:spLocks xmlns:a="http://schemas.openxmlformats.org/drawingml/2006/main" noGrp="1"/>
          </p:cNvSpPr>
          <p:nvPr/>
        </p:nvSpPr>
        <p:spPr>
          <a:xfrm xmlns:a="http://schemas.openxmlformats.org/drawingml/2006/main">
            <a:off x="8115300" y="2686050"/>
            <a:ext cx="33337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400" b="1">
                <a:solidFill>
                  <a:srgbClr val="0D2240"/>
                </a:solidFill>
                <a:latin typeface="DejaVu Sans"/>
                <a:ea typeface="DejaVu Sans"/>
                <a:cs typeface="DejaVu Sans"/>
              </a:defRPr>
            </a:defPPr>
          </a:lstStyle>
          <a:p xmlns:a="http://schemas.openxmlformats.org/drawingml/2006/main">
            <a:pPr>
              <a:defRPr sz="2400" b="1">
                <a:solidFill>
                  <a:srgbClr val="0D2240"/>
                </a:solidFill>
                <a:latin typeface="DejaVu Sans"/>
                <a:ea typeface="DejaVu Sans"/>
                <a:cs typeface="DejaVu Sans"/>
              </a:defRPr>
            </a:pPr>
            <a:r>
              <a:rPr sz="2400" b="1">
                <a:solidFill>
                  <a:srgbClr val="0D2240"/>
                </a:solidFill>
                <a:latin typeface="DejaVu Sans"/>
                <a:ea typeface="DejaVu Sans"/>
                <a:cs typeface="DejaVu Sans"/>
              </a:rPr>
              <a:t>Duties</a:t>
            </a:r>
          </a:p>
        </p:txBody>
      </p:sp>
      <p:sp>
        <p:nvSpPr>
          <p:cNvPr id="10" name="">
            <a:extLst xmlns:a="http://schemas.openxmlformats.org/drawingml/2006/main">
              <a:ext uri="{FF2B5EF4-FFF2-40B4-BE49-F238E27FC236}">
                <a16:creationId xmlns:a16="http://schemas.microsoft.com/office/drawing/2014/main" id="{87FD7A11-CC11-4AE6-AF04-71A5FC78AB54}"/>
              </a:ext>
            </a:extLst>
          </p:cNvPr>
          <p:cNvSpPr>
            <a:spLocks xmlns:a="http://schemas.openxmlformats.org/drawingml/2006/main" noGrp="1"/>
          </p:cNvSpPr>
          <p:nvPr/>
        </p:nvSpPr>
        <p:spPr>
          <a:xfrm xmlns:a="http://schemas.openxmlformats.org/drawingml/2006/main">
            <a:off x="8115300" y="3524250"/>
            <a:ext cx="3333750" cy="1543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4E4C4E"/>
                </a:solidFill>
                <a:latin typeface="DejaVu Sans"/>
                <a:ea typeface="DejaVu Sans"/>
                <a:cs typeface="DejaVu Sans"/>
              </a:defRPr>
            </a:defPPr>
          </a:lstStyle>
          <a:p xmlns:a="http://schemas.openxmlformats.org/drawingml/2006/main">
            <a:pPr>
              <a:defRPr sz="2025" b="0">
                <a:solidFill>
                  <a:srgbClr val="4E4C4E"/>
                </a:solidFill>
                <a:latin typeface="DejaVu Sans"/>
                <a:ea typeface="DejaVu Sans"/>
                <a:cs typeface="DejaVu Sans"/>
              </a:defRPr>
            </a:pPr>
            <a:r>
              <a:rPr sz="2025" b="0">
                <a:solidFill>
                  <a:srgbClr val="4E4C4E"/>
                </a:solidFill>
                <a:latin typeface="DejaVu Sans"/>
                <a:ea typeface="DejaVu Sans"/>
                <a:cs typeface="DejaVu Sans"/>
              </a:rPr>
              <a:t>What work does the employee actually perform?</a:t>
            </a:r>
          </a:p>
        </p:txBody>
      </p:sp>
      <p:sp>
        <p:nvSpPr>
          <p:cNvPr id="11" name="">
            <a:extLst xmlns:a="http://schemas.openxmlformats.org/drawingml/2006/main">
              <a:ext uri="{FF2B5EF4-FFF2-40B4-BE49-F238E27FC236}">
                <a16:creationId xmlns:a16="http://schemas.microsoft.com/office/drawing/2014/main" id="{A505A6AF-6719-4051-A135-9CE93E14CF47}"/>
              </a:ext>
            </a:extLst>
          </p:cNvPr>
          <p:cNvSpPr>
            <a:spLocks xmlns:a="http://schemas.openxmlformats.org/drawingml/2006/main" noGrp="1"/>
          </p:cNvSpPr>
          <p:nvPr/>
        </p:nvSpPr>
        <p:spPr>
          <a:xfrm xmlns:a="http://schemas.openxmlformats.org/drawingml/2006/main">
            <a:off x="685800" y="5476875"/>
            <a:ext cx="10668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1">
                <a:solidFill>
                  <a:srgbClr val="164781"/>
                </a:solidFill>
                <a:latin typeface="DejaVu Sans"/>
                <a:ea typeface="DejaVu Sans"/>
                <a:cs typeface="DejaVu Sans"/>
              </a:defRPr>
            </a:defPPr>
          </a:lstStyle>
          <a:p xmlns:a="http://schemas.openxmlformats.org/drawingml/2006/main">
            <a:pPr>
              <a:defRPr sz="2100" b="1">
                <a:solidFill>
                  <a:srgbClr val="164781"/>
                </a:solidFill>
                <a:latin typeface="DejaVu Sans"/>
                <a:ea typeface="DejaVu Sans"/>
                <a:cs typeface="DejaVu Sans"/>
              </a:defRPr>
            </a:pPr>
            <a:r>
              <a:rPr sz="2100" b="1">
                <a:solidFill>
                  <a:srgbClr val="164781"/>
                </a:solidFill>
                <a:latin typeface="DejaVu Sans"/>
                <a:ea typeface="DejaVu Sans"/>
                <a:cs typeface="DejaVu Sans"/>
              </a:rPr>
              <a:t>A title or salary alone does not establish an exemption.</a:t>
            </a:r>
          </a:p>
        </p:txBody>
      </p:sp>
      <p:sp>
        <p:nvSpPr>
          <p:cNvPr id="12" name="">
            <a:extLst xmlns:a="http://schemas.openxmlformats.org/drawingml/2006/main">
              <a:ext uri="{FF2B5EF4-FFF2-40B4-BE49-F238E27FC236}">
                <a16:creationId xmlns:a16="http://schemas.microsoft.com/office/drawing/2014/main" id="{570A8A9C-C732-4D04-AA9B-442877BA9343}"/>
              </a:ext>
            </a:extLst>
          </p:cNvPr>
          <p:cNvSpPr>
            <a:spLocks xmlns:a="http://schemas.openxmlformats.org/drawingml/2006/main" noGrp="1"/>
          </p:cNvSpPr>
          <p:nvPr/>
        </p:nvSpPr>
        <p:spPr>
          <a:xfrm xmlns:a="http://schemas.openxmlformats.org/drawingml/2006/main">
            <a:off x="0" y="6362700"/>
            <a:ext cx="12192000" cy="495300"/>
          </a:xfrm>
          <a:prstGeom xmlns:a="http://schemas.openxmlformats.org/drawingml/2006/main" prst="rect">
            <a:avLst/>
          </a:prstGeom>
          <a:solidFill xmlns:a="http://schemas.openxmlformats.org/drawingml/2006/main">
            <a:srgbClr val="0D2240"/>
          </a:solidFill>
          <a:ln xmlns:a="http://schemas.openxmlformats.org/drawingml/2006/main" w="0">
            <a:noFill/>
          </a:ln>
        </p:spPr>
      </p:sp>
      <p:pic>
        <p:nvPicPr>
          <p:cNvPr id="13" name="">
            <a:extLst xmlns:a="http://schemas.openxmlformats.org/drawingml/2006/main">
              <a:ext uri="{FF2B5EF4-FFF2-40B4-BE49-F238E27FC236}">
                <a16:creationId xmlns:a16="http://schemas.microsoft.com/office/drawing/2014/main" id="{61F76E02-4B61-4E13-8106-EDCB8F83F1C3}"/>
              </a:ext>
            </a:extLst>
          </p:cNvPr>
          <p:cNvPicPr>
            <a:picLocks xmlns:a="http://schemas.openxmlformats.org/drawingml/2006/main" noChangeAspect="1"/>
          </p:cNvPicPr>
          <p:nvPr/>
        </p:nvPicPr>
        <p:blipFill>
          <a:blip xmlns:r="http://schemas.openxmlformats.org/officeDocument/2006/relationships" xmlns:a="http://schemas.openxmlformats.org/drawingml/2006/main" r:embed="R67c5920dd1a44252"/>
          <a:srcRect xmlns:a="http://schemas.openxmlformats.org/drawingml/2006/main" l="13145" t="5304" r="13022" b="39408"/>
          <a:stretch xmlns:a="http://schemas.openxmlformats.org/drawingml/2006/main"/>
        </p:blipFill>
        <p:spPr>
          <a:xfrm xmlns:a="http://schemas.openxmlformats.org/drawingml/2006/main">
            <a:off x="209550" y="6448425"/>
            <a:ext cx="809625" cy="314325"/>
          </a:xfrm>
          <a:prstGeom xmlns:a="http://schemas.openxmlformats.org/drawingml/2006/main" prst="rect">
            <a:avLst/>
          </a:prstGeom>
        </p:spPr>
      </p:pic>
      <p:sp>
        <p:nvSpPr>
          <p:cNvPr id="14" name="">
            <a:extLst xmlns:a="http://schemas.openxmlformats.org/drawingml/2006/main">
              <a:ext uri="{FF2B5EF4-FFF2-40B4-BE49-F238E27FC236}">
                <a16:creationId xmlns:a16="http://schemas.microsoft.com/office/drawing/2014/main" id="{44BB7CA7-18A5-4F18-B0BF-389956BA08E2}"/>
              </a:ext>
            </a:extLst>
          </p:cNvPr>
          <p:cNvSpPr>
            <a:spLocks xmlns:a="http://schemas.openxmlformats.org/drawingml/2006/main" noGrp="1"/>
          </p:cNvSpPr>
          <p:nvPr/>
        </p:nvSpPr>
        <p:spPr>
          <a:xfrm xmlns:a="http://schemas.openxmlformats.org/drawingml/2006/main">
            <a:off x="1304925" y="6486525"/>
            <a:ext cx="9715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975" b="0">
                <a:solidFill>
                  <a:srgbClr val="FFFFFF"/>
                </a:solidFill>
                <a:latin typeface="DejaVu Sans"/>
                <a:ea typeface="DejaVu Sans"/>
                <a:cs typeface="DejaVu Sans"/>
              </a:defRPr>
            </a:defPPr>
          </a:lstStyle>
          <a:p xmlns:a="http://schemas.openxmlformats.org/drawingml/2006/main">
            <a:pPr>
              <a:defRPr sz="975" b="0">
                <a:solidFill>
                  <a:srgbClr val="FFFFFF"/>
                </a:solidFill>
                <a:latin typeface="DejaVu Sans"/>
                <a:ea typeface="DejaVu Sans"/>
                <a:cs typeface="DejaVu Sans"/>
              </a:defRPr>
            </a:pPr>
            <a:r>
              <a:rPr sz="975" b="0">
                <a:solidFill>
                  <a:srgbClr val="FFFFFF"/>
                </a:solidFill>
                <a:latin typeface="DejaVu Sans"/>
                <a:ea typeface="DejaVu Sans"/>
                <a:cs typeface="DejaVu Sans"/>
              </a:rPr>
              <a:t>29 C.F.R. §§ 541.2, 541.100, 541.200, 541.300, 541.600</a:t>
            </a:r>
          </a:p>
        </p:txBody>
      </p:sp>
      <p:sp>
        <p:nvSpPr>
          <p:cNvPr id="15" name="">
            <a:extLst xmlns:a="http://schemas.openxmlformats.org/drawingml/2006/main">
              <a:ext uri="{FF2B5EF4-FFF2-40B4-BE49-F238E27FC236}">
                <a16:creationId xmlns:a16="http://schemas.microsoft.com/office/drawing/2014/main" id="{591086EF-B5FE-47B0-89E8-5998FCFED292}"/>
              </a:ext>
            </a:extLst>
          </p:cNvPr>
          <p:cNvSpPr>
            <a:spLocks xmlns:a="http://schemas.openxmlformats.org/drawingml/2006/main" noGrp="1"/>
          </p:cNvSpPr>
          <p:nvPr/>
        </p:nvSpPr>
        <p:spPr>
          <a:xfrm xmlns:a="http://schemas.openxmlformats.org/drawingml/2006/main">
            <a:off x="11287125" y="6477000"/>
            <a:ext cx="523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FFFFFF"/>
                </a:solidFill>
                <a:latin typeface="DejaVu Sans"/>
                <a:ea typeface="DejaVu Sans"/>
                <a:cs typeface="DejaVu Sans"/>
              </a:defRPr>
            </a:defPPr>
          </a:lstStyle>
          <a:p xmlns:a="http://schemas.openxmlformats.org/drawingml/2006/main">
            <a:pPr>
              <a:defRPr sz="1200" b="0">
                <a:solidFill>
                  <a:srgbClr val="FFFFFF"/>
                </a:solidFill>
                <a:latin typeface="DejaVu Sans"/>
                <a:ea typeface="DejaVu Sans"/>
                <a:cs typeface="DejaVu Sans"/>
              </a:defRPr>
            </a:pPr>
            <a:r>
              <a:rPr sz="1200" b="0">
                <a:solidFill>
                  <a:srgbClr val="FFFFFF"/>
                </a:solidFill>
                <a:latin typeface="DejaVu Sans"/>
                <a:ea typeface="DejaVu Sans"/>
                <a:cs typeface="DejaVu Sans"/>
              </a:rPr>
              <a:t>04</a:t>
            </a:r>
          </a:p>
        </p:txBody>
      </p:sp>
    </p:spTree>
    <p:extLst>
      <p:ext uri="{BB962C8B-B14F-4D97-AF65-F5344CB8AC3E}">
        <p14:creationId xmlns:p14="http://schemas.microsoft.com/office/powerpoint/2010/main" val="1121169979"/>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D4390394-3F2E-4742-8B76-587B02A3CE2B}"/>
              </a:ext>
            </a:extLst>
          </p:cNvPr>
          <p:cNvSpPr>
            <a:spLocks xmlns:a="http://schemas.openxmlformats.org/drawingml/2006/main" noGrp="1"/>
          </p:cNvSpPr>
          <p:nvPr/>
        </p:nvSpPr>
        <p:spPr>
          <a:xfrm xmlns:a="http://schemas.openxmlformats.org/drawingml/2006/main">
            <a:off x="647700" y="457200"/>
            <a:ext cx="10906125"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150" b="1">
                <a:solidFill>
                  <a:srgbClr val="4E4C4E"/>
                </a:solidFill>
                <a:latin typeface="DejaVu Sans"/>
                <a:ea typeface="DejaVu Sans"/>
                <a:cs typeface="DejaVu Sans"/>
              </a:defRPr>
            </a:defPPr>
          </a:lstStyle>
          <a:p xmlns:a="http://schemas.openxmlformats.org/drawingml/2006/main">
            <a:pPr>
              <a:defRPr sz="3150" b="1">
                <a:solidFill>
                  <a:srgbClr val="4E4C4E"/>
                </a:solidFill>
                <a:latin typeface="DejaVu Sans"/>
                <a:ea typeface="DejaVu Sans"/>
                <a:cs typeface="DejaVu Sans"/>
              </a:defRPr>
            </a:pPr>
            <a:r>
              <a:rPr sz="3150" b="1">
                <a:solidFill>
                  <a:srgbClr val="4E4C4E"/>
                </a:solidFill>
                <a:latin typeface="DejaVu Sans"/>
                <a:ea typeface="DejaVu Sans"/>
                <a:cs typeface="DejaVu Sans"/>
              </a:rPr>
              <a:t>Common exemption duties</a:t>
            </a:r>
          </a:p>
        </p:txBody>
      </p:sp>
      <p:graphicFrame>
        <p:nvGraphicFramePr>
          <p:cNvPr id="2" name="">
            <a:extLst xmlns:a="http://schemas.openxmlformats.org/drawingml/2006/main">
              <a:ext uri="{FF2B5EF4-FFF2-40B4-BE49-F238E27FC236}">
                <a16:creationId xmlns:a16="http://schemas.microsoft.com/office/drawing/2014/main" id="{2E1C9C25-4329-4ECE-9417-9C17693DE2DD}"/>
              </a:ext>
            </a:extLst>
          </p:cNvPr>
          <p:cNvGraphicFramePr/>
          <p:nvPr/>
        </p:nvGraphicFramePr>
        <p:xfrm>
          <a:off xmlns:a="http://schemas.openxmlformats.org/drawingml/2006/main" x="647700" y="1828800"/>
          <a:ext xmlns:a="http://schemas.openxmlformats.org/drawingml/2006/main" cx="10896600" cy="3124200"/>
        </p:xfrm>
        <a:graphic xmlns:a="http://schemas.openxmlformats.org/drawingml/2006/main">
          <a:graphicData uri="http://schemas.openxmlformats.org/drawingml/2006/table">
            <a:tbl>
              <a:tblPr/>
              <a:tblGrid>
                <a:gridCol w="2476500"/>
                <a:gridCol w="5429250"/>
                <a:gridCol w="2762250"/>
              </a:tblGrid>
              <a:tr h="781050">
                <a:tc>
                  <a:txBody>
                    <a:bodyPr/>
                    <a:lstStyle/>
                    <a:p>
                      <a:r>
                        <a:rPr sz="1875" b="1">
                          <a:solidFill>
                            <a:srgbClr val="FFFFFF"/>
                          </a:solidFill>
                          <a:latin typeface="DejaVu Sans"/>
                          <a:ea typeface="DejaVu Sans"/>
                          <a:cs typeface="DejaVu Sans"/>
                        </a:rPr>
                        <a:t>Exemption</a:t>
                      </a:r>
                    </a:p>
                  </a:txBody>
                  <a:tcPr marL="91440" marR="91440" marT="45720" marB="45720">
                    <a:solidFill>
                      <a:srgbClr val="164781"/>
                    </a:solidFill>
                  </a:tcPr>
                </a:tc>
                <a:tc>
                  <a:txBody>
                    <a:bodyPr/>
                    <a:lstStyle/>
                    <a:p>
                      <a:r>
                        <a:rPr sz="1875" b="1">
                          <a:solidFill>
                            <a:srgbClr val="FFFFFF"/>
                          </a:solidFill>
                          <a:latin typeface="DejaVu Sans"/>
                          <a:ea typeface="DejaVu Sans"/>
                          <a:cs typeface="DejaVu Sans"/>
                        </a:rPr>
                        <a:t>Core duties question</a:t>
                      </a:r>
                    </a:p>
                  </a:txBody>
                  <a:tcPr marL="91440" marR="91440" marT="45720" marB="45720">
                    <a:solidFill>
                      <a:srgbClr val="164781"/>
                    </a:solidFill>
                  </a:tcPr>
                </a:tc>
                <a:tc>
                  <a:txBody>
                    <a:bodyPr/>
                    <a:lstStyle/>
                    <a:p>
                      <a:r>
                        <a:rPr sz="1875" b="1">
                          <a:solidFill>
                            <a:srgbClr val="FFFFFF"/>
                          </a:solidFill>
                          <a:latin typeface="DejaVu Sans"/>
                          <a:ea typeface="DejaVu Sans"/>
                          <a:cs typeface="DejaVu Sans"/>
                        </a:rPr>
                        <a:t>Municipal example</a:t>
                      </a:r>
                    </a:p>
                  </a:txBody>
                  <a:tcPr marL="91440" marR="91440" marT="45720" marB="45720">
                    <a:solidFill>
                      <a:srgbClr val="164781"/>
                    </a:solidFill>
                  </a:tcPr>
                </a:tc>
              </a:tr>
              <a:tr h="781050">
                <a:tc>
                  <a:txBody>
                    <a:bodyPr/>
                    <a:lstStyle/>
                    <a:p>
                      <a:r>
                        <a:rPr sz="1875" b="0">
                          <a:solidFill>
                            <a:srgbClr val="4E4C4E"/>
                          </a:solidFill>
                          <a:latin typeface="DejaVu Sans"/>
                          <a:ea typeface="DejaVu Sans"/>
                          <a:cs typeface="DejaVu Sans"/>
                        </a:rPr>
                        <a:t>Executive</a:t>
                      </a:r>
                    </a:p>
                  </a:txBody>
                  <a:tcPr marL="91440" marR="91440" marT="45720" marB="45720">
                    <a:solidFill>
                      <a:srgbClr val="EAF0F5"/>
                    </a:solidFill>
                  </a:tcPr>
                </a:tc>
                <a:tc>
                  <a:txBody>
                    <a:bodyPr/>
                    <a:lstStyle/>
                    <a:p>
                      <a:r>
                        <a:rPr sz="1875" b="0">
                          <a:solidFill>
                            <a:srgbClr val="4E4C4E"/>
                          </a:solidFill>
                          <a:latin typeface="DejaVu Sans"/>
                          <a:ea typeface="DejaVu Sans"/>
                          <a:cs typeface="DejaVu Sans"/>
                        </a:rPr>
                        <a:t>Management, staffing authority,</a:t>
                      </a:r>
                    </a:p>
                    <a:p>
                      <a:r>
                        <a:rPr sz="1875" b="0">
                          <a:solidFill>
                            <a:srgbClr val="4E4C4E"/>
                          </a:solidFill>
                          <a:latin typeface="DejaVu Sans"/>
                          <a:ea typeface="DejaVu Sans"/>
                          <a:cs typeface="DejaVu Sans"/>
                        </a:rPr>
                        <a:t>and supervision of 2 FTEs</a:t>
                      </a:r>
                    </a:p>
                  </a:txBody>
                  <a:tcPr marL="91440" marR="91440" marT="45720" marB="45720">
                    <a:solidFill>
                      <a:srgbClr val="EAF0F5"/>
                    </a:solidFill>
                  </a:tcPr>
                </a:tc>
                <a:tc>
                  <a:txBody>
                    <a:bodyPr/>
                    <a:lstStyle/>
                    <a:p>
                      <a:r>
                        <a:rPr sz="1875" b="0">
                          <a:solidFill>
                            <a:srgbClr val="4E4C4E"/>
                          </a:solidFill>
                          <a:latin typeface="DejaVu Sans"/>
                          <a:ea typeface="DejaVu Sans"/>
                          <a:cs typeface="DejaVu Sans"/>
                        </a:rPr>
                        <a:t>Department director</a:t>
                      </a:r>
                    </a:p>
                  </a:txBody>
                  <a:tcPr marL="91440" marR="91440" marT="45720" marB="45720">
                    <a:solidFill>
                      <a:srgbClr val="EAF0F5"/>
                    </a:solidFill>
                  </a:tcPr>
                </a:tc>
              </a:tr>
              <a:tr h="781050">
                <a:tc>
                  <a:txBody>
                    <a:bodyPr/>
                    <a:lstStyle/>
                    <a:p>
                      <a:r>
                        <a:rPr sz="1875" b="0">
                          <a:solidFill>
                            <a:srgbClr val="4E4C4E"/>
                          </a:solidFill>
                          <a:latin typeface="DejaVu Sans"/>
                          <a:ea typeface="DejaVu Sans"/>
                          <a:cs typeface="DejaVu Sans"/>
                        </a:rPr>
                        <a:t>Administrative</a:t>
                      </a:r>
                    </a:p>
                  </a:txBody>
                  <a:tcPr marL="91440" marR="91440" marT="45720" marB="45720">
                    <a:solidFill>
                      <a:srgbClr val="F7F8FA"/>
                    </a:solidFill>
                  </a:tcPr>
                </a:tc>
                <a:tc>
                  <a:txBody>
                    <a:bodyPr/>
                    <a:lstStyle/>
                    <a:p>
                      <a:r>
                        <a:rPr sz="1875" b="0">
                          <a:solidFill>
                            <a:srgbClr val="4E4C4E"/>
                          </a:solidFill>
                          <a:latin typeface="DejaVu Sans"/>
                          <a:ea typeface="DejaVu Sans"/>
                          <a:cs typeface="DejaVu Sans"/>
                        </a:rPr>
                        <a:t>Independent judgment on</a:t>
                      </a:r>
                    </a:p>
                    <a:p>
                      <a:r>
                        <a:rPr sz="1875" b="0">
                          <a:solidFill>
                            <a:srgbClr val="4E4C4E"/>
                          </a:solidFill>
                          <a:latin typeface="DejaVu Sans"/>
                          <a:ea typeface="DejaVu Sans"/>
                          <a:cs typeface="DejaVu Sans"/>
                        </a:rPr>
                        <a:t>significant operational matters</a:t>
                      </a:r>
                    </a:p>
                  </a:txBody>
                  <a:tcPr marL="91440" marR="91440" marT="45720" marB="45720">
                    <a:solidFill>
                      <a:srgbClr val="F7F8FA"/>
                    </a:solidFill>
                  </a:tcPr>
                </a:tc>
                <a:tc>
                  <a:txBody>
                    <a:bodyPr/>
                    <a:lstStyle/>
                    <a:p>
                      <a:r>
                        <a:rPr sz="1875" b="0">
                          <a:solidFill>
                            <a:srgbClr val="4E4C4E"/>
                          </a:solidFill>
                          <a:latin typeface="DejaVu Sans"/>
                          <a:ea typeface="DejaVu Sans"/>
                          <a:cs typeface="DejaVu Sans"/>
                        </a:rPr>
                        <a:t>Finance or HR leadership</a:t>
                      </a:r>
                    </a:p>
                  </a:txBody>
                  <a:tcPr marL="91440" marR="91440" marT="45720" marB="45720">
                    <a:solidFill>
                      <a:srgbClr val="F7F8FA"/>
                    </a:solidFill>
                  </a:tcPr>
                </a:tc>
              </a:tr>
              <a:tr h="781050">
                <a:tc>
                  <a:txBody>
                    <a:bodyPr/>
                    <a:lstStyle/>
                    <a:p>
                      <a:r>
                        <a:rPr sz="1875" b="0">
                          <a:solidFill>
                            <a:srgbClr val="4E4C4E"/>
                          </a:solidFill>
                          <a:latin typeface="DejaVu Sans"/>
                          <a:ea typeface="DejaVu Sans"/>
                          <a:cs typeface="DejaVu Sans"/>
                        </a:rPr>
                        <a:t>Learned professional</a:t>
                      </a:r>
                    </a:p>
                  </a:txBody>
                  <a:tcPr marL="91440" marR="91440" marT="45720" marB="45720">
                    <a:solidFill>
                      <a:srgbClr val="EAF0F5"/>
                    </a:solidFill>
                  </a:tcPr>
                </a:tc>
                <a:tc>
                  <a:txBody>
                    <a:bodyPr/>
                    <a:lstStyle/>
                    <a:p>
                      <a:r>
                        <a:rPr sz="1875" b="0">
                          <a:solidFill>
                            <a:srgbClr val="4E4C4E"/>
                          </a:solidFill>
                          <a:latin typeface="DejaVu Sans"/>
                          <a:ea typeface="DejaVu Sans"/>
                          <a:cs typeface="DejaVu Sans"/>
                        </a:rPr>
                        <a:t>Advanced specialized knowledge</a:t>
                      </a:r>
                    </a:p>
                    <a:p>
                      <a:r>
                        <a:rPr sz="1875" b="0">
                          <a:solidFill>
                            <a:srgbClr val="4E4C4E"/>
                          </a:solidFill>
                          <a:latin typeface="DejaVu Sans"/>
                          <a:ea typeface="DejaVu Sans"/>
                          <a:cs typeface="DejaVu Sans"/>
                        </a:rPr>
                        <a:t>usually acquired through study</a:t>
                      </a:r>
                    </a:p>
                  </a:txBody>
                  <a:tcPr marL="91440" marR="91440" marT="45720" marB="45720">
                    <a:solidFill>
                      <a:srgbClr val="EAF0F5"/>
                    </a:solidFill>
                  </a:tcPr>
                </a:tc>
                <a:tc>
                  <a:txBody>
                    <a:bodyPr/>
                    <a:lstStyle/>
                    <a:p>
                      <a:r>
                        <a:rPr sz="1875" b="0">
                          <a:solidFill>
                            <a:srgbClr val="4E4C4E"/>
                          </a:solidFill>
                          <a:latin typeface="DejaVu Sans"/>
                          <a:ea typeface="DejaVu Sans"/>
                          <a:cs typeface="DejaVu Sans"/>
                        </a:rPr>
                        <a:t>City engineer or attorney</a:t>
                      </a:r>
                    </a:p>
                  </a:txBody>
                  <a:tcPr marL="91440" marR="91440" marT="45720" marB="45720">
                    <a:solidFill>
                      <a:srgbClr val="EAF0F5"/>
                    </a:solidFill>
                  </a:tcPr>
                </a:tc>
              </a:tr>
            </a:tbl>
          </a:graphicData>
        </a:graphic>
      </p:graphicFrame>
      <p:sp>
        <p:nvSpPr>
          <p:cNvPr id="3" name="">
            <a:extLst xmlns:a="http://schemas.openxmlformats.org/drawingml/2006/main">
              <a:ext uri="{FF2B5EF4-FFF2-40B4-BE49-F238E27FC236}">
                <a16:creationId xmlns:a16="http://schemas.microsoft.com/office/drawing/2014/main" id="{A404406E-E2FC-4B53-A13B-9D889733E551}"/>
              </a:ext>
            </a:extLst>
          </p:cNvPr>
          <p:cNvSpPr>
            <a:spLocks xmlns:a="http://schemas.openxmlformats.org/drawingml/2006/main" noGrp="1"/>
          </p:cNvSpPr>
          <p:nvPr/>
        </p:nvSpPr>
        <p:spPr>
          <a:xfrm xmlns:a="http://schemas.openxmlformats.org/drawingml/2006/main">
            <a:off x="0" y="6362700"/>
            <a:ext cx="12192000" cy="495300"/>
          </a:xfrm>
          <a:prstGeom xmlns:a="http://schemas.openxmlformats.org/drawingml/2006/main" prst="rect">
            <a:avLst/>
          </a:prstGeom>
          <a:solidFill xmlns:a="http://schemas.openxmlformats.org/drawingml/2006/main">
            <a:srgbClr val="0D2240"/>
          </a:solidFill>
          <a:ln xmlns:a="http://schemas.openxmlformats.org/drawingml/2006/main" w="0">
            <a:noFill/>
          </a:ln>
        </p:spPr>
      </p:sp>
      <p:pic>
        <p:nvPicPr>
          <p:cNvPr id="4" name="">
            <a:extLst xmlns:a="http://schemas.openxmlformats.org/drawingml/2006/main">
              <a:ext uri="{FF2B5EF4-FFF2-40B4-BE49-F238E27FC236}">
                <a16:creationId xmlns:a16="http://schemas.microsoft.com/office/drawing/2014/main" id="{2DA0D39F-831D-4F15-A32E-9FE19A2D4A81}"/>
              </a:ext>
            </a:extLst>
          </p:cNvPr>
          <p:cNvPicPr>
            <a:picLocks xmlns:a="http://schemas.openxmlformats.org/drawingml/2006/main" noChangeAspect="1"/>
          </p:cNvPicPr>
          <p:nvPr/>
        </p:nvPicPr>
        <p:blipFill>
          <a:blip xmlns:r="http://schemas.openxmlformats.org/officeDocument/2006/relationships" xmlns:a="http://schemas.openxmlformats.org/drawingml/2006/main" r:embed="Re22ddc273b414441"/>
          <a:srcRect xmlns:a="http://schemas.openxmlformats.org/drawingml/2006/main" l="13145" t="5304" r="13022" b="39408"/>
          <a:stretch xmlns:a="http://schemas.openxmlformats.org/drawingml/2006/main"/>
        </p:blipFill>
        <p:spPr>
          <a:xfrm xmlns:a="http://schemas.openxmlformats.org/drawingml/2006/main">
            <a:off x="209550" y="6448425"/>
            <a:ext cx="809625" cy="314325"/>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CE175957-69B3-4B8D-A2A5-D451FD4846E7}"/>
              </a:ext>
            </a:extLst>
          </p:cNvPr>
          <p:cNvSpPr>
            <a:spLocks xmlns:a="http://schemas.openxmlformats.org/drawingml/2006/main" noGrp="1"/>
          </p:cNvSpPr>
          <p:nvPr/>
        </p:nvSpPr>
        <p:spPr>
          <a:xfrm xmlns:a="http://schemas.openxmlformats.org/drawingml/2006/main">
            <a:off x="1304925" y="6486525"/>
            <a:ext cx="9715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975" b="0">
                <a:solidFill>
                  <a:srgbClr val="FFFFFF"/>
                </a:solidFill>
                <a:latin typeface="DejaVu Sans"/>
                <a:ea typeface="DejaVu Sans"/>
                <a:cs typeface="DejaVu Sans"/>
              </a:defRPr>
            </a:defPPr>
          </a:lstStyle>
          <a:p xmlns:a="http://schemas.openxmlformats.org/drawingml/2006/main">
            <a:pPr>
              <a:defRPr sz="975" b="0">
                <a:solidFill>
                  <a:srgbClr val="FFFFFF"/>
                </a:solidFill>
                <a:latin typeface="DejaVu Sans"/>
                <a:ea typeface="DejaVu Sans"/>
                <a:cs typeface="DejaVu Sans"/>
              </a:defRPr>
            </a:pPr>
            <a:r>
              <a:rPr sz="975" b="0">
                <a:solidFill>
                  <a:srgbClr val="FFFFFF"/>
                </a:solidFill>
                <a:latin typeface="DejaVu Sans"/>
                <a:ea typeface="DejaVu Sans"/>
                <a:cs typeface="DejaVu Sans"/>
              </a:rPr>
              <a:t>29 C.F.R. §§ 541.100, 541.200, 541.300</a:t>
            </a:r>
          </a:p>
        </p:txBody>
      </p:sp>
      <p:sp>
        <p:nvSpPr>
          <p:cNvPr id="6" name="">
            <a:extLst xmlns:a="http://schemas.openxmlformats.org/drawingml/2006/main">
              <a:ext uri="{FF2B5EF4-FFF2-40B4-BE49-F238E27FC236}">
                <a16:creationId xmlns:a16="http://schemas.microsoft.com/office/drawing/2014/main" id="{1CE3BAED-D910-496A-A4DB-849E164A3DCF}"/>
              </a:ext>
            </a:extLst>
          </p:cNvPr>
          <p:cNvSpPr>
            <a:spLocks xmlns:a="http://schemas.openxmlformats.org/drawingml/2006/main" noGrp="1"/>
          </p:cNvSpPr>
          <p:nvPr/>
        </p:nvSpPr>
        <p:spPr>
          <a:xfrm xmlns:a="http://schemas.openxmlformats.org/drawingml/2006/main">
            <a:off x="11287125" y="6477000"/>
            <a:ext cx="523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FFFFFF"/>
                </a:solidFill>
                <a:latin typeface="DejaVu Sans"/>
                <a:ea typeface="DejaVu Sans"/>
                <a:cs typeface="DejaVu Sans"/>
              </a:defRPr>
            </a:defPPr>
          </a:lstStyle>
          <a:p xmlns:a="http://schemas.openxmlformats.org/drawingml/2006/main">
            <a:pPr>
              <a:defRPr sz="1200" b="0">
                <a:solidFill>
                  <a:srgbClr val="FFFFFF"/>
                </a:solidFill>
                <a:latin typeface="DejaVu Sans"/>
                <a:ea typeface="DejaVu Sans"/>
                <a:cs typeface="DejaVu Sans"/>
              </a:defRPr>
            </a:pPr>
            <a:r>
              <a:rPr sz="1200" b="0">
                <a:solidFill>
                  <a:srgbClr val="FFFFFF"/>
                </a:solidFill>
                <a:latin typeface="DejaVu Sans"/>
                <a:ea typeface="DejaVu Sans"/>
                <a:cs typeface="DejaVu Sans"/>
              </a:rPr>
              <a:t>05</a:t>
            </a:r>
          </a:p>
        </p:txBody>
      </p:sp>
    </p:spTree>
    <p:extLst>
      <p:ext uri="{BB962C8B-B14F-4D97-AF65-F5344CB8AC3E}">
        <p14:creationId xmlns:p14="http://schemas.microsoft.com/office/powerpoint/2010/main" val="945243313"/>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2827A7C7-28C7-40FB-9F97-93E310D23699}"/>
              </a:ext>
            </a:extLst>
          </p:cNvPr>
          <p:cNvSpPr>
            <a:spLocks xmlns:a="http://schemas.openxmlformats.org/drawingml/2006/main" noGrp="1"/>
          </p:cNvSpPr>
          <p:nvPr/>
        </p:nvSpPr>
        <p:spPr>
          <a:xfrm xmlns:a="http://schemas.openxmlformats.org/drawingml/2006/main">
            <a:off x="647700" y="457200"/>
            <a:ext cx="10906125"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150" b="1">
                <a:solidFill>
                  <a:srgbClr val="4E4C4E"/>
                </a:solidFill>
                <a:latin typeface="DejaVu Sans"/>
                <a:ea typeface="DejaVu Sans"/>
                <a:cs typeface="DejaVu Sans"/>
              </a:defRPr>
            </a:defPPr>
          </a:lstStyle>
          <a:p xmlns:a="http://schemas.openxmlformats.org/drawingml/2006/main">
            <a:pPr>
              <a:defRPr sz="3150" b="1">
                <a:solidFill>
                  <a:srgbClr val="4E4C4E"/>
                </a:solidFill>
                <a:latin typeface="DejaVu Sans"/>
                <a:ea typeface="DejaVu Sans"/>
                <a:cs typeface="DejaVu Sans"/>
              </a:defRPr>
            </a:pPr>
            <a:r>
              <a:rPr sz="3150" b="1">
                <a:solidFill>
                  <a:srgbClr val="4E4C4E"/>
                </a:solidFill>
                <a:latin typeface="DejaVu Sans"/>
                <a:ea typeface="DejaVu Sans"/>
                <a:cs typeface="DejaVu Sans"/>
              </a:rPr>
              <a:t>Current salary threshold</a:t>
            </a:r>
          </a:p>
        </p:txBody>
      </p:sp>
      <p:sp>
        <p:nvSpPr>
          <p:cNvPr id="2" name="">
            <a:extLst xmlns:a="http://schemas.openxmlformats.org/drawingml/2006/main">
              <a:ext uri="{FF2B5EF4-FFF2-40B4-BE49-F238E27FC236}">
                <a16:creationId xmlns:a16="http://schemas.microsoft.com/office/drawing/2014/main" id="{133978A3-2D0D-4C68-89ED-12F337C23FD0}"/>
              </a:ext>
            </a:extLst>
          </p:cNvPr>
          <p:cNvSpPr>
            <a:spLocks xmlns:a="http://schemas.openxmlformats.org/drawingml/2006/main" noGrp="1"/>
          </p:cNvSpPr>
          <p:nvPr/>
        </p:nvSpPr>
        <p:spPr>
          <a:xfrm xmlns:a="http://schemas.openxmlformats.org/drawingml/2006/main">
            <a:off x="647700" y="1895475"/>
            <a:ext cx="60960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7800" b="1">
                <a:solidFill>
                  <a:srgbClr val="164781"/>
                </a:solidFill>
                <a:latin typeface="DejaVu Sans"/>
                <a:ea typeface="DejaVu Sans"/>
                <a:cs typeface="DejaVu Sans"/>
              </a:defRPr>
            </a:defPPr>
          </a:lstStyle>
          <a:p xmlns:a="http://schemas.openxmlformats.org/drawingml/2006/main">
            <a:pPr>
              <a:defRPr sz="7800" b="1">
                <a:solidFill>
                  <a:srgbClr val="164781"/>
                </a:solidFill>
                <a:latin typeface="DejaVu Sans"/>
                <a:ea typeface="DejaVu Sans"/>
                <a:cs typeface="DejaVu Sans"/>
              </a:defRPr>
            </a:pPr>
            <a:r>
              <a:rPr sz="7800" b="1">
                <a:solidFill>
                  <a:srgbClr val="164781"/>
                </a:solidFill>
                <a:latin typeface="DejaVu Sans"/>
                <a:ea typeface="DejaVu Sans"/>
                <a:cs typeface="DejaVu Sans"/>
              </a:rPr>
              <a:t>$684</a:t>
            </a:r>
          </a:p>
        </p:txBody>
      </p:sp>
      <p:sp>
        <p:nvSpPr>
          <p:cNvPr id="3" name="">
            <a:extLst xmlns:a="http://schemas.openxmlformats.org/drawingml/2006/main">
              <a:ext uri="{FF2B5EF4-FFF2-40B4-BE49-F238E27FC236}">
                <a16:creationId xmlns:a16="http://schemas.microsoft.com/office/drawing/2014/main" id="{BB640FE1-CB83-4F47-BF28-576C164D9AC0}"/>
              </a:ext>
            </a:extLst>
          </p:cNvPr>
          <p:cNvSpPr>
            <a:spLocks xmlns:a="http://schemas.openxmlformats.org/drawingml/2006/main" noGrp="1"/>
          </p:cNvSpPr>
          <p:nvPr/>
        </p:nvSpPr>
        <p:spPr>
          <a:xfrm xmlns:a="http://schemas.openxmlformats.org/drawingml/2006/main">
            <a:off x="695325" y="3276600"/>
            <a:ext cx="542925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1">
                <a:solidFill>
                  <a:srgbClr val="4E4C4E"/>
                </a:solidFill>
                <a:latin typeface="DejaVu Sans"/>
                <a:ea typeface="DejaVu Sans"/>
                <a:cs typeface="DejaVu Sans"/>
              </a:defRPr>
            </a:defPPr>
          </a:lstStyle>
          <a:p xmlns:a="http://schemas.openxmlformats.org/drawingml/2006/main">
            <a:pPr>
              <a:defRPr sz="2250" b="1">
                <a:solidFill>
                  <a:srgbClr val="4E4C4E"/>
                </a:solidFill>
                <a:latin typeface="DejaVu Sans"/>
                <a:ea typeface="DejaVu Sans"/>
                <a:cs typeface="DejaVu Sans"/>
              </a:defRPr>
            </a:pPr>
            <a:r>
              <a:rPr sz="2250" b="1">
                <a:solidFill>
                  <a:srgbClr val="4E4C4E"/>
                </a:solidFill>
                <a:latin typeface="DejaVu Sans"/>
                <a:ea typeface="DejaVu Sans"/>
                <a:cs typeface="DejaVu Sans"/>
              </a:rPr>
              <a:t>per week</a:t>
            </a:r>
          </a:p>
        </p:txBody>
      </p:sp>
      <p:sp>
        <p:nvSpPr>
          <p:cNvPr id="4" name="">
            <a:extLst xmlns:a="http://schemas.openxmlformats.org/drawingml/2006/main">
              <a:ext uri="{FF2B5EF4-FFF2-40B4-BE49-F238E27FC236}">
                <a16:creationId xmlns:a16="http://schemas.microsoft.com/office/drawing/2014/main" id="{D4110B53-FA08-4C40-8150-696FED742F29}"/>
              </a:ext>
            </a:extLst>
          </p:cNvPr>
          <p:cNvSpPr>
            <a:spLocks xmlns:a="http://schemas.openxmlformats.org/drawingml/2006/main" noGrp="1"/>
          </p:cNvSpPr>
          <p:nvPr/>
        </p:nvSpPr>
        <p:spPr>
          <a:xfrm xmlns:a="http://schemas.openxmlformats.org/drawingml/2006/main">
            <a:off x="6858000" y="1981200"/>
            <a:ext cx="461010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75" b="0">
                <a:solidFill>
                  <a:srgbClr val="4E4C4E"/>
                </a:solidFill>
                <a:latin typeface="DejaVu Sans"/>
                <a:ea typeface="DejaVu Sans"/>
                <a:cs typeface="DejaVu Sans"/>
              </a:defRPr>
            </a:defPPr>
          </a:lstStyle>
          <a:p xmlns:a="http://schemas.openxmlformats.org/drawingml/2006/main">
            <a:pPr>
              <a:defRPr sz="2175" b="0">
                <a:solidFill>
                  <a:srgbClr val="4E4C4E"/>
                </a:solidFill>
                <a:latin typeface="DejaVu Sans"/>
                <a:ea typeface="DejaVu Sans"/>
                <a:cs typeface="DejaVu Sans"/>
              </a:defRPr>
            </a:pPr>
            <a:r>
              <a:rPr sz="2175" b="0">
                <a:solidFill>
                  <a:srgbClr val="4E4C4E"/>
                </a:solidFill>
                <a:latin typeface="DejaVu Sans"/>
                <a:ea typeface="DejaVu Sans"/>
                <a:cs typeface="DejaVu Sans"/>
              </a:rPr>
              <a:t>$35,568 annually for the standard salary threshold</a:t>
            </a:r>
          </a:p>
        </p:txBody>
      </p:sp>
      <p:sp>
        <p:nvSpPr>
          <p:cNvPr id="5" name="">
            <a:extLst xmlns:a="http://schemas.openxmlformats.org/drawingml/2006/main">
              <a:ext uri="{FF2B5EF4-FFF2-40B4-BE49-F238E27FC236}">
                <a16:creationId xmlns:a16="http://schemas.microsoft.com/office/drawing/2014/main" id="{E58FD457-9A42-44E8-A81C-F6942FF62728}"/>
              </a:ext>
            </a:extLst>
          </p:cNvPr>
          <p:cNvSpPr>
            <a:spLocks xmlns:a="http://schemas.openxmlformats.org/drawingml/2006/main" noGrp="1"/>
          </p:cNvSpPr>
          <p:nvPr/>
        </p:nvSpPr>
        <p:spPr>
          <a:xfrm xmlns:a="http://schemas.openxmlformats.org/drawingml/2006/main">
            <a:off x="6858000" y="3781425"/>
            <a:ext cx="461010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4E4C4E"/>
                </a:solidFill>
                <a:latin typeface="DejaVu Sans"/>
                <a:ea typeface="DejaVu Sans"/>
                <a:cs typeface="DejaVu Sans"/>
              </a:defRPr>
            </a:defPPr>
          </a:lstStyle>
          <a:p xmlns:a="http://schemas.openxmlformats.org/drawingml/2006/main">
            <a:pPr>
              <a:defRPr sz="2025" b="0">
                <a:solidFill>
                  <a:srgbClr val="4E4C4E"/>
                </a:solidFill>
                <a:latin typeface="DejaVu Sans"/>
                <a:ea typeface="DejaVu Sans"/>
                <a:cs typeface="DejaVu Sans"/>
              </a:defRPr>
            </a:pPr>
            <a:r>
              <a:rPr sz="2025" b="0">
                <a:solidFill>
                  <a:srgbClr val="4E4C4E"/>
                </a:solidFill>
                <a:latin typeface="DejaVu Sans"/>
                <a:ea typeface="DejaVu Sans"/>
                <a:cs typeface="DejaVu Sans"/>
              </a:rPr>
              <a:t>The duties test still applies.</a:t>
            </a:r>
          </a:p>
        </p:txBody>
      </p:sp>
      <p:sp>
        <p:nvSpPr>
          <p:cNvPr id="6" name="">
            <a:extLst xmlns:a="http://schemas.openxmlformats.org/drawingml/2006/main">
              <a:ext uri="{FF2B5EF4-FFF2-40B4-BE49-F238E27FC236}">
                <a16:creationId xmlns:a16="http://schemas.microsoft.com/office/drawing/2014/main" id="{316CA992-70D7-4EBF-85A3-2414DA13ABA0}"/>
              </a:ext>
            </a:extLst>
          </p:cNvPr>
          <p:cNvSpPr>
            <a:spLocks xmlns:a="http://schemas.openxmlformats.org/drawingml/2006/main" noGrp="1"/>
          </p:cNvSpPr>
          <p:nvPr/>
        </p:nvSpPr>
        <p:spPr>
          <a:xfrm xmlns:a="http://schemas.openxmlformats.org/drawingml/2006/main">
            <a:off x="6858000" y="4810125"/>
            <a:ext cx="461010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4E4C4E"/>
                </a:solidFill>
                <a:latin typeface="DejaVu Sans"/>
                <a:ea typeface="DejaVu Sans"/>
                <a:cs typeface="DejaVu Sans"/>
              </a:defRPr>
            </a:defPPr>
          </a:lstStyle>
          <a:p xmlns:a="http://schemas.openxmlformats.org/drawingml/2006/main">
            <a:pPr>
              <a:defRPr sz="2025" b="0">
                <a:solidFill>
                  <a:srgbClr val="4E4C4E"/>
                </a:solidFill>
                <a:latin typeface="DejaVu Sans"/>
                <a:ea typeface="DejaVu Sans"/>
                <a:cs typeface="DejaVu Sans"/>
              </a:defRPr>
            </a:pPr>
            <a:r>
              <a:rPr sz="2025" b="0">
                <a:solidFill>
                  <a:srgbClr val="4E4C4E"/>
                </a:solidFill>
                <a:latin typeface="DejaVu Sans"/>
                <a:ea typeface="DejaVu Sans"/>
                <a:cs typeface="DejaVu Sans"/>
              </a:rPr>
              <a:t>Earlier salary increases do not require automatic reversal.</a:t>
            </a:r>
          </a:p>
        </p:txBody>
      </p:sp>
      <p:sp>
        <p:nvSpPr>
          <p:cNvPr id="7" name="">
            <a:extLst xmlns:a="http://schemas.openxmlformats.org/drawingml/2006/main">
              <a:ext uri="{FF2B5EF4-FFF2-40B4-BE49-F238E27FC236}">
                <a16:creationId xmlns:a16="http://schemas.microsoft.com/office/drawing/2014/main" id="{0EAB2034-103E-4AF7-9812-5D39A9A7E3BD}"/>
              </a:ext>
            </a:extLst>
          </p:cNvPr>
          <p:cNvSpPr>
            <a:spLocks xmlns:a="http://schemas.openxmlformats.org/drawingml/2006/main" noGrp="1"/>
          </p:cNvSpPr>
          <p:nvPr/>
        </p:nvSpPr>
        <p:spPr>
          <a:xfrm xmlns:a="http://schemas.openxmlformats.org/drawingml/2006/main">
            <a:off x="0" y="6362700"/>
            <a:ext cx="12192000" cy="495300"/>
          </a:xfrm>
          <a:prstGeom xmlns:a="http://schemas.openxmlformats.org/drawingml/2006/main" prst="rect">
            <a:avLst/>
          </a:prstGeom>
          <a:solidFill xmlns:a="http://schemas.openxmlformats.org/drawingml/2006/main">
            <a:srgbClr val="0D2240"/>
          </a:solidFill>
          <a:ln xmlns:a="http://schemas.openxmlformats.org/drawingml/2006/main" w="0">
            <a:noFill/>
          </a:ln>
        </p:spPr>
      </p:sp>
      <p:pic>
        <p:nvPicPr>
          <p:cNvPr id="8" name="">
            <a:extLst xmlns:a="http://schemas.openxmlformats.org/drawingml/2006/main">
              <a:ext uri="{FF2B5EF4-FFF2-40B4-BE49-F238E27FC236}">
                <a16:creationId xmlns:a16="http://schemas.microsoft.com/office/drawing/2014/main" id="{40F9990C-C2BE-4E0D-BAEC-A4AFFCC80AE3}"/>
              </a:ext>
            </a:extLst>
          </p:cNvPr>
          <p:cNvPicPr>
            <a:picLocks xmlns:a="http://schemas.openxmlformats.org/drawingml/2006/main" noChangeAspect="1"/>
          </p:cNvPicPr>
          <p:nvPr/>
        </p:nvPicPr>
        <p:blipFill>
          <a:blip xmlns:r="http://schemas.openxmlformats.org/officeDocument/2006/relationships" xmlns:a="http://schemas.openxmlformats.org/drawingml/2006/main" r:embed="Rc3561a783a07464b"/>
          <a:srcRect xmlns:a="http://schemas.openxmlformats.org/drawingml/2006/main" l="13145" t="5304" r="13022" b="39408"/>
          <a:stretch xmlns:a="http://schemas.openxmlformats.org/drawingml/2006/main"/>
        </p:blipFill>
        <p:spPr>
          <a:xfrm xmlns:a="http://schemas.openxmlformats.org/drawingml/2006/main">
            <a:off x="209550" y="6448425"/>
            <a:ext cx="809625" cy="314325"/>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B740D3F8-F3C2-40EC-9FED-6683F6F558FE}"/>
              </a:ext>
            </a:extLst>
          </p:cNvPr>
          <p:cNvSpPr>
            <a:spLocks xmlns:a="http://schemas.openxmlformats.org/drawingml/2006/main" noGrp="1"/>
          </p:cNvSpPr>
          <p:nvPr/>
        </p:nvSpPr>
        <p:spPr>
          <a:xfrm xmlns:a="http://schemas.openxmlformats.org/drawingml/2006/main">
            <a:off x="1304925" y="6486525"/>
            <a:ext cx="9715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975" b="0">
                <a:solidFill>
                  <a:srgbClr val="FFFFFF"/>
                </a:solidFill>
                <a:latin typeface="DejaVu Sans"/>
                <a:ea typeface="DejaVu Sans"/>
                <a:cs typeface="DejaVu Sans"/>
              </a:defRPr>
            </a:defPPr>
          </a:lstStyle>
          <a:p xmlns:a="http://schemas.openxmlformats.org/drawingml/2006/main">
            <a:pPr>
              <a:defRPr sz="975" b="0">
                <a:solidFill>
                  <a:srgbClr val="FFFFFF"/>
                </a:solidFill>
                <a:latin typeface="DejaVu Sans"/>
                <a:ea typeface="DejaVu Sans"/>
                <a:cs typeface="DejaVu Sans"/>
              </a:defRPr>
            </a:pPr>
            <a:r>
              <a:rPr sz="975" b="0">
                <a:solidFill>
                  <a:srgbClr val="FFFFFF"/>
                </a:solidFill>
                <a:latin typeface="DejaVu Sans"/>
                <a:ea typeface="DejaVu Sans"/>
                <a:cs typeface="DejaVu Sans"/>
              </a:rPr>
              <a:t>29 C.F.R. § 541.600; 91 Fed. Reg. 27835 (May 15, 2026)</a:t>
            </a:r>
          </a:p>
        </p:txBody>
      </p:sp>
      <p:sp>
        <p:nvSpPr>
          <p:cNvPr id="10" name="">
            <a:extLst xmlns:a="http://schemas.openxmlformats.org/drawingml/2006/main">
              <a:ext uri="{FF2B5EF4-FFF2-40B4-BE49-F238E27FC236}">
                <a16:creationId xmlns:a16="http://schemas.microsoft.com/office/drawing/2014/main" id="{E2032C7D-A7F0-4872-B466-CABFB09BE7CB}"/>
              </a:ext>
            </a:extLst>
          </p:cNvPr>
          <p:cNvSpPr>
            <a:spLocks xmlns:a="http://schemas.openxmlformats.org/drawingml/2006/main" noGrp="1"/>
          </p:cNvSpPr>
          <p:nvPr/>
        </p:nvSpPr>
        <p:spPr>
          <a:xfrm xmlns:a="http://schemas.openxmlformats.org/drawingml/2006/main">
            <a:off x="11287125" y="6477000"/>
            <a:ext cx="523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FFFFFF"/>
                </a:solidFill>
                <a:latin typeface="DejaVu Sans"/>
                <a:ea typeface="DejaVu Sans"/>
                <a:cs typeface="DejaVu Sans"/>
              </a:defRPr>
            </a:defPPr>
          </a:lstStyle>
          <a:p xmlns:a="http://schemas.openxmlformats.org/drawingml/2006/main">
            <a:pPr>
              <a:defRPr sz="1200" b="0">
                <a:solidFill>
                  <a:srgbClr val="FFFFFF"/>
                </a:solidFill>
                <a:latin typeface="DejaVu Sans"/>
                <a:ea typeface="DejaVu Sans"/>
                <a:cs typeface="DejaVu Sans"/>
              </a:defRPr>
            </a:pPr>
            <a:r>
              <a:rPr sz="1200" b="0">
                <a:solidFill>
                  <a:srgbClr val="FFFFFF"/>
                </a:solidFill>
                <a:latin typeface="DejaVu Sans"/>
                <a:ea typeface="DejaVu Sans"/>
                <a:cs typeface="DejaVu Sans"/>
              </a:rPr>
              <a:t>06</a:t>
            </a:r>
          </a:p>
        </p:txBody>
      </p:sp>
    </p:spTree>
    <p:extLst>
      <p:ext uri="{BB962C8B-B14F-4D97-AF65-F5344CB8AC3E}">
        <p14:creationId xmlns:p14="http://schemas.microsoft.com/office/powerpoint/2010/main" val="1466971995"/>
      </p:ext>
    </p:extLst>
  </p:cSld>
</p:sld>
</file>

<file path=ppt/slides/slide7.xml><?xml version="1.0" encoding="utf-8"?>
<p:sld xmlns:p="http://schemas.openxmlformats.org/presentationml/2006/main">
  <p:cSld>
    <p:bg>
      <p:bgPr>
        <a:solidFill xmlns:a="http://schemas.openxmlformats.org/drawingml/2006/main">
          <a:srgbClr val="0D2240"/>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C2851A26-2F72-4F0B-A67C-EF5B697B04AC}"/>
              </a:ext>
            </a:extLst>
          </p:cNvPr>
          <p:cNvSpPr>
            <a:spLocks xmlns:a="http://schemas.openxmlformats.org/drawingml/2006/main" noGrp="1"/>
          </p:cNvSpPr>
          <p:nvPr/>
        </p:nvSpPr>
        <p:spPr>
          <a:xfrm xmlns:a="http://schemas.openxmlformats.org/drawingml/2006/main">
            <a:off x="647700" y="457200"/>
            <a:ext cx="10906125"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150" b="1">
                <a:solidFill>
                  <a:srgbClr val="FFFFFF"/>
                </a:solidFill>
                <a:latin typeface="DejaVu Sans"/>
                <a:ea typeface="DejaVu Sans"/>
                <a:cs typeface="DejaVu Sans"/>
              </a:defRPr>
            </a:defPPr>
          </a:lstStyle>
          <a:p xmlns:a="http://schemas.openxmlformats.org/drawingml/2006/main">
            <a:pPr>
              <a:defRPr sz="3150" b="1">
                <a:solidFill>
                  <a:srgbClr val="FFFFFF"/>
                </a:solidFill>
                <a:latin typeface="DejaVu Sans"/>
                <a:ea typeface="DejaVu Sans"/>
                <a:cs typeface="DejaVu Sans"/>
              </a:defRPr>
            </a:pPr>
            <a:r>
              <a:rPr sz="3150" b="1">
                <a:solidFill>
                  <a:srgbClr val="FFFFFF"/>
                </a:solidFill>
                <a:latin typeface="DejaVu Sans"/>
                <a:ea typeface="DejaVu Sans"/>
                <a:cs typeface="DejaVu Sans"/>
              </a:rPr>
              <a:t>Discussion: the salaried city clerk</a:t>
            </a:r>
          </a:p>
        </p:txBody>
      </p:sp>
      <p:sp>
        <p:nvSpPr>
          <p:cNvPr id="2" name="">
            <a:extLst xmlns:a="http://schemas.openxmlformats.org/drawingml/2006/main">
              <a:ext uri="{FF2B5EF4-FFF2-40B4-BE49-F238E27FC236}">
                <a16:creationId xmlns:a16="http://schemas.microsoft.com/office/drawing/2014/main" id="{68BBEDBA-CAEA-4FCA-9DDE-F156313E8AF6}"/>
              </a:ext>
            </a:extLst>
          </p:cNvPr>
          <p:cNvSpPr>
            <a:spLocks xmlns:a="http://schemas.openxmlformats.org/drawingml/2006/main" noGrp="1"/>
          </p:cNvSpPr>
          <p:nvPr/>
        </p:nvSpPr>
        <p:spPr>
          <a:xfrm xmlns:a="http://schemas.openxmlformats.org/drawingml/2006/main">
            <a:off x="685800" y="1581150"/>
            <a:ext cx="99060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500" b="1">
                <a:solidFill>
                  <a:srgbClr val="93B7DA"/>
                </a:solidFill>
                <a:latin typeface="DejaVu Sans"/>
                <a:ea typeface="DejaVu Sans"/>
                <a:cs typeface="DejaVu Sans"/>
              </a:defRPr>
            </a:defPPr>
          </a:lstStyle>
          <a:p xmlns:a="http://schemas.openxmlformats.org/drawingml/2006/main">
            <a:pPr>
              <a:defRPr sz="1500" b="1">
                <a:solidFill>
                  <a:srgbClr val="93B7DA"/>
                </a:solidFill>
                <a:latin typeface="DejaVu Sans"/>
                <a:ea typeface="DejaVu Sans"/>
                <a:cs typeface="DejaVu Sans"/>
              </a:defRPr>
            </a:pPr>
            <a:r>
              <a:rPr sz="1500" b="1">
                <a:solidFill>
                  <a:srgbClr val="93B7DA"/>
                </a:solidFill>
                <a:latin typeface="DejaVu Sans"/>
                <a:ea typeface="DejaVu Sans"/>
                <a:cs typeface="DejaVu Sans"/>
              </a:rPr>
              <a:t>Municipal hypothetical</a:t>
            </a:r>
          </a:p>
        </p:txBody>
      </p:sp>
      <p:sp>
        <p:nvSpPr>
          <p:cNvPr id="3" name="">
            <a:extLst xmlns:a="http://schemas.openxmlformats.org/drawingml/2006/main">
              <a:ext uri="{FF2B5EF4-FFF2-40B4-BE49-F238E27FC236}">
                <a16:creationId xmlns:a16="http://schemas.microsoft.com/office/drawing/2014/main" id="{DB80598A-233B-40B8-9F58-5B9086A2AFEC}"/>
              </a:ext>
            </a:extLst>
          </p:cNvPr>
          <p:cNvSpPr>
            <a:spLocks xmlns:a="http://schemas.openxmlformats.org/drawingml/2006/main" noGrp="1"/>
          </p:cNvSpPr>
          <p:nvPr/>
        </p:nvSpPr>
        <p:spPr>
          <a:xfrm xmlns:a="http://schemas.openxmlformats.org/drawingml/2006/main">
            <a:off x="714375" y="2190750"/>
            <a:ext cx="10477500"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325" b="0">
                <a:solidFill>
                  <a:srgbClr val="FFFFFF"/>
                </a:solidFill>
                <a:latin typeface="DejaVu Sans"/>
                <a:ea typeface="DejaVu Sans"/>
                <a:cs typeface="DejaVu Sans"/>
              </a:defRPr>
            </a:defPPr>
          </a:lstStyle>
          <a:p xmlns:a="http://schemas.openxmlformats.org/drawingml/2006/main">
            <a:pPr>
              <a:defRPr sz="2325" b="0">
                <a:solidFill>
                  <a:srgbClr val="FFFFFF"/>
                </a:solidFill>
                <a:latin typeface="DejaVu Sans"/>
                <a:ea typeface="DejaVu Sans"/>
                <a:cs typeface="DejaVu Sans"/>
              </a:defRPr>
            </a:pPr>
            <a:r>
              <a:rPr sz="2325" b="0">
                <a:solidFill>
                  <a:srgbClr val="FFFFFF"/>
                </a:solidFill>
                <a:latin typeface="DejaVu Sans"/>
                <a:ea typeface="DejaVu Sans"/>
                <a:cs typeface="DejaVu Sans"/>
              </a:rPr>
              <a:t>Handles payroll, utility billing, and council packets.</a:t>
            </a:r>
          </a:p>
        </p:txBody>
      </p:sp>
      <p:sp>
        <p:nvSpPr>
          <p:cNvPr id="4" name="">
            <a:extLst xmlns:a="http://schemas.openxmlformats.org/drawingml/2006/main">
              <a:ext uri="{FF2B5EF4-FFF2-40B4-BE49-F238E27FC236}">
                <a16:creationId xmlns:a16="http://schemas.microsoft.com/office/drawing/2014/main" id="{AFEA4677-02CE-4CF7-B3EB-CC9059E0079D}"/>
              </a:ext>
            </a:extLst>
          </p:cNvPr>
          <p:cNvSpPr>
            <a:spLocks xmlns:a="http://schemas.openxmlformats.org/drawingml/2006/main" noGrp="1"/>
          </p:cNvSpPr>
          <p:nvPr/>
        </p:nvSpPr>
        <p:spPr>
          <a:xfrm xmlns:a="http://schemas.openxmlformats.org/drawingml/2006/main">
            <a:off x="714375" y="3162300"/>
            <a:ext cx="10477500"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325" b="0">
                <a:solidFill>
                  <a:srgbClr val="FFFFFF"/>
                </a:solidFill>
                <a:latin typeface="DejaVu Sans"/>
                <a:ea typeface="DejaVu Sans"/>
                <a:cs typeface="DejaVu Sans"/>
              </a:defRPr>
            </a:defPPr>
          </a:lstStyle>
          <a:p xmlns:a="http://schemas.openxmlformats.org/drawingml/2006/main">
            <a:pPr>
              <a:defRPr sz="2325" b="0">
                <a:solidFill>
                  <a:srgbClr val="FFFFFF"/>
                </a:solidFill>
                <a:latin typeface="DejaVu Sans"/>
                <a:ea typeface="DejaVu Sans"/>
                <a:cs typeface="DejaVu Sans"/>
              </a:defRPr>
            </a:pPr>
            <a:r>
              <a:rPr sz="2325" b="0">
                <a:solidFill>
                  <a:srgbClr val="FFFFFF"/>
                </a:solidFill>
                <a:latin typeface="DejaVu Sans"/>
                <a:ea typeface="DejaVu Sans"/>
                <a:cs typeface="DejaVu Sans"/>
              </a:rPr>
              <a:t>Receives a salary above the current threshold.</a:t>
            </a:r>
          </a:p>
        </p:txBody>
      </p:sp>
      <p:sp>
        <p:nvSpPr>
          <p:cNvPr id="5" name="">
            <a:extLst xmlns:a="http://schemas.openxmlformats.org/drawingml/2006/main">
              <a:ext uri="{FF2B5EF4-FFF2-40B4-BE49-F238E27FC236}">
                <a16:creationId xmlns:a16="http://schemas.microsoft.com/office/drawing/2014/main" id="{454828C8-935B-47EF-98F5-F1FAE85AFF28}"/>
              </a:ext>
            </a:extLst>
          </p:cNvPr>
          <p:cNvSpPr>
            <a:spLocks xmlns:a="http://schemas.openxmlformats.org/drawingml/2006/main" noGrp="1"/>
          </p:cNvSpPr>
          <p:nvPr/>
        </p:nvSpPr>
        <p:spPr>
          <a:xfrm xmlns:a="http://schemas.openxmlformats.org/drawingml/2006/main">
            <a:off x="714375" y="4133850"/>
            <a:ext cx="10477500"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325" b="0">
                <a:solidFill>
                  <a:srgbClr val="FFFFFF"/>
                </a:solidFill>
                <a:latin typeface="DejaVu Sans"/>
                <a:ea typeface="DejaVu Sans"/>
                <a:cs typeface="DejaVu Sans"/>
              </a:defRPr>
            </a:defPPr>
          </a:lstStyle>
          <a:p xmlns:a="http://schemas.openxmlformats.org/drawingml/2006/main">
            <a:pPr>
              <a:defRPr sz="2325" b="0">
                <a:solidFill>
                  <a:srgbClr val="FFFFFF"/>
                </a:solidFill>
                <a:latin typeface="DejaVu Sans"/>
                <a:ea typeface="DejaVu Sans"/>
                <a:cs typeface="DejaVu Sans"/>
              </a:defRPr>
            </a:pPr>
            <a:r>
              <a:rPr sz="2325" b="0">
                <a:solidFill>
                  <a:srgbClr val="FFFFFF"/>
                </a:solidFill>
                <a:latin typeface="DejaVu Sans"/>
                <a:ea typeface="DejaVu Sans"/>
                <a:cs typeface="DejaVu Sans"/>
              </a:rPr>
              <a:t>Works more than 40 hours during budget season.</a:t>
            </a:r>
          </a:p>
        </p:txBody>
      </p:sp>
      <p:sp>
        <p:nvSpPr>
          <p:cNvPr id="6" name="">
            <a:extLst xmlns:a="http://schemas.openxmlformats.org/drawingml/2006/main">
              <a:ext uri="{FF2B5EF4-FFF2-40B4-BE49-F238E27FC236}">
                <a16:creationId xmlns:a16="http://schemas.microsoft.com/office/drawing/2014/main" id="{EA0DCDBB-1CF7-4E0D-9089-468B7087F81C}"/>
              </a:ext>
            </a:extLst>
          </p:cNvPr>
          <p:cNvSpPr>
            <a:spLocks xmlns:a="http://schemas.openxmlformats.org/drawingml/2006/main" noGrp="1"/>
          </p:cNvSpPr>
          <p:nvPr/>
        </p:nvSpPr>
        <p:spPr>
          <a:xfrm xmlns:a="http://schemas.openxmlformats.org/drawingml/2006/main">
            <a:off x="685800" y="5257800"/>
            <a:ext cx="10668000" cy="828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400" b="1">
                <a:solidFill>
                  <a:srgbClr val="FFFFFF"/>
                </a:solidFill>
                <a:latin typeface="DejaVu Sans"/>
                <a:ea typeface="DejaVu Sans"/>
                <a:cs typeface="DejaVu Sans"/>
              </a:defRPr>
            </a:defPPr>
          </a:lstStyle>
          <a:p xmlns:a="http://schemas.openxmlformats.org/drawingml/2006/main">
            <a:pPr>
              <a:defRPr sz="2400" b="1">
                <a:solidFill>
                  <a:srgbClr val="FFFFFF"/>
                </a:solidFill>
                <a:latin typeface="DejaVu Sans"/>
                <a:ea typeface="DejaVu Sans"/>
                <a:cs typeface="DejaVu Sans"/>
              </a:defRPr>
            </a:pPr>
            <a:r>
              <a:rPr sz="2400" b="1">
                <a:solidFill>
                  <a:srgbClr val="FFFFFF"/>
                </a:solidFill>
                <a:latin typeface="DejaVu Sans"/>
                <a:ea typeface="DejaVu Sans"/>
                <a:cs typeface="DejaVu Sans"/>
              </a:rPr>
              <a:t>What authority and discretion does the clerk exercise?</a:t>
            </a:r>
          </a:p>
        </p:txBody>
      </p:sp>
      <p:sp>
        <p:nvSpPr>
          <p:cNvPr id="7" name="">
            <a:extLst xmlns:a="http://schemas.openxmlformats.org/drawingml/2006/main">
              <a:ext uri="{FF2B5EF4-FFF2-40B4-BE49-F238E27FC236}">
                <a16:creationId xmlns:a16="http://schemas.microsoft.com/office/drawing/2014/main" id="{6A1AD826-036C-4520-B27D-9F20ABC1229C}"/>
              </a:ext>
            </a:extLst>
          </p:cNvPr>
          <p:cNvSpPr>
            <a:spLocks xmlns:a="http://schemas.openxmlformats.org/drawingml/2006/main" noGrp="1"/>
          </p:cNvSpPr>
          <p:nvPr/>
        </p:nvSpPr>
        <p:spPr>
          <a:xfrm xmlns:a="http://schemas.openxmlformats.org/drawingml/2006/main">
            <a:off x="0" y="6362700"/>
            <a:ext cx="12192000" cy="495300"/>
          </a:xfrm>
          <a:prstGeom xmlns:a="http://schemas.openxmlformats.org/drawingml/2006/main" prst="rect">
            <a:avLst/>
          </a:prstGeom>
          <a:solidFill xmlns:a="http://schemas.openxmlformats.org/drawingml/2006/main">
            <a:srgbClr val="0D2240"/>
          </a:solidFill>
          <a:ln xmlns:a="http://schemas.openxmlformats.org/drawingml/2006/main" w="0">
            <a:noFill/>
          </a:ln>
        </p:spPr>
      </p:sp>
      <p:pic>
        <p:nvPicPr>
          <p:cNvPr id="8" name="">
            <a:extLst xmlns:a="http://schemas.openxmlformats.org/drawingml/2006/main">
              <a:ext uri="{FF2B5EF4-FFF2-40B4-BE49-F238E27FC236}">
                <a16:creationId xmlns:a16="http://schemas.microsoft.com/office/drawing/2014/main" id="{C42FAC6B-23CA-410C-B553-26EE6262DFEA}"/>
              </a:ext>
            </a:extLst>
          </p:cNvPr>
          <p:cNvPicPr>
            <a:picLocks xmlns:a="http://schemas.openxmlformats.org/drawingml/2006/main" noChangeAspect="1"/>
          </p:cNvPicPr>
          <p:nvPr/>
        </p:nvPicPr>
        <p:blipFill>
          <a:blip xmlns:r="http://schemas.openxmlformats.org/officeDocument/2006/relationships" xmlns:a="http://schemas.openxmlformats.org/drawingml/2006/main" r:embed="R70b3d08497214dc2"/>
          <a:srcRect xmlns:a="http://schemas.openxmlformats.org/drawingml/2006/main" l="13145" t="5304" r="13022" b="39408"/>
          <a:stretch xmlns:a="http://schemas.openxmlformats.org/drawingml/2006/main"/>
        </p:blipFill>
        <p:spPr>
          <a:xfrm xmlns:a="http://schemas.openxmlformats.org/drawingml/2006/main">
            <a:off x="209550" y="6448425"/>
            <a:ext cx="809625" cy="314325"/>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B43BF982-6DA8-47E9-9FA8-1CE7D0A1895D}"/>
              </a:ext>
            </a:extLst>
          </p:cNvPr>
          <p:cNvSpPr>
            <a:spLocks xmlns:a="http://schemas.openxmlformats.org/drawingml/2006/main" noGrp="1"/>
          </p:cNvSpPr>
          <p:nvPr/>
        </p:nvSpPr>
        <p:spPr>
          <a:xfrm xmlns:a="http://schemas.openxmlformats.org/drawingml/2006/main">
            <a:off x="1304925" y="6486525"/>
            <a:ext cx="9715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975" b="0">
                <a:solidFill>
                  <a:srgbClr val="FFFFFF"/>
                </a:solidFill>
                <a:latin typeface="DejaVu Sans"/>
                <a:ea typeface="DejaVu Sans"/>
                <a:cs typeface="DejaVu Sans"/>
              </a:defRPr>
            </a:defPPr>
          </a:lstStyle>
          <a:p xmlns:a="http://schemas.openxmlformats.org/drawingml/2006/main">
            <a:pPr>
              <a:defRPr sz="975" b="0">
                <a:solidFill>
                  <a:srgbClr val="FFFFFF"/>
                </a:solidFill>
                <a:latin typeface="DejaVu Sans"/>
                <a:ea typeface="DejaVu Sans"/>
                <a:cs typeface="DejaVu Sans"/>
              </a:defRPr>
            </a:pPr>
            <a:r>
              <a:rPr sz="975" b="0">
                <a:solidFill>
                  <a:srgbClr val="FFFFFF"/>
                </a:solidFill>
                <a:latin typeface="DejaVu Sans"/>
                <a:ea typeface="DejaVu Sans"/>
                <a:cs typeface="DejaVu Sans"/>
              </a:rPr>
              <a:t>29 C.F.R. §§ 541.200–.202, 541.700</a:t>
            </a:r>
          </a:p>
        </p:txBody>
      </p:sp>
      <p:sp>
        <p:nvSpPr>
          <p:cNvPr id="10" name="">
            <a:extLst xmlns:a="http://schemas.openxmlformats.org/drawingml/2006/main">
              <a:ext uri="{FF2B5EF4-FFF2-40B4-BE49-F238E27FC236}">
                <a16:creationId xmlns:a16="http://schemas.microsoft.com/office/drawing/2014/main" id="{11834F12-4B83-43B8-8D53-7ACABD64C521}"/>
              </a:ext>
            </a:extLst>
          </p:cNvPr>
          <p:cNvSpPr>
            <a:spLocks xmlns:a="http://schemas.openxmlformats.org/drawingml/2006/main" noGrp="1"/>
          </p:cNvSpPr>
          <p:nvPr/>
        </p:nvSpPr>
        <p:spPr>
          <a:xfrm xmlns:a="http://schemas.openxmlformats.org/drawingml/2006/main">
            <a:off x="11287125" y="6477000"/>
            <a:ext cx="523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FFFFFF"/>
                </a:solidFill>
                <a:latin typeface="DejaVu Sans"/>
                <a:ea typeface="DejaVu Sans"/>
                <a:cs typeface="DejaVu Sans"/>
              </a:defRPr>
            </a:defPPr>
          </a:lstStyle>
          <a:p xmlns:a="http://schemas.openxmlformats.org/drawingml/2006/main">
            <a:pPr>
              <a:defRPr sz="1200" b="0">
                <a:solidFill>
                  <a:srgbClr val="FFFFFF"/>
                </a:solidFill>
                <a:latin typeface="DejaVu Sans"/>
                <a:ea typeface="DejaVu Sans"/>
                <a:cs typeface="DejaVu Sans"/>
              </a:defRPr>
            </a:pPr>
            <a:r>
              <a:rPr sz="1200" b="0">
                <a:solidFill>
                  <a:srgbClr val="FFFFFF"/>
                </a:solidFill>
                <a:latin typeface="DejaVu Sans"/>
                <a:ea typeface="DejaVu Sans"/>
                <a:cs typeface="DejaVu Sans"/>
              </a:rPr>
              <a:t>07</a:t>
            </a:r>
          </a:p>
        </p:txBody>
      </p:sp>
    </p:spTree>
    <p:extLst>
      <p:ext uri="{BB962C8B-B14F-4D97-AF65-F5344CB8AC3E}">
        <p14:creationId xmlns:p14="http://schemas.microsoft.com/office/powerpoint/2010/main" val="101266130"/>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D43F3F05-447E-4F25-9937-8EB462B6C95B}"/>
              </a:ext>
            </a:extLst>
          </p:cNvPr>
          <p:cNvSpPr>
            <a:spLocks xmlns:a="http://schemas.openxmlformats.org/drawingml/2006/main" noGrp="1"/>
          </p:cNvSpPr>
          <p:nvPr/>
        </p:nvSpPr>
        <p:spPr>
          <a:xfrm xmlns:a="http://schemas.openxmlformats.org/drawingml/2006/main">
            <a:off x="647700" y="457200"/>
            <a:ext cx="10906125"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150" b="1">
                <a:solidFill>
                  <a:srgbClr val="4E4C4E"/>
                </a:solidFill>
                <a:latin typeface="DejaVu Sans"/>
                <a:ea typeface="DejaVu Sans"/>
                <a:cs typeface="DejaVu Sans"/>
              </a:defRPr>
            </a:defPPr>
          </a:lstStyle>
          <a:p xmlns:a="http://schemas.openxmlformats.org/drawingml/2006/main">
            <a:pPr>
              <a:defRPr sz="3150" b="1">
                <a:solidFill>
                  <a:srgbClr val="4E4C4E"/>
                </a:solidFill>
                <a:latin typeface="DejaVu Sans"/>
                <a:ea typeface="DejaVu Sans"/>
                <a:cs typeface="DejaVu Sans"/>
              </a:defRPr>
            </a:pPr>
            <a:r>
              <a:rPr sz="3150" b="1">
                <a:solidFill>
                  <a:srgbClr val="4E4C4E"/>
                </a:solidFill>
                <a:latin typeface="DejaVu Sans"/>
                <a:ea typeface="DejaVu Sans"/>
                <a:cs typeface="DejaVu Sans"/>
              </a:rPr>
              <a:t>Salary deductions and public accountability</a:t>
            </a:r>
          </a:p>
        </p:txBody>
      </p:sp>
      <p:sp>
        <p:nvSpPr>
          <p:cNvPr id="2" name="">
            <a:extLst xmlns:a="http://schemas.openxmlformats.org/drawingml/2006/main">
              <a:ext uri="{FF2B5EF4-FFF2-40B4-BE49-F238E27FC236}">
                <a16:creationId xmlns:a16="http://schemas.microsoft.com/office/drawing/2014/main" id="{29DEB6A1-D4FA-43F8-8F70-DAE438062303}"/>
              </a:ext>
            </a:extLst>
          </p:cNvPr>
          <p:cNvSpPr>
            <a:spLocks xmlns:a="http://schemas.openxmlformats.org/drawingml/2006/main" noGrp="1"/>
          </p:cNvSpPr>
          <p:nvPr/>
        </p:nvSpPr>
        <p:spPr>
          <a:xfrm xmlns:a="http://schemas.openxmlformats.org/drawingml/2006/main">
            <a:off x="685800" y="2095500"/>
            <a:ext cx="4429125"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925" b="1">
                <a:solidFill>
                  <a:srgbClr val="4E4C4E"/>
                </a:solidFill>
                <a:latin typeface="DejaVu Sans"/>
                <a:ea typeface="DejaVu Sans"/>
                <a:cs typeface="DejaVu Sans"/>
              </a:defRPr>
            </a:defPPr>
          </a:lstStyle>
          <a:p xmlns:a="http://schemas.openxmlformats.org/drawingml/2006/main">
            <a:pPr>
              <a:defRPr sz="2925" b="1">
                <a:solidFill>
                  <a:srgbClr val="4E4C4E"/>
                </a:solidFill>
                <a:latin typeface="DejaVu Sans"/>
                <a:ea typeface="DejaVu Sans"/>
                <a:cs typeface="DejaVu Sans"/>
              </a:defRPr>
            </a:pPr>
            <a:r>
              <a:rPr sz="2925" b="1">
                <a:solidFill>
                  <a:srgbClr val="4E4C4E"/>
                </a:solidFill>
                <a:latin typeface="DejaVu Sans"/>
                <a:ea typeface="DejaVu Sans"/>
                <a:cs typeface="DejaVu Sans"/>
              </a:rPr>
              <a:t>Leave-bank deductions differ from deductions in salary.</a:t>
            </a:r>
          </a:p>
        </p:txBody>
      </p:sp>
      <p:sp>
        <p:nvSpPr>
          <p:cNvPr id="3" name="">
            <a:extLst xmlns:a="http://schemas.openxmlformats.org/drawingml/2006/main">
              <a:ext uri="{FF2B5EF4-FFF2-40B4-BE49-F238E27FC236}">
                <a16:creationId xmlns:a16="http://schemas.microsoft.com/office/drawing/2014/main" id="{A01868B9-28BB-430A-80A1-B17FAA733FF0}"/>
              </a:ext>
            </a:extLst>
          </p:cNvPr>
          <p:cNvSpPr>
            <a:spLocks xmlns:a="http://schemas.openxmlformats.org/drawingml/2006/main" noGrp="1"/>
          </p:cNvSpPr>
          <p:nvPr/>
        </p:nvSpPr>
        <p:spPr>
          <a:xfrm xmlns:a="http://schemas.openxmlformats.org/drawingml/2006/main">
            <a:off x="6286500" y="2028825"/>
            <a:ext cx="5219700" cy="1152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0">
                <a:solidFill>
                  <a:srgbClr val="4E4C4E"/>
                </a:solidFill>
                <a:latin typeface="DejaVu Sans"/>
                <a:ea typeface="DejaVu Sans"/>
                <a:cs typeface="DejaVu Sans"/>
              </a:defRPr>
            </a:defPPr>
          </a:lstStyle>
          <a:p xmlns:a="http://schemas.openxmlformats.org/drawingml/2006/main">
            <a:pPr>
              <a:defRPr sz="2100" b="0">
                <a:solidFill>
                  <a:srgbClr val="4E4C4E"/>
                </a:solidFill>
                <a:latin typeface="DejaVu Sans"/>
                <a:ea typeface="DejaVu Sans"/>
                <a:cs typeface="DejaVu Sans"/>
              </a:defRPr>
            </a:pPr>
            <a:r>
              <a:rPr sz="2100" b="0">
                <a:solidFill>
                  <a:srgbClr val="4E4C4E"/>
                </a:solidFill>
                <a:latin typeface="DejaVu Sans"/>
                <a:ea typeface="DejaVu Sans"/>
                <a:cs typeface="DejaVu Sans"/>
              </a:rPr>
              <a:t>Ordinary salary-basis exceptions remain relevant.</a:t>
            </a:r>
          </a:p>
        </p:txBody>
      </p:sp>
      <p:sp>
        <p:nvSpPr>
          <p:cNvPr id="4" name="">
            <a:extLst xmlns:a="http://schemas.openxmlformats.org/drawingml/2006/main">
              <a:ext uri="{FF2B5EF4-FFF2-40B4-BE49-F238E27FC236}">
                <a16:creationId xmlns:a16="http://schemas.microsoft.com/office/drawing/2014/main" id="{85E43F9B-08E7-459E-BDA1-B3124E6A3B60}"/>
              </a:ext>
            </a:extLst>
          </p:cNvPr>
          <p:cNvSpPr>
            <a:spLocks xmlns:a="http://schemas.openxmlformats.org/drawingml/2006/main" noGrp="1"/>
          </p:cNvSpPr>
          <p:nvPr/>
        </p:nvSpPr>
        <p:spPr>
          <a:xfrm xmlns:a="http://schemas.openxmlformats.org/drawingml/2006/main">
            <a:off x="6286500" y="3324225"/>
            <a:ext cx="5219700" cy="1152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0">
                <a:solidFill>
                  <a:srgbClr val="4E4C4E"/>
                </a:solidFill>
                <a:latin typeface="DejaVu Sans"/>
                <a:ea typeface="DejaVu Sans"/>
                <a:cs typeface="DejaVu Sans"/>
              </a:defRPr>
            </a:defPPr>
          </a:lstStyle>
          <a:p xmlns:a="http://schemas.openxmlformats.org/drawingml/2006/main">
            <a:pPr>
              <a:defRPr sz="2100" b="0">
                <a:solidFill>
                  <a:srgbClr val="4E4C4E"/>
                </a:solidFill>
                <a:latin typeface="DejaVu Sans"/>
                <a:ea typeface="DejaVu Sans"/>
                <a:cs typeface="DejaVu Sans"/>
              </a:defRPr>
            </a:pPr>
            <a:r>
              <a:rPr sz="2100" b="0">
                <a:solidFill>
                  <a:srgbClr val="4E4C4E"/>
                </a:solidFill>
                <a:latin typeface="DejaVu Sans"/>
                <a:ea typeface="DejaVu Sans"/>
                <a:cs typeface="DejaVu Sans"/>
              </a:rPr>
              <a:t>Public-accountability pay systems have a limited exception.</a:t>
            </a:r>
          </a:p>
        </p:txBody>
      </p:sp>
      <p:sp>
        <p:nvSpPr>
          <p:cNvPr id="5" name="">
            <a:extLst xmlns:a="http://schemas.openxmlformats.org/drawingml/2006/main">
              <a:ext uri="{FF2B5EF4-FFF2-40B4-BE49-F238E27FC236}">
                <a16:creationId xmlns:a16="http://schemas.microsoft.com/office/drawing/2014/main" id="{F27DA6F7-4E7A-4D67-9602-AE9A22FF8058}"/>
              </a:ext>
            </a:extLst>
          </p:cNvPr>
          <p:cNvSpPr>
            <a:spLocks xmlns:a="http://schemas.openxmlformats.org/drawingml/2006/main" noGrp="1"/>
          </p:cNvSpPr>
          <p:nvPr/>
        </p:nvSpPr>
        <p:spPr>
          <a:xfrm xmlns:a="http://schemas.openxmlformats.org/drawingml/2006/main">
            <a:off x="6286500" y="4619625"/>
            <a:ext cx="5219700" cy="1152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0">
                <a:solidFill>
                  <a:srgbClr val="4E4C4E"/>
                </a:solidFill>
                <a:latin typeface="DejaVu Sans"/>
                <a:ea typeface="DejaVu Sans"/>
                <a:cs typeface="DejaVu Sans"/>
              </a:defRPr>
            </a:defPPr>
          </a:lstStyle>
          <a:p xmlns:a="http://schemas.openxmlformats.org/drawingml/2006/main">
            <a:pPr>
              <a:defRPr sz="2100" b="0">
                <a:solidFill>
                  <a:srgbClr val="4E4C4E"/>
                </a:solidFill>
                <a:latin typeface="DejaVu Sans"/>
                <a:ea typeface="DejaVu Sans"/>
                <a:cs typeface="DejaVu Sans"/>
              </a:defRPr>
            </a:pPr>
            <a:r>
              <a:rPr sz="2100" b="0">
                <a:solidFill>
                  <a:srgbClr val="4E4C4E"/>
                </a:solidFill>
                <a:latin typeface="DejaVu Sans"/>
                <a:ea typeface="DejaVu Sans"/>
                <a:cs typeface="DejaVu Sans"/>
              </a:rPr>
              <a:t>Budget furloughs require a separate workweek analysis.</a:t>
            </a:r>
          </a:p>
        </p:txBody>
      </p:sp>
      <p:sp>
        <p:nvSpPr>
          <p:cNvPr id="6" name="">
            <a:extLst xmlns:a="http://schemas.openxmlformats.org/drawingml/2006/main">
              <a:ext uri="{FF2B5EF4-FFF2-40B4-BE49-F238E27FC236}">
                <a16:creationId xmlns:a16="http://schemas.microsoft.com/office/drawing/2014/main" id="{CA8BE68A-A0B8-4DC7-96A0-98168051A0F5}"/>
              </a:ext>
            </a:extLst>
          </p:cNvPr>
          <p:cNvSpPr>
            <a:spLocks xmlns:a="http://schemas.openxmlformats.org/drawingml/2006/main" noGrp="1"/>
          </p:cNvSpPr>
          <p:nvPr/>
        </p:nvSpPr>
        <p:spPr>
          <a:xfrm xmlns:a="http://schemas.openxmlformats.org/drawingml/2006/main">
            <a:off x="0" y="6362700"/>
            <a:ext cx="12192000" cy="495300"/>
          </a:xfrm>
          <a:prstGeom xmlns:a="http://schemas.openxmlformats.org/drawingml/2006/main" prst="rect">
            <a:avLst/>
          </a:prstGeom>
          <a:solidFill xmlns:a="http://schemas.openxmlformats.org/drawingml/2006/main">
            <a:srgbClr val="0D2240"/>
          </a:solidFill>
          <a:ln xmlns:a="http://schemas.openxmlformats.org/drawingml/2006/main" w="0">
            <a:noFill/>
          </a:ln>
        </p:spPr>
      </p:sp>
      <p:pic>
        <p:nvPicPr>
          <p:cNvPr id="7" name="">
            <a:extLst xmlns:a="http://schemas.openxmlformats.org/drawingml/2006/main">
              <a:ext uri="{FF2B5EF4-FFF2-40B4-BE49-F238E27FC236}">
                <a16:creationId xmlns:a16="http://schemas.microsoft.com/office/drawing/2014/main" id="{DF4EA32C-631A-476A-AFCD-502F5EAA8986}"/>
              </a:ext>
            </a:extLst>
          </p:cNvPr>
          <p:cNvPicPr>
            <a:picLocks xmlns:a="http://schemas.openxmlformats.org/drawingml/2006/main" noChangeAspect="1"/>
          </p:cNvPicPr>
          <p:nvPr/>
        </p:nvPicPr>
        <p:blipFill>
          <a:blip xmlns:r="http://schemas.openxmlformats.org/officeDocument/2006/relationships" xmlns:a="http://schemas.openxmlformats.org/drawingml/2006/main" r:embed="R1aaaf514897d496a"/>
          <a:srcRect xmlns:a="http://schemas.openxmlformats.org/drawingml/2006/main" l="13145" t="5304" r="13022" b="39408"/>
          <a:stretch xmlns:a="http://schemas.openxmlformats.org/drawingml/2006/main"/>
        </p:blipFill>
        <p:spPr>
          <a:xfrm xmlns:a="http://schemas.openxmlformats.org/drawingml/2006/main">
            <a:off x="209550" y="6448425"/>
            <a:ext cx="809625" cy="314325"/>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D0051556-F634-4DEB-B328-2CAA3E9ECD31}"/>
              </a:ext>
            </a:extLst>
          </p:cNvPr>
          <p:cNvSpPr>
            <a:spLocks xmlns:a="http://schemas.openxmlformats.org/drawingml/2006/main" noGrp="1"/>
          </p:cNvSpPr>
          <p:nvPr/>
        </p:nvSpPr>
        <p:spPr>
          <a:xfrm xmlns:a="http://schemas.openxmlformats.org/drawingml/2006/main">
            <a:off x="1304925" y="6486525"/>
            <a:ext cx="9715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975" b="0">
                <a:solidFill>
                  <a:srgbClr val="FFFFFF"/>
                </a:solidFill>
                <a:latin typeface="DejaVu Sans"/>
                <a:ea typeface="DejaVu Sans"/>
                <a:cs typeface="DejaVu Sans"/>
              </a:defRPr>
            </a:defPPr>
          </a:lstStyle>
          <a:p xmlns:a="http://schemas.openxmlformats.org/drawingml/2006/main">
            <a:pPr>
              <a:defRPr sz="975" b="0">
                <a:solidFill>
                  <a:srgbClr val="FFFFFF"/>
                </a:solidFill>
                <a:latin typeface="DejaVu Sans"/>
                <a:ea typeface="DejaVu Sans"/>
                <a:cs typeface="DejaVu Sans"/>
              </a:defRPr>
            </a:pPr>
            <a:r>
              <a:rPr sz="975" b="0">
                <a:solidFill>
                  <a:srgbClr val="FFFFFF"/>
                </a:solidFill>
                <a:latin typeface="DejaVu Sans"/>
                <a:ea typeface="DejaVu Sans"/>
                <a:cs typeface="DejaVu Sans"/>
              </a:rPr>
              <a:t>29 C.F.R. §§ 541.602–.603, 541.710</a:t>
            </a:r>
          </a:p>
        </p:txBody>
      </p:sp>
      <p:sp>
        <p:nvSpPr>
          <p:cNvPr id="9" name="">
            <a:extLst xmlns:a="http://schemas.openxmlformats.org/drawingml/2006/main">
              <a:ext uri="{FF2B5EF4-FFF2-40B4-BE49-F238E27FC236}">
                <a16:creationId xmlns:a16="http://schemas.microsoft.com/office/drawing/2014/main" id="{B274D899-A652-42F5-BD10-78D0FDE30EBF}"/>
              </a:ext>
            </a:extLst>
          </p:cNvPr>
          <p:cNvSpPr>
            <a:spLocks xmlns:a="http://schemas.openxmlformats.org/drawingml/2006/main" noGrp="1"/>
          </p:cNvSpPr>
          <p:nvPr/>
        </p:nvSpPr>
        <p:spPr>
          <a:xfrm xmlns:a="http://schemas.openxmlformats.org/drawingml/2006/main">
            <a:off x="11287125" y="6477000"/>
            <a:ext cx="523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FFFFFF"/>
                </a:solidFill>
                <a:latin typeface="DejaVu Sans"/>
                <a:ea typeface="DejaVu Sans"/>
                <a:cs typeface="DejaVu Sans"/>
              </a:defRPr>
            </a:defPPr>
          </a:lstStyle>
          <a:p xmlns:a="http://schemas.openxmlformats.org/drawingml/2006/main">
            <a:pPr>
              <a:defRPr sz="1200" b="0">
                <a:solidFill>
                  <a:srgbClr val="FFFFFF"/>
                </a:solidFill>
                <a:latin typeface="DejaVu Sans"/>
                <a:ea typeface="DejaVu Sans"/>
                <a:cs typeface="DejaVu Sans"/>
              </a:defRPr>
            </a:pPr>
            <a:r>
              <a:rPr sz="1200" b="0">
                <a:solidFill>
                  <a:srgbClr val="FFFFFF"/>
                </a:solidFill>
                <a:latin typeface="DejaVu Sans"/>
                <a:ea typeface="DejaVu Sans"/>
                <a:cs typeface="DejaVu Sans"/>
              </a:rPr>
              <a:t>08</a:t>
            </a:r>
          </a:p>
        </p:txBody>
      </p:sp>
    </p:spTree>
    <p:extLst>
      <p:ext uri="{BB962C8B-B14F-4D97-AF65-F5344CB8AC3E}">
        <p14:creationId xmlns:p14="http://schemas.microsoft.com/office/powerpoint/2010/main" val="1676643428"/>
      </p:ext>
    </p:extLst>
  </p:cSld>
</p:sld>
</file>

<file path=ppt/slides/slide9.xml><?xml version="1.0" encoding="utf-8"?>
<p:sld xmlns:p="http://schemas.openxmlformats.org/presentationml/2006/main">
  <p:cSld>
    <p:bg>
      <p:bgPr>
        <a:solidFill xmlns:a="http://schemas.openxmlformats.org/drawingml/2006/main">
          <a:srgbClr val="0D2240"/>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FAC8024A-E06A-4177-9A01-6C2BAAEFC72D}"/>
              </a:ext>
            </a:extLst>
          </p:cNvPr>
          <p:cNvSpPr>
            <a:spLocks xmlns:a="http://schemas.openxmlformats.org/drawingml/2006/main" noGrp="1"/>
          </p:cNvSpPr>
          <p:nvPr/>
        </p:nvSpPr>
        <p:spPr>
          <a:xfrm xmlns:a="http://schemas.openxmlformats.org/drawingml/2006/main">
            <a:off x="647700" y="457200"/>
            <a:ext cx="10906125"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150" b="1">
                <a:solidFill>
                  <a:srgbClr val="FFFFFF"/>
                </a:solidFill>
                <a:latin typeface="DejaVu Sans"/>
                <a:ea typeface="DejaVu Sans"/>
                <a:cs typeface="DejaVu Sans"/>
              </a:defRPr>
            </a:defPPr>
          </a:lstStyle>
          <a:p xmlns:a="http://schemas.openxmlformats.org/drawingml/2006/main">
            <a:pPr>
              <a:defRPr sz="3150" b="1">
                <a:solidFill>
                  <a:srgbClr val="FFFFFF"/>
                </a:solidFill>
                <a:latin typeface="DejaVu Sans"/>
                <a:ea typeface="DejaVu Sans"/>
                <a:cs typeface="DejaVu Sans"/>
              </a:defRPr>
            </a:pPr>
            <a:r>
              <a:rPr sz="3150" b="1">
                <a:solidFill>
                  <a:srgbClr val="FFFFFF"/>
                </a:solidFill>
                <a:latin typeface="DejaVu Sans"/>
                <a:ea typeface="DejaVu Sans"/>
                <a:cs typeface="DejaVu Sans"/>
              </a:rPr>
              <a:t>Work outside the scheduled shift</a:t>
            </a:r>
          </a:p>
        </p:txBody>
      </p:sp>
      <p:sp>
        <p:nvSpPr>
          <p:cNvPr id="2" name="">
            <a:extLst xmlns:a="http://schemas.openxmlformats.org/drawingml/2006/main">
              <a:ext uri="{FF2B5EF4-FFF2-40B4-BE49-F238E27FC236}">
                <a16:creationId xmlns:a16="http://schemas.microsoft.com/office/drawing/2014/main" id="{3A2C12D4-1E8A-4DC2-9B1E-93F4823D45BC}"/>
              </a:ext>
            </a:extLst>
          </p:cNvPr>
          <p:cNvSpPr>
            <a:spLocks xmlns:a="http://schemas.openxmlformats.org/drawingml/2006/main" noGrp="1"/>
          </p:cNvSpPr>
          <p:nvPr/>
        </p:nvSpPr>
        <p:spPr>
          <a:xfrm xmlns:a="http://schemas.openxmlformats.org/drawingml/2006/main">
            <a:off x="685800" y="2095500"/>
            <a:ext cx="4429125"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925" b="1">
                <a:solidFill>
                  <a:srgbClr val="FFFFFF"/>
                </a:solidFill>
                <a:latin typeface="DejaVu Sans"/>
                <a:ea typeface="DejaVu Sans"/>
                <a:cs typeface="DejaVu Sans"/>
              </a:defRPr>
            </a:defPPr>
          </a:lstStyle>
          <a:p xmlns:a="http://schemas.openxmlformats.org/drawingml/2006/main">
            <a:pPr>
              <a:defRPr sz="2925" b="1">
                <a:solidFill>
                  <a:srgbClr val="FFFFFF"/>
                </a:solidFill>
                <a:latin typeface="DejaVu Sans"/>
                <a:ea typeface="DejaVu Sans"/>
                <a:cs typeface="DejaVu Sans"/>
              </a:defRPr>
            </a:pPr>
            <a:r>
              <a:rPr sz="2925" b="1">
                <a:solidFill>
                  <a:srgbClr val="FFFFFF"/>
                </a:solidFill>
                <a:latin typeface="DejaVu Sans"/>
                <a:ea typeface="DejaVu Sans"/>
                <a:cs typeface="DejaVu Sans"/>
              </a:rPr>
              <a:t>Count work the city knows or should know employees perform.</a:t>
            </a:r>
          </a:p>
        </p:txBody>
      </p:sp>
      <p:sp>
        <p:nvSpPr>
          <p:cNvPr id="3" name="">
            <a:extLst xmlns:a="http://schemas.openxmlformats.org/drawingml/2006/main">
              <a:ext uri="{FF2B5EF4-FFF2-40B4-BE49-F238E27FC236}">
                <a16:creationId xmlns:a16="http://schemas.microsoft.com/office/drawing/2014/main" id="{2269B596-6E1A-4808-93C6-0D6DC5C95FD5}"/>
              </a:ext>
            </a:extLst>
          </p:cNvPr>
          <p:cNvSpPr>
            <a:spLocks xmlns:a="http://schemas.openxmlformats.org/drawingml/2006/main" noGrp="1"/>
          </p:cNvSpPr>
          <p:nvPr/>
        </p:nvSpPr>
        <p:spPr>
          <a:xfrm xmlns:a="http://schemas.openxmlformats.org/drawingml/2006/main">
            <a:off x="6286500" y="2028825"/>
            <a:ext cx="5219700" cy="1152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0">
                <a:solidFill>
                  <a:srgbClr val="FFFFFF"/>
                </a:solidFill>
                <a:latin typeface="DejaVu Sans"/>
                <a:ea typeface="DejaVu Sans"/>
                <a:cs typeface="DejaVu Sans"/>
              </a:defRPr>
            </a:defPPr>
          </a:lstStyle>
          <a:p xmlns:a="http://schemas.openxmlformats.org/drawingml/2006/main">
            <a:pPr>
              <a:defRPr sz="2100" b="0">
                <a:solidFill>
                  <a:srgbClr val="FFFFFF"/>
                </a:solidFill>
                <a:latin typeface="DejaVu Sans"/>
                <a:ea typeface="DejaVu Sans"/>
                <a:cs typeface="DejaVu Sans"/>
              </a:defRPr>
            </a:pPr>
            <a:r>
              <a:rPr sz="2100" b="0">
                <a:solidFill>
                  <a:srgbClr val="FFFFFF"/>
                </a:solidFill>
                <a:latin typeface="DejaVu Sans"/>
                <a:ea typeface="DejaVu Sans"/>
                <a:cs typeface="DejaVu Sans"/>
              </a:rPr>
              <a:t>Emails, reports, and system checks can be work.</a:t>
            </a:r>
          </a:p>
        </p:txBody>
      </p:sp>
      <p:sp>
        <p:nvSpPr>
          <p:cNvPr id="4" name="">
            <a:extLst xmlns:a="http://schemas.openxmlformats.org/drawingml/2006/main">
              <a:ext uri="{FF2B5EF4-FFF2-40B4-BE49-F238E27FC236}">
                <a16:creationId xmlns:a16="http://schemas.microsoft.com/office/drawing/2014/main" id="{D514A981-6AE3-4C89-AB7F-240DB4419F95}"/>
              </a:ext>
            </a:extLst>
          </p:cNvPr>
          <p:cNvSpPr>
            <a:spLocks xmlns:a="http://schemas.openxmlformats.org/drawingml/2006/main" noGrp="1"/>
          </p:cNvSpPr>
          <p:nvPr/>
        </p:nvSpPr>
        <p:spPr>
          <a:xfrm xmlns:a="http://schemas.openxmlformats.org/drawingml/2006/main">
            <a:off x="6286500" y="3324225"/>
            <a:ext cx="5219700" cy="1152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0">
                <a:solidFill>
                  <a:srgbClr val="FFFFFF"/>
                </a:solidFill>
                <a:latin typeface="DejaVu Sans"/>
                <a:ea typeface="DejaVu Sans"/>
                <a:cs typeface="DejaVu Sans"/>
              </a:defRPr>
            </a:defPPr>
          </a:lstStyle>
          <a:p xmlns:a="http://schemas.openxmlformats.org/drawingml/2006/main">
            <a:pPr>
              <a:defRPr sz="2100" b="0">
                <a:solidFill>
                  <a:srgbClr val="FFFFFF"/>
                </a:solidFill>
                <a:latin typeface="DejaVu Sans"/>
                <a:ea typeface="DejaVu Sans"/>
                <a:cs typeface="DejaVu Sans"/>
              </a:defRPr>
            </a:pPr>
            <a:r>
              <a:rPr sz="2100" b="0">
                <a:solidFill>
                  <a:srgbClr val="FFFFFF"/>
                </a:solidFill>
                <a:latin typeface="DejaVu Sans"/>
                <a:ea typeface="DejaVu Sans"/>
                <a:cs typeface="DejaVu Sans"/>
              </a:rPr>
              <a:t>An approval rule does not eliminate payment obligations.</a:t>
            </a:r>
          </a:p>
        </p:txBody>
      </p:sp>
      <p:sp>
        <p:nvSpPr>
          <p:cNvPr id="5" name="">
            <a:extLst xmlns:a="http://schemas.openxmlformats.org/drawingml/2006/main">
              <a:ext uri="{FF2B5EF4-FFF2-40B4-BE49-F238E27FC236}">
                <a16:creationId xmlns:a16="http://schemas.microsoft.com/office/drawing/2014/main" id="{E9769677-B1CD-4976-98AF-7EFE1F9FDED1}"/>
              </a:ext>
            </a:extLst>
          </p:cNvPr>
          <p:cNvSpPr>
            <a:spLocks xmlns:a="http://schemas.openxmlformats.org/drawingml/2006/main" noGrp="1"/>
          </p:cNvSpPr>
          <p:nvPr/>
        </p:nvSpPr>
        <p:spPr>
          <a:xfrm xmlns:a="http://schemas.openxmlformats.org/drawingml/2006/main">
            <a:off x="6286500" y="4619625"/>
            <a:ext cx="5219700" cy="1152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0">
                <a:solidFill>
                  <a:srgbClr val="FFFFFF"/>
                </a:solidFill>
                <a:latin typeface="DejaVu Sans"/>
                <a:ea typeface="DejaVu Sans"/>
                <a:cs typeface="DejaVu Sans"/>
              </a:defRPr>
            </a:defPPr>
          </a:lstStyle>
          <a:p xmlns:a="http://schemas.openxmlformats.org/drawingml/2006/main">
            <a:pPr>
              <a:defRPr sz="2100" b="0">
                <a:solidFill>
                  <a:srgbClr val="FFFFFF"/>
                </a:solidFill>
                <a:latin typeface="DejaVu Sans"/>
                <a:ea typeface="DejaVu Sans"/>
                <a:cs typeface="DejaVu Sans"/>
              </a:defRPr>
            </a:pPr>
            <a:r>
              <a:rPr sz="2100" b="0">
                <a:solidFill>
                  <a:srgbClr val="FFFFFF"/>
                </a:solidFill>
                <a:latin typeface="DejaVu Sans"/>
                <a:ea typeface="DejaVu Sans"/>
                <a:cs typeface="DejaVu Sans"/>
              </a:rPr>
              <a:t>Supervisors should enforce rules and correct time records.</a:t>
            </a:r>
          </a:p>
        </p:txBody>
      </p:sp>
      <p:sp>
        <p:nvSpPr>
          <p:cNvPr id="6" name="">
            <a:extLst xmlns:a="http://schemas.openxmlformats.org/drawingml/2006/main">
              <a:ext uri="{FF2B5EF4-FFF2-40B4-BE49-F238E27FC236}">
                <a16:creationId xmlns:a16="http://schemas.microsoft.com/office/drawing/2014/main" id="{D5711523-06C6-49E2-AB30-9D5671729C6E}"/>
              </a:ext>
            </a:extLst>
          </p:cNvPr>
          <p:cNvSpPr>
            <a:spLocks xmlns:a="http://schemas.openxmlformats.org/drawingml/2006/main" noGrp="1"/>
          </p:cNvSpPr>
          <p:nvPr/>
        </p:nvSpPr>
        <p:spPr>
          <a:xfrm xmlns:a="http://schemas.openxmlformats.org/drawingml/2006/main">
            <a:off x="0" y="6362700"/>
            <a:ext cx="12192000" cy="495300"/>
          </a:xfrm>
          <a:prstGeom xmlns:a="http://schemas.openxmlformats.org/drawingml/2006/main" prst="rect">
            <a:avLst/>
          </a:prstGeom>
          <a:solidFill xmlns:a="http://schemas.openxmlformats.org/drawingml/2006/main">
            <a:srgbClr val="0D2240"/>
          </a:solidFill>
          <a:ln xmlns:a="http://schemas.openxmlformats.org/drawingml/2006/main" w="0">
            <a:noFill/>
          </a:ln>
        </p:spPr>
      </p:sp>
      <p:pic>
        <p:nvPicPr>
          <p:cNvPr id="7" name="">
            <a:extLst xmlns:a="http://schemas.openxmlformats.org/drawingml/2006/main">
              <a:ext uri="{FF2B5EF4-FFF2-40B4-BE49-F238E27FC236}">
                <a16:creationId xmlns:a16="http://schemas.microsoft.com/office/drawing/2014/main" id="{21A87E9C-A51D-4D4E-8B27-F46BC2447790}"/>
              </a:ext>
            </a:extLst>
          </p:cNvPr>
          <p:cNvPicPr>
            <a:picLocks xmlns:a="http://schemas.openxmlformats.org/drawingml/2006/main" noChangeAspect="1"/>
          </p:cNvPicPr>
          <p:nvPr/>
        </p:nvPicPr>
        <p:blipFill>
          <a:blip xmlns:r="http://schemas.openxmlformats.org/officeDocument/2006/relationships" xmlns:a="http://schemas.openxmlformats.org/drawingml/2006/main" r:embed="R3ed613407341405c"/>
          <a:srcRect xmlns:a="http://schemas.openxmlformats.org/drawingml/2006/main" l="13145" t="5304" r="13022" b="39408"/>
          <a:stretch xmlns:a="http://schemas.openxmlformats.org/drawingml/2006/main"/>
        </p:blipFill>
        <p:spPr>
          <a:xfrm xmlns:a="http://schemas.openxmlformats.org/drawingml/2006/main">
            <a:off x="209550" y="6448425"/>
            <a:ext cx="809625" cy="314325"/>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767D8FC6-2AD4-4F1A-B2B7-BC08EB68B5F7}"/>
              </a:ext>
            </a:extLst>
          </p:cNvPr>
          <p:cNvSpPr>
            <a:spLocks xmlns:a="http://schemas.openxmlformats.org/drawingml/2006/main" noGrp="1"/>
          </p:cNvSpPr>
          <p:nvPr/>
        </p:nvSpPr>
        <p:spPr>
          <a:xfrm xmlns:a="http://schemas.openxmlformats.org/drawingml/2006/main">
            <a:off x="1304925" y="6486525"/>
            <a:ext cx="9715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975" b="0">
                <a:solidFill>
                  <a:srgbClr val="FFFFFF"/>
                </a:solidFill>
                <a:latin typeface="DejaVu Sans"/>
                <a:ea typeface="DejaVu Sans"/>
                <a:cs typeface="DejaVu Sans"/>
              </a:defRPr>
            </a:defPPr>
          </a:lstStyle>
          <a:p xmlns:a="http://schemas.openxmlformats.org/drawingml/2006/main">
            <a:pPr>
              <a:defRPr sz="975" b="0">
                <a:solidFill>
                  <a:srgbClr val="FFFFFF"/>
                </a:solidFill>
                <a:latin typeface="DejaVu Sans"/>
                <a:ea typeface="DejaVu Sans"/>
                <a:cs typeface="DejaVu Sans"/>
              </a:defRPr>
            </a:pPr>
            <a:r>
              <a:rPr sz="975" b="0">
                <a:solidFill>
                  <a:srgbClr val="FFFFFF"/>
                </a:solidFill>
                <a:latin typeface="DejaVu Sans"/>
                <a:ea typeface="DejaVu Sans"/>
                <a:cs typeface="DejaVu Sans"/>
              </a:rPr>
              <a:t>29 C.F.R. §§ 785.11–.13</a:t>
            </a:r>
          </a:p>
        </p:txBody>
      </p:sp>
      <p:sp>
        <p:nvSpPr>
          <p:cNvPr id="9" name="">
            <a:extLst xmlns:a="http://schemas.openxmlformats.org/drawingml/2006/main">
              <a:ext uri="{FF2B5EF4-FFF2-40B4-BE49-F238E27FC236}">
                <a16:creationId xmlns:a16="http://schemas.microsoft.com/office/drawing/2014/main" id="{909F6E6E-683B-44CC-AAB8-74CE7DF0119A}"/>
              </a:ext>
            </a:extLst>
          </p:cNvPr>
          <p:cNvSpPr>
            <a:spLocks xmlns:a="http://schemas.openxmlformats.org/drawingml/2006/main" noGrp="1"/>
          </p:cNvSpPr>
          <p:nvPr/>
        </p:nvSpPr>
        <p:spPr>
          <a:xfrm xmlns:a="http://schemas.openxmlformats.org/drawingml/2006/main">
            <a:off x="11287125" y="6477000"/>
            <a:ext cx="523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FFFFFF"/>
                </a:solidFill>
                <a:latin typeface="DejaVu Sans"/>
                <a:ea typeface="DejaVu Sans"/>
                <a:cs typeface="DejaVu Sans"/>
              </a:defRPr>
            </a:defPPr>
          </a:lstStyle>
          <a:p xmlns:a="http://schemas.openxmlformats.org/drawingml/2006/main">
            <a:pPr>
              <a:defRPr sz="1200" b="0">
                <a:solidFill>
                  <a:srgbClr val="FFFFFF"/>
                </a:solidFill>
                <a:latin typeface="DejaVu Sans"/>
                <a:ea typeface="DejaVu Sans"/>
                <a:cs typeface="DejaVu Sans"/>
              </a:defRPr>
            </a:pPr>
            <a:r>
              <a:rPr sz="1200" b="0">
                <a:solidFill>
                  <a:srgbClr val="FFFFFF"/>
                </a:solidFill>
                <a:latin typeface="DejaVu Sans"/>
                <a:ea typeface="DejaVu Sans"/>
                <a:cs typeface="DejaVu Sans"/>
              </a:rPr>
              <a:t>09</a:t>
            </a:r>
          </a:p>
        </p:txBody>
      </p:sp>
    </p:spTree>
    <p:extLst>
      <p:ext uri="{BB962C8B-B14F-4D97-AF65-F5344CB8AC3E}">
        <p14:creationId xmlns:p14="http://schemas.microsoft.com/office/powerpoint/2010/main" val="1649769742"/>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14EEA068-21B0-45D2-901A-F039ECACF0D2}"/>
              </a:ext>
            </a:extLst>
          </p:cNvPr>
          <p:cNvSpPr>
            <a:spLocks xmlns:a="http://schemas.openxmlformats.org/drawingml/2006/main" noGrp="1"/>
          </p:cNvSpPr>
          <p:nvPr/>
        </p:nvSpPr>
        <p:spPr>
          <a:xfrm xmlns:a="http://schemas.openxmlformats.org/drawingml/2006/main">
            <a:off x="647700" y="457200"/>
            <a:ext cx="10906125"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150" b="1">
                <a:solidFill>
                  <a:srgbClr val="4E4C4E"/>
                </a:solidFill>
                <a:latin typeface="DejaVu Sans"/>
                <a:ea typeface="DejaVu Sans"/>
                <a:cs typeface="DejaVu Sans"/>
              </a:defRPr>
            </a:defPPr>
          </a:lstStyle>
          <a:p xmlns:a="http://schemas.openxmlformats.org/drawingml/2006/main">
            <a:pPr>
              <a:defRPr sz="3150" b="1">
                <a:solidFill>
                  <a:srgbClr val="4E4C4E"/>
                </a:solidFill>
                <a:latin typeface="DejaVu Sans"/>
                <a:ea typeface="DejaVu Sans"/>
                <a:cs typeface="DejaVu Sans"/>
              </a:defRPr>
            </a:pPr>
            <a:r>
              <a:rPr sz="3150" b="1">
                <a:solidFill>
                  <a:srgbClr val="4E4C4E"/>
                </a:solidFill>
                <a:latin typeface="DejaVu Sans"/>
                <a:ea typeface="DejaVu Sans"/>
                <a:cs typeface="DejaVu Sans"/>
              </a:rPr>
              <a:t>Meal periods and short breaks</a:t>
            </a:r>
          </a:p>
        </p:txBody>
      </p:sp>
      <p:graphicFrame>
        <p:nvGraphicFramePr>
          <p:cNvPr id="2" name="">
            <a:extLst xmlns:a="http://schemas.openxmlformats.org/drawingml/2006/main">
              <a:ext uri="{FF2B5EF4-FFF2-40B4-BE49-F238E27FC236}">
                <a16:creationId xmlns:a16="http://schemas.microsoft.com/office/drawing/2014/main" id="{A8593EAF-9897-47BC-A99A-7BF5EB999590}"/>
              </a:ext>
            </a:extLst>
          </p:cNvPr>
          <p:cNvGraphicFramePr/>
          <p:nvPr/>
        </p:nvGraphicFramePr>
        <p:xfrm>
          <a:off xmlns:a="http://schemas.openxmlformats.org/drawingml/2006/main" x="647700" y="1828800"/>
          <a:ext xmlns:a="http://schemas.openxmlformats.org/drawingml/2006/main" cx="10896600" cy="3905250"/>
        </p:xfrm>
        <a:graphic xmlns:a="http://schemas.openxmlformats.org/drawingml/2006/main">
          <a:graphicData uri="http://schemas.openxmlformats.org/drawingml/2006/table">
            <a:tbl>
              <a:tblPr/>
              <a:tblGrid>
                <a:gridCol w="4953000"/>
                <a:gridCol w="5715000"/>
              </a:tblGrid>
              <a:tr h="781050">
                <a:tc>
                  <a:txBody>
                    <a:bodyPr/>
                    <a:lstStyle/>
                    <a:p>
                      <a:r>
                        <a:rPr sz="1875" b="1">
                          <a:solidFill>
                            <a:srgbClr val="FFFFFF"/>
                          </a:solidFill>
                          <a:latin typeface="DejaVu Sans"/>
                          <a:ea typeface="DejaVu Sans"/>
                          <a:cs typeface="DejaVu Sans"/>
                        </a:rPr>
                        <a:t>Situation</a:t>
                      </a:r>
                    </a:p>
                  </a:txBody>
                  <a:tcPr marL="91440" marR="91440" marT="45720" marB="45720">
                    <a:solidFill>
                      <a:srgbClr val="164781"/>
                    </a:solidFill>
                  </a:tcPr>
                </a:tc>
                <a:tc>
                  <a:txBody>
                    <a:bodyPr/>
                    <a:lstStyle/>
                    <a:p>
                      <a:r>
                        <a:rPr sz="1875" b="1">
                          <a:solidFill>
                            <a:srgbClr val="FFFFFF"/>
                          </a:solidFill>
                          <a:latin typeface="DejaVu Sans"/>
                          <a:ea typeface="DejaVu Sans"/>
                          <a:cs typeface="DejaVu Sans"/>
                        </a:rPr>
                        <a:t>Payroll treatment</a:t>
                      </a:r>
                    </a:p>
                  </a:txBody>
                  <a:tcPr marL="91440" marR="91440" marT="45720" marB="45720">
                    <a:solidFill>
                      <a:srgbClr val="164781"/>
                    </a:solidFill>
                  </a:tcPr>
                </a:tc>
              </a:tr>
              <a:tr h="781050">
                <a:tc>
                  <a:txBody>
                    <a:bodyPr/>
                    <a:lstStyle/>
                    <a:p>
                      <a:r>
                        <a:rPr sz="1875" b="0">
                          <a:solidFill>
                            <a:srgbClr val="4E4C4E"/>
                          </a:solidFill>
                          <a:latin typeface="DejaVu Sans"/>
                          <a:ea typeface="DejaVu Sans"/>
                          <a:cs typeface="DejaVu Sans"/>
                        </a:rPr>
                        <a:t>Short rest break</a:t>
                      </a:r>
                    </a:p>
                  </a:txBody>
                  <a:tcPr marL="91440" marR="91440" marT="45720" marB="45720">
                    <a:solidFill>
                      <a:srgbClr val="EAF0F5"/>
                    </a:solidFill>
                  </a:tcPr>
                </a:tc>
                <a:tc>
                  <a:txBody>
                    <a:bodyPr/>
                    <a:lstStyle/>
                    <a:p>
                      <a:r>
                        <a:rPr sz="1875" b="0">
                          <a:solidFill>
                            <a:srgbClr val="4E4C4E"/>
                          </a:solidFill>
                          <a:latin typeface="DejaVu Sans"/>
                          <a:ea typeface="DejaVu Sans"/>
                          <a:cs typeface="DejaVu Sans"/>
                        </a:rPr>
                        <a:t>Generally paid work time</a:t>
                      </a:r>
                    </a:p>
                  </a:txBody>
                  <a:tcPr marL="91440" marR="91440" marT="45720" marB="45720">
                    <a:solidFill>
                      <a:srgbClr val="EAF0F5"/>
                    </a:solidFill>
                  </a:tcPr>
                </a:tc>
              </a:tr>
              <a:tr h="781050">
                <a:tc>
                  <a:txBody>
                    <a:bodyPr/>
                    <a:lstStyle/>
                    <a:p>
                      <a:r>
                        <a:rPr sz="1875" b="0">
                          <a:solidFill>
                            <a:srgbClr val="4E4C4E"/>
                          </a:solidFill>
                          <a:latin typeface="DejaVu Sans"/>
                          <a:ea typeface="DejaVu Sans"/>
                          <a:cs typeface="DejaVu Sans"/>
                        </a:rPr>
                        <a:t>Meal period with complete relief</a:t>
                      </a:r>
                    </a:p>
                  </a:txBody>
                  <a:tcPr marL="91440" marR="91440" marT="45720" marB="45720">
                    <a:solidFill>
                      <a:srgbClr val="F7F8FA"/>
                    </a:solidFill>
                  </a:tcPr>
                </a:tc>
                <a:tc>
                  <a:txBody>
                    <a:bodyPr/>
                    <a:lstStyle/>
                    <a:p>
                      <a:r>
                        <a:rPr sz="1875" b="0">
                          <a:solidFill>
                            <a:srgbClr val="4E4C4E"/>
                          </a:solidFill>
                          <a:latin typeface="DejaVu Sans"/>
                          <a:ea typeface="DejaVu Sans"/>
                          <a:cs typeface="DejaVu Sans"/>
                        </a:rPr>
                        <a:t>Generally may exclude from hours worked</a:t>
                      </a:r>
                    </a:p>
                  </a:txBody>
                  <a:tcPr marL="91440" marR="91440" marT="45720" marB="45720">
                    <a:solidFill>
                      <a:srgbClr val="F7F8FA"/>
                    </a:solidFill>
                  </a:tcPr>
                </a:tc>
              </a:tr>
              <a:tr h="781050">
                <a:tc>
                  <a:txBody>
                    <a:bodyPr/>
                    <a:lstStyle/>
                    <a:p>
                      <a:r>
                        <a:rPr sz="1875" b="0">
                          <a:solidFill>
                            <a:srgbClr val="4E4C4E"/>
                          </a:solidFill>
                          <a:latin typeface="DejaVu Sans"/>
                          <a:ea typeface="DejaVu Sans"/>
                          <a:cs typeface="DejaVu Sans"/>
                        </a:rPr>
                        <a:t>Lunch while answering public calls</a:t>
                      </a:r>
                    </a:p>
                  </a:txBody>
                  <a:tcPr marL="91440" marR="91440" marT="45720" marB="45720">
                    <a:solidFill>
                      <a:srgbClr val="EAF0F5"/>
                    </a:solidFill>
                  </a:tcPr>
                </a:tc>
                <a:tc>
                  <a:txBody>
                    <a:bodyPr/>
                    <a:lstStyle/>
                    <a:p>
                      <a:r>
                        <a:rPr sz="1875" b="0">
                          <a:solidFill>
                            <a:srgbClr val="4E4C4E"/>
                          </a:solidFill>
                          <a:latin typeface="DejaVu Sans"/>
                          <a:ea typeface="DejaVu Sans"/>
                          <a:cs typeface="DejaVu Sans"/>
                        </a:rPr>
                        <a:t>Count as work if not relieved from duty</a:t>
                      </a:r>
                    </a:p>
                  </a:txBody>
                  <a:tcPr marL="91440" marR="91440" marT="45720" marB="45720">
                    <a:solidFill>
                      <a:srgbClr val="EAF0F5"/>
                    </a:solidFill>
                  </a:tcPr>
                </a:tc>
              </a:tr>
              <a:tr h="781050">
                <a:tc>
                  <a:txBody>
                    <a:bodyPr/>
                    <a:lstStyle/>
                    <a:p>
                      <a:r>
                        <a:rPr sz="1875" b="0">
                          <a:solidFill>
                            <a:srgbClr val="4E4C4E"/>
                          </a:solidFill>
                          <a:latin typeface="DejaVu Sans"/>
                          <a:ea typeface="DejaVu Sans"/>
                          <a:cs typeface="DejaVu Sans"/>
                        </a:rPr>
                        <a:t>Automatic meal deduction</a:t>
                      </a:r>
                    </a:p>
                  </a:txBody>
                  <a:tcPr marL="91440" marR="91440" marT="45720" marB="45720">
                    <a:solidFill>
                      <a:srgbClr val="F7F8FA"/>
                    </a:solidFill>
                  </a:tcPr>
                </a:tc>
                <a:tc>
                  <a:txBody>
                    <a:bodyPr/>
                    <a:lstStyle/>
                    <a:p>
                      <a:r>
                        <a:rPr sz="1875" b="0">
                          <a:solidFill>
                            <a:srgbClr val="4E4C4E"/>
                          </a:solidFill>
                          <a:latin typeface="DejaVu Sans"/>
                          <a:ea typeface="DejaVu Sans"/>
                          <a:cs typeface="DejaVu Sans"/>
                        </a:rPr>
                        <a:t>Provide an effective correction process</a:t>
                      </a:r>
                    </a:p>
                  </a:txBody>
                  <a:tcPr marL="91440" marR="91440" marT="45720" marB="45720">
                    <a:solidFill>
                      <a:srgbClr val="F7F8FA"/>
                    </a:solidFill>
                  </a:tcPr>
                </a:tc>
              </a:tr>
            </a:tbl>
          </a:graphicData>
        </a:graphic>
      </p:graphicFrame>
      <p:sp>
        <p:nvSpPr>
          <p:cNvPr id="3" name="">
            <a:extLst xmlns:a="http://schemas.openxmlformats.org/drawingml/2006/main">
              <a:ext uri="{FF2B5EF4-FFF2-40B4-BE49-F238E27FC236}">
                <a16:creationId xmlns:a16="http://schemas.microsoft.com/office/drawing/2014/main" id="{5A20E603-62F0-4A31-AF4A-1D841C0093CE}"/>
              </a:ext>
            </a:extLst>
          </p:cNvPr>
          <p:cNvSpPr>
            <a:spLocks xmlns:a="http://schemas.openxmlformats.org/drawingml/2006/main" noGrp="1"/>
          </p:cNvSpPr>
          <p:nvPr/>
        </p:nvSpPr>
        <p:spPr>
          <a:xfrm xmlns:a="http://schemas.openxmlformats.org/drawingml/2006/main">
            <a:off x="0" y="6362700"/>
            <a:ext cx="12192000" cy="495300"/>
          </a:xfrm>
          <a:prstGeom xmlns:a="http://schemas.openxmlformats.org/drawingml/2006/main" prst="rect">
            <a:avLst/>
          </a:prstGeom>
          <a:solidFill xmlns:a="http://schemas.openxmlformats.org/drawingml/2006/main">
            <a:srgbClr val="0D2240"/>
          </a:solidFill>
          <a:ln xmlns:a="http://schemas.openxmlformats.org/drawingml/2006/main" w="0">
            <a:noFill/>
          </a:ln>
        </p:spPr>
      </p:sp>
      <p:pic>
        <p:nvPicPr>
          <p:cNvPr id="4" name="">
            <a:extLst xmlns:a="http://schemas.openxmlformats.org/drawingml/2006/main">
              <a:ext uri="{FF2B5EF4-FFF2-40B4-BE49-F238E27FC236}">
                <a16:creationId xmlns:a16="http://schemas.microsoft.com/office/drawing/2014/main" id="{BD253971-1CE1-49B4-8A63-06DF9CEAF583}"/>
              </a:ext>
            </a:extLst>
          </p:cNvPr>
          <p:cNvPicPr>
            <a:picLocks xmlns:a="http://schemas.openxmlformats.org/drawingml/2006/main" noChangeAspect="1"/>
          </p:cNvPicPr>
          <p:nvPr/>
        </p:nvPicPr>
        <p:blipFill>
          <a:blip xmlns:r="http://schemas.openxmlformats.org/officeDocument/2006/relationships" xmlns:a="http://schemas.openxmlformats.org/drawingml/2006/main" r:embed="R9967e37cbf1a4fa7"/>
          <a:srcRect xmlns:a="http://schemas.openxmlformats.org/drawingml/2006/main" l="13145" t="5304" r="13022" b="39408"/>
          <a:stretch xmlns:a="http://schemas.openxmlformats.org/drawingml/2006/main"/>
        </p:blipFill>
        <p:spPr>
          <a:xfrm xmlns:a="http://schemas.openxmlformats.org/drawingml/2006/main">
            <a:off x="209550" y="6448425"/>
            <a:ext cx="809625" cy="314325"/>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97BB0FB1-191F-44B5-AEA9-2AB83F733FB1}"/>
              </a:ext>
            </a:extLst>
          </p:cNvPr>
          <p:cNvSpPr>
            <a:spLocks xmlns:a="http://schemas.openxmlformats.org/drawingml/2006/main" noGrp="1"/>
          </p:cNvSpPr>
          <p:nvPr/>
        </p:nvSpPr>
        <p:spPr>
          <a:xfrm xmlns:a="http://schemas.openxmlformats.org/drawingml/2006/main">
            <a:off x="1304925" y="6486525"/>
            <a:ext cx="9715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975" b="0">
                <a:solidFill>
                  <a:srgbClr val="FFFFFF"/>
                </a:solidFill>
                <a:latin typeface="DejaVu Sans"/>
                <a:ea typeface="DejaVu Sans"/>
                <a:cs typeface="DejaVu Sans"/>
              </a:defRPr>
            </a:defPPr>
          </a:lstStyle>
          <a:p xmlns:a="http://schemas.openxmlformats.org/drawingml/2006/main">
            <a:pPr>
              <a:defRPr sz="975" b="0">
                <a:solidFill>
                  <a:srgbClr val="FFFFFF"/>
                </a:solidFill>
                <a:latin typeface="DejaVu Sans"/>
                <a:ea typeface="DejaVu Sans"/>
                <a:cs typeface="DejaVu Sans"/>
              </a:defRPr>
            </a:pPr>
            <a:r>
              <a:rPr sz="975" b="0">
                <a:solidFill>
                  <a:srgbClr val="FFFFFF"/>
                </a:solidFill>
                <a:latin typeface="DejaVu Sans"/>
                <a:ea typeface="DejaVu Sans"/>
                <a:cs typeface="DejaVu Sans"/>
              </a:rPr>
              <a:t>29 C.F.R. §§ 785.18–.19</a:t>
            </a:r>
          </a:p>
        </p:txBody>
      </p:sp>
      <p:sp>
        <p:nvSpPr>
          <p:cNvPr id="6" name="">
            <a:extLst xmlns:a="http://schemas.openxmlformats.org/drawingml/2006/main">
              <a:ext uri="{FF2B5EF4-FFF2-40B4-BE49-F238E27FC236}">
                <a16:creationId xmlns:a16="http://schemas.microsoft.com/office/drawing/2014/main" id="{60DAE7FA-DF0A-447C-B562-A2EE525BC612}"/>
              </a:ext>
            </a:extLst>
          </p:cNvPr>
          <p:cNvSpPr>
            <a:spLocks xmlns:a="http://schemas.openxmlformats.org/drawingml/2006/main" noGrp="1"/>
          </p:cNvSpPr>
          <p:nvPr/>
        </p:nvSpPr>
        <p:spPr>
          <a:xfrm xmlns:a="http://schemas.openxmlformats.org/drawingml/2006/main">
            <a:off x="11287125" y="6477000"/>
            <a:ext cx="523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FFFFFF"/>
                </a:solidFill>
                <a:latin typeface="DejaVu Sans"/>
                <a:ea typeface="DejaVu Sans"/>
                <a:cs typeface="DejaVu Sans"/>
              </a:defRPr>
            </a:defPPr>
          </a:lstStyle>
          <a:p xmlns:a="http://schemas.openxmlformats.org/drawingml/2006/main">
            <a:pPr>
              <a:defRPr sz="1200" b="0">
                <a:solidFill>
                  <a:srgbClr val="FFFFFF"/>
                </a:solidFill>
                <a:latin typeface="DejaVu Sans"/>
                <a:ea typeface="DejaVu Sans"/>
                <a:cs typeface="DejaVu Sans"/>
              </a:defRPr>
            </a:pPr>
            <a:r>
              <a:rPr sz="1200" b="0">
                <a:solidFill>
                  <a:srgbClr val="FFFFFF"/>
                </a:solidFill>
                <a:latin typeface="DejaVu Sans"/>
                <a:ea typeface="DejaVu Sans"/>
                <a:cs typeface="DejaVu Sans"/>
              </a:rPr>
              <a:t>10</a:t>
            </a:r>
          </a:p>
        </p:txBody>
      </p:sp>
    </p:spTree>
    <p:extLst>
      <p:ext uri="{BB962C8B-B14F-4D97-AF65-F5344CB8AC3E}">
        <p14:creationId xmlns:p14="http://schemas.microsoft.com/office/powerpoint/2010/main" val="1936295396"/>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A9817C7F-0178-48FF-AE75-039A8C752E3A}"/>
              </a:ext>
            </a:extLst>
          </p:cNvPr>
          <p:cNvSpPr>
            <a:spLocks xmlns:a="http://schemas.openxmlformats.org/drawingml/2006/main" noGrp="1"/>
          </p:cNvSpPr>
          <p:nvPr/>
        </p:nvSpPr>
        <p:spPr>
          <a:xfrm xmlns:a="http://schemas.openxmlformats.org/drawingml/2006/main">
            <a:off x="647700" y="457200"/>
            <a:ext cx="10906125"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150" b="1">
                <a:solidFill>
                  <a:srgbClr val="4E4C4E"/>
                </a:solidFill>
                <a:latin typeface="DejaVu Sans"/>
                <a:ea typeface="DejaVu Sans"/>
                <a:cs typeface="DejaVu Sans"/>
              </a:defRPr>
            </a:defPPr>
          </a:lstStyle>
          <a:p xmlns:a="http://schemas.openxmlformats.org/drawingml/2006/main">
            <a:pPr>
              <a:defRPr sz="3150" b="1">
                <a:solidFill>
                  <a:srgbClr val="4E4C4E"/>
                </a:solidFill>
                <a:latin typeface="DejaVu Sans"/>
                <a:ea typeface="DejaVu Sans"/>
                <a:cs typeface="DejaVu Sans"/>
              </a:defRPr>
            </a:pPr>
            <a:r>
              <a:rPr sz="3150" b="1">
                <a:solidFill>
                  <a:srgbClr val="4E4C4E"/>
                </a:solidFill>
                <a:latin typeface="DejaVu Sans"/>
                <a:ea typeface="DejaVu Sans"/>
                <a:cs typeface="DejaVu Sans"/>
              </a:rPr>
              <a:t>Training, meetings, and travel</a:t>
            </a:r>
          </a:p>
        </p:txBody>
      </p:sp>
      <p:sp>
        <p:nvSpPr>
          <p:cNvPr id="2" name="">
            <a:extLst xmlns:a="http://schemas.openxmlformats.org/drawingml/2006/main">
              <a:ext uri="{FF2B5EF4-FFF2-40B4-BE49-F238E27FC236}">
                <a16:creationId xmlns:a16="http://schemas.microsoft.com/office/drawing/2014/main" id="{253F384F-0A47-40A9-A23A-724915321871}"/>
              </a:ext>
            </a:extLst>
          </p:cNvPr>
          <p:cNvSpPr>
            <a:spLocks xmlns:a="http://schemas.openxmlformats.org/drawingml/2006/main" noGrp="1"/>
          </p:cNvSpPr>
          <p:nvPr/>
        </p:nvSpPr>
        <p:spPr>
          <a:xfrm xmlns:a="http://schemas.openxmlformats.org/drawingml/2006/main">
            <a:off x="685800" y="2095500"/>
            <a:ext cx="4429125"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925" b="1">
                <a:solidFill>
                  <a:srgbClr val="4E4C4E"/>
                </a:solidFill>
                <a:latin typeface="DejaVu Sans"/>
                <a:ea typeface="DejaVu Sans"/>
                <a:cs typeface="DejaVu Sans"/>
              </a:defRPr>
            </a:defPPr>
          </a:lstStyle>
          <a:p xmlns:a="http://schemas.openxmlformats.org/drawingml/2006/main">
            <a:pPr>
              <a:defRPr sz="2925" b="1">
                <a:solidFill>
                  <a:srgbClr val="4E4C4E"/>
                </a:solidFill>
                <a:latin typeface="DejaVu Sans"/>
                <a:ea typeface="DejaVu Sans"/>
                <a:cs typeface="DejaVu Sans"/>
              </a:defRPr>
            </a:pPr>
            <a:r>
              <a:rPr sz="2925" b="1">
                <a:solidFill>
                  <a:srgbClr val="4E4C4E"/>
                </a:solidFill>
                <a:latin typeface="DejaVu Sans"/>
                <a:ea typeface="DejaVu Sans"/>
                <a:cs typeface="DejaVu Sans"/>
              </a:rPr>
              <a:t>Required or job-related training generally counts.</a:t>
            </a:r>
          </a:p>
        </p:txBody>
      </p:sp>
      <p:sp>
        <p:nvSpPr>
          <p:cNvPr id="3" name="">
            <a:extLst xmlns:a="http://schemas.openxmlformats.org/drawingml/2006/main">
              <a:ext uri="{FF2B5EF4-FFF2-40B4-BE49-F238E27FC236}">
                <a16:creationId xmlns:a16="http://schemas.microsoft.com/office/drawing/2014/main" id="{1DCF9654-8639-4F12-AFCF-E253ED564BAD}"/>
              </a:ext>
            </a:extLst>
          </p:cNvPr>
          <p:cNvSpPr>
            <a:spLocks xmlns:a="http://schemas.openxmlformats.org/drawingml/2006/main" noGrp="1"/>
          </p:cNvSpPr>
          <p:nvPr/>
        </p:nvSpPr>
        <p:spPr>
          <a:xfrm xmlns:a="http://schemas.openxmlformats.org/drawingml/2006/main">
            <a:off x="6286500" y="2028825"/>
            <a:ext cx="5219700" cy="1152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0">
                <a:solidFill>
                  <a:srgbClr val="4E4C4E"/>
                </a:solidFill>
                <a:latin typeface="DejaVu Sans"/>
                <a:ea typeface="DejaVu Sans"/>
                <a:cs typeface="DejaVu Sans"/>
              </a:defRPr>
            </a:defPPr>
          </a:lstStyle>
          <a:p xmlns:a="http://schemas.openxmlformats.org/drawingml/2006/main">
            <a:pPr>
              <a:defRPr sz="2100" b="0">
                <a:solidFill>
                  <a:srgbClr val="4E4C4E"/>
                </a:solidFill>
                <a:latin typeface="DejaVu Sans"/>
                <a:ea typeface="DejaVu Sans"/>
                <a:cs typeface="DejaVu Sans"/>
              </a:defRPr>
            </a:pPr>
            <a:r>
              <a:rPr sz="2100" b="0">
                <a:solidFill>
                  <a:srgbClr val="4E4C4E"/>
                </a:solidFill>
                <a:latin typeface="DejaVu Sans"/>
                <a:ea typeface="DejaVu Sans"/>
                <a:cs typeface="DejaVu Sans"/>
              </a:rPr>
              <a:t>A council meeting can be working time for assigned staff.</a:t>
            </a:r>
          </a:p>
        </p:txBody>
      </p:sp>
      <p:sp>
        <p:nvSpPr>
          <p:cNvPr id="4" name="">
            <a:extLst xmlns:a="http://schemas.openxmlformats.org/drawingml/2006/main">
              <a:ext uri="{FF2B5EF4-FFF2-40B4-BE49-F238E27FC236}">
                <a16:creationId xmlns:a16="http://schemas.microsoft.com/office/drawing/2014/main" id="{B9182A50-5A6D-45C8-B122-3E714349BF1E}"/>
              </a:ext>
            </a:extLst>
          </p:cNvPr>
          <p:cNvSpPr>
            <a:spLocks xmlns:a="http://schemas.openxmlformats.org/drawingml/2006/main" noGrp="1"/>
          </p:cNvSpPr>
          <p:nvPr/>
        </p:nvSpPr>
        <p:spPr>
          <a:xfrm xmlns:a="http://schemas.openxmlformats.org/drawingml/2006/main">
            <a:off x="6286500" y="3324225"/>
            <a:ext cx="5219700" cy="1152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0">
                <a:solidFill>
                  <a:srgbClr val="4E4C4E"/>
                </a:solidFill>
                <a:latin typeface="DejaVu Sans"/>
                <a:ea typeface="DejaVu Sans"/>
                <a:cs typeface="DejaVu Sans"/>
              </a:defRPr>
            </a:defPPr>
          </a:lstStyle>
          <a:p xmlns:a="http://schemas.openxmlformats.org/drawingml/2006/main">
            <a:pPr>
              <a:defRPr sz="2100" b="0">
                <a:solidFill>
                  <a:srgbClr val="4E4C4E"/>
                </a:solidFill>
                <a:latin typeface="DejaVu Sans"/>
                <a:ea typeface="DejaVu Sans"/>
                <a:cs typeface="DejaVu Sans"/>
              </a:defRPr>
            </a:pPr>
            <a:r>
              <a:rPr sz="2100" b="0">
                <a:solidFill>
                  <a:srgbClr val="4E4C4E"/>
                </a:solidFill>
                <a:latin typeface="DejaVu Sans"/>
                <a:ea typeface="DejaVu Sans"/>
                <a:cs typeface="DejaVu Sans"/>
              </a:rPr>
              <a:t>Travel between job sites during the day counts.</a:t>
            </a:r>
          </a:p>
        </p:txBody>
      </p:sp>
      <p:sp>
        <p:nvSpPr>
          <p:cNvPr id="5" name="">
            <a:extLst xmlns:a="http://schemas.openxmlformats.org/drawingml/2006/main">
              <a:ext uri="{FF2B5EF4-FFF2-40B4-BE49-F238E27FC236}">
                <a16:creationId xmlns:a16="http://schemas.microsoft.com/office/drawing/2014/main" id="{32554FAA-4A19-4CB8-80B8-886C59084AFA}"/>
              </a:ext>
            </a:extLst>
          </p:cNvPr>
          <p:cNvSpPr>
            <a:spLocks xmlns:a="http://schemas.openxmlformats.org/drawingml/2006/main" noGrp="1"/>
          </p:cNvSpPr>
          <p:nvPr/>
        </p:nvSpPr>
        <p:spPr>
          <a:xfrm xmlns:a="http://schemas.openxmlformats.org/drawingml/2006/main">
            <a:off x="6286500" y="4619625"/>
            <a:ext cx="5219700" cy="1152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0">
                <a:solidFill>
                  <a:srgbClr val="4E4C4E"/>
                </a:solidFill>
                <a:latin typeface="DejaVu Sans"/>
                <a:ea typeface="DejaVu Sans"/>
                <a:cs typeface="DejaVu Sans"/>
              </a:defRPr>
            </a:defPPr>
          </a:lstStyle>
          <a:p xmlns:a="http://schemas.openxmlformats.org/drawingml/2006/main">
            <a:pPr>
              <a:defRPr sz="2100" b="0">
                <a:solidFill>
                  <a:srgbClr val="4E4C4E"/>
                </a:solidFill>
                <a:latin typeface="DejaVu Sans"/>
                <a:ea typeface="DejaVu Sans"/>
                <a:cs typeface="DejaVu Sans"/>
              </a:defRPr>
            </a:pPr>
            <a:r>
              <a:rPr sz="2100" b="0">
                <a:solidFill>
                  <a:srgbClr val="4E4C4E"/>
                </a:solidFill>
                <a:latin typeface="DejaVu Sans"/>
                <a:ea typeface="DejaVu Sans"/>
                <a:cs typeface="DejaVu Sans"/>
              </a:rPr>
              <a:t>Overnight travel depends on timing and travel duties.</a:t>
            </a:r>
          </a:p>
        </p:txBody>
      </p:sp>
      <p:sp>
        <p:nvSpPr>
          <p:cNvPr id="6" name="">
            <a:extLst xmlns:a="http://schemas.openxmlformats.org/drawingml/2006/main">
              <a:ext uri="{FF2B5EF4-FFF2-40B4-BE49-F238E27FC236}">
                <a16:creationId xmlns:a16="http://schemas.microsoft.com/office/drawing/2014/main" id="{2AE7A015-5628-40C6-9B2B-DE60E6EBA856}"/>
              </a:ext>
            </a:extLst>
          </p:cNvPr>
          <p:cNvSpPr>
            <a:spLocks xmlns:a="http://schemas.openxmlformats.org/drawingml/2006/main" noGrp="1"/>
          </p:cNvSpPr>
          <p:nvPr/>
        </p:nvSpPr>
        <p:spPr>
          <a:xfrm xmlns:a="http://schemas.openxmlformats.org/drawingml/2006/main">
            <a:off x="0" y="6362700"/>
            <a:ext cx="12192000" cy="495300"/>
          </a:xfrm>
          <a:prstGeom xmlns:a="http://schemas.openxmlformats.org/drawingml/2006/main" prst="rect">
            <a:avLst/>
          </a:prstGeom>
          <a:solidFill xmlns:a="http://schemas.openxmlformats.org/drawingml/2006/main">
            <a:srgbClr val="0D2240"/>
          </a:solidFill>
          <a:ln xmlns:a="http://schemas.openxmlformats.org/drawingml/2006/main" w="0">
            <a:noFill/>
          </a:ln>
        </p:spPr>
      </p:sp>
      <p:pic>
        <p:nvPicPr>
          <p:cNvPr id="7" name="">
            <a:extLst xmlns:a="http://schemas.openxmlformats.org/drawingml/2006/main">
              <a:ext uri="{FF2B5EF4-FFF2-40B4-BE49-F238E27FC236}">
                <a16:creationId xmlns:a16="http://schemas.microsoft.com/office/drawing/2014/main" id="{D836E809-504A-4BEC-BF0D-5C9623C4B763}"/>
              </a:ext>
            </a:extLst>
          </p:cNvPr>
          <p:cNvPicPr>
            <a:picLocks xmlns:a="http://schemas.openxmlformats.org/drawingml/2006/main" noChangeAspect="1"/>
          </p:cNvPicPr>
          <p:nvPr/>
        </p:nvPicPr>
        <p:blipFill>
          <a:blip xmlns:r="http://schemas.openxmlformats.org/officeDocument/2006/relationships" xmlns:a="http://schemas.openxmlformats.org/drawingml/2006/main" r:embed="Rda5effa0b9364464"/>
          <a:srcRect xmlns:a="http://schemas.openxmlformats.org/drawingml/2006/main" l="13145" t="5304" r="13022" b="39408"/>
          <a:stretch xmlns:a="http://schemas.openxmlformats.org/drawingml/2006/main"/>
        </p:blipFill>
        <p:spPr>
          <a:xfrm xmlns:a="http://schemas.openxmlformats.org/drawingml/2006/main">
            <a:off x="209550" y="6448425"/>
            <a:ext cx="809625" cy="314325"/>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22C6134B-1541-4D4B-9B31-B57BEDD8EC39}"/>
              </a:ext>
            </a:extLst>
          </p:cNvPr>
          <p:cNvSpPr>
            <a:spLocks xmlns:a="http://schemas.openxmlformats.org/drawingml/2006/main" noGrp="1"/>
          </p:cNvSpPr>
          <p:nvPr/>
        </p:nvSpPr>
        <p:spPr>
          <a:xfrm xmlns:a="http://schemas.openxmlformats.org/drawingml/2006/main">
            <a:off x="1304925" y="6486525"/>
            <a:ext cx="9715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975" b="0">
                <a:solidFill>
                  <a:srgbClr val="FFFFFF"/>
                </a:solidFill>
                <a:latin typeface="DejaVu Sans"/>
                <a:ea typeface="DejaVu Sans"/>
                <a:cs typeface="DejaVu Sans"/>
              </a:defRPr>
            </a:defPPr>
          </a:lstStyle>
          <a:p xmlns:a="http://schemas.openxmlformats.org/drawingml/2006/main">
            <a:pPr>
              <a:defRPr sz="975" b="0">
                <a:solidFill>
                  <a:srgbClr val="FFFFFF"/>
                </a:solidFill>
                <a:latin typeface="DejaVu Sans"/>
                <a:ea typeface="DejaVu Sans"/>
                <a:cs typeface="DejaVu Sans"/>
              </a:defRPr>
            </a:pPr>
            <a:r>
              <a:rPr sz="975" b="0">
                <a:solidFill>
                  <a:srgbClr val="FFFFFF"/>
                </a:solidFill>
                <a:latin typeface="DejaVu Sans"/>
                <a:ea typeface="DejaVu Sans"/>
                <a:cs typeface="DejaVu Sans"/>
              </a:rPr>
              <a:t>29 C.F.R. §§ 785.27–.32, 785.35–.41</a:t>
            </a:r>
          </a:p>
        </p:txBody>
      </p:sp>
      <p:sp>
        <p:nvSpPr>
          <p:cNvPr id="9" name="">
            <a:extLst xmlns:a="http://schemas.openxmlformats.org/drawingml/2006/main">
              <a:ext uri="{FF2B5EF4-FFF2-40B4-BE49-F238E27FC236}">
                <a16:creationId xmlns:a16="http://schemas.microsoft.com/office/drawing/2014/main" id="{D1A98541-1506-4365-876D-83B5322BC4CD}"/>
              </a:ext>
            </a:extLst>
          </p:cNvPr>
          <p:cNvSpPr>
            <a:spLocks xmlns:a="http://schemas.openxmlformats.org/drawingml/2006/main" noGrp="1"/>
          </p:cNvSpPr>
          <p:nvPr/>
        </p:nvSpPr>
        <p:spPr>
          <a:xfrm xmlns:a="http://schemas.openxmlformats.org/drawingml/2006/main">
            <a:off x="11287125" y="6477000"/>
            <a:ext cx="523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FFFFFF"/>
                </a:solidFill>
                <a:latin typeface="DejaVu Sans"/>
                <a:ea typeface="DejaVu Sans"/>
                <a:cs typeface="DejaVu Sans"/>
              </a:defRPr>
            </a:defPPr>
          </a:lstStyle>
          <a:p xmlns:a="http://schemas.openxmlformats.org/drawingml/2006/main">
            <a:pPr>
              <a:defRPr sz="1200" b="0">
                <a:solidFill>
                  <a:srgbClr val="FFFFFF"/>
                </a:solidFill>
                <a:latin typeface="DejaVu Sans"/>
                <a:ea typeface="DejaVu Sans"/>
                <a:cs typeface="DejaVu Sans"/>
              </a:defRPr>
            </a:pPr>
            <a:r>
              <a:rPr sz="1200" b="0">
                <a:solidFill>
                  <a:srgbClr val="FFFFFF"/>
                </a:solidFill>
                <a:latin typeface="DejaVu Sans"/>
                <a:ea typeface="DejaVu Sans"/>
                <a:cs typeface="DejaVu Sans"/>
              </a:rPr>
              <a:t>11</a:t>
            </a:r>
          </a:p>
        </p:txBody>
      </p:sp>
    </p:spTree>
    <p:extLst>
      <p:ext uri="{BB962C8B-B14F-4D97-AF65-F5344CB8AC3E}">
        <p14:creationId xmlns:p14="http://schemas.microsoft.com/office/powerpoint/2010/main" val="2078932948"/>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A95FB945-23F1-4E6B-92A8-50E73CD6EC05}"/>
              </a:ext>
            </a:extLst>
          </p:cNvPr>
          <p:cNvSpPr>
            <a:spLocks xmlns:a="http://schemas.openxmlformats.org/drawingml/2006/main" noGrp="1"/>
          </p:cNvSpPr>
          <p:nvPr/>
        </p:nvSpPr>
        <p:spPr>
          <a:xfrm xmlns:a="http://schemas.openxmlformats.org/drawingml/2006/main">
            <a:off x="647700" y="457200"/>
            <a:ext cx="10906125"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150" b="1">
                <a:solidFill>
                  <a:srgbClr val="4E4C4E"/>
                </a:solidFill>
                <a:latin typeface="DejaVu Sans"/>
                <a:ea typeface="DejaVu Sans"/>
                <a:cs typeface="DejaVu Sans"/>
              </a:defRPr>
            </a:defPPr>
          </a:lstStyle>
          <a:p xmlns:a="http://schemas.openxmlformats.org/drawingml/2006/main">
            <a:pPr>
              <a:defRPr sz="3150" b="1">
                <a:solidFill>
                  <a:srgbClr val="4E4C4E"/>
                </a:solidFill>
                <a:latin typeface="DejaVu Sans"/>
                <a:ea typeface="DejaVu Sans"/>
                <a:cs typeface="DejaVu Sans"/>
              </a:defRPr>
            </a:pPr>
            <a:r>
              <a:rPr sz="3150" b="1">
                <a:solidFill>
                  <a:srgbClr val="4E4C4E"/>
                </a:solidFill>
                <a:latin typeface="DejaVu Sans"/>
                <a:ea typeface="DejaVu Sans"/>
                <a:cs typeface="DejaVu Sans"/>
              </a:rPr>
              <a:t>On-call time and emergency response</a:t>
            </a:r>
          </a:p>
        </p:txBody>
      </p:sp>
      <p:sp>
        <p:nvSpPr>
          <p:cNvPr id="2" name="">
            <a:extLst xmlns:a="http://schemas.openxmlformats.org/drawingml/2006/main">
              <a:ext uri="{FF2B5EF4-FFF2-40B4-BE49-F238E27FC236}">
                <a16:creationId xmlns:a16="http://schemas.microsoft.com/office/drawing/2014/main" id="{D67F390E-E686-4ABA-BAC4-0CE5EE810AF7}"/>
              </a:ext>
            </a:extLst>
          </p:cNvPr>
          <p:cNvSpPr>
            <a:spLocks xmlns:a="http://schemas.openxmlformats.org/drawingml/2006/main" noGrp="1"/>
          </p:cNvSpPr>
          <p:nvPr/>
        </p:nvSpPr>
        <p:spPr>
          <a:xfrm xmlns:a="http://schemas.openxmlformats.org/drawingml/2006/main">
            <a:off x="685800" y="2095500"/>
            <a:ext cx="4429125"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925" b="1">
                <a:solidFill>
                  <a:srgbClr val="4E4C4E"/>
                </a:solidFill>
                <a:latin typeface="DejaVu Sans"/>
                <a:ea typeface="DejaVu Sans"/>
                <a:cs typeface="DejaVu Sans"/>
              </a:defRPr>
            </a:defPPr>
          </a:lstStyle>
          <a:p xmlns:a="http://schemas.openxmlformats.org/drawingml/2006/main">
            <a:pPr>
              <a:defRPr sz="2925" b="1">
                <a:solidFill>
                  <a:srgbClr val="4E4C4E"/>
                </a:solidFill>
                <a:latin typeface="DejaVu Sans"/>
                <a:ea typeface="DejaVu Sans"/>
                <a:cs typeface="DejaVu Sans"/>
              </a:defRPr>
            </a:pPr>
            <a:r>
              <a:rPr sz="2925" b="1">
                <a:solidFill>
                  <a:srgbClr val="4E4C4E"/>
                </a:solidFill>
                <a:latin typeface="DejaVu Sans"/>
                <a:ea typeface="DejaVu Sans"/>
                <a:cs typeface="DejaVu Sans"/>
              </a:rPr>
              <a:t>Actual calls and remote work require time records.</a:t>
            </a:r>
          </a:p>
        </p:txBody>
      </p:sp>
      <p:sp>
        <p:nvSpPr>
          <p:cNvPr id="3" name="">
            <a:extLst xmlns:a="http://schemas.openxmlformats.org/drawingml/2006/main">
              <a:ext uri="{FF2B5EF4-FFF2-40B4-BE49-F238E27FC236}">
                <a16:creationId xmlns:a16="http://schemas.microsoft.com/office/drawing/2014/main" id="{A595EB63-7107-4D59-A285-2DDB804C7C79}"/>
              </a:ext>
            </a:extLst>
          </p:cNvPr>
          <p:cNvSpPr>
            <a:spLocks xmlns:a="http://schemas.openxmlformats.org/drawingml/2006/main" noGrp="1"/>
          </p:cNvSpPr>
          <p:nvPr/>
        </p:nvSpPr>
        <p:spPr>
          <a:xfrm xmlns:a="http://schemas.openxmlformats.org/drawingml/2006/main">
            <a:off x="6286500" y="2028825"/>
            <a:ext cx="5219700" cy="1152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0">
                <a:solidFill>
                  <a:srgbClr val="4E4C4E"/>
                </a:solidFill>
                <a:latin typeface="DejaVu Sans"/>
                <a:ea typeface="DejaVu Sans"/>
                <a:cs typeface="DejaVu Sans"/>
              </a:defRPr>
            </a:defPPr>
          </a:lstStyle>
          <a:p xmlns:a="http://schemas.openxmlformats.org/drawingml/2006/main">
            <a:pPr>
              <a:defRPr sz="2100" b="0">
                <a:solidFill>
                  <a:srgbClr val="4E4C4E"/>
                </a:solidFill>
                <a:latin typeface="DejaVu Sans"/>
                <a:ea typeface="DejaVu Sans"/>
                <a:cs typeface="DejaVu Sans"/>
              </a:defRPr>
            </a:pPr>
            <a:r>
              <a:rPr sz="2100" b="0">
                <a:solidFill>
                  <a:srgbClr val="4E4C4E"/>
                </a:solidFill>
                <a:latin typeface="DejaVu Sans"/>
                <a:ea typeface="DejaVu Sans"/>
                <a:cs typeface="DejaVu Sans"/>
              </a:rPr>
              <a:t>Restrictions may make an entire on-call period compensable.</a:t>
            </a:r>
          </a:p>
        </p:txBody>
      </p:sp>
      <p:sp>
        <p:nvSpPr>
          <p:cNvPr id="4" name="">
            <a:extLst xmlns:a="http://schemas.openxmlformats.org/drawingml/2006/main">
              <a:ext uri="{FF2B5EF4-FFF2-40B4-BE49-F238E27FC236}">
                <a16:creationId xmlns:a16="http://schemas.microsoft.com/office/drawing/2014/main" id="{B818527A-D553-4FA6-87C8-6C7601D78EB0}"/>
              </a:ext>
            </a:extLst>
          </p:cNvPr>
          <p:cNvSpPr>
            <a:spLocks xmlns:a="http://schemas.openxmlformats.org/drawingml/2006/main" noGrp="1"/>
          </p:cNvSpPr>
          <p:nvPr/>
        </p:nvSpPr>
        <p:spPr>
          <a:xfrm xmlns:a="http://schemas.openxmlformats.org/drawingml/2006/main">
            <a:off x="6286500" y="3324225"/>
            <a:ext cx="5219700" cy="1152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0">
                <a:solidFill>
                  <a:srgbClr val="4E4C4E"/>
                </a:solidFill>
                <a:latin typeface="DejaVu Sans"/>
                <a:ea typeface="DejaVu Sans"/>
                <a:cs typeface="DejaVu Sans"/>
              </a:defRPr>
            </a:defPPr>
          </a:lstStyle>
          <a:p xmlns:a="http://schemas.openxmlformats.org/drawingml/2006/main">
            <a:pPr>
              <a:defRPr sz="2100" b="0">
                <a:solidFill>
                  <a:srgbClr val="4E4C4E"/>
                </a:solidFill>
                <a:latin typeface="DejaVu Sans"/>
                <a:ea typeface="DejaVu Sans"/>
                <a:cs typeface="DejaVu Sans"/>
              </a:defRPr>
            </a:pPr>
            <a:r>
              <a:rPr sz="2100" b="0">
                <a:solidFill>
                  <a:srgbClr val="4E4C4E"/>
                </a:solidFill>
                <a:latin typeface="DejaVu Sans"/>
                <a:ea typeface="DejaVu Sans"/>
                <a:cs typeface="DejaVu Sans"/>
              </a:rPr>
              <a:t>A standby stipend does not settle the hours-worked question.</a:t>
            </a:r>
          </a:p>
        </p:txBody>
      </p:sp>
      <p:sp>
        <p:nvSpPr>
          <p:cNvPr id="5" name="">
            <a:extLst xmlns:a="http://schemas.openxmlformats.org/drawingml/2006/main">
              <a:ext uri="{FF2B5EF4-FFF2-40B4-BE49-F238E27FC236}">
                <a16:creationId xmlns:a16="http://schemas.microsoft.com/office/drawing/2014/main" id="{04E74AC2-C505-4398-BE9E-0C7337CA48AA}"/>
              </a:ext>
            </a:extLst>
          </p:cNvPr>
          <p:cNvSpPr>
            <a:spLocks xmlns:a="http://schemas.openxmlformats.org/drawingml/2006/main" noGrp="1"/>
          </p:cNvSpPr>
          <p:nvPr/>
        </p:nvSpPr>
        <p:spPr>
          <a:xfrm xmlns:a="http://schemas.openxmlformats.org/drawingml/2006/main">
            <a:off x="6286500" y="4619625"/>
            <a:ext cx="5219700" cy="1152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0">
                <a:solidFill>
                  <a:srgbClr val="4E4C4E"/>
                </a:solidFill>
                <a:latin typeface="DejaVu Sans"/>
                <a:ea typeface="DejaVu Sans"/>
                <a:cs typeface="DejaVu Sans"/>
              </a:defRPr>
            </a:defPPr>
          </a:lstStyle>
          <a:p xmlns:a="http://schemas.openxmlformats.org/drawingml/2006/main">
            <a:pPr>
              <a:defRPr sz="2100" b="0">
                <a:solidFill>
                  <a:srgbClr val="4E4C4E"/>
                </a:solidFill>
                <a:latin typeface="DejaVu Sans"/>
                <a:ea typeface="DejaVu Sans"/>
                <a:cs typeface="DejaVu Sans"/>
              </a:defRPr>
            </a:pPr>
            <a:r>
              <a:rPr sz="2100" b="0">
                <a:solidFill>
                  <a:srgbClr val="4E4C4E"/>
                </a:solidFill>
                <a:latin typeface="DejaVu Sans"/>
                <a:ea typeface="DejaVu Sans"/>
                <a:cs typeface="DejaVu Sans"/>
              </a:rPr>
              <a:t>Callout guarantees may exceed actual hours worked.</a:t>
            </a:r>
          </a:p>
        </p:txBody>
      </p:sp>
      <p:sp>
        <p:nvSpPr>
          <p:cNvPr id="6" name="">
            <a:extLst xmlns:a="http://schemas.openxmlformats.org/drawingml/2006/main">
              <a:ext uri="{FF2B5EF4-FFF2-40B4-BE49-F238E27FC236}">
                <a16:creationId xmlns:a16="http://schemas.microsoft.com/office/drawing/2014/main" id="{E8BCB664-6302-494E-BECD-709648EC39F2}"/>
              </a:ext>
            </a:extLst>
          </p:cNvPr>
          <p:cNvSpPr>
            <a:spLocks xmlns:a="http://schemas.openxmlformats.org/drawingml/2006/main" noGrp="1"/>
          </p:cNvSpPr>
          <p:nvPr/>
        </p:nvSpPr>
        <p:spPr>
          <a:xfrm xmlns:a="http://schemas.openxmlformats.org/drawingml/2006/main">
            <a:off x="0" y="6362700"/>
            <a:ext cx="12192000" cy="495300"/>
          </a:xfrm>
          <a:prstGeom xmlns:a="http://schemas.openxmlformats.org/drawingml/2006/main" prst="rect">
            <a:avLst/>
          </a:prstGeom>
          <a:solidFill xmlns:a="http://schemas.openxmlformats.org/drawingml/2006/main">
            <a:srgbClr val="0D2240"/>
          </a:solidFill>
          <a:ln xmlns:a="http://schemas.openxmlformats.org/drawingml/2006/main" w="0">
            <a:noFill/>
          </a:ln>
        </p:spPr>
      </p:sp>
      <p:pic>
        <p:nvPicPr>
          <p:cNvPr id="7" name="">
            <a:extLst xmlns:a="http://schemas.openxmlformats.org/drawingml/2006/main">
              <a:ext uri="{FF2B5EF4-FFF2-40B4-BE49-F238E27FC236}">
                <a16:creationId xmlns:a16="http://schemas.microsoft.com/office/drawing/2014/main" id="{18DDAEE6-09AD-4001-B6F8-276F883F2169}"/>
              </a:ext>
            </a:extLst>
          </p:cNvPr>
          <p:cNvPicPr>
            <a:picLocks xmlns:a="http://schemas.openxmlformats.org/drawingml/2006/main" noChangeAspect="1"/>
          </p:cNvPicPr>
          <p:nvPr/>
        </p:nvPicPr>
        <p:blipFill>
          <a:blip xmlns:r="http://schemas.openxmlformats.org/officeDocument/2006/relationships" xmlns:a="http://schemas.openxmlformats.org/drawingml/2006/main" r:embed="Rfdeea13254c9480e"/>
          <a:srcRect xmlns:a="http://schemas.openxmlformats.org/drawingml/2006/main" l="13145" t="5304" r="13022" b="39408"/>
          <a:stretch xmlns:a="http://schemas.openxmlformats.org/drawingml/2006/main"/>
        </p:blipFill>
        <p:spPr>
          <a:xfrm xmlns:a="http://schemas.openxmlformats.org/drawingml/2006/main">
            <a:off x="209550" y="6448425"/>
            <a:ext cx="809625" cy="314325"/>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E8847745-7D14-43FC-A250-29D210CB996D}"/>
              </a:ext>
            </a:extLst>
          </p:cNvPr>
          <p:cNvSpPr>
            <a:spLocks xmlns:a="http://schemas.openxmlformats.org/drawingml/2006/main" noGrp="1"/>
          </p:cNvSpPr>
          <p:nvPr/>
        </p:nvSpPr>
        <p:spPr>
          <a:xfrm xmlns:a="http://schemas.openxmlformats.org/drawingml/2006/main">
            <a:off x="1304925" y="6486525"/>
            <a:ext cx="9715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975" b="0">
                <a:solidFill>
                  <a:srgbClr val="FFFFFF"/>
                </a:solidFill>
                <a:latin typeface="DejaVu Sans"/>
                <a:ea typeface="DejaVu Sans"/>
                <a:cs typeface="DejaVu Sans"/>
              </a:defRPr>
            </a:defPPr>
          </a:lstStyle>
          <a:p xmlns:a="http://schemas.openxmlformats.org/drawingml/2006/main">
            <a:pPr>
              <a:defRPr sz="975" b="0">
                <a:solidFill>
                  <a:srgbClr val="FFFFFF"/>
                </a:solidFill>
                <a:latin typeface="DejaVu Sans"/>
                <a:ea typeface="DejaVu Sans"/>
                <a:cs typeface="DejaVu Sans"/>
              </a:defRPr>
            </a:pPr>
            <a:r>
              <a:rPr sz="975" b="0">
                <a:solidFill>
                  <a:srgbClr val="FFFFFF"/>
                </a:solidFill>
                <a:latin typeface="DejaVu Sans"/>
                <a:ea typeface="DejaVu Sans"/>
                <a:cs typeface="DejaVu Sans"/>
              </a:rPr>
              <a:t>29 C.F.R. §§ 785.14–.17; 29 C.F.R. pt. 778</a:t>
            </a:r>
          </a:p>
        </p:txBody>
      </p:sp>
      <p:sp>
        <p:nvSpPr>
          <p:cNvPr id="9" name="">
            <a:extLst xmlns:a="http://schemas.openxmlformats.org/drawingml/2006/main">
              <a:ext uri="{FF2B5EF4-FFF2-40B4-BE49-F238E27FC236}">
                <a16:creationId xmlns:a16="http://schemas.microsoft.com/office/drawing/2014/main" id="{97A4E551-7F46-49EF-9363-CCE9320F13A1}"/>
              </a:ext>
            </a:extLst>
          </p:cNvPr>
          <p:cNvSpPr>
            <a:spLocks xmlns:a="http://schemas.openxmlformats.org/drawingml/2006/main" noGrp="1"/>
          </p:cNvSpPr>
          <p:nvPr/>
        </p:nvSpPr>
        <p:spPr>
          <a:xfrm xmlns:a="http://schemas.openxmlformats.org/drawingml/2006/main">
            <a:off x="11287125" y="6477000"/>
            <a:ext cx="523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FFFFFF"/>
                </a:solidFill>
                <a:latin typeface="DejaVu Sans"/>
                <a:ea typeface="DejaVu Sans"/>
                <a:cs typeface="DejaVu Sans"/>
              </a:defRPr>
            </a:defPPr>
          </a:lstStyle>
          <a:p xmlns:a="http://schemas.openxmlformats.org/drawingml/2006/main">
            <a:pPr>
              <a:defRPr sz="1200" b="0">
                <a:solidFill>
                  <a:srgbClr val="FFFFFF"/>
                </a:solidFill>
                <a:latin typeface="DejaVu Sans"/>
                <a:ea typeface="DejaVu Sans"/>
                <a:cs typeface="DejaVu Sans"/>
              </a:defRPr>
            </a:pPr>
            <a:r>
              <a:rPr sz="1200" b="0">
                <a:solidFill>
                  <a:srgbClr val="FFFFFF"/>
                </a:solidFill>
                <a:latin typeface="DejaVu Sans"/>
                <a:ea typeface="DejaVu Sans"/>
                <a:cs typeface="DejaVu Sans"/>
              </a:rPr>
              <a:t>12</a:t>
            </a:r>
          </a:p>
        </p:txBody>
      </p:sp>
    </p:spTree>
    <p:extLst>
      <p:ext uri="{BB962C8B-B14F-4D97-AF65-F5344CB8AC3E}">
        <p14:creationId xmlns:p14="http://schemas.microsoft.com/office/powerpoint/2010/main" val="1617797585"/>
      </p:ext>
    </p:extLst>
  </p:cSld>
</p:sld>
</file>

<file path=ppt/slides/slide13.xml><?xml version="1.0" encoding="utf-8"?>
<p:sld xmlns:p="http://schemas.openxmlformats.org/presentationml/2006/main">
  <p:cSld>
    <p:bg>
      <p:bgPr>
        <a:solidFill xmlns:a="http://schemas.openxmlformats.org/drawingml/2006/main">
          <a:srgbClr val="0D2240"/>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FB3A5C82-BDB7-4CF6-8F3B-AB02A78CA3E2}"/>
              </a:ext>
            </a:extLst>
          </p:cNvPr>
          <p:cNvSpPr>
            <a:spLocks xmlns:a="http://schemas.openxmlformats.org/drawingml/2006/main" noGrp="1"/>
          </p:cNvSpPr>
          <p:nvPr/>
        </p:nvSpPr>
        <p:spPr>
          <a:xfrm xmlns:a="http://schemas.openxmlformats.org/drawingml/2006/main">
            <a:off x="647700" y="457200"/>
            <a:ext cx="10906125"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150" b="1">
                <a:solidFill>
                  <a:srgbClr val="FFFFFF"/>
                </a:solidFill>
                <a:latin typeface="DejaVu Sans"/>
                <a:ea typeface="DejaVu Sans"/>
                <a:cs typeface="DejaVu Sans"/>
              </a:defRPr>
            </a:defPPr>
          </a:lstStyle>
          <a:p xmlns:a="http://schemas.openxmlformats.org/drawingml/2006/main">
            <a:pPr>
              <a:defRPr sz="3150" b="1">
                <a:solidFill>
                  <a:srgbClr val="FFFFFF"/>
                </a:solidFill>
                <a:latin typeface="DejaVu Sans"/>
                <a:ea typeface="DejaVu Sans"/>
                <a:cs typeface="DejaVu Sans"/>
              </a:defRPr>
            </a:pPr>
            <a:r>
              <a:rPr sz="3150" b="1">
                <a:solidFill>
                  <a:srgbClr val="FFFFFF"/>
                </a:solidFill>
                <a:latin typeface="DejaVu Sans"/>
                <a:ea typeface="DejaVu Sans"/>
                <a:cs typeface="DejaVu Sans"/>
              </a:rPr>
              <a:t>Discussion: the water operator</a:t>
            </a:r>
          </a:p>
        </p:txBody>
      </p:sp>
      <p:sp>
        <p:nvSpPr>
          <p:cNvPr id="2" name="">
            <a:extLst xmlns:a="http://schemas.openxmlformats.org/drawingml/2006/main">
              <a:ext uri="{FF2B5EF4-FFF2-40B4-BE49-F238E27FC236}">
                <a16:creationId xmlns:a16="http://schemas.microsoft.com/office/drawing/2014/main" id="{696935DF-9844-4EE9-B336-E54A019077AE}"/>
              </a:ext>
            </a:extLst>
          </p:cNvPr>
          <p:cNvSpPr>
            <a:spLocks xmlns:a="http://schemas.openxmlformats.org/drawingml/2006/main" noGrp="1"/>
          </p:cNvSpPr>
          <p:nvPr/>
        </p:nvSpPr>
        <p:spPr>
          <a:xfrm xmlns:a="http://schemas.openxmlformats.org/drawingml/2006/main">
            <a:off x="685800" y="1581150"/>
            <a:ext cx="99060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500" b="1">
                <a:solidFill>
                  <a:srgbClr val="93B7DA"/>
                </a:solidFill>
                <a:latin typeface="DejaVu Sans"/>
                <a:ea typeface="DejaVu Sans"/>
                <a:cs typeface="DejaVu Sans"/>
              </a:defRPr>
            </a:defPPr>
          </a:lstStyle>
          <a:p xmlns:a="http://schemas.openxmlformats.org/drawingml/2006/main">
            <a:pPr>
              <a:defRPr sz="1500" b="1">
                <a:solidFill>
                  <a:srgbClr val="93B7DA"/>
                </a:solidFill>
                <a:latin typeface="DejaVu Sans"/>
                <a:ea typeface="DejaVu Sans"/>
                <a:cs typeface="DejaVu Sans"/>
              </a:defRPr>
            </a:pPr>
            <a:r>
              <a:rPr sz="1500" b="1">
                <a:solidFill>
                  <a:srgbClr val="93B7DA"/>
                </a:solidFill>
                <a:latin typeface="DejaVu Sans"/>
                <a:ea typeface="DejaVu Sans"/>
                <a:cs typeface="DejaVu Sans"/>
              </a:rPr>
              <a:t>Municipal hypothetical</a:t>
            </a:r>
          </a:p>
        </p:txBody>
      </p:sp>
      <p:sp>
        <p:nvSpPr>
          <p:cNvPr id="3" name="">
            <a:extLst xmlns:a="http://schemas.openxmlformats.org/drawingml/2006/main">
              <a:ext uri="{FF2B5EF4-FFF2-40B4-BE49-F238E27FC236}">
                <a16:creationId xmlns:a16="http://schemas.microsoft.com/office/drawing/2014/main" id="{9A40D8E2-1904-41EB-8749-7B82B20BE7BF}"/>
              </a:ext>
            </a:extLst>
          </p:cNvPr>
          <p:cNvSpPr>
            <a:spLocks xmlns:a="http://schemas.openxmlformats.org/drawingml/2006/main" noGrp="1"/>
          </p:cNvSpPr>
          <p:nvPr/>
        </p:nvSpPr>
        <p:spPr>
          <a:xfrm xmlns:a="http://schemas.openxmlformats.org/drawingml/2006/main">
            <a:off x="685800" y="2181225"/>
            <a:ext cx="3333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93B7DA"/>
                </a:solidFill>
                <a:latin typeface="DejaVu Sans"/>
                <a:ea typeface="DejaVu Sans"/>
                <a:cs typeface="DejaVu Sans"/>
              </a:defRPr>
            </a:defPPr>
          </a:lstStyle>
          <a:p xmlns:a="http://schemas.openxmlformats.org/drawingml/2006/main">
            <a:pPr>
              <a:defRPr sz="3000" b="1">
                <a:solidFill>
                  <a:srgbClr val="93B7DA"/>
                </a:solidFill>
                <a:latin typeface="DejaVu Sans"/>
                <a:ea typeface="DejaVu Sans"/>
                <a:cs typeface="DejaVu Sans"/>
              </a:defRPr>
            </a:pPr>
            <a:r>
              <a:rPr sz="3000" b="1">
                <a:solidFill>
                  <a:srgbClr val="93B7DA"/>
                </a:solidFill>
                <a:latin typeface="DejaVu Sans"/>
                <a:ea typeface="DejaVu Sans"/>
                <a:cs typeface="DejaVu Sans"/>
              </a:rPr>
              <a:t>8:15 p.m.</a:t>
            </a:r>
          </a:p>
        </p:txBody>
      </p:sp>
      <p:sp>
        <p:nvSpPr>
          <p:cNvPr id="4" name="">
            <a:extLst xmlns:a="http://schemas.openxmlformats.org/drawingml/2006/main">
              <a:ext uri="{FF2B5EF4-FFF2-40B4-BE49-F238E27FC236}">
                <a16:creationId xmlns:a16="http://schemas.microsoft.com/office/drawing/2014/main" id="{1A462122-FDD3-40FA-9788-80B668E1CD72}"/>
              </a:ext>
            </a:extLst>
          </p:cNvPr>
          <p:cNvSpPr>
            <a:spLocks xmlns:a="http://schemas.openxmlformats.org/drawingml/2006/main" noGrp="1"/>
          </p:cNvSpPr>
          <p:nvPr/>
        </p:nvSpPr>
        <p:spPr>
          <a:xfrm xmlns:a="http://schemas.openxmlformats.org/drawingml/2006/main">
            <a:off x="685800" y="2981325"/>
            <a:ext cx="3333750" cy="1362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0">
                <a:solidFill>
                  <a:srgbClr val="FFFFFF"/>
                </a:solidFill>
                <a:latin typeface="DejaVu Sans"/>
                <a:ea typeface="DejaVu Sans"/>
                <a:cs typeface="DejaVu Sans"/>
              </a:defRPr>
            </a:defPPr>
          </a:lstStyle>
          <a:p xmlns:a="http://schemas.openxmlformats.org/drawingml/2006/main">
            <a:pPr>
              <a:defRPr sz="2100" b="0">
                <a:solidFill>
                  <a:srgbClr val="FFFFFF"/>
                </a:solidFill>
                <a:latin typeface="DejaVu Sans"/>
                <a:ea typeface="DejaVu Sans"/>
                <a:cs typeface="DejaVu Sans"/>
              </a:defRPr>
            </a:pPr>
            <a:r>
              <a:rPr sz="2100" b="0">
                <a:solidFill>
                  <a:srgbClr val="FFFFFF"/>
                </a:solidFill>
                <a:latin typeface="DejaVu Sans"/>
                <a:ea typeface="DejaVu Sans"/>
                <a:cs typeface="DejaVu Sans"/>
              </a:rPr>
              <a:t>An alert arrives at 8:15 p.m.</a:t>
            </a:r>
          </a:p>
        </p:txBody>
      </p:sp>
      <p:sp>
        <p:nvSpPr>
          <p:cNvPr id="5" name="">
            <a:extLst xmlns:a="http://schemas.openxmlformats.org/drawingml/2006/main">
              <a:ext uri="{FF2B5EF4-FFF2-40B4-BE49-F238E27FC236}">
                <a16:creationId xmlns:a16="http://schemas.microsoft.com/office/drawing/2014/main" id="{49F4FA3F-0D97-437E-B050-8DB2CF661748}"/>
              </a:ext>
            </a:extLst>
          </p:cNvPr>
          <p:cNvSpPr>
            <a:spLocks xmlns:a="http://schemas.openxmlformats.org/drawingml/2006/main" noGrp="1"/>
          </p:cNvSpPr>
          <p:nvPr/>
        </p:nvSpPr>
        <p:spPr>
          <a:xfrm xmlns:a="http://schemas.openxmlformats.org/drawingml/2006/main">
            <a:off x="4400550" y="2181225"/>
            <a:ext cx="3333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93B7DA"/>
                </a:solidFill>
                <a:latin typeface="DejaVu Sans"/>
                <a:ea typeface="DejaVu Sans"/>
                <a:cs typeface="DejaVu Sans"/>
              </a:defRPr>
            </a:defPPr>
          </a:lstStyle>
          <a:p xmlns:a="http://schemas.openxmlformats.org/drawingml/2006/main">
            <a:pPr>
              <a:defRPr sz="3000" b="1">
                <a:solidFill>
                  <a:srgbClr val="93B7DA"/>
                </a:solidFill>
                <a:latin typeface="DejaVu Sans"/>
                <a:ea typeface="DejaVu Sans"/>
                <a:cs typeface="DejaVu Sans"/>
              </a:defRPr>
            </a:pPr>
            <a:r>
              <a:rPr sz="3000" b="1">
                <a:solidFill>
                  <a:srgbClr val="93B7DA"/>
                </a:solidFill>
                <a:latin typeface="DejaVu Sans"/>
                <a:ea typeface="DejaVu Sans"/>
                <a:cs typeface="DejaVu Sans"/>
              </a:rPr>
              <a:t>12 minutes</a:t>
            </a:r>
          </a:p>
        </p:txBody>
      </p:sp>
      <p:sp>
        <p:nvSpPr>
          <p:cNvPr id="6" name="">
            <a:extLst xmlns:a="http://schemas.openxmlformats.org/drawingml/2006/main">
              <a:ext uri="{FF2B5EF4-FFF2-40B4-BE49-F238E27FC236}">
                <a16:creationId xmlns:a16="http://schemas.microsoft.com/office/drawing/2014/main" id="{71571CEE-7D88-45C2-822A-EC762AF0A314}"/>
              </a:ext>
            </a:extLst>
          </p:cNvPr>
          <p:cNvSpPr>
            <a:spLocks xmlns:a="http://schemas.openxmlformats.org/drawingml/2006/main" noGrp="1"/>
          </p:cNvSpPr>
          <p:nvPr/>
        </p:nvSpPr>
        <p:spPr>
          <a:xfrm xmlns:a="http://schemas.openxmlformats.org/drawingml/2006/main">
            <a:off x="4400550" y="2981325"/>
            <a:ext cx="3333750" cy="1362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0">
                <a:solidFill>
                  <a:srgbClr val="FFFFFF"/>
                </a:solidFill>
                <a:latin typeface="DejaVu Sans"/>
                <a:ea typeface="DejaVu Sans"/>
                <a:cs typeface="DejaVu Sans"/>
              </a:defRPr>
            </a:defPPr>
          </a:lstStyle>
          <a:p xmlns:a="http://schemas.openxmlformats.org/drawingml/2006/main">
            <a:pPr>
              <a:defRPr sz="2100" b="0">
                <a:solidFill>
                  <a:srgbClr val="FFFFFF"/>
                </a:solidFill>
                <a:latin typeface="DejaVu Sans"/>
                <a:ea typeface="DejaVu Sans"/>
                <a:cs typeface="DejaVu Sans"/>
              </a:defRPr>
            </a:pPr>
            <a:r>
              <a:rPr sz="2100" b="0">
                <a:solidFill>
                  <a:srgbClr val="FFFFFF"/>
                </a:solidFill>
                <a:latin typeface="DejaVu Sans"/>
                <a:ea typeface="DejaVu Sans"/>
                <a:cs typeface="DejaVu Sans"/>
              </a:rPr>
              <a:t>The operator checks the system for 12 minutes.</a:t>
            </a:r>
          </a:p>
        </p:txBody>
      </p:sp>
      <p:sp>
        <p:nvSpPr>
          <p:cNvPr id="7" name="">
            <a:extLst xmlns:a="http://schemas.openxmlformats.org/drawingml/2006/main">
              <a:ext uri="{FF2B5EF4-FFF2-40B4-BE49-F238E27FC236}">
                <a16:creationId xmlns:a16="http://schemas.microsoft.com/office/drawing/2014/main" id="{BD5DDC5F-E02E-4A56-A539-461A1AE0423F}"/>
              </a:ext>
            </a:extLst>
          </p:cNvPr>
          <p:cNvSpPr>
            <a:spLocks xmlns:a="http://schemas.openxmlformats.org/drawingml/2006/main" noGrp="1"/>
          </p:cNvSpPr>
          <p:nvPr/>
        </p:nvSpPr>
        <p:spPr>
          <a:xfrm xmlns:a="http://schemas.openxmlformats.org/drawingml/2006/main">
            <a:off x="8115300" y="2181225"/>
            <a:ext cx="3333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93B7DA"/>
                </a:solidFill>
                <a:latin typeface="DejaVu Sans"/>
                <a:ea typeface="DejaVu Sans"/>
                <a:cs typeface="DejaVu Sans"/>
              </a:defRPr>
            </a:defPPr>
          </a:lstStyle>
          <a:p xmlns:a="http://schemas.openxmlformats.org/drawingml/2006/main">
            <a:pPr>
              <a:defRPr sz="3000" b="1">
                <a:solidFill>
                  <a:srgbClr val="93B7DA"/>
                </a:solidFill>
                <a:latin typeface="DejaVu Sans"/>
                <a:ea typeface="DejaVu Sans"/>
                <a:cs typeface="DejaVu Sans"/>
              </a:defRPr>
            </a:pPr>
            <a:r>
              <a:rPr sz="3000" b="1">
                <a:solidFill>
                  <a:srgbClr val="93B7DA"/>
                </a:solidFill>
                <a:latin typeface="DejaVu Sans"/>
                <a:ea typeface="DejaVu Sans"/>
                <a:cs typeface="DejaVu Sans"/>
              </a:rPr>
              <a:t>18 minutes</a:t>
            </a:r>
          </a:p>
        </p:txBody>
      </p:sp>
      <p:sp>
        <p:nvSpPr>
          <p:cNvPr id="8" name="">
            <a:extLst xmlns:a="http://schemas.openxmlformats.org/drawingml/2006/main">
              <a:ext uri="{FF2B5EF4-FFF2-40B4-BE49-F238E27FC236}">
                <a16:creationId xmlns:a16="http://schemas.microsoft.com/office/drawing/2014/main" id="{320352C2-C787-4279-9761-C43C7F84538E}"/>
              </a:ext>
            </a:extLst>
          </p:cNvPr>
          <p:cNvSpPr>
            <a:spLocks xmlns:a="http://schemas.openxmlformats.org/drawingml/2006/main" noGrp="1"/>
          </p:cNvSpPr>
          <p:nvPr/>
        </p:nvSpPr>
        <p:spPr>
          <a:xfrm xmlns:a="http://schemas.openxmlformats.org/drawingml/2006/main">
            <a:off x="8115300" y="2981325"/>
            <a:ext cx="3333750" cy="1362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0">
                <a:solidFill>
                  <a:srgbClr val="FFFFFF"/>
                </a:solidFill>
                <a:latin typeface="DejaVu Sans"/>
                <a:ea typeface="DejaVu Sans"/>
                <a:cs typeface="DejaVu Sans"/>
              </a:defRPr>
            </a:defPPr>
          </a:lstStyle>
          <a:p xmlns:a="http://schemas.openxmlformats.org/drawingml/2006/main">
            <a:pPr>
              <a:defRPr sz="2100" b="0">
                <a:solidFill>
                  <a:srgbClr val="FFFFFF"/>
                </a:solidFill>
                <a:latin typeface="DejaVu Sans"/>
                <a:ea typeface="DejaVu Sans"/>
                <a:cs typeface="DejaVu Sans"/>
              </a:defRPr>
            </a:pPr>
            <a:r>
              <a:rPr sz="2100" b="0">
                <a:solidFill>
                  <a:srgbClr val="FFFFFF"/>
                </a:solidFill>
                <a:latin typeface="DejaVu Sans"/>
                <a:ea typeface="DejaVu Sans"/>
                <a:cs typeface="DejaVu Sans"/>
              </a:rPr>
              <a:t>A second alert requires 18 minutes of remote work.</a:t>
            </a:r>
          </a:p>
        </p:txBody>
      </p:sp>
      <p:sp>
        <p:nvSpPr>
          <p:cNvPr id="9" name="">
            <a:extLst xmlns:a="http://schemas.openxmlformats.org/drawingml/2006/main">
              <a:ext uri="{FF2B5EF4-FFF2-40B4-BE49-F238E27FC236}">
                <a16:creationId xmlns:a16="http://schemas.microsoft.com/office/drawing/2014/main" id="{8B926FAC-2F14-4E04-AD8C-FD22B618333C}"/>
              </a:ext>
            </a:extLst>
          </p:cNvPr>
          <p:cNvSpPr>
            <a:spLocks xmlns:a="http://schemas.openxmlformats.org/drawingml/2006/main" noGrp="1"/>
          </p:cNvSpPr>
          <p:nvPr/>
        </p:nvSpPr>
        <p:spPr>
          <a:xfrm xmlns:a="http://schemas.openxmlformats.org/drawingml/2006/main">
            <a:off x="685800" y="5257800"/>
            <a:ext cx="10668000" cy="828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400" b="1">
                <a:solidFill>
                  <a:srgbClr val="FFFFFF"/>
                </a:solidFill>
                <a:latin typeface="DejaVu Sans"/>
                <a:ea typeface="DejaVu Sans"/>
                <a:cs typeface="DejaVu Sans"/>
              </a:defRPr>
            </a:defPPr>
          </a:lstStyle>
          <a:p xmlns:a="http://schemas.openxmlformats.org/drawingml/2006/main">
            <a:pPr>
              <a:defRPr sz="2400" b="1">
                <a:solidFill>
                  <a:srgbClr val="FFFFFF"/>
                </a:solidFill>
                <a:latin typeface="DejaVu Sans"/>
                <a:ea typeface="DejaVu Sans"/>
                <a:cs typeface="DejaVu Sans"/>
              </a:defRPr>
            </a:pPr>
            <a:r>
              <a:rPr sz="2400" b="1">
                <a:solidFill>
                  <a:srgbClr val="FFFFFF"/>
                </a:solidFill>
                <a:latin typeface="DejaVu Sans"/>
                <a:ea typeface="DejaVu Sans"/>
                <a:cs typeface="DejaVu Sans"/>
              </a:rPr>
              <a:t>How will the city capture the additional 30 minutes?</a:t>
            </a:r>
          </a:p>
        </p:txBody>
      </p:sp>
      <p:sp>
        <p:nvSpPr>
          <p:cNvPr id="10" name="">
            <a:extLst xmlns:a="http://schemas.openxmlformats.org/drawingml/2006/main">
              <a:ext uri="{FF2B5EF4-FFF2-40B4-BE49-F238E27FC236}">
                <a16:creationId xmlns:a16="http://schemas.microsoft.com/office/drawing/2014/main" id="{703C4A6E-05D2-4847-9887-F821E7E8F6BE}"/>
              </a:ext>
            </a:extLst>
          </p:cNvPr>
          <p:cNvSpPr>
            <a:spLocks xmlns:a="http://schemas.openxmlformats.org/drawingml/2006/main" noGrp="1"/>
          </p:cNvSpPr>
          <p:nvPr/>
        </p:nvSpPr>
        <p:spPr>
          <a:xfrm xmlns:a="http://schemas.openxmlformats.org/drawingml/2006/main">
            <a:off x="0" y="6362700"/>
            <a:ext cx="12192000" cy="495300"/>
          </a:xfrm>
          <a:prstGeom xmlns:a="http://schemas.openxmlformats.org/drawingml/2006/main" prst="rect">
            <a:avLst/>
          </a:prstGeom>
          <a:solidFill xmlns:a="http://schemas.openxmlformats.org/drawingml/2006/main">
            <a:srgbClr val="0D2240"/>
          </a:solidFill>
          <a:ln xmlns:a="http://schemas.openxmlformats.org/drawingml/2006/main" w="0">
            <a:noFill/>
          </a:ln>
        </p:spPr>
      </p:sp>
      <p:pic>
        <p:nvPicPr>
          <p:cNvPr id="11" name="">
            <a:extLst xmlns:a="http://schemas.openxmlformats.org/drawingml/2006/main">
              <a:ext uri="{FF2B5EF4-FFF2-40B4-BE49-F238E27FC236}">
                <a16:creationId xmlns:a16="http://schemas.microsoft.com/office/drawing/2014/main" id="{20B9B688-8B9B-4153-A337-6BD2A65EA09E}"/>
              </a:ext>
            </a:extLst>
          </p:cNvPr>
          <p:cNvPicPr>
            <a:picLocks xmlns:a="http://schemas.openxmlformats.org/drawingml/2006/main" noChangeAspect="1"/>
          </p:cNvPicPr>
          <p:nvPr/>
        </p:nvPicPr>
        <p:blipFill>
          <a:blip xmlns:r="http://schemas.openxmlformats.org/officeDocument/2006/relationships" xmlns:a="http://schemas.openxmlformats.org/drawingml/2006/main" r:embed="R96150186d4254325"/>
          <a:srcRect xmlns:a="http://schemas.openxmlformats.org/drawingml/2006/main" l="13145" t="5304" r="13022" b="39408"/>
          <a:stretch xmlns:a="http://schemas.openxmlformats.org/drawingml/2006/main"/>
        </p:blipFill>
        <p:spPr>
          <a:xfrm xmlns:a="http://schemas.openxmlformats.org/drawingml/2006/main">
            <a:off x="209550" y="6448425"/>
            <a:ext cx="809625" cy="314325"/>
          </a:xfrm>
          <a:prstGeom xmlns:a="http://schemas.openxmlformats.org/drawingml/2006/main" prst="rect">
            <a:avLst/>
          </a:prstGeom>
        </p:spPr>
      </p:pic>
      <p:sp>
        <p:nvSpPr>
          <p:cNvPr id="12" name="">
            <a:extLst xmlns:a="http://schemas.openxmlformats.org/drawingml/2006/main">
              <a:ext uri="{FF2B5EF4-FFF2-40B4-BE49-F238E27FC236}">
                <a16:creationId xmlns:a16="http://schemas.microsoft.com/office/drawing/2014/main" id="{FE84FC25-6271-4B15-81B7-7F2C26D92C14}"/>
              </a:ext>
            </a:extLst>
          </p:cNvPr>
          <p:cNvSpPr>
            <a:spLocks xmlns:a="http://schemas.openxmlformats.org/drawingml/2006/main" noGrp="1"/>
          </p:cNvSpPr>
          <p:nvPr/>
        </p:nvSpPr>
        <p:spPr>
          <a:xfrm xmlns:a="http://schemas.openxmlformats.org/drawingml/2006/main">
            <a:off x="1304925" y="6486525"/>
            <a:ext cx="9715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975" b="0">
                <a:solidFill>
                  <a:srgbClr val="FFFFFF"/>
                </a:solidFill>
                <a:latin typeface="DejaVu Sans"/>
                <a:ea typeface="DejaVu Sans"/>
                <a:cs typeface="DejaVu Sans"/>
              </a:defRPr>
            </a:defPPr>
          </a:lstStyle>
          <a:p xmlns:a="http://schemas.openxmlformats.org/drawingml/2006/main">
            <a:pPr>
              <a:defRPr sz="975" b="0">
                <a:solidFill>
                  <a:srgbClr val="FFFFFF"/>
                </a:solidFill>
                <a:latin typeface="DejaVu Sans"/>
                <a:ea typeface="DejaVu Sans"/>
                <a:cs typeface="DejaVu Sans"/>
              </a:defRPr>
            </a:pPr>
            <a:r>
              <a:rPr sz="975" b="0">
                <a:solidFill>
                  <a:srgbClr val="FFFFFF"/>
                </a:solidFill>
                <a:latin typeface="DejaVu Sans"/>
                <a:ea typeface="DejaVu Sans"/>
                <a:cs typeface="DejaVu Sans"/>
              </a:rPr>
              <a:t>29 C.F.R. §§ 785.11–.17</a:t>
            </a:r>
          </a:p>
        </p:txBody>
      </p:sp>
      <p:sp>
        <p:nvSpPr>
          <p:cNvPr id="13" name="">
            <a:extLst xmlns:a="http://schemas.openxmlformats.org/drawingml/2006/main">
              <a:ext uri="{FF2B5EF4-FFF2-40B4-BE49-F238E27FC236}">
                <a16:creationId xmlns:a16="http://schemas.microsoft.com/office/drawing/2014/main" id="{6D100D50-AEE0-4662-9CD9-4DD4AF370E10}"/>
              </a:ext>
            </a:extLst>
          </p:cNvPr>
          <p:cNvSpPr>
            <a:spLocks xmlns:a="http://schemas.openxmlformats.org/drawingml/2006/main" noGrp="1"/>
          </p:cNvSpPr>
          <p:nvPr/>
        </p:nvSpPr>
        <p:spPr>
          <a:xfrm xmlns:a="http://schemas.openxmlformats.org/drawingml/2006/main">
            <a:off x="11287125" y="6477000"/>
            <a:ext cx="523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FFFFFF"/>
                </a:solidFill>
                <a:latin typeface="DejaVu Sans"/>
                <a:ea typeface="DejaVu Sans"/>
                <a:cs typeface="DejaVu Sans"/>
              </a:defRPr>
            </a:defPPr>
          </a:lstStyle>
          <a:p xmlns:a="http://schemas.openxmlformats.org/drawingml/2006/main">
            <a:pPr>
              <a:defRPr sz="1200" b="0">
                <a:solidFill>
                  <a:srgbClr val="FFFFFF"/>
                </a:solidFill>
                <a:latin typeface="DejaVu Sans"/>
                <a:ea typeface="DejaVu Sans"/>
                <a:cs typeface="DejaVu Sans"/>
              </a:defRPr>
            </a:pPr>
            <a:r>
              <a:rPr sz="1200" b="0">
                <a:solidFill>
                  <a:srgbClr val="FFFFFF"/>
                </a:solidFill>
                <a:latin typeface="DejaVu Sans"/>
                <a:ea typeface="DejaVu Sans"/>
                <a:cs typeface="DejaVu Sans"/>
              </a:rPr>
              <a:t>13</a:t>
            </a:r>
          </a:p>
        </p:txBody>
      </p:sp>
    </p:spTree>
    <p:extLst>
      <p:ext uri="{BB962C8B-B14F-4D97-AF65-F5344CB8AC3E}">
        <p14:creationId xmlns:p14="http://schemas.microsoft.com/office/powerpoint/2010/main" val="548479094"/>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613C8072-67D1-4FDD-A67A-063AB5128C92}"/>
              </a:ext>
            </a:extLst>
          </p:cNvPr>
          <p:cNvSpPr>
            <a:spLocks xmlns:a="http://schemas.openxmlformats.org/drawingml/2006/main" noGrp="1"/>
          </p:cNvSpPr>
          <p:nvPr/>
        </p:nvSpPr>
        <p:spPr>
          <a:xfrm xmlns:a="http://schemas.openxmlformats.org/drawingml/2006/main">
            <a:off x="647700" y="457200"/>
            <a:ext cx="10906125"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150" b="1">
                <a:solidFill>
                  <a:srgbClr val="4E4C4E"/>
                </a:solidFill>
                <a:latin typeface="DejaVu Sans"/>
                <a:ea typeface="DejaVu Sans"/>
                <a:cs typeface="DejaVu Sans"/>
              </a:defRPr>
            </a:defPPr>
          </a:lstStyle>
          <a:p xmlns:a="http://schemas.openxmlformats.org/drawingml/2006/main">
            <a:pPr>
              <a:defRPr sz="3150" b="1">
                <a:solidFill>
                  <a:srgbClr val="4E4C4E"/>
                </a:solidFill>
                <a:latin typeface="DejaVu Sans"/>
                <a:ea typeface="DejaVu Sans"/>
                <a:cs typeface="DejaVu Sans"/>
              </a:defRPr>
            </a:pPr>
            <a:r>
              <a:rPr sz="3150" b="1">
                <a:solidFill>
                  <a:srgbClr val="4E4C4E"/>
                </a:solidFill>
                <a:latin typeface="DejaVu Sans"/>
                <a:ea typeface="DejaVu Sans"/>
                <a:cs typeface="DejaVu Sans"/>
              </a:rPr>
              <a:t>The workweek controls ordinary overtime</a:t>
            </a:r>
          </a:p>
        </p:txBody>
      </p:sp>
      <p:graphicFrame>
        <p:nvGraphicFramePr>
          <p:cNvPr id="2" name="">
            <a:extLst xmlns:a="http://schemas.openxmlformats.org/drawingml/2006/main">
              <a:ext uri="{FF2B5EF4-FFF2-40B4-BE49-F238E27FC236}">
                <a16:creationId xmlns:a16="http://schemas.microsoft.com/office/drawing/2014/main" id="{2AEEADD9-D151-4691-B72A-E774A1F1705F}"/>
              </a:ext>
            </a:extLst>
          </p:cNvPr>
          <p:cNvGraphicFramePr/>
          <p:nvPr/>
        </p:nvGraphicFramePr>
        <p:xfrm>
          <a:off xmlns:a="http://schemas.openxmlformats.org/drawingml/2006/main" x="647700" y="1828800"/>
          <a:ext xmlns:a="http://schemas.openxmlformats.org/drawingml/2006/main" cx="10896600" cy="3429000"/>
        </p:xfrm>
        <a:graphic xmlns:a="http://schemas.openxmlformats.org/drawingml/2006/main">
          <a:graphicData uri="http://schemas.openxmlformats.org/drawingml/2006/table">
            <a:tbl>
              <a:tblPr/>
              <a:tblGrid>
                <a:gridCol w="3143250"/>
                <a:gridCol w="2857500"/>
                <a:gridCol w="4667250"/>
              </a:tblGrid>
              <a:tr h="1143000">
                <a:tc>
                  <a:txBody>
                    <a:bodyPr/>
                    <a:lstStyle/>
                    <a:p>
                      <a:r>
                        <a:rPr sz="1875" b="1">
                          <a:solidFill>
                            <a:srgbClr val="FFFFFF"/>
                          </a:solidFill>
                          <a:latin typeface="DejaVu Sans"/>
                          <a:ea typeface="DejaVu Sans"/>
                          <a:cs typeface="DejaVu Sans"/>
                        </a:rPr>
                        <a:t>Week 1</a:t>
                      </a:r>
                    </a:p>
                  </a:txBody>
                  <a:tcPr marL="91440" marR="91440" marT="45720" marB="45720">
                    <a:solidFill>
                      <a:srgbClr val="164781"/>
                    </a:solidFill>
                  </a:tcPr>
                </a:tc>
                <a:tc>
                  <a:txBody>
                    <a:bodyPr/>
                    <a:lstStyle/>
                    <a:p>
                      <a:r>
                        <a:rPr sz="1875" b="1">
                          <a:solidFill>
                            <a:srgbClr val="FFFFFF"/>
                          </a:solidFill>
                          <a:latin typeface="DejaVu Sans"/>
                          <a:ea typeface="DejaVu Sans"/>
                          <a:cs typeface="DejaVu Sans"/>
                        </a:rPr>
                        <a:t>Week 2</a:t>
                      </a:r>
                    </a:p>
                  </a:txBody>
                  <a:tcPr marL="91440" marR="91440" marT="45720" marB="45720">
                    <a:solidFill>
                      <a:srgbClr val="164781"/>
                    </a:solidFill>
                  </a:tcPr>
                </a:tc>
                <a:tc>
                  <a:txBody>
                    <a:bodyPr/>
                    <a:lstStyle/>
                    <a:p>
                      <a:r>
                        <a:rPr sz="1875" b="1">
                          <a:solidFill>
                            <a:srgbClr val="FFFFFF"/>
                          </a:solidFill>
                          <a:latin typeface="DejaVu Sans"/>
                          <a:ea typeface="DejaVu Sans"/>
                          <a:cs typeface="DejaVu Sans"/>
                        </a:rPr>
                        <a:t>FLSA result</a:t>
                      </a:r>
                    </a:p>
                  </a:txBody>
                  <a:tcPr marL="91440" marR="91440" marT="45720" marB="45720">
                    <a:solidFill>
                      <a:srgbClr val="164781"/>
                    </a:solidFill>
                  </a:tcPr>
                </a:tc>
              </a:tr>
              <a:tr h="1143000">
                <a:tc>
                  <a:txBody>
                    <a:bodyPr/>
                    <a:lstStyle/>
                    <a:p>
                      <a:r>
                        <a:rPr sz="1875" b="0">
                          <a:solidFill>
                            <a:srgbClr val="4E4C4E"/>
                          </a:solidFill>
                          <a:latin typeface="DejaVu Sans"/>
                          <a:ea typeface="DejaVu Sans"/>
                          <a:cs typeface="DejaVu Sans"/>
                        </a:rPr>
                        <a:t>46 hours worked</a:t>
                      </a:r>
                    </a:p>
                  </a:txBody>
                  <a:tcPr marL="91440" marR="91440" marT="45720" marB="45720">
                    <a:solidFill>
                      <a:srgbClr val="EAF0F5"/>
                    </a:solidFill>
                  </a:tcPr>
                </a:tc>
                <a:tc>
                  <a:txBody>
                    <a:bodyPr/>
                    <a:lstStyle/>
                    <a:p>
                      <a:r>
                        <a:rPr sz="1875" b="0">
                          <a:solidFill>
                            <a:srgbClr val="4E4C4E"/>
                          </a:solidFill>
                          <a:latin typeface="DejaVu Sans"/>
                          <a:ea typeface="DejaVu Sans"/>
                          <a:cs typeface="DejaVu Sans"/>
                        </a:rPr>
                        <a:t>34 hours worked</a:t>
                      </a:r>
                    </a:p>
                  </a:txBody>
                  <a:tcPr marL="91440" marR="91440" marT="45720" marB="45720">
                    <a:solidFill>
                      <a:srgbClr val="EAF0F5"/>
                    </a:solidFill>
                  </a:tcPr>
                </a:tc>
                <a:tc>
                  <a:txBody>
                    <a:bodyPr/>
                    <a:lstStyle/>
                    <a:p>
                      <a:r>
                        <a:rPr sz="1875" b="0">
                          <a:solidFill>
                            <a:srgbClr val="4E4C4E"/>
                          </a:solidFill>
                          <a:latin typeface="DejaVu Sans"/>
                          <a:ea typeface="DejaVu Sans"/>
                          <a:cs typeface="DejaVu Sans"/>
                        </a:rPr>
                        <a:t>6 overtime hours in Week 1</a:t>
                      </a:r>
                    </a:p>
                  </a:txBody>
                  <a:tcPr marL="91440" marR="91440" marT="45720" marB="45720">
                    <a:solidFill>
                      <a:srgbClr val="EAF0F5"/>
                    </a:solidFill>
                  </a:tcPr>
                </a:tc>
              </a:tr>
              <a:tr h="1143000">
                <a:tc>
                  <a:txBody>
                    <a:bodyPr/>
                    <a:lstStyle/>
                    <a:p>
                      <a:r>
                        <a:rPr sz="1875" b="0">
                          <a:solidFill>
                            <a:srgbClr val="4E4C4E"/>
                          </a:solidFill>
                          <a:latin typeface="DejaVu Sans"/>
                          <a:ea typeface="DejaVu Sans"/>
                          <a:cs typeface="DejaVu Sans"/>
                        </a:rPr>
                        <a:t>36 hours worked + 8 holiday hours</a:t>
                      </a:r>
                    </a:p>
                  </a:txBody>
                  <a:tcPr marL="91440" marR="91440" marT="45720" marB="45720">
                    <a:solidFill>
                      <a:srgbClr val="F7F8FA"/>
                    </a:solidFill>
                  </a:tcPr>
                </a:tc>
                <a:tc>
                  <a:txBody>
                    <a:bodyPr/>
                    <a:lstStyle/>
                    <a:p>
                      <a:r>
                        <a:rPr sz="1875" b="0">
                          <a:solidFill>
                            <a:srgbClr val="4E4C4E"/>
                          </a:solidFill>
                          <a:latin typeface="DejaVu Sans"/>
                          <a:ea typeface="DejaVu Sans"/>
                          <a:cs typeface="DejaVu Sans"/>
                        </a:rPr>
                        <a:t>40 hours worked</a:t>
                      </a:r>
                    </a:p>
                  </a:txBody>
                  <a:tcPr marL="91440" marR="91440" marT="45720" marB="45720">
                    <a:solidFill>
                      <a:srgbClr val="F7F8FA"/>
                    </a:solidFill>
                  </a:tcPr>
                </a:tc>
                <a:tc>
                  <a:txBody>
                    <a:bodyPr/>
                    <a:lstStyle/>
                    <a:p>
                      <a:r>
                        <a:rPr sz="1875" b="0">
                          <a:solidFill>
                            <a:srgbClr val="4E4C4E"/>
                          </a:solidFill>
                          <a:latin typeface="DejaVu Sans"/>
                          <a:ea typeface="DejaVu Sans"/>
                          <a:cs typeface="DejaVu Sans"/>
                        </a:rPr>
                        <a:t>No Week 1 statutory overtime</a:t>
                      </a:r>
                    </a:p>
                    <a:p>
                      <a:r>
                        <a:rPr sz="1875" b="0">
                          <a:solidFill>
                            <a:srgbClr val="4E4C4E"/>
                          </a:solidFill>
                          <a:latin typeface="DejaVu Sans"/>
                          <a:ea typeface="DejaVu Sans"/>
                          <a:cs typeface="DejaVu Sans"/>
                        </a:rPr>
                        <a:t>from leave alone</a:t>
                      </a:r>
                    </a:p>
                  </a:txBody>
                  <a:tcPr marL="91440" marR="91440" marT="45720" marB="45720">
                    <a:solidFill>
                      <a:srgbClr val="F7F8FA"/>
                    </a:solidFill>
                  </a:tcPr>
                </a:tc>
              </a:tr>
            </a:tbl>
          </a:graphicData>
        </a:graphic>
      </p:graphicFrame>
      <p:sp>
        <p:nvSpPr>
          <p:cNvPr id="3" name="">
            <a:extLst xmlns:a="http://schemas.openxmlformats.org/drawingml/2006/main">
              <a:ext uri="{FF2B5EF4-FFF2-40B4-BE49-F238E27FC236}">
                <a16:creationId xmlns:a16="http://schemas.microsoft.com/office/drawing/2014/main" id="{569F42AB-C433-4DC4-93B2-0BC73FF7E54D}"/>
              </a:ext>
            </a:extLst>
          </p:cNvPr>
          <p:cNvSpPr>
            <a:spLocks xmlns:a="http://schemas.openxmlformats.org/drawingml/2006/main" noGrp="1"/>
          </p:cNvSpPr>
          <p:nvPr/>
        </p:nvSpPr>
        <p:spPr>
          <a:xfrm xmlns:a="http://schemas.openxmlformats.org/drawingml/2006/main">
            <a:off x="0" y="6362700"/>
            <a:ext cx="12192000" cy="495300"/>
          </a:xfrm>
          <a:prstGeom xmlns:a="http://schemas.openxmlformats.org/drawingml/2006/main" prst="rect">
            <a:avLst/>
          </a:prstGeom>
          <a:solidFill xmlns:a="http://schemas.openxmlformats.org/drawingml/2006/main">
            <a:srgbClr val="0D2240"/>
          </a:solidFill>
          <a:ln xmlns:a="http://schemas.openxmlformats.org/drawingml/2006/main" w="0">
            <a:noFill/>
          </a:ln>
        </p:spPr>
      </p:sp>
      <p:pic>
        <p:nvPicPr>
          <p:cNvPr id="4" name="">
            <a:extLst xmlns:a="http://schemas.openxmlformats.org/drawingml/2006/main">
              <a:ext uri="{FF2B5EF4-FFF2-40B4-BE49-F238E27FC236}">
                <a16:creationId xmlns:a16="http://schemas.microsoft.com/office/drawing/2014/main" id="{9F4058B2-6DE5-4D42-8726-E0892AAC5FF3}"/>
              </a:ext>
            </a:extLst>
          </p:cNvPr>
          <p:cNvPicPr>
            <a:picLocks xmlns:a="http://schemas.openxmlformats.org/drawingml/2006/main" noChangeAspect="1"/>
          </p:cNvPicPr>
          <p:nvPr/>
        </p:nvPicPr>
        <p:blipFill>
          <a:blip xmlns:r="http://schemas.openxmlformats.org/officeDocument/2006/relationships" xmlns:a="http://schemas.openxmlformats.org/drawingml/2006/main" r:embed="R6446221a07bd4dc0"/>
          <a:srcRect xmlns:a="http://schemas.openxmlformats.org/drawingml/2006/main" l="13145" t="5304" r="13022" b="39408"/>
          <a:stretch xmlns:a="http://schemas.openxmlformats.org/drawingml/2006/main"/>
        </p:blipFill>
        <p:spPr>
          <a:xfrm xmlns:a="http://schemas.openxmlformats.org/drawingml/2006/main">
            <a:off x="209550" y="6448425"/>
            <a:ext cx="809625" cy="314325"/>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5F5DE4BC-FF1A-49B3-B3E5-C9DBD4A58870}"/>
              </a:ext>
            </a:extLst>
          </p:cNvPr>
          <p:cNvSpPr>
            <a:spLocks xmlns:a="http://schemas.openxmlformats.org/drawingml/2006/main" noGrp="1"/>
          </p:cNvSpPr>
          <p:nvPr/>
        </p:nvSpPr>
        <p:spPr>
          <a:xfrm xmlns:a="http://schemas.openxmlformats.org/drawingml/2006/main">
            <a:off x="1304925" y="6486525"/>
            <a:ext cx="9715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975" b="0">
                <a:solidFill>
                  <a:srgbClr val="FFFFFF"/>
                </a:solidFill>
                <a:latin typeface="DejaVu Sans"/>
                <a:ea typeface="DejaVu Sans"/>
                <a:cs typeface="DejaVu Sans"/>
              </a:defRPr>
            </a:defPPr>
          </a:lstStyle>
          <a:p xmlns:a="http://schemas.openxmlformats.org/drawingml/2006/main">
            <a:pPr>
              <a:defRPr sz="975" b="0">
                <a:solidFill>
                  <a:srgbClr val="FFFFFF"/>
                </a:solidFill>
                <a:latin typeface="DejaVu Sans"/>
                <a:ea typeface="DejaVu Sans"/>
                <a:cs typeface="DejaVu Sans"/>
              </a:defRPr>
            </a:pPr>
            <a:r>
              <a:rPr sz="975" b="0">
                <a:solidFill>
                  <a:srgbClr val="FFFFFF"/>
                </a:solidFill>
                <a:latin typeface="DejaVu Sans"/>
                <a:ea typeface="DejaVu Sans"/>
                <a:cs typeface="DejaVu Sans"/>
              </a:rPr>
              <a:t>29 U.S.C. § 207(a); 29 C.F.R. §§ 778.103–.105</a:t>
            </a:r>
          </a:p>
        </p:txBody>
      </p:sp>
      <p:sp>
        <p:nvSpPr>
          <p:cNvPr id="6" name="">
            <a:extLst xmlns:a="http://schemas.openxmlformats.org/drawingml/2006/main">
              <a:ext uri="{FF2B5EF4-FFF2-40B4-BE49-F238E27FC236}">
                <a16:creationId xmlns:a16="http://schemas.microsoft.com/office/drawing/2014/main" id="{F5921902-1EE4-435A-9F19-F88AD0892BCA}"/>
              </a:ext>
            </a:extLst>
          </p:cNvPr>
          <p:cNvSpPr>
            <a:spLocks xmlns:a="http://schemas.openxmlformats.org/drawingml/2006/main" noGrp="1"/>
          </p:cNvSpPr>
          <p:nvPr/>
        </p:nvSpPr>
        <p:spPr>
          <a:xfrm xmlns:a="http://schemas.openxmlformats.org/drawingml/2006/main">
            <a:off x="11287125" y="6477000"/>
            <a:ext cx="523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FFFFFF"/>
                </a:solidFill>
                <a:latin typeface="DejaVu Sans"/>
                <a:ea typeface="DejaVu Sans"/>
                <a:cs typeface="DejaVu Sans"/>
              </a:defRPr>
            </a:defPPr>
          </a:lstStyle>
          <a:p xmlns:a="http://schemas.openxmlformats.org/drawingml/2006/main">
            <a:pPr>
              <a:defRPr sz="1200" b="0">
                <a:solidFill>
                  <a:srgbClr val="FFFFFF"/>
                </a:solidFill>
                <a:latin typeface="DejaVu Sans"/>
                <a:ea typeface="DejaVu Sans"/>
                <a:cs typeface="DejaVu Sans"/>
              </a:defRPr>
            </a:pPr>
            <a:r>
              <a:rPr sz="1200" b="0">
                <a:solidFill>
                  <a:srgbClr val="FFFFFF"/>
                </a:solidFill>
                <a:latin typeface="DejaVu Sans"/>
                <a:ea typeface="DejaVu Sans"/>
                <a:cs typeface="DejaVu Sans"/>
              </a:rPr>
              <a:t>14</a:t>
            </a:r>
          </a:p>
        </p:txBody>
      </p:sp>
    </p:spTree>
    <p:extLst>
      <p:ext uri="{BB962C8B-B14F-4D97-AF65-F5344CB8AC3E}">
        <p14:creationId xmlns:p14="http://schemas.microsoft.com/office/powerpoint/2010/main" val="360651179"/>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F6EE77EE-ACEC-49CD-A8E8-8FE3E8F27EB6}"/>
              </a:ext>
            </a:extLst>
          </p:cNvPr>
          <p:cNvSpPr>
            <a:spLocks xmlns:a="http://schemas.openxmlformats.org/drawingml/2006/main" noGrp="1"/>
          </p:cNvSpPr>
          <p:nvPr/>
        </p:nvSpPr>
        <p:spPr>
          <a:xfrm xmlns:a="http://schemas.openxmlformats.org/drawingml/2006/main">
            <a:off x="647700" y="457200"/>
            <a:ext cx="10906125"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150" b="1">
                <a:solidFill>
                  <a:srgbClr val="4E4C4E"/>
                </a:solidFill>
                <a:latin typeface="DejaVu Sans"/>
                <a:ea typeface="DejaVu Sans"/>
                <a:cs typeface="DejaVu Sans"/>
              </a:defRPr>
            </a:defPPr>
          </a:lstStyle>
          <a:p xmlns:a="http://schemas.openxmlformats.org/drawingml/2006/main">
            <a:pPr>
              <a:defRPr sz="3150" b="1">
                <a:solidFill>
                  <a:srgbClr val="4E4C4E"/>
                </a:solidFill>
                <a:latin typeface="DejaVu Sans"/>
                <a:ea typeface="DejaVu Sans"/>
                <a:cs typeface="DejaVu Sans"/>
              </a:defRPr>
            </a:pPr>
            <a:r>
              <a:rPr sz="3150" b="1">
                <a:solidFill>
                  <a:srgbClr val="4E4C4E"/>
                </a:solidFill>
                <a:latin typeface="DejaVu Sans"/>
                <a:ea typeface="DejaVu Sans"/>
                <a:cs typeface="DejaVu Sans"/>
              </a:rPr>
              <a:t>The regular rate of pay</a:t>
            </a:r>
          </a:p>
        </p:txBody>
      </p:sp>
      <p:sp>
        <p:nvSpPr>
          <p:cNvPr id="2" name="">
            <a:extLst xmlns:a="http://schemas.openxmlformats.org/drawingml/2006/main">
              <a:ext uri="{FF2B5EF4-FFF2-40B4-BE49-F238E27FC236}">
                <a16:creationId xmlns:a16="http://schemas.microsoft.com/office/drawing/2014/main" id="{524BDF77-5F4C-49AE-AB42-367F001A59AB}"/>
              </a:ext>
            </a:extLst>
          </p:cNvPr>
          <p:cNvSpPr>
            <a:spLocks xmlns:a="http://schemas.openxmlformats.org/drawingml/2006/main" noGrp="1"/>
          </p:cNvSpPr>
          <p:nvPr/>
        </p:nvSpPr>
        <p:spPr>
          <a:xfrm xmlns:a="http://schemas.openxmlformats.org/drawingml/2006/main">
            <a:off x="685800" y="2095500"/>
            <a:ext cx="4429125"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925" b="1">
                <a:solidFill>
                  <a:srgbClr val="4E4C4E"/>
                </a:solidFill>
                <a:latin typeface="DejaVu Sans"/>
                <a:ea typeface="DejaVu Sans"/>
                <a:cs typeface="DejaVu Sans"/>
              </a:defRPr>
            </a:defPPr>
          </a:lstStyle>
          <a:p xmlns:a="http://schemas.openxmlformats.org/drawingml/2006/main">
            <a:pPr>
              <a:defRPr sz="2925" b="1">
                <a:solidFill>
                  <a:srgbClr val="4E4C4E"/>
                </a:solidFill>
                <a:latin typeface="DejaVu Sans"/>
                <a:ea typeface="DejaVu Sans"/>
                <a:cs typeface="DejaVu Sans"/>
              </a:defRPr>
            </a:pPr>
            <a:r>
              <a:rPr sz="2925" b="1">
                <a:solidFill>
                  <a:srgbClr val="4E4C4E"/>
                </a:solidFill>
                <a:latin typeface="DejaVu Sans"/>
                <a:ea typeface="DejaVu Sans"/>
                <a:cs typeface="DejaVu Sans"/>
              </a:rPr>
              <a:t>Start with compensation for employment.</a:t>
            </a:r>
          </a:p>
        </p:txBody>
      </p:sp>
      <p:sp>
        <p:nvSpPr>
          <p:cNvPr id="3" name="">
            <a:extLst xmlns:a="http://schemas.openxmlformats.org/drawingml/2006/main">
              <a:ext uri="{FF2B5EF4-FFF2-40B4-BE49-F238E27FC236}">
                <a16:creationId xmlns:a16="http://schemas.microsoft.com/office/drawing/2014/main" id="{0D36D0C7-FFA3-44A5-85F1-CB1E3702D3DB}"/>
              </a:ext>
            </a:extLst>
          </p:cNvPr>
          <p:cNvSpPr>
            <a:spLocks xmlns:a="http://schemas.openxmlformats.org/drawingml/2006/main" noGrp="1"/>
          </p:cNvSpPr>
          <p:nvPr/>
        </p:nvSpPr>
        <p:spPr>
          <a:xfrm xmlns:a="http://schemas.openxmlformats.org/drawingml/2006/main">
            <a:off x="6286500" y="2028825"/>
            <a:ext cx="5219700" cy="1152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0">
                <a:solidFill>
                  <a:srgbClr val="4E4C4E"/>
                </a:solidFill>
                <a:latin typeface="DejaVu Sans"/>
                <a:ea typeface="DejaVu Sans"/>
                <a:cs typeface="DejaVu Sans"/>
              </a:defRPr>
            </a:defPPr>
          </a:lstStyle>
          <a:p xmlns:a="http://schemas.openxmlformats.org/drawingml/2006/main">
            <a:pPr>
              <a:defRPr sz="2100" b="0">
                <a:solidFill>
                  <a:srgbClr val="4E4C4E"/>
                </a:solidFill>
                <a:latin typeface="DejaVu Sans"/>
                <a:ea typeface="DejaVu Sans"/>
                <a:cs typeface="DejaVu Sans"/>
              </a:defRPr>
            </a:pPr>
            <a:r>
              <a:rPr sz="2100" b="0">
                <a:solidFill>
                  <a:srgbClr val="4E4C4E"/>
                </a:solidFill>
                <a:latin typeface="DejaVu Sans"/>
                <a:ea typeface="DejaVu Sans"/>
                <a:cs typeface="DejaVu Sans"/>
              </a:rPr>
              <a:t>Include qualifying bonuses and pay supplements.</a:t>
            </a:r>
          </a:p>
        </p:txBody>
      </p:sp>
      <p:sp>
        <p:nvSpPr>
          <p:cNvPr id="4" name="">
            <a:extLst xmlns:a="http://schemas.openxmlformats.org/drawingml/2006/main">
              <a:ext uri="{FF2B5EF4-FFF2-40B4-BE49-F238E27FC236}">
                <a16:creationId xmlns:a16="http://schemas.microsoft.com/office/drawing/2014/main" id="{817549A4-F8B6-413E-90F7-6F2373FF3CD1}"/>
              </a:ext>
            </a:extLst>
          </p:cNvPr>
          <p:cNvSpPr>
            <a:spLocks xmlns:a="http://schemas.openxmlformats.org/drawingml/2006/main" noGrp="1"/>
          </p:cNvSpPr>
          <p:nvPr/>
        </p:nvSpPr>
        <p:spPr>
          <a:xfrm xmlns:a="http://schemas.openxmlformats.org/drawingml/2006/main">
            <a:off x="6286500" y="3324225"/>
            <a:ext cx="5219700" cy="1152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0">
                <a:solidFill>
                  <a:srgbClr val="4E4C4E"/>
                </a:solidFill>
                <a:latin typeface="DejaVu Sans"/>
                <a:ea typeface="DejaVu Sans"/>
                <a:cs typeface="DejaVu Sans"/>
              </a:defRPr>
            </a:defPPr>
          </a:lstStyle>
          <a:p xmlns:a="http://schemas.openxmlformats.org/drawingml/2006/main">
            <a:pPr>
              <a:defRPr sz="2100" b="0">
                <a:solidFill>
                  <a:srgbClr val="4E4C4E"/>
                </a:solidFill>
                <a:latin typeface="DejaVu Sans"/>
                <a:ea typeface="DejaVu Sans"/>
                <a:cs typeface="DejaVu Sans"/>
              </a:defRPr>
            </a:pPr>
            <a:r>
              <a:rPr sz="2100" b="0">
                <a:solidFill>
                  <a:srgbClr val="4E4C4E"/>
                </a:solidFill>
                <a:latin typeface="DejaVu Sans"/>
                <a:ea typeface="DejaVu Sans"/>
                <a:cs typeface="DejaVu Sans"/>
              </a:rPr>
              <a:t>Identify a statutory exclusion before omitting a payment.</a:t>
            </a:r>
          </a:p>
        </p:txBody>
      </p:sp>
      <p:sp>
        <p:nvSpPr>
          <p:cNvPr id="5" name="">
            <a:extLst xmlns:a="http://schemas.openxmlformats.org/drawingml/2006/main">
              <a:ext uri="{FF2B5EF4-FFF2-40B4-BE49-F238E27FC236}">
                <a16:creationId xmlns:a16="http://schemas.microsoft.com/office/drawing/2014/main" id="{9EC48914-60B2-499A-8AD1-F79451C56019}"/>
              </a:ext>
            </a:extLst>
          </p:cNvPr>
          <p:cNvSpPr>
            <a:spLocks xmlns:a="http://schemas.openxmlformats.org/drawingml/2006/main" noGrp="1"/>
          </p:cNvSpPr>
          <p:nvPr/>
        </p:nvSpPr>
        <p:spPr>
          <a:xfrm xmlns:a="http://schemas.openxmlformats.org/drawingml/2006/main">
            <a:off x="6286500" y="4619625"/>
            <a:ext cx="5219700" cy="1152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0">
                <a:solidFill>
                  <a:srgbClr val="4E4C4E"/>
                </a:solidFill>
                <a:latin typeface="DejaVu Sans"/>
                <a:ea typeface="DejaVu Sans"/>
                <a:cs typeface="DejaVu Sans"/>
              </a:defRPr>
            </a:defPPr>
          </a:lstStyle>
          <a:p xmlns:a="http://schemas.openxmlformats.org/drawingml/2006/main">
            <a:pPr>
              <a:defRPr sz="2100" b="0">
                <a:solidFill>
                  <a:srgbClr val="4E4C4E"/>
                </a:solidFill>
                <a:latin typeface="DejaVu Sans"/>
                <a:ea typeface="DejaVu Sans"/>
                <a:cs typeface="DejaVu Sans"/>
              </a:defRPr>
            </a:pPr>
            <a:r>
              <a:rPr sz="2100" b="0">
                <a:solidFill>
                  <a:srgbClr val="4E4C4E"/>
                </a:solidFill>
                <a:latin typeface="DejaVu Sans"/>
                <a:ea typeface="DejaVu Sans"/>
                <a:cs typeface="DejaVu Sans"/>
              </a:rPr>
              <a:t>Multiple hourly rates usually require a weighted average.</a:t>
            </a:r>
          </a:p>
        </p:txBody>
      </p:sp>
      <p:sp>
        <p:nvSpPr>
          <p:cNvPr id="6" name="">
            <a:extLst xmlns:a="http://schemas.openxmlformats.org/drawingml/2006/main">
              <a:ext uri="{FF2B5EF4-FFF2-40B4-BE49-F238E27FC236}">
                <a16:creationId xmlns:a16="http://schemas.microsoft.com/office/drawing/2014/main" id="{07185C98-8F30-4C52-A39D-C3678EF7D144}"/>
              </a:ext>
            </a:extLst>
          </p:cNvPr>
          <p:cNvSpPr>
            <a:spLocks xmlns:a="http://schemas.openxmlformats.org/drawingml/2006/main" noGrp="1"/>
          </p:cNvSpPr>
          <p:nvPr/>
        </p:nvSpPr>
        <p:spPr>
          <a:xfrm xmlns:a="http://schemas.openxmlformats.org/drawingml/2006/main">
            <a:off x="0" y="6362700"/>
            <a:ext cx="12192000" cy="495300"/>
          </a:xfrm>
          <a:prstGeom xmlns:a="http://schemas.openxmlformats.org/drawingml/2006/main" prst="rect">
            <a:avLst/>
          </a:prstGeom>
          <a:solidFill xmlns:a="http://schemas.openxmlformats.org/drawingml/2006/main">
            <a:srgbClr val="0D2240"/>
          </a:solidFill>
          <a:ln xmlns:a="http://schemas.openxmlformats.org/drawingml/2006/main" w="0">
            <a:noFill/>
          </a:ln>
        </p:spPr>
      </p:sp>
      <p:pic>
        <p:nvPicPr>
          <p:cNvPr id="7" name="">
            <a:extLst xmlns:a="http://schemas.openxmlformats.org/drawingml/2006/main">
              <a:ext uri="{FF2B5EF4-FFF2-40B4-BE49-F238E27FC236}">
                <a16:creationId xmlns:a16="http://schemas.microsoft.com/office/drawing/2014/main" id="{86AC560F-7006-48E1-8AD7-9E130EDC0575}"/>
              </a:ext>
            </a:extLst>
          </p:cNvPr>
          <p:cNvPicPr>
            <a:picLocks xmlns:a="http://schemas.openxmlformats.org/drawingml/2006/main" noChangeAspect="1"/>
          </p:cNvPicPr>
          <p:nvPr/>
        </p:nvPicPr>
        <p:blipFill>
          <a:blip xmlns:r="http://schemas.openxmlformats.org/officeDocument/2006/relationships" xmlns:a="http://schemas.openxmlformats.org/drawingml/2006/main" r:embed="Rf0bf13c576684f42"/>
          <a:srcRect xmlns:a="http://schemas.openxmlformats.org/drawingml/2006/main" l="13145" t="5304" r="13022" b="39408"/>
          <a:stretch xmlns:a="http://schemas.openxmlformats.org/drawingml/2006/main"/>
        </p:blipFill>
        <p:spPr>
          <a:xfrm xmlns:a="http://schemas.openxmlformats.org/drawingml/2006/main">
            <a:off x="209550" y="6448425"/>
            <a:ext cx="809625" cy="314325"/>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E42D9F0C-610A-458D-A8B2-34EC6EF88F99}"/>
              </a:ext>
            </a:extLst>
          </p:cNvPr>
          <p:cNvSpPr>
            <a:spLocks xmlns:a="http://schemas.openxmlformats.org/drawingml/2006/main" noGrp="1"/>
          </p:cNvSpPr>
          <p:nvPr/>
        </p:nvSpPr>
        <p:spPr>
          <a:xfrm xmlns:a="http://schemas.openxmlformats.org/drawingml/2006/main">
            <a:off x="1304925" y="6486525"/>
            <a:ext cx="9715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975" b="0">
                <a:solidFill>
                  <a:srgbClr val="FFFFFF"/>
                </a:solidFill>
                <a:latin typeface="DejaVu Sans"/>
                <a:ea typeface="DejaVu Sans"/>
                <a:cs typeface="DejaVu Sans"/>
              </a:defRPr>
            </a:defPPr>
          </a:lstStyle>
          <a:p xmlns:a="http://schemas.openxmlformats.org/drawingml/2006/main">
            <a:pPr>
              <a:defRPr sz="975" b="0">
                <a:solidFill>
                  <a:srgbClr val="FFFFFF"/>
                </a:solidFill>
                <a:latin typeface="DejaVu Sans"/>
                <a:ea typeface="DejaVu Sans"/>
                <a:cs typeface="DejaVu Sans"/>
              </a:defRPr>
            </a:pPr>
            <a:r>
              <a:rPr sz="975" b="0">
                <a:solidFill>
                  <a:srgbClr val="FFFFFF"/>
                </a:solidFill>
                <a:latin typeface="DejaVu Sans"/>
                <a:ea typeface="DejaVu Sans"/>
                <a:cs typeface="DejaVu Sans"/>
              </a:rPr>
              <a:t>29 U.S.C. § 207(e); 29 C.F.R. §§ 778.109, 778.115</a:t>
            </a:r>
          </a:p>
        </p:txBody>
      </p:sp>
      <p:sp>
        <p:nvSpPr>
          <p:cNvPr id="9" name="">
            <a:extLst xmlns:a="http://schemas.openxmlformats.org/drawingml/2006/main">
              <a:ext uri="{FF2B5EF4-FFF2-40B4-BE49-F238E27FC236}">
                <a16:creationId xmlns:a16="http://schemas.microsoft.com/office/drawing/2014/main" id="{3FAA97EC-BECC-4620-92B4-3E2C3B1B5EBC}"/>
              </a:ext>
            </a:extLst>
          </p:cNvPr>
          <p:cNvSpPr>
            <a:spLocks xmlns:a="http://schemas.openxmlformats.org/drawingml/2006/main" noGrp="1"/>
          </p:cNvSpPr>
          <p:nvPr/>
        </p:nvSpPr>
        <p:spPr>
          <a:xfrm xmlns:a="http://schemas.openxmlformats.org/drawingml/2006/main">
            <a:off x="11287125" y="6477000"/>
            <a:ext cx="523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FFFFFF"/>
                </a:solidFill>
                <a:latin typeface="DejaVu Sans"/>
                <a:ea typeface="DejaVu Sans"/>
                <a:cs typeface="DejaVu Sans"/>
              </a:defRPr>
            </a:defPPr>
          </a:lstStyle>
          <a:p xmlns:a="http://schemas.openxmlformats.org/drawingml/2006/main">
            <a:pPr>
              <a:defRPr sz="1200" b="0">
                <a:solidFill>
                  <a:srgbClr val="FFFFFF"/>
                </a:solidFill>
                <a:latin typeface="DejaVu Sans"/>
                <a:ea typeface="DejaVu Sans"/>
                <a:cs typeface="DejaVu Sans"/>
              </a:defRPr>
            </a:pPr>
            <a:r>
              <a:rPr sz="1200" b="0">
                <a:solidFill>
                  <a:srgbClr val="FFFFFF"/>
                </a:solidFill>
                <a:latin typeface="DejaVu Sans"/>
                <a:ea typeface="DejaVu Sans"/>
                <a:cs typeface="DejaVu Sans"/>
              </a:rPr>
              <a:t>15</a:t>
            </a:r>
          </a:p>
        </p:txBody>
      </p:sp>
    </p:spTree>
    <p:extLst>
      <p:ext uri="{BB962C8B-B14F-4D97-AF65-F5344CB8AC3E}">
        <p14:creationId xmlns:p14="http://schemas.microsoft.com/office/powerpoint/2010/main" val="1038337039"/>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5ABD58AD-4C57-4C9B-BF2C-4560CD8E3F2C}"/>
              </a:ext>
            </a:extLst>
          </p:cNvPr>
          <p:cNvSpPr>
            <a:spLocks xmlns:a="http://schemas.openxmlformats.org/drawingml/2006/main" noGrp="1"/>
          </p:cNvSpPr>
          <p:nvPr/>
        </p:nvSpPr>
        <p:spPr>
          <a:xfrm xmlns:a="http://schemas.openxmlformats.org/drawingml/2006/main">
            <a:off x="647700" y="457200"/>
            <a:ext cx="10906125"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150" b="1">
                <a:solidFill>
                  <a:srgbClr val="4E4C4E"/>
                </a:solidFill>
                <a:latin typeface="DejaVu Sans"/>
                <a:ea typeface="DejaVu Sans"/>
                <a:cs typeface="DejaVu Sans"/>
              </a:defRPr>
            </a:defPPr>
          </a:lstStyle>
          <a:p xmlns:a="http://schemas.openxmlformats.org/drawingml/2006/main">
            <a:pPr>
              <a:defRPr sz="3150" b="1">
                <a:solidFill>
                  <a:srgbClr val="4E4C4E"/>
                </a:solidFill>
                <a:latin typeface="DejaVu Sans"/>
                <a:ea typeface="DejaVu Sans"/>
                <a:cs typeface="DejaVu Sans"/>
              </a:defRPr>
            </a:pPr>
            <a:r>
              <a:rPr sz="3150" b="1">
                <a:solidFill>
                  <a:srgbClr val="4E4C4E"/>
                </a:solidFill>
                <a:latin typeface="DejaVu Sans"/>
                <a:ea typeface="DejaVu Sans"/>
                <a:cs typeface="DejaVu Sans"/>
              </a:rPr>
              <a:t>Worked example: a weekly bonus</a:t>
            </a:r>
          </a:p>
        </p:txBody>
      </p:sp>
      <p:graphicFrame>
        <p:nvGraphicFramePr>
          <p:cNvPr id="2" name="">
            <a:extLst xmlns:a="http://schemas.openxmlformats.org/drawingml/2006/main">
              <a:ext uri="{FF2B5EF4-FFF2-40B4-BE49-F238E27FC236}">
                <a16:creationId xmlns:a16="http://schemas.microsoft.com/office/drawing/2014/main" id="{4C09FAD4-2427-450A-A1A6-000EFDBC76EC}"/>
              </a:ext>
            </a:extLst>
          </p:cNvPr>
          <p:cNvGraphicFramePr/>
          <p:nvPr/>
        </p:nvGraphicFramePr>
        <p:xfrm>
          <a:off xmlns:a="http://schemas.openxmlformats.org/drawingml/2006/main" x="647700" y="1828800"/>
          <a:ext xmlns:a="http://schemas.openxmlformats.org/drawingml/2006/main" cx="10896600" cy="4114800"/>
        </p:xfrm>
        <a:graphic xmlns:a="http://schemas.openxmlformats.org/drawingml/2006/main">
          <a:graphicData uri="http://schemas.openxmlformats.org/drawingml/2006/table">
            <a:tbl>
              <a:tblPr/>
              <a:tblGrid>
                <a:gridCol w="4762500"/>
                <a:gridCol w="3619500"/>
                <a:gridCol w="2286000"/>
              </a:tblGrid>
              <a:tr h="685800">
                <a:tc>
                  <a:txBody>
                    <a:bodyPr/>
                    <a:lstStyle/>
                    <a:p>
                      <a:r>
                        <a:rPr sz="1875" b="1">
                          <a:solidFill>
                            <a:srgbClr val="FFFFFF"/>
                          </a:solidFill>
                          <a:latin typeface="DejaVu Sans"/>
                          <a:ea typeface="DejaVu Sans"/>
                          <a:cs typeface="DejaVu Sans"/>
                        </a:rPr>
                        <a:t>Step</a:t>
                      </a:r>
                    </a:p>
                  </a:txBody>
                  <a:tcPr marL="91440" marR="91440" marT="45720" marB="45720">
                    <a:solidFill>
                      <a:srgbClr val="164781"/>
                    </a:solidFill>
                  </a:tcPr>
                </a:tc>
                <a:tc>
                  <a:txBody>
                    <a:bodyPr/>
                    <a:lstStyle/>
                    <a:p>
                      <a:r>
                        <a:rPr sz="1875" b="1">
                          <a:solidFill>
                            <a:srgbClr val="FFFFFF"/>
                          </a:solidFill>
                          <a:latin typeface="DejaVu Sans"/>
                          <a:ea typeface="DejaVu Sans"/>
                          <a:cs typeface="DejaVu Sans"/>
                        </a:rPr>
                        <a:t>Calculation</a:t>
                      </a:r>
                    </a:p>
                  </a:txBody>
                  <a:tcPr marL="91440" marR="91440" marT="45720" marB="45720">
                    <a:solidFill>
                      <a:srgbClr val="164781"/>
                    </a:solidFill>
                  </a:tcPr>
                </a:tc>
                <a:tc>
                  <a:txBody>
                    <a:bodyPr/>
                    <a:lstStyle/>
                    <a:p>
                      <a:r>
                        <a:rPr sz="1875" b="1">
                          <a:solidFill>
                            <a:srgbClr val="FFFFFF"/>
                          </a:solidFill>
                          <a:latin typeface="DejaVu Sans"/>
                          <a:ea typeface="DejaVu Sans"/>
                          <a:cs typeface="DejaVu Sans"/>
                        </a:rPr>
                        <a:t>Amount</a:t>
                      </a:r>
                    </a:p>
                  </a:txBody>
                  <a:tcPr marL="91440" marR="91440" marT="45720" marB="45720">
                    <a:solidFill>
                      <a:srgbClr val="164781"/>
                    </a:solidFill>
                  </a:tcPr>
                </a:tc>
              </a:tr>
              <a:tr h="685800">
                <a:tc>
                  <a:txBody>
                    <a:bodyPr/>
                    <a:lstStyle/>
                    <a:p>
                      <a:r>
                        <a:rPr sz="1875" b="0">
                          <a:solidFill>
                            <a:srgbClr val="4E4C4E"/>
                          </a:solidFill>
                          <a:latin typeface="DejaVu Sans"/>
                          <a:ea typeface="DejaVu Sans"/>
                          <a:cs typeface="DejaVu Sans"/>
                        </a:rPr>
                        <a:t>Straight-time wages</a:t>
                      </a:r>
                    </a:p>
                  </a:txBody>
                  <a:tcPr marL="91440" marR="91440" marT="45720" marB="45720">
                    <a:solidFill>
                      <a:srgbClr val="EAF0F5"/>
                    </a:solidFill>
                  </a:tcPr>
                </a:tc>
                <a:tc>
                  <a:txBody>
                    <a:bodyPr/>
                    <a:lstStyle/>
                    <a:p>
                      <a:r>
                        <a:rPr sz="1875" b="0">
                          <a:solidFill>
                            <a:srgbClr val="4E4C4E"/>
                          </a:solidFill>
                          <a:latin typeface="DejaVu Sans"/>
                          <a:ea typeface="DejaVu Sans"/>
                          <a:cs typeface="DejaVu Sans"/>
                        </a:rPr>
                        <a:t>45 × $20</a:t>
                      </a:r>
                    </a:p>
                  </a:txBody>
                  <a:tcPr marL="91440" marR="91440" marT="45720" marB="45720">
                    <a:solidFill>
                      <a:srgbClr val="EAF0F5"/>
                    </a:solidFill>
                  </a:tcPr>
                </a:tc>
                <a:tc>
                  <a:txBody>
                    <a:bodyPr/>
                    <a:lstStyle/>
                    <a:p>
                      <a:r>
                        <a:rPr sz="1875" b="0">
                          <a:solidFill>
                            <a:srgbClr val="4E4C4E"/>
                          </a:solidFill>
                          <a:latin typeface="DejaVu Sans"/>
                          <a:ea typeface="DejaVu Sans"/>
                          <a:cs typeface="DejaVu Sans"/>
                        </a:rPr>
                        <a:t>$900</a:t>
                      </a:r>
                    </a:p>
                  </a:txBody>
                  <a:tcPr marL="91440" marR="91440" marT="45720" marB="45720">
                    <a:solidFill>
                      <a:srgbClr val="EAF0F5"/>
                    </a:solidFill>
                  </a:tcPr>
                </a:tc>
              </a:tr>
              <a:tr h="685800">
                <a:tc>
                  <a:txBody>
                    <a:bodyPr/>
                    <a:lstStyle/>
                    <a:p>
                      <a:r>
                        <a:rPr sz="1875" b="0">
                          <a:solidFill>
                            <a:srgbClr val="4E4C4E"/>
                          </a:solidFill>
                          <a:latin typeface="DejaVu Sans"/>
                          <a:ea typeface="DejaVu Sans"/>
                          <a:cs typeface="DejaVu Sans"/>
                        </a:rPr>
                        <a:t>Wages plus bonus</a:t>
                      </a:r>
                    </a:p>
                  </a:txBody>
                  <a:tcPr marL="91440" marR="91440" marT="45720" marB="45720">
                    <a:solidFill>
                      <a:srgbClr val="F7F8FA"/>
                    </a:solidFill>
                  </a:tcPr>
                </a:tc>
                <a:tc>
                  <a:txBody>
                    <a:bodyPr/>
                    <a:lstStyle/>
                    <a:p>
                      <a:r>
                        <a:rPr sz="1875" b="0">
                          <a:solidFill>
                            <a:srgbClr val="4E4C4E"/>
                          </a:solidFill>
                          <a:latin typeface="DejaVu Sans"/>
                          <a:ea typeface="DejaVu Sans"/>
                          <a:cs typeface="DejaVu Sans"/>
                        </a:rPr>
                        <a:t>$900 + $90</a:t>
                      </a:r>
                    </a:p>
                  </a:txBody>
                  <a:tcPr marL="91440" marR="91440" marT="45720" marB="45720">
                    <a:solidFill>
                      <a:srgbClr val="F7F8FA"/>
                    </a:solidFill>
                  </a:tcPr>
                </a:tc>
                <a:tc>
                  <a:txBody>
                    <a:bodyPr/>
                    <a:lstStyle/>
                    <a:p>
                      <a:r>
                        <a:rPr sz="1875" b="0">
                          <a:solidFill>
                            <a:srgbClr val="4E4C4E"/>
                          </a:solidFill>
                          <a:latin typeface="DejaVu Sans"/>
                          <a:ea typeface="DejaVu Sans"/>
                          <a:cs typeface="DejaVu Sans"/>
                        </a:rPr>
                        <a:t>$990</a:t>
                      </a:r>
                    </a:p>
                  </a:txBody>
                  <a:tcPr marL="91440" marR="91440" marT="45720" marB="45720">
                    <a:solidFill>
                      <a:srgbClr val="F7F8FA"/>
                    </a:solidFill>
                  </a:tcPr>
                </a:tc>
              </a:tr>
              <a:tr h="685800">
                <a:tc>
                  <a:txBody>
                    <a:bodyPr/>
                    <a:lstStyle/>
                    <a:p>
                      <a:r>
                        <a:rPr sz="1875" b="0">
                          <a:solidFill>
                            <a:srgbClr val="4E4C4E"/>
                          </a:solidFill>
                          <a:latin typeface="DejaVu Sans"/>
                          <a:ea typeface="DejaVu Sans"/>
                          <a:cs typeface="DejaVu Sans"/>
                        </a:rPr>
                        <a:t>Regular rate</a:t>
                      </a:r>
                    </a:p>
                  </a:txBody>
                  <a:tcPr marL="91440" marR="91440" marT="45720" marB="45720">
                    <a:solidFill>
                      <a:srgbClr val="EAF0F5"/>
                    </a:solidFill>
                  </a:tcPr>
                </a:tc>
                <a:tc>
                  <a:txBody>
                    <a:bodyPr/>
                    <a:lstStyle/>
                    <a:p>
                      <a:r>
                        <a:rPr sz="1875" b="0">
                          <a:solidFill>
                            <a:srgbClr val="4E4C4E"/>
                          </a:solidFill>
                          <a:latin typeface="DejaVu Sans"/>
                          <a:ea typeface="DejaVu Sans"/>
                          <a:cs typeface="DejaVu Sans"/>
                        </a:rPr>
                        <a:t>$990 ÷ 45</a:t>
                      </a:r>
                    </a:p>
                  </a:txBody>
                  <a:tcPr marL="91440" marR="91440" marT="45720" marB="45720">
                    <a:solidFill>
                      <a:srgbClr val="EAF0F5"/>
                    </a:solidFill>
                  </a:tcPr>
                </a:tc>
                <a:tc>
                  <a:txBody>
                    <a:bodyPr/>
                    <a:lstStyle/>
                    <a:p>
                      <a:r>
                        <a:rPr sz="1875" b="0">
                          <a:solidFill>
                            <a:srgbClr val="4E4C4E"/>
                          </a:solidFill>
                          <a:latin typeface="DejaVu Sans"/>
                          <a:ea typeface="DejaVu Sans"/>
                          <a:cs typeface="DejaVu Sans"/>
                        </a:rPr>
                        <a:t>$22/hour</a:t>
                      </a:r>
                    </a:p>
                  </a:txBody>
                  <a:tcPr marL="91440" marR="91440" marT="45720" marB="45720">
                    <a:solidFill>
                      <a:srgbClr val="EAF0F5"/>
                    </a:solidFill>
                  </a:tcPr>
                </a:tc>
              </a:tr>
              <a:tr h="685800">
                <a:tc>
                  <a:txBody>
                    <a:bodyPr/>
                    <a:lstStyle/>
                    <a:p>
                      <a:r>
                        <a:rPr sz="1875" b="0">
                          <a:solidFill>
                            <a:srgbClr val="4E4C4E"/>
                          </a:solidFill>
                          <a:latin typeface="DejaVu Sans"/>
                          <a:ea typeface="DejaVu Sans"/>
                          <a:cs typeface="DejaVu Sans"/>
                        </a:rPr>
                        <a:t>Additional overtime premium</a:t>
                      </a:r>
                    </a:p>
                  </a:txBody>
                  <a:tcPr marL="91440" marR="91440" marT="45720" marB="45720">
                    <a:solidFill>
                      <a:srgbClr val="F7F8FA"/>
                    </a:solidFill>
                  </a:tcPr>
                </a:tc>
                <a:tc>
                  <a:txBody>
                    <a:bodyPr/>
                    <a:lstStyle/>
                    <a:p>
                      <a:r>
                        <a:rPr sz="1875" b="0">
                          <a:solidFill>
                            <a:srgbClr val="4E4C4E"/>
                          </a:solidFill>
                          <a:latin typeface="DejaVu Sans"/>
                          <a:ea typeface="DejaVu Sans"/>
                          <a:cs typeface="DejaVu Sans"/>
                        </a:rPr>
                        <a:t>5 × 0.5 × $22</a:t>
                      </a:r>
                    </a:p>
                  </a:txBody>
                  <a:tcPr marL="91440" marR="91440" marT="45720" marB="45720">
                    <a:solidFill>
                      <a:srgbClr val="F7F8FA"/>
                    </a:solidFill>
                  </a:tcPr>
                </a:tc>
                <a:tc>
                  <a:txBody>
                    <a:bodyPr/>
                    <a:lstStyle/>
                    <a:p>
                      <a:r>
                        <a:rPr sz="1875" b="0">
                          <a:solidFill>
                            <a:srgbClr val="4E4C4E"/>
                          </a:solidFill>
                          <a:latin typeface="DejaVu Sans"/>
                          <a:ea typeface="DejaVu Sans"/>
                          <a:cs typeface="DejaVu Sans"/>
                        </a:rPr>
                        <a:t>$55</a:t>
                      </a:r>
                    </a:p>
                  </a:txBody>
                  <a:tcPr marL="91440" marR="91440" marT="45720" marB="45720">
                    <a:solidFill>
                      <a:srgbClr val="F7F8FA"/>
                    </a:solidFill>
                  </a:tcPr>
                </a:tc>
              </a:tr>
              <a:tr h="685800">
                <a:tc>
                  <a:txBody>
                    <a:bodyPr/>
                    <a:lstStyle/>
                    <a:p>
                      <a:r>
                        <a:rPr sz="1875" b="0">
                          <a:solidFill>
                            <a:srgbClr val="4E4C4E"/>
                          </a:solidFill>
                          <a:latin typeface="DejaVu Sans"/>
                          <a:ea typeface="DejaVu Sans"/>
                          <a:cs typeface="DejaVu Sans"/>
                        </a:rPr>
                        <a:t>Total compensation</a:t>
                      </a:r>
                    </a:p>
                  </a:txBody>
                  <a:tcPr marL="91440" marR="91440" marT="45720" marB="45720">
                    <a:solidFill>
                      <a:srgbClr val="EAF0F5"/>
                    </a:solidFill>
                  </a:tcPr>
                </a:tc>
                <a:tc>
                  <a:txBody>
                    <a:bodyPr/>
                    <a:lstStyle/>
                    <a:p>
                      <a:r>
                        <a:rPr sz="1875" b="0">
                          <a:solidFill>
                            <a:srgbClr val="4E4C4E"/>
                          </a:solidFill>
                          <a:latin typeface="DejaVu Sans"/>
                          <a:ea typeface="DejaVu Sans"/>
                          <a:cs typeface="DejaVu Sans"/>
                        </a:rPr>
                        <a:t>$990 + $55</a:t>
                      </a:r>
                    </a:p>
                  </a:txBody>
                  <a:tcPr marL="91440" marR="91440" marT="45720" marB="45720">
                    <a:solidFill>
                      <a:srgbClr val="EAF0F5"/>
                    </a:solidFill>
                  </a:tcPr>
                </a:tc>
                <a:tc>
                  <a:txBody>
                    <a:bodyPr/>
                    <a:lstStyle/>
                    <a:p>
                      <a:r>
                        <a:rPr sz="1875" b="0">
                          <a:solidFill>
                            <a:srgbClr val="4E4C4E"/>
                          </a:solidFill>
                          <a:latin typeface="DejaVu Sans"/>
                          <a:ea typeface="DejaVu Sans"/>
                          <a:cs typeface="DejaVu Sans"/>
                        </a:rPr>
                        <a:t>$1,045</a:t>
                      </a:r>
                    </a:p>
                  </a:txBody>
                  <a:tcPr marL="91440" marR="91440" marT="45720" marB="45720">
                    <a:solidFill>
                      <a:srgbClr val="EAF0F5"/>
                    </a:solidFill>
                  </a:tcPr>
                </a:tc>
              </a:tr>
            </a:tbl>
          </a:graphicData>
        </a:graphic>
      </p:graphicFrame>
      <p:sp>
        <p:nvSpPr>
          <p:cNvPr id="3" name="">
            <a:extLst xmlns:a="http://schemas.openxmlformats.org/drawingml/2006/main">
              <a:ext uri="{FF2B5EF4-FFF2-40B4-BE49-F238E27FC236}">
                <a16:creationId xmlns:a16="http://schemas.microsoft.com/office/drawing/2014/main" id="{1E8204B8-E910-4CA6-97EA-CDA6BF52E0E1}"/>
              </a:ext>
            </a:extLst>
          </p:cNvPr>
          <p:cNvSpPr>
            <a:spLocks xmlns:a="http://schemas.openxmlformats.org/drawingml/2006/main" noGrp="1"/>
          </p:cNvSpPr>
          <p:nvPr/>
        </p:nvSpPr>
        <p:spPr>
          <a:xfrm xmlns:a="http://schemas.openxmlformats.org/drawingml/2006/main">
            <a:off x="0" y="6362700"/>
            <a:ext cx="12192000" cy="495300"/>
          </a:xfrm>
          <a:prstGeom xmlns:a="http://schemas.openxmlformats.org/drawingml/2006/main" prst="rect">
            <a:avLst/>
          </a:prstGeom>
          <a:solidFill xmlns:a="http://schemas.openxmlformats.org/drawingml/2006/main">
            <a:srgbClr val="0D2240"/>
          </a:solidFill>
          <a:ln xmlns:a="http://schemas.openxmlformats.org/drawingml/2006/main" w="0">
            <a:noFill/>
          </a:ln>
        </p:spPr>
      </p:sp>
      <p:pic>
        <p:nvPicPr>
          <p:cNvPr id="4" name="">
            <a:extLst xmlns:a="http://schemas.openxmlformats.org/drawingml/2006/main">
              <a:ext uri="{FF2B5EF4-FFF2-40B4-BE49-F238E27FC236}">
                <a16:creationId xmlns:a16="http://schemas.microsoft.com/office/drawing/2014/main" id="{C8E70673-1A47-484B-941B-0FD26833B7E0}"/>
              </a:ext>
            </a:extLst>
          </p:cNvPr>
          <p:cNvPicPr>
            <a:picLocks xmlns:a="http://schemas.openxmlformats.org/drawingml/2006/main" noChangeAspect="1"/>
          </p:cNvPicPr>
          <p:nvPr/>
        </p:nvPicPr>
        <p:blipFill>
          <a:blip xmlns:r="http://schemas.openxmlformats.org/officeDocument/2006/relationships" xmlns:a="http://schemas.openxmlformats.org/drawingml/2006/main" r:embed="R842ffa9e4c54495a"/>
          <a:srcRect xmlns:a="http://schemas.openxmlformats.org/drawingml/2006/main" l="13145" t="5304" r="13022" b="39408"/>
          <a:stretch xmlns:a="http://schemas.openxmlformats.org/drawingml/2006/main"/>
        </p:blipFill>
        <p:spPr>
          <a:xfrm xmlns:a="http://schemas.openxmlformats.org/drawingml/2006/main">
            <a:off x="209550" y="6448425"/>
            <a:ext cx="809625" cy="314325"/>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8DA412A0-A54E-49D2-85A5-64746F3A6EF8}"/>
              </a:ext>
            </a:extLst>
          </p:cNvPr>
          <p:cNvSpPr>
            <a:spLocks xmlns:a="http://schemas.openxmlformats.org/drawingml/2006/main" noGrp="1"/>
          </p:cNvSpPr>
          <p:nvPr/>
        </p:nvSpPr>
        <p:spPr>
          <a:xfrm xmlns:a="http://schemas.openxmlformats.org/drawingml/2006/main">
            <a:off x="1304925" y="6486525"/>
            <a:ext cx="9715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975" b="0">
                <a:solidFill>
                  <a:srgbClr val="FFFFFF"/>
                </a:solidFill>
                <a:latin typeface="DejaVu Sans"/>
                <a:ea typeface="DejaVu Sans"/>
                <a:cs typeface="DejaVu Sans"/>
              </a:defRPr>
            </a:defPPr>
          </a:lstStyle>
          <a:p xmlns:a="http://schemas.openxmlformats.org/drawingml/2006/main">
            <a:pPr>
              <a:defRPr sz="975" b="0">
                <a:solidFill>
                  <a:srgbClr val="FFFFFF"/>
                </a:solidFill>
                <a:latin typeface="DejaVu Sans"/>
                <a:ea typeface="DejaVu Sans"/>
                <a:cs typeface="DejaVu Sans"/>
              </a:defRPr>
            </a:pPr>
            <a:r>
              <a:rPr sz="975" b="0">
                <a:solidFill>
                  <a:srgbClr val="FFFFFF"/>
                </a:solidFill>
                <a:latin typeface="DejaVu Sans"/>
                <a:ea typeface="DejaVu Sans"/>
                <a:cs typeface="DejaVu Sans"/>
              </a:rPr>
              <a:t>29 U.S.C. § 207(e); 29 C.F.R. §§ 778.109, 778.209</a:t>
            </a:r>
          </a:p>
        </p:txBody>
      </p:sp>
      <p:sp>
        <p:nvSpPr>
          <p:cNvPr id="6" name="">
            <a:extLst xmlns:a="http://schemas.openxmlformats.org/drawingml/2006/main">
              <a:ext uri="{FF2B5EF4-FFF2-40B4-BE49-F238E27FC236}">
                <a16:creationId xmlns:a16="http://schemas.microsoft.com/office/drawing/2014/main" id="{A148C6B6-CFFA-4303-9879-70A79CE83B70}"/>
              </a:ext>
            </a:extLst>
          </p:cNvPr>
          <p:cNvSpPr>
            <a:spLocks xmlns:a="http://schemas.openxmlformats.org/drawingml/2006/main" noGrp="1"/>
          </p:cNvSpPr>
          <p:nvPr/>
        </p:nvSpPr>
        <p:spPr>
          <a:xfrm xmlns:a="http://schemas.openxmlformats.org/drawingml/2006/main">
            <a:off x="11287125" y="6477000"/>
            <a:ext cx="523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FFFFFF"/>
                </a:solidFill>
                <a:latin typeface="DejaVu Sans"/>
                <a:ea typeface="DejaVu Sans"/>
                <a:cs typeface="DejaVu Sans"/>
              </a:defRPr>
            </a:defPPr>
          </a:lstStyle>
          <a:p xmlns:a="http://schemas.openxmlformats.org/drawingml/2006/main">
            <a:pPr>
              <a:defRPr sz="1200" b="0">
                <a:solidFill>
                  <a:srgbClr val="FFFFFF"/>
                </a:solidFill>
                <a:latin typeface="DejaVu Sans"/>
                <a:ea typeface="DejaVu Sans"/>
                <a:cs typeface="DejaVu Sans"/>
              </a:defRPr>
            </a:pPr>
            <a:r>
              <a:rPr sz="1200" b="0">
                <a:solidFill>
                  <a:srgbClr val="FFFFFF"/>
                </a:solidFill>
                <a:latin typeface="DejaVu Sans"/>
                <a:ea typeface="DejaVu Sans"/>
                <a:cs typeface="DejaVu Sans"/>
              </a:rPr>
              <a:t>16</a:t>
            </a:r>
          </a:p>
        </p:txBody>
      </p:sp>
    </p:spTree>
    <p:extLst>
      <p:ext uri="{BB962C8B-B14F-4D97-AF65-F5344CB8AC3E}">
        <p14:creationId xmlns:p14="http://schemas.microsoft.com/office/powerpoint/2010/main" val="1072015595"/>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A396DC2E-F651-4AC3-A951-2010C63F8FD9}"/>
              </a:ext>
            </a:extLst>
          </p:cNvPr>
          <p:cNvSpPr>
            <a:spLocks xmlns:a="http://schemas.openxmlformats.org/drawingml/2006/main" noGrp="1"/>
          </p:cNvSpPr>
          <p:nvPr/>
        </p:nvSpPr>
        <p:spPr>
          <a:xfrm xmlns:a="http://schemas.openxmlformats.org/drawingml/2006/main">
            <a:off x="647700" y="457200"/>
            <a:ext cx="10906125"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150" b="1">
                <a:solidFill>
                  <a:srgbClr val="4E4C4E"/>
                </a:solidFill>
                <a:latin typeface="DejaVu Sans"/>
                <a:ea typeface="DejaVu Sans"/>
                <a:cs typeface="DejaVu Sans"/>
              </a:defRPr>
            </a:defPPr>
          </a:lstStyle>
          <a:p xmlns:a="http://schemas.openxmlformats.org/drawingml/2006/main">
            <a:pPr>
              <a:defRPr sz="3150" b="1">
                <a:solidFill>
                  <a:srgbClr val="4E4C4E"/>
                </a:solidFill>
                <a:latin typeface="DejaVu Sans"/>
                <a:ea typeface="DejaVu Sans"/>
                <a:cs typeface="DejaVu Sans"/>
              </a:defRPr>
            </a:pPr>
            <a:r>
              <a:rPr sz="3150" b="1">
                <a:solidFill>
                  <a:srgbClr val="4E4C4E"/>
                </a:solidFill>
                <a:latin typeface="DejaVu Sans"/>
                <a:ea typeface="DejaVu Sans"/>
                <a:cs typeface="DejaVu Sans"/>
              </a:rPr>
              <a:t>Public-sector compensatory time</a:t>
            </a:r>
          </a:p>
        </p:txBody>
      </p:sp>
      <p:sp>
        <p:nvSpPr>
          <p:cNvPr id="2" name="">
            <a:extLst xmlns:a="http://schemas.openxmlformats.org/drawingml/2006/main">
              <a:ext uri="{FF2B5EF4-FFF2-40B4-BE49-F238E27FC236}">
                <a16:creationId xmlns:a16="http://schemas.microsoft.com/office/drawing/2014/main" id="{5A8434D0-18A8-40DD-A9BC-A30CEDC3DB08}"/>
              </a:ext>
            </a:extLst>
          </p:cNvPr>
          <p:cNvSpPr>
            <a:spLocks xmlns:a="http://schemas.openxmlformats.org/drawingml/2006/main" noGrp="1"/>
          </p:cNvSpPr>
          <p:nvPr/>
        </p:nvSpPr>
        <p:spPr>
          <a:xfrm xmlns:a="http://schemas.openxmlformats.org/drawingml/2006/main">
            <a:off x="685800" y="1943100"/>
            <a:ext cx="7334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550" b="1">
                <a:solidFill>
                  <a:srgbClr val="164781"/>
                </a:solidFill>
                <a:latin typeface="DejaVu Sans"/>
                <a:ea typeface="DejaVu Sans"/>
                <a:cs typeface="DejaVu Sans"/>
              </a:defRPr>
            </a:defPPr>
          </a:lstStyle>
          <a:p xmlns:a="http://schemas.openxmlformats.org/drawingml/2006/main">
            <a:pPr>
              <a:defRPr sz="2550" b="1">
                <a:solidFill>
                  <a:srgbClr val="164781"/>
                </a:solidFill>
                <a:latin typeface="DejaVu Sans"/>
                <a:ea typeface="DejaVu Sans"/>
                <a:cs typeface="DejaVu Sans"/>
              </a:defRPr>
            </a:pPr>
            <a:r>
              <a:rPr sz="2550" b="1">
                <a:solidFill>
                  <a:srgbClr val="164781"/>
                </a:solidFill>
                <a:latin typeface="DejaVu Sans"/>
                <a:ea typeface="DejaVu Sans"/>
                <a:cs typeface="DejaVu Sans"/>
              </a:rPr>
              <a:t>01</a:t>
            </a:r>
          </a:p>
        </p:txBody>
      </p:sp>
      <p:sp>
        <p:nvSpPr>
          <p:cNvPr id="3" name="">
            <a:extLst xmlns:a="http://schemas.openxmlformats.org/drawingml/2006/main">
              <a:ext uri="{FF2B5EF4-FFF2-40B4-BE49-F238E27FC236}">
                <a16:creationId xmlns:a16="http://schemas.microsoft.com/office/drawing/2014/main" id="{7FDCAE71-B898-4858-B565-7EF1F8F719ED}"/>
              </a:ext>
            </a:extLst>
          </p:cNvPr>
          <p:cNvSpPr>
            <a:spLocks xmlns:a="http://schemas.openxmlformats.org/drawingml/2006/main" noGrp="1"/>
          </p:cNvSpPr>
          <p:nvPr/>
        </p:nvSpPr>
        <p:spPr>
          <a:xfrm xmlns:a="http://schemas.openxmlformats.org/drawingml/2006/main">
            <a:off x="1619250" y="1971675"/>
            <a:ext cx="976312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4E4C4E"/>
                </a:solidFill>
                <a:latin typeface="DejaVu Sans"/>
                <a:ea typeface="DejaVu Sans"/>
                <a:cs typeface="DejaVu Sans"/>
              </a:defRPr>
            </a:defPPr>
          </a:lstStyle>
          <a:p xmlns:a="http://schemas.openxmlformats.org/drawingml/2006/main">
            <a:pPr>
              <a:defRPr sz="2250" b="0">
                <a:solidFill>
                  <a:srgbClr val="4E4C4E"/>
                </a:solidFill>
                <a:latin typeface="DejaVu Sans"/>
                <a:ea typeface="DejaVu Sans"/>
                <a:cs typeface="DejaVu Sans"/>
              </a:defRPr>
            </a:pPr>
            <a:r>
              <a:rPr sz="2250" b="0">
                <a:solidFill>
                  <a:srgbClr val="4E4C4E"/>
                </a:solidFill>
                <a:latin typeface="DejaVu Sans"/>
                <a:ea typeface="DejaVu Sans"/>
                <a:cs typeface="DejaVu Sans"/>
              </a:rPr>
              <a:t>Reach the required agreement before the work occurs.</a:t>
            </a:r>
          </a:p>
        </p:txBody>
      </p:sp>
      <p:sp>
        <p:nvSpPr>
          <p:cNvPr id="4" name="">
            <a:extLst xmlns:a="http://schemas.openxmlformats.org/drawingml/2006/main">
              <a:ext uri="{FF2B5EF4-FFF2-40B4-BE49-F238E27FC236}">
                <a16:creationId xmlns:a16="http://schemas.microsoft.com/office/drawing/2014/main" id="{74676597-ED18-4CB9-A5E9-E50546B7C7E7}"/>
              </a:ext>
            </a:extLst>
          </p:cNvPr>
          <p:cNvSpPr>
            <a:spLocks xmlns:a="http://schemas.openxmlformats.org/drawingml/2006/main" noGrp="1"/>
          </p:cNvSpPr>
          <p:nvPr/>
        </p:nvSpPr>
        <p:spPr>
          <a:xfrm xmlns:a="http://schemas.openxmlformats.org/drawingml/2006/main">
            <a:off x="685800" y="2962275"/>
            <a:ext cx="7334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550" b="1">
                <a:solidFill>
                  <a:srgbClr val="164781"/>
                </a:solidFill>
                <a:latin typeface="DejaVu Sans"/>
                <a:ea typeface="DejaVu Sans"/>
                <a:cs typeface="DejaVu Sans"/>
              </a:defRPr>
            </a:defPPr>
          </a:lstStyle>
          <a:p xmlns:a="http://schemas.openxmlformats.org/drawingml/2006/main">
            <a:pPr>
              <a:defRPr sz="2550" b="1">
                <a:solidFill>
                  <a:srgbClr val="164781"/>
                </a:solidFill>
                <a:latin typeface="DejaVu Sans"/>
                <a:ea typeface="DejaVu Sans"/>
                <a:cs typeface="DejaVu Sans"/>
              </a:defRPr>
            </a:pPr>
            <a:r>
              <a:rPr sz="2550" b="1">
                <a:solidFill>
                  <a:srgbClr val="164781"/>
                </a:solidFill>
                <a:latin typeface="DejaVu Sans"/>
                <a:ea typeface="DejaVu Sans"/>
                <a:cs typeface="DejaVu Sans"/>
              </a:rPr>
              <a:t>02</a:t>
            </a:r>
          </a:p>
        </p:txBody>
      </p:sp>
      <p:sp>
        <p:nvSpPr>
          <p:cNvPr id="5" name="">
            <a:extLst xmlns:a="http://schemas.openxmlformats.org/drawingml/2006/main">
              <a:ext uri="{FF2B5EF4-FFF2-40B4-BE49-F238E27FC236}">
                <a16:creationId xmlns:a16="http://schemas.microsoft.com/office/drawing/2014/main" id="{9A127A42-910C-440A-A29A-B565783F082E}"/>
              </a:ext>
            </a:extLst>
          </p:cNvPr>
          <p:cNvSpPr>
            <a:spLocks xmlns:a="http://schemas.openxmlformats.org/drawingml/2006/main" noGrp="1"/>
          </p:cNvSpPr>
          <p:nvPr/>
        </p:nvSpPr>
        <p:spPr>
          <a:xfrm xmlns:a="http://schemas.openxmlformats.org/drawingml/2006/main">
            <a:off x="1619250" y="2990850"/>
            <a:ext cx="976312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4E4C4E"/>
                </a:solidFill>
                <a:latin typeface="DejaVu Sans"/>
                <a:ea typeface="DejaVu Sans"/>
                <a:cs typeface="DejaVu Sans"/>
              </a:defRPr>
            </a:defPPr>
          </a:lstStyle>
          <a:p xmlns:a="http://schemas.openxmlformats.org/drawingml/2006/main">
            <a:pPr>
              <a:defRPr sz="2250" b="0">
                <a:solidFill>
                  <a:srgbClr val="4E4C4E"/>
                </a:solidFill>
                <a:latin typeface="DejaVu Sans"/>
                <a:ea typeface="DejaVu Sans"/>
                <a:cs typeface="DejaVu Sans"/>
              </a:defRPr>
            </a:pPr>
            <a:r>
              <a:rPr sz="2250" b="0">
                <a:solidFill>
                  <a:srgbClr val="4E4C4E"/>
                </a:solidFill>
                <a:latin typeface="DejaVu Sans"/>
                <a:ea typeface="DejaVu Sans"/>
                <a:cs typeface="DejaVu Sans"/>
              </a:rPr>
              <a:t>Accrue 1.5 hours for each statutory overtime hour.</a:t>
            </a:r>
          </a:p>
        </p:txBody>
      </p:sp>
      <p:sp>
        <p:nvSpPr>
          <p:cNvPr id="6" name="">
            <a:extLst xmlns:a="http://schemas.openxmlformats.org/drawingml/2006/main">
              <a:ext uri="{FF2B5EF4-FFF2-40B4-BE49-F238E27FC236}">
                <a16:creationId xmlns:a16="http://schemas.microsoft.com/office/drawing/2014/main" id="{CA21EF2E-7A3D-4988-9B57-BCD6EF6E8599}"/>
              </a:ext>
            </a:extLst>
          </p:cNvPr>
          <p:cNvSpPr>
            <a:spLocks xmlns:a="http://schemas.openxmlformats.org/drawingml/2006/main" noGrp="1"/>
          </p:cNvSpPr>
          <p:nvPr/>
        </p:nvSpPr>
        <p:spPr>
          <a:xfrm xmlns:a="http://schemas.openxmlformats.org/drawingml/2006/main">
            <a:off x="685800" y="3981450"/>
            <a:ext cx="7334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550" b="1">
                <a:solidFill>
                  <a:srgbClr val="164781"/>
                </a:solidFill>
                <a:latin typeface="DejaVu Sans"/>
                <a:ea typeface="DejaVu Sans"/>
                <a:cs typeface="DejaVu Sans"/>
              </a:defRPr>
            </a:defPPr>
          </a:lstStyle>
          <a:p xmlns:a="http://schemas.openxmlformats.org/drawingml/2006/main">
            <a:pPr>
              <a:defRPr sz="2550" b="1">
                <a:solidFill>
                  <a:srgbClr val="164781"/>
                </a:solidFill>
                <a:latin typeface="DejaVu Sans"/>
                <a:ea typeface="DejaVu Sans"/>
                <a:cs typeface="DejaVu Sans"/>
              </a:defRPr>
            </a:pPr>
            <a:r>
              <a:rPr sz="2550" b="1">
                <a:solidFill>
                  <a:srgbClr val="164781"/>
                </a:solidFill>
                <a:latin typeface="DejaVu Sans"/>
                <a:ea typeface="DejaVu Sans"/>
                <a:cs typeface="DejaVu Sans"/>
              </a:rPr>
              <a:t>03</a:t>
            </a:r>
          </a:p>
        </p:txBody>
      </p:sp>
      <p:sp>
        <p:nvSpPr>
          <p:cNvPr id="7" name="">
            <a:extLst xmlns:a="http://schemas.openxmlformats.org/drawingml/2006/main">
              <a:ext uri="{FF2B5EF4-FFF2-40B4-BE49-F238E27FC236}">
                <a16:creationId xmlns:a16="http://schemas.microsoft.com/office/drawing/2014/main" id="{9D23A6A6-3967-4503-B5D6-647B59139BA3}"/>
              </a:ext>
            </a:extLst>
          </p:cNvPr>
          <p:cNvSpPr>
            <a:spLocks xmlns:a="http://schemas.openxmlformats.org/drawingml/2006/main" noGrp="1"/>
          </p:cNvSpPr>
          <p:nvPr/>
        </p:nvSpPr>
        <p:spPr>
          <a:xfrm xmlns:a="http://schemas.openxmlformats.org/drawingml/2006/main">
            <a:off x="1619250" y="4010025"/>
            <a:ext cx="976312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4E4C4E"/>
                </a:solidFill>
                <a:latin typeface="DejaVu Sans"/>
                <a:ea typeface="DejaVu Sans"/>
                <a:cs typeface="DejaVu Sans"/>
              </a:defRPr>
            </a:defPPr>
          </a:lstStyle>
          <a:p xmlns:a="http://schemas.openxmlformats.org/drawingml/2006/main">
            <a:pPr>
              <a:defRPr sz="2250" b="0">
                <a:solidFill>
                  <a:srgbClr val="4E4C4E"/>
                </a:solidFill>
                <a:latin typeface="DejaVu Sans"/>
                <a:ea typeface="DejaVu Sans"/>
                <a:cs typeface="DejaVu Sans"/>
              </a:defRPr>
            </a:pPr>
            <a:r>
              <a:rPr sz="2250" b="0">
                <a:solidFill>
                  <a:srgbClr val="4E4C4E"/>
                </a:solidFill>
                <a:latin typeface="DejaVu Sans"/>
                <a:ea typeface="DejaVu Sans"/>
                <a:cs typeface="DejaVu Sans"/>
              </a:rPr>
              <a:t>Apply the correct 240- or 480-hour accrual limit.</a:t>
            </a:r>
          </a:p>
        </p:txBody>
      </p:sp>
      <p:sp>
        <p:nvSpPr>
          <p:cNvPr id="8" name="">
            <a:extLst xmlns:a="http://schemas.openxmlformats.org/drawingml/2006/main">
              <a:ext uri="{FF2B5EF4-FFF2-40B4-BE49-F238E27FC236}">
                <a16:creationId xmlns:a16="http://schemas.microsoft.com/office/drawing/2014/main" id="{6FC1C978-ED51-4D0D-AA32-2915757EF633}"/>
              </a:ext>
            </a:extLst>
          </p:cNvPr>
          <p:cNvSpPr>
            <a:spLocks xmlns:a="http://schemas.openxmlformats.org/drawingml/2006/main" noGrp="1"/>
          </p:cNvSpPr>
          <p:nvPr/>
        </p:nvSpPr>
        <p:spPr>
          <a:xfrm xmlns:a="http://schemas.openxmlformats.org/drawingml/2006/main">
            <a:off x="685800" y="5000625"/>
            <a:ext cx="7334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550" b="1">
                <a:solidFill>
                  <a:srgbClr val="164781"/>
                </a:solidFill>
                <a:latin typeface="DejaVu Sans"/>
                <a:ea typeface="DejaVu Sans"/>
                <a:cs typeface="DejaVu Sans"/>
              </a:defRPr>
            </a:defPPr>
          </a:lstStyle>
          <a:p xmlns:a="http://schemas.openxmlformats.org/drawingml/2006/main">
            <a:pPr>
              <a:defRPr sz="2550" b="1">
                <a:solidFill>
                  <a:srgbClr val="164781"/>
                </a:solidFill>
                <a:latin typeface="DejaVu Sans"/>
                <a:ea typeface="DejaVu Sans"/>
                <a:cs typeface="DejaVu Sans"/>
              </a:defRPr>
            </a:pPr>
            <a:r>
              <a:rPr sz="2550" b="1">
                <a:solidFill>
                  <a:srgbClr val="164781"/>
                </a:solidFill>
                <a:latin typeface="DejaVu Sans"/>
                <a:ea typeface="DejaVu Sans"/>
                <a:cs typeface="DejaVu Sans"/>
              </a:rPr>
              <a:t>04</a:t>
            </a:r>
          </a:p>
        </p:txBody>
      </p:sp>
      <p:sp>
        <p:nvSpPr>
          <p:cNvPr id="9" name="">
            <a:extLst xmlns:a="http://schemas.openxmlformats.org/drawingml/2006/main">
              <a:ext uri="{FF2B5EF4-FFF2-40B4-BE49-F238E27FC236}">
                <a16:creationId xmlns:a16="http://schemas.microsoft.com/office/drawing/2014/main" id="{F26ED3B2-F305-4EE0-AD2F-A09E29878765}"/>
              </a:ext>
            </a:extLst>
          </p:cNvPr>
          <p:cNvSpPr>
            <a:spLocks xmlns:a="http://schemas.openxmlformats.org/drawingml/2006/main" noGrp="1"/>
          </p:cNvSpPr>
          <p:nvPr/>
        </p:nvSpPr>
        <p:spPr>
          <a:xfrm xmlns:a="http://schemas.openxmlformats.org/drawingml/2006/main">
            <a:off x="1619250" y="5029200"/>
            <a:ext cx="976312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4E4C4E"/>
                </a:solidFill>
                <a:latin typeface="DejaVu Sans"/>
                <a:ea typeface="DejaVu Sans"/>
                <a:cs typeface="DejaVu Sans"/>
              </a:defRPr>
            </a:defPPr>
          </a:lstStyle>
          <a:p xmlns:a="http://schemas.openxmlformats.org/drawingml/2006/main">
            <a:pPr>
              <a:defRPr sz="2250" b="0">
                <a:solidFill>
                  <a:srgbClr val="4E4C4E"/>
                </a:solidFill>
                <a:latin typeface="DejaVu Sans"/>
                <a:ea typeface="DejaVu Sans"/>
                <a:cs typeface="DejaVu Sans"/>
              </a:defRPr>
            </a:pPr>
            <a:r>
              <a:rPr sz="2250" b="0">
                <a:solidFill>
                  <a:srgbClr val="4E4C4E"/>
                </a:solidFill>
                <a:latin typeface="DejaVu Sans"/>
                <a:ea typeface="DejaVu Sans"/>
                <a:cs typeface="DejaVu Sans"/>
              </a:rPr>
              <a:t>Pay cash overtime when the applicable limit is reached.</a:t>
            </a:r>
          </a:p>
        </p:txBody>
      </p:sp>
      <p:sp>
        <p:nvSpPr>
          <p:cNvPr id="10" name="">
            <a:extLst xmlns:a="http://schemas.openxmlformats.org/drawingml/2006/main">
              <a:ext uri="{FF2B5EF4-FFF2-40B4-BE49-F238E27FC236}">
                <a16:creationId xmlns:a16="http://schemas.microsoft.com/office/drawing/2014/main" id="{A9BF4D63-6880-4353-A92D-77301EBE98B6}"/>
              </a:ext>
            </a:extLst>
          </p:cNvPr>
          <p:cNvSpPr>
            <a:spLocks xmlns:a="http://schemas.openxmlformats.org/drawingml/2006/main" noGrp="1"/>
          </p:cNvSpPr>
          <p:nvPr/>
        </p:nvSpPr>
        <p:spPr>
          <a:xfrm xmlns:a="http://schemas.openxmlformats.org/drawingml/2006/main">
            <a:off x="0" y="6362700"/>
            <a:ext cx="12192000" cy="495300"/>
          </a:xfrm>
          <a:prstGeom xmlns:a="http://schemas.openxmlformats.org/drawingml/2006/main" prst="rect">
            <a:avLst/>
          </a:prstGeom>
          <a:solidFill xmlns:a="http://schemas.openxmlformats.org/drawingml/2006/main">
            <a:srgbClr val="0D2240"/>
          </a:solidFill>
          <a:ln xmlns:a="http://schemas.openxmlformats.org/drawingml/2006/main" w="0">
            <a:noFill/>
          </a:ln>
        </p:spPr>
      </p:sp>
      <p:pic>
        <p:nvPicPr>
          <p:cNvPr id="11" name="">
            <a:extLst xmlns:a="http://schemas.openxmlformats.org/drawingml/2006/main">
              <a:ext uri="{FF2B5EF4-FFF2-40B4-BE49-F238E27FC236}">
                <a16:creationId xmlns:a16="http://schemas.microsoft.com/office/drawing/2014/main" id="{DBB800A7-6BBB-48E0-950A-D4D0E1FBEAEF}"/>
              </a:ext>
            </a:extLst>
          </p:cNvPr>
          <p:cNvPicPr>
            <a:picLocks xmlns:a="http://schemas.openxmlformats.org/drawingml/2006/main" noChangeAspect="1"/>
          </p:cNvPicPr>
          <p:nvPr/>
        </p:nvPicPr>
        <p:blipFill>
          <a:blip xmlns:r="http://schemas.openxmlformats.org/officeDocument/2006/relationships" xmlns:a="http://schemas.openxmlformats.org/drawingml/2006/main" r:embed="Rfacbc715f9a74b6e"/>
          <a:srcRect xmlns:a="http://schemas.openxmlformats.org/drawingml/2006/main" l="13145" t="5304" r="13022" b="39408"/>
          <a:stretch xmlns:a="http://schemas.openxmlformats.org/drawingml/2006/main"/>
        </p:blipFill>
        <p:spPr>
          <a:xfrm xmlns:a="http://schemas.openxmlformats.org/drawingml/2006/main">
            <a:off x="209550" y="6448425"/>
            <a:ext cx="809625" cy="314325"/>
          </a:xfrm>
          <a:prstGeom xmlns:a="http://schemas.openxmlformats.org/drawingml/2006/main" prst="rect">
            <a:avLst/>
          </a:prstGeom>
        </p:spPr>
      </p:pic>
      <p:sp>
        <p:nvSpPr>
          <p:cNvPr id="12" name="">
            <a:extLst xmlns:a="http://schemas.openxmlformats.org/drawingml/2006/main">
              <a:ext uri="{FF2B5EF4-FFF2-40B4-BE49-F238E27FC236}">
                <a16:creationId xmlns:a16="http://schemas.microsoft.com/office/drawing/2014/main" id="{6EBD57DD-2B03-42D5-B820-20C1A38488E7}"/>
              </a:ext>
            </a:extLst>
          </p:cNvPr>
          <p:cNvSpPr>
            <a:spLocks xmlns:a="http://schemas.openxmlformats.org/drawingml/2006/main" noGrp="1"/>
          </p:cNvSpPr>
          <p:nvPr/>
        </p:nvSpPr>
        <p:spPr>
          <a:xfrm xmlns:a="http://schemas.openxmlformats.org/drawingml/2006/main">
            <a:off x="1304925" y="6486525"/>
            <a:ext cx="9715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975" b="0">
                <a:solidFill>
                  <a:srgbClr val="FFFFFF"/>
                </a:solidFill>
                <a:latin typeface="DejaVu Sans"/>
                <a:ea typeface="DejaVu Sans"/>
                <a:cs typeface="DejaVu Sans"/>
              </a:defRPr>
            </a:defPPr>
          </a:lstStyle>
          <a:p xmlns:a="http://schemas.openxmlformats.org/drawingml/2006/main">
            <a:pPr>
              <a:defRPr sz="975" b="0">
                <a:solidFill>
                  <a:srgbClr val="FFFFFF"/>
                </a:solidFill>
                <a:latin typeface="DejaVu Sans"/>
                <a:ea typeface="DejaVu Sans"/>
                <a:cs typeface="DejaVu Sans"/>
              </a:defRPr>
            </a:pPr>
            <a:r>
              <a:rPr sz="975" b="0">
                <a:solidFill>
                  <a:srgbClr val="FFFFFF"/>
                </a:solidFill>
                <a:latin typeface="DejaVu Sans"/>
                <a:ea typeface="DejaVu Sans"/>
                <a:cs typeface="DejaVu Sans"/>
              </a:rPr>
              <a:t>29 U.S.C. § 207(o); 29 C.F.R. §§ 553.21–.24, 553.26</a:t>
            </a:r>
          </a:p>
        </p:txBody>
      </p:sp>
      <p:sp>
        <p:nvSpPr>
          <p:cNvPr id="13" name="">
            <a:extLst xmlns:a="http://schemas.openxmlformats.org/drawingml/2006/main">
              <a:ext uri="{FF2B5EF4-FFF2-40B4-BE49-F238E27FC236}">
                <a16:creationId xmlns:a16="http://schemas.microsoft.com/office/drawing/2014/main" id="{28757C87-5489-48A3-9465-98DB1CC57E81}"/>
              </a:ext>
            </a:extLst>
          </p:cNvPr>
          <p:cNvSpPr>
            <a:spLocks xmlns:a="http://schemas.openxmlformats.org/drawingml/2006/main" noGrp="1"/>
          </p:cNvSpPr>
          <p:nvPr/>
        </p:nvSpPr>
        <p:spPr>
          <a:xfrm xmlns:a="http://schemas.openxmlformats.org/drawingml/2006/main">
            <a:off x="11287125" y="6477000"/>
            <a:ext cx="523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FFFFFF"/>
                </a:solidFill>
                <a:latin typeface="DejaVu Sans"/>
                <a:ea typeface="DejaVu Sans"/>
                <a:cs typeface="DejaVu Sans"/>
              </a:defRPr>
            </a:defPPr>
          </a:lstStyle>
          <a:p xmlns:a="http://schemas.openxmlformats.org/drawingml/2006/main">
            <a:pPr>
              <a:defRPr sz="1200" b="0">
                <a:solidFill>
                  <a:srgbClr val="FFFFFF"/>
                </a:solidFill>
                <a:latin typeface="DejaVu Sans"/>
                <a:ea typeface="DejaVu Sans"/>
                <a:cs typeface="DejaVu Sans"/>
              </a:defRPr>
            </a:pPr>
            <a:r>
              <a:rPr sz="1200" b="0">
                <a:solidFill>
                  <a:srgbClr val="FFFFFF"/>
                </a:solidFill>
                <a:latin typeface="DejaVu Sans"/>
                <a:ea typeface="DejaVu Sans"/>
                <a:cs typeface="DejaVu Sans"/>
              </a:rPr>
              <a:t>17</a:t>
            </a:r>
          </a:p>
        </p:txBody>
      </p:sp>
    </p:spTree>
    <p:extLst>
      <p:ext uri="{BB962C8B-B14F-4D97-AF65-F5344CB8AC3E}">
        <p14:creationId xmlns:p14="http://schemas.microsoft.com/office/powerpoint/2010/main" val="1856408953"/>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B95D0375-187B-42FB-AF8A-9DE39FEB6337}"/>
              </a:ext>
            </a:extLst>
          </p:cNvPr>
          <p:cNvSpPr>
            <a:spLocks xmlns:a="http://schemas.openxmlformats.org/drawingml/2006/main" noGrp="1"/>
          </p:cNvSpPr>
          <p:nvPr/>
        </p:nvSpPr>
        <p:spPr>
          <a:xfrm xmlns:a="http://schemas.openxmlformats.org/drawingml/2006/main">
            <a:off x="647700" y="457200"/>
            <a:ext cx="10906125"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150" b="1">
                <a:solidFill>
                  <a:srgbClr val="4E4C4E"/>
                </a:solidFill>
                <a:latin typeface="DejaVu Sans"/>
                <a:ea typeface="DejaVu Sans"/>
                <a:cs typeface="DejaVu Sans"/>
              </a:defRPr>
            </a:defPPr>
          </a:lstStyle>
          <a:p xmlns:a="http://schemas.openxmlformats.org/drawingml/2006/main">
            <a:pPr>
              <a:defRPr sz="3150" b="1">
                <a:solidFill>
                  <a:srgbClr val="4E4C4E"/>
                </a:solidFill>
                <a:latin typeface="DejaVu Sans"/>
                <a:ea typeface="DejaVu Sans"/>
                <a:cs typeface="DejaVu Sans"/>
              </a:defRPr>
            </a:pPr>
            <a:r>
              <a:rPr sz="3150" b="1">
                <a:solidFill>
                  <a:srgbClr val="4E4C4E"/>
                </a:solidFill>
                <a:latin typeface="DejaVu Sans"/>
                <a:ea typeface="DejaVu Sans"/>
                <a:cs typeface="DejaVu Sans"/>
              </a:rPr>
              <a:t>Comp-time use and payouts</a:t>
            </a:r>
          </a:p>
        </p:txBody>
      </p:sp>
      <p:sp>
        <p:nvSpPr>
          <p:cNvPr id="2" name="">
            <a:extLst xmlns:a="http://schemas.openxmlformats.org/drawingml/2006/main">
              <a:ext uri="{FF2B5EF4-FFF2-40B4-BE49-F238E27FC236}">
                <a16:creationId xmlns:a16="http://schemas.microsoft.com/office/drawing/2014/main" id="{951402AA-7839-4522-A00A-62C1D17EA713}"/>
              </a:ext>
            </a:extLst>
          </p:cNvPr>
          <p:cNvSpPr>
            <a:spLocks xmlns:a="http://schemas.openxmlformats.org/drawingml/2006/main" noGrp="1"/>
          </p:cNvSpPr>
          <p:nvPr/>
        </p:nvSpPr>
        <p:spPr>
          <a:xfrm xmlns:a="http://schemas.openxmlformats.org/drawingml/2006/main">
            <a:off x="685800" y="1943100"/>
            <a:ext cx="7334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550" b="1">
                <a:solidFill>
                  <a:srgbClr val="164781"/>
                </a:solidFill>
                <a:latin typeface="DejaVu Sans"/>
                <a:ea typeface="DejaVu Sans"/>
                <a:cs typeface="DejaVu Sans"/>
              </a:defRPr>
            </a:defPPr>
          </a:lstStyle>
          <a:p xmlns:a="http://schemas.openxmlformats.org/drawingml/2006/main">
            <a:pPr>
              <a:defRPr sz="2550" b="1">
                <a:solidFill>
                  <a:srgbClr val="164781"/>
                </a:solidFill>
                <a:latin typeface="DejaVu Sans"/>
                <a:ea typeface="DejaVu Sans"/>
                <a:cs typeface="DejaVu Sans"/>
              </a:defRPr>
            </a:pPr>
            <a:r>
              <a:rPr sz="2550" b="1">
                <a:solidFill>
                  <a:srgbClr val="164781"/>
                </a:solidFill>
                <a:latin typeface="DejaVu Sans"/>
                <a:ea typeface="DejaVu Sans"/>
                <a:cs typeface="DejaVu Sans"/>
              </a:rPr>
              <a:t>01</a:t>
            </a:r>
          </a:p>
        </p:txBody>
      </p:sp>
      <p:sp>
        <p:nvSpPr>
          <p:cNvPr id="3" name="">
            <a:extLst xmlns:a="http://schemas.openxmlformats.org/drawingml/2006/main">
              <a:ext uri="{FF2B5EF4-FFF2-40B4-BE49-F238E27FC236}">
                <a16:creationId xmlns:a16="http://schemas.microsoft.com/office/drawing/2014/main" id="{C00057BD-BB8D-4A4C-95E0-DFAE1E22EEE3}"/>
              </a:ext>
            </a:extLst>
          </p:cNvPr>
          <p:cNvSpPr>
            <a:spLocks xmlns:a="http://schemas.openxmlformats.org/drawingml/2006/main" noGrp="1"/>
          </p:cNvSpPr>
          <p:nvPr/>
        </p:nvSpPr>
        <p:spPr>
          <a:xfrm xmlns:a="http://schemas.openxmlformats.org/drawingml/2006/main">
            <a:off x="1619250" y="1971675"/>
            <a:ext cx="976312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4E4C4E"/>
                </a:solidFill>
                <a:latin typeface="DejaVu Sans"/>
                <a:ea typeface="DejaVu Sans"/>
                <a:cs typeface="DejaVu Sans"/>
              </a:defRPr>
            </a:defPPr>
          </a:lstStyle>
          <a:p xmlns:a="http://schemas.openxmlformats.org/drawingml/2006/main">
            <a:pPr>
              <a:defRPr sz="2250" b="0">
                <a:solidFill>
                  <a:srgbClr val="4E4C4E"/>
                </a:solidFill>
                <a:latin typeface="DejaVu Sans"/>
                <a:ea typeface="DejaVu Sans"/>
                <a:cs typeface="DejaVu Sans"/>
              </a:defRPr>
            </a:pPr>
            <a:r>
              <a:rPr sz="2250" b="0">
                <a:solidFill>
                  <a:srgbClr val="4E4C4E"/>
                </a:solidFill>
                <a:latin typeface="DejaVu Sans"/>
                <a:ea typeface="DejaVu Sans"/>
                <a:cs typeface="DejaVu Sans"/>
              </a:rPr>
              <a:t>Permit use within a reasonable period after a request.</a:t>
            </a:r>
          </a:p>
        </p:txBody>
      </p:sp>
      <p:sp>
        <p:nvSpPr>
          <p:cNvPr id="4" name="">
            <a:extLst xmlns:a="http://schemas.openxmlformats.org/drawingml/2006/main">
              <a:ext uri="{FF2B5EF4-FFF2-40B4-BE49-F238E27FC236}">
                <a16:creationId xmlns:a16="http://schemas.microsoft.com/office/drawing/2014/main" id="{AF10927D-6B78-46D3-95C9-37F1FD4F7532}"/>
              </a:ext>
            </a:extLst>
          </p:cNvPr>
          <p:cNvSpPr>
            <a:spLocks xmlns:a="http://schemas.openxmlformats.org/drawingml/2006/main" noGrp="1"/>
          </p:cNvSpPr>
          <p:nvPr/>
        </p:nvSpPr>
        <p:spPr>
          <a:xfrm xmlns:a="http://schemas.openxmlformats.org/drawingml/2006/main">
            <a:off x="685800" y="2962275"/>
            <a:ext cx="7334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550" b="1">
                <a:solidFill>
                  <a:srgbClr val="164781"/>
                </a:solidFill>
                <a:latin typeface="DejaVu Sans"/>
                <a:ea typeface="DejaVu Sans"/>
                <a:cs typeface="DejaVu Sans"/>
              </a:defRPr>
            </a:defPPr>
          </a:lstStyle>
          <a:p xmlns:a="http://schemas.openxmlformats.org/drawingml/2006/main">
            <a:pPr>
              <a:defRPr sz="2550" b="1">
                <a:solidFill>
                  <a:srgbClr val="164781"/>
                </a:solidFill>
                <a:latin typeface="DejaVu Sans"/>
                <a:ea typeface="DejaVu Sans"/>
                <a:cs typeface="DejaVu Sans"/>
              </a:defRPr>
            </a:pPr>
            <a:r>
              <a:rPr sz="2550" b="1">
                <a:solidFill>
                  <a:srgbClr val="164781"/>
                </a:solidFill>
                <a:latin typeface="DejaVu Sans"/>
                <a:ea typeface="DejaVu Sans"/>
                <a:cs typeface="DejaVu Sans"/>
              </a:rPr>
              <a:t>02</a:t>
            </a:r>
          </a:p>
        </p:txBody>
      </p:sp>
      <p:sp>
        <p:nvSpPr>
          <p:cNvPr id="5" name="">
            <a:extLst xmlns:a="http://schemas.openxmlformats.org/drawingml/2006/main">
              <a:ext uri="{FF2B5EF4-FFF2-40B4-BE49-F238E27FC236}">
                <a16:creationId xmlns:a16="http://schemas.microsoft.com/office/drawing/2014/main" id="{E1BFAB27-33AB-463E-89F7-F63943CF024D}"/>
              </a:ext>
            </a:extLst>
          </p:cNvPr>
          <p:cNvSpPr>
            <a:spLocks xmlns:a="http://schemas.openxmlformats.org/drawingml/2006/main" noGrp="1"/>
          </p:cNvSpPr>
          <p:nvPr/>
        </p:nvSpPr>
        <p:spPr>
          <a:xfrm xmlns:a="http://schemas.openxmlformats.org/drawingml/2006/main">
            <a:off x="1619250" y="2990850"/>
            <a:ext cx="976312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4E4C4E"/>
                </a:solidFill>
                <a:latin typeface="DejaVu Sans"/>
                <a:ea typeface="DejaVu Sans"/>
                <a:cs typeface="DejaVu Sans"/>
              </a:defRPr>
            </a:defPPr>
          </a:lstStyle>
          <a:p xmlns:a="http://schemas.openxmlformats.org/drawingml/2006/main">
            <a:pPr>
              <a:defRPr sz="2250" b="0">
                <a:solidFill>
                  <a:srgbClr val="4E4C4E"/>
                </a:solidFill>
                <a:latin typeface="DejaVu Sans"/>
                <a:ea typeface="DejaVu Sans"/>
                <a:cs typeface="DejaVu Sans"/>
              </a:defRPr>
            </a:pPr>
            <a:r>
              <a:rPr sz="2250" b="0">
                <a:solidFill>
                  <a:srgbClr val="4E4C4E"/>
                </a:solidFill>
                <a:latin typeface="DejaVu Sans"/>
                <a:ea typeface="DejaVu Sans"/>
                <a:cs typeface="DejaVu Sans"/>
              </a:rPr>
              <a:t>Denial requires more than ordinary inconvenience.</a:t>
            </a:r>
          </a:p>
        </p:txBody>
      </p:sp>
      <p:sp>
        <p:nvSpPr>
          <p:cNvPr id="6" name="">
            <a:extLst xmlns:a="http://schemas.openxmlformats.org/drawingml/2006/main">
              <a:ext uri="{FF2B5EF4-FFF2-40B4-BE49-F238E27FC236}">
                <a16:creationId xmlns:a16="http://schemas.microsoft.com/office/drawing/2014/main" id="{E1B19836-0884-44C7-B4D9-34F800F22436}"/>
              </a:ext>
            </a:extLst>
          </p:cNvPr>
          <p:cNvSpPr>
            <a:spLocks xmlns:a="http://schemas.openxmlformats.org/drawingml/2006/main" noGrp="1"/>
          </p:cNvSpPr>
          <p:nvPr/>
        </p:nvSpPr>
        <p:spPr>
          <a:xfrm xmlns:a="http://schemas.openxmlformats.org/drawingml/2006/main">
            <a:off x="685800" y="3981450"/>
            <a:ext cx="7334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550" b="1">
                <a:solidFill>
                  <a:srgbClr val="164781"/>
                </a:solidFill>
                <a:latin typeface="DejaVu Sans"/>
                <a:ea typeface="DejaVu Sans"/>
                <a:cs typeface="DejaVu Sans"/>
              </a:defRPr>
            </a:defPPr>
          </a:lstStyle>
          <a:p xmlns:a="http://schemas.openxmlformats.org/drawingml/2006/main">
            <a:pPr>
              <a:defRPr sz="2550" b="1">
                <a:solidFill>
                  <a:srgbClr val="164781"/>
                </a:solidFill>
                <a:latin typeface="DejaVu Sans"/>
                <a:ea typeface="DejaVu Sans"/>
                <a:cs typeface="DejaVu Sans"/>
              </a:defRPr>
            </a:pPr>
            <a:r>
              <a:rPr sz="2550" b="1">
                <a:solidFill>
                  <a:srgbClr val="164781"/>
                </a:solidFill>
                <a:latin typeface="DejaVu Sans"/>
                <a:ea typeface="DejaVu Sans"/>
                <a:cs typeface="DejaVu Sans"/>
              </a:rPr>
              <a:t>03</a:t>
            </a:r>
          </a:p>
        </p:txBody>
      </p:sp>
      <p:sp>
        <p:nvSpPr>
          <p:cNvPr id="7" name="">
            <a:extLst xmlns:a="http://schemas.openxmlformats.org/drawingml/2006/main">
              <a:ext uri="{FF2B5EF4-FFF2-40B4-BE49-F238E27FC236}">
                <a16:creationId xmlns:a16="http://schemas.microsoft.com/office/drawing/2014/main" id="{160882B7-F5B3-4704-9FF6-D74F83EACCA3}"/>
              </a:ext>
            </a:extLst>
          </p:cNvPr>
          <p:cNvSpPr>
            <a:spLocks xmlns:a="http://schemas.openxmlformats.org/drawingml/2006/main" noGrp="1"/>
          </p:cNvSpPr>
          <p:nvPr/>
        </p:nvSpPr>
        <p:spPr>
          <a:xfrm xmlns:a="http://schemas.openxmlformats.org/drawingml/2006/main">
            <a:off x="1619250" y="4010025"/>
            <a:ext cx="976312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4E4C4E"/>
                </a:solidFill>
                <a:latin typeface="DejaVu Sans"/>
                <a:ea typeface="DejaVu Sans"/>
                <a:cs typeface="DejaVu Sans"/>
              </a:defRPr>
            </a:defPPr>
          </a:lstStyle>
          <a:p xmlns:a="http://schemas.openxmlformats.org/drawingml/2006/main">
            <a:pPr>
              <a:defRPr sz="2250" b="0">
                <a:solidFill>
                  <a:srgbClr val="4E4C4E"/>
                </a:solidFill>
                <a:latin typeface="DejaVu Sans"/>
                <a:ea typeface="DejaVu Sans"/>
                <a:cs typeface="DejaVu Sans"/>
              </a:defRPr>
            </a:pPr>
            <a:r>
              <a:rPr sz="2250" b="0">
                <a:solidFill>
                  <a:srgbClr val="4E4C4E"/>
                </a:solidFill>
                <a:latin typeface="DejaVu Sans"/>
                <a:ea typeface="DejaVu Sans"/>
                <a:cs typeface="DejaVu Sans"/>
              </a:rPr>
              <a:t>Track balances, accrual dates, use, and cash payments.</a:t>
            </a:r>
          </a:p>
        </p:txBody>
      </p:sp>
      <p:sp>
        <p:nvSpPr>
          <p:cNvPr id="8" name="">
            <a:extLst xmlns:a="http://schemas.openxmlformats.org/drawingml/2006/main">
              <a:ext uri="{FF2B5EF4-FFF2-40B4-BE49-F238E27FC236}">
                <a16:creationId xmlns:a16="http://schemas.microsoft.com/office/drawing/2014/main" id="{6E890DFA-A355-4D7B-B0E9-96A2F317EDC6}"/>
              </a:ext>
            </a:extLst>
          </p:cNvPr>
          <p:cNvSpPr>
            <a:spLocks xmlns:a="http://schemas.openxmlformats.org/drawingml/2006/main" noGrp="1"/>
          </p:cNvSpPr>
          <p:nvPr/>
        </p:nvSpPr>
        <p:spPr>
          <a:xfrm xmlns:a="http://schemas.openxmlformats.org/drawingml/2006/main">
            <a:off x="685800" y="5000625"/>
            <a:ext cx="7334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550" b="1">
                <a:solidFill>
                  <a:srgbClr val="164781"/>
                </a:solidFill>
                <a:latin typeface="DejaVu Sans"/>
                <a:ea typeface="DejaVu Sans"/>
                <a:cs typeface="DejaVu Sans"/>
              </a:defRPr>
            </a:defPPr>
          </a:lstStyle>
          <a:p xmlns:a="http://schemas.openxmlformats.org/drawingml/2006/main">
            <a:pPr>
              <a:defRPr sz="2550" b="1">
                <a:solidFill>
                  <a:srgbClr val="164781"/>
                </a:solidFill>
                <a:latin typeface="DejaVu Sans"/>
                <a:ea typeface="DejaVu Sans"/>
                <a:cs typeface="DejaVu Sans"/>
              </a:defRPr>
            </a:pPr>
            <a:r>
              <a:rPr sz="2550" b="1">
                <a:solidFill>
                  <a:srgbClr val="164781"/>
                </a:solidFill>
                <a:latin typeface="DejaVu Sans"/>
                <a:ea typeface="DejaVu Sans"/>
                <a:cs typeface="DejaVu Sans"/>
              </a:rPr>
              <a:t>04</a:t>
            </a:r>
          </a:p>
        </p:txBody>
      </p:sp>
      <p:sp>
        <p:nvSpPr>
          <p:cNvPr id="9" name="">
            <a:extLst xmlns:a="http://schemas.openxmlformats.org/drawingml/2006/main">
              <a:ext uri="{FF2B5EF4-FFF2-40B4-BE49-F238E27FC236}">
                <a16:creationId xmlns:a16="http://schemas.microsoft.com/office/drawing/2014/main" id="{F221781C-2AF1-4E0C-AAAB-CF2A84220B89}"/>
              </a:ext>
            </a:extLst>
          </p:cNvPr>
          <p:cNvSpPr>
            <a:spLocks xmlns:a="http://schemas.openxmlformats.org/drawingml/2006/main" noGrp="1"/>
          </p:cNvSpPr>
          <p:nvPr/>
        </p:nvSpPr>
        <p:spPr>
          <a:xfrm xmlns:a="http://schemas.openxmlformats.org/drawingml/2006/main">
            <a:off x="1619250" y="5029200"/>
            <a:ext cx="976312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4E4C4E"/>
                </a:solidFill>
                <a:latin typeface="DejaVu Sans"/>
                <a:ea typeface="DejaVu Sans"/>
                <a:cs typeface="DejaVu Sans"/>
              </a:defRPr>
            </a:defPPr>
          </a:lstStyle>
          <a:p xmlns:a="http://schemas.openxmlformats.org/drawingml/2006/main">
            <a:pPr>
              <a:defRPr sz="2250" b="0">
                <a:solidFill>
                  <a:srgbClr val="4E4C4E"/>
                </a:solidFill>
                <a:latin typeface="DejaVu Sans"/>
                <a:ea typeface="DejaVu Sans"/>
                <a:cs typeface="DejaVu Sans"/>
              </a:defRPr>
            </a:pPr>
            <a:r>
              <a:rPr sz="2250" b="0">
                <a:solidFill>
                  <a:srgbClr val="4E4C4E"/>
                </a:solidFill>
                <a:latin typeface="DejaVu Sans"/>
                <a:ea typeface="DejaVu Sans"/>
                <a:cs typeface="DejaVu Sans"/>
              </a:rPr>
              <a:t>Termination payouts use the statutory comparison rate.</a:t>
            </a:r>
          </a:p>
        </p:txBody>
      </p:sp>
      <p:sp>
        <p:nvSpPr>
          <p:cNvPr id="10" name="">
            <a:extLst xmlns:a="http://schemas.openxmlformats.org/drawingml/2006/main">
              <a:ext uri="{FF2B5EF4-FFF2-40B4-BE49-F238E27FC236}">
                <a16:creationId xmlns:a16="http://schemas.microsoft.com/office/drawing/2014/main" id="{8F4A9426-B3D8-4179-B743-8EEAF4C6FBA5}"/>
              </a:ext>
            </a:extLst>
          </p:cNvPr>
          <p:cNvSpPr>
            <a:spLocks xmlns:a="http://schemas.openxmlformats.org/drawingml/2006/main" noGrp="1"/>
          </p:cNvSpPr>
          <p:nvPr/>
        </p:nvSpPr>
        <p:spPr>
          <a:xfrm xmlns:a="http://schemas.openxmlformats.org/drawingml/2006/main">
            <a:off x="0" y="6362700"/>
            <a:ext cx="12192000" cy="495300"/>
          </a:xfrm>
          <a:prstGeom xmlns:a="http://schemas.openxmlformats.org/drawingml/2006/main" prst="rect">
            <a:avLst/>
          </a:prstGeom>
          <a:solidFill xmlns:a="http://schemas.openxmlformats.org/drawingml/2006/main">
            <a:srgbClr val="0D2240"/>
          </a:solidFill>
          <a:ln xmlns:a="http://schemas.openxmlformats.org/drawingml/2006/main" w="0">
            <a:noFill/>
          </a:ln>
        </p:spPr>
      </p:sp>
      <p:pic>
        <p:nvPicPr>
          <p:cNvPr id="11" name="">
            <a:extLst xmlns:a="http://schemas.openxmlformats.org/drawingml/2006/main">
              <a:ext uri="{FF2B5EF4-FFF2-40B4-BE49-F238E27FC236}">
                <a16:creationId xmlns:a16="http://schemas.microsoft.com/office/drawing/2014/main" id="{68D8C88C-9065-45F3-BDAE-49027FBF3505}"/>
              </a:ext>
            </a:extLst>
          </p:cNvPr>
          <p:cNvPicPr>
            <a:picLocks xmlns:a="http://schemas.openxmlformats.org/drawingml/2006/main" noChangeAspect="1"/>
          </p:cNvPicPr>
          <p:nvPr/>
        </p:nvPicPr>
        <p:blipFill>
          <a:blip xmlns:r="http://schemas.openxmlformats.org/officeDocument/2006/relationships" xmlns:a="http://schemas.openxmlformats.org/drawingml/2006/main" r:embed="R3ed6e20c492446f3"/>
          <a:srcRect xmlns:a="http://schemas.openxmlformats.org/drawingml/2006/main" l="13145" t="5304" r="13022" b="39408"/>
          <a:stretch xmlns:a="http://schemas.openxmlformats.org/drawingml/2006/main"/>
        </p:blipFill>
        <p:spPr>
          <a:xfrm xmlns:a="http://schemas.openxmlformats.org/drawingml/2006/main">
            <a:off x="209550" y="6448425"/>
            <a:ext cx="809625" cy="314325"/>
          </a:xfrm>
          <a:prstGeom xmlns:a="http://schemas.openxmlformats.org/drawingml/2006/main" prst="rect">
            <a:avLst/>
          </a:prstGeom>
        </p:spPr>
      </p:pic>
      <p:sp>
        <p:nvSpPr>
          <p:cNvPr id="12" name="">
            <a:extLst xmlns:a="http://schemas.openxmlformats.org/drawingml/2006/main">
              <a:ext uri="{FF2B5EF4-FFF2-40B4-BE49-F238E27FC236}">
                <a16:creationId xmlns:a16="http://schemas.microsoft.com/office/drawing/2014/main" id="{05F3A7BE-B2A3-4A0B-927D-AA3AE3B3CC15}"/>
              </a:ext>
            </a:extLst>
          </p:cNvPr>
          <p:cNvSpPr>
            <a:spLocks xmlns:a="http://schemas.openxmlformats.org/drawingml/2006/main" noGrp="1"/>
          </p:cNvSpPr>
          <p:nvPr/>
        </p:nvSpPr>
        <p:spPr>
          <a:xfrm xmlns:a="http://schemas.openxmlformats.org/drawingml/2006/main">
            <a:off x="1304925" y="6486525"/>
            <a:ext cx="9715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975" b="0">
                <a:solidFill>
                  <a:srgbClr val="FFFFFF"/>
                </a:solidFill>
                <a:latin typeface="DejaVu Sans"/>
                <a:ea typeface="DejaVu Sans"/>
                <a:cs typeface="DejaVu Sans"/>
              </a:defRPr>
            </a:defPPr>
          </a:lstStyle>
          <a:p xmlns:a="http://schemas.openxmlformats.org/drawingml/2006/main">
            <a:pPr>
              <a:defRPr sz="975" b="0">
                <a:solidFill>
                  <a:srgbClr val="FFFFFF"/>
                </a:solidFill>
                <a:latin typeface="DejaVu Sans"/>
                <a:ea typeface="DejaVu Sans"/>
                <a:cs typeface="DejaVu Sans"/>
              </a:defRPr>
            </a:pPr>
            <a:r>
              <a:rPr sz="975" b="0">
                <a:solidFill>
                  <a:srgbClr val="FFFFFF"/>
                </a:solidFill>
                <a:latin typeface="DejaVu Sans"/>
                <a:ea typeface="DejaVu Sans"/>
                <a:cs typeface="DejaVu Sans"/>
              </a:rPr>
              <a:t>29 U.S.C. § 207(o)(4)–(5); 29 C.F.R. §§ 553.25, 553.27, 553.50</a:t>
            </a:r>
          </a:p>
        </p:txBody>
      </p:sp>
      <p:sp>
        <p:nvSpPr>
          <p:cNvPr id="13" name="">
            <a:extLst xmlns:a="http://schemas.openxmlformats.org/drawingml/2006/main">
              <a:ext uri="{FF2B5EF4-FFF2-40B4-BE49-F238E27FC236}">
                <a16:creationId xmlns:a16="http://schemas.microsoft.com/office/drawing/2014/main" id="{B8C56CF4-DE49-44C7-AD91-3DFFB008F8A8}"/>
              </a:ext>
            </a:extLst>
          </p:cNvPr>
          <p:cNvSpPr>
            <a:spLocks xmlns:a="http://schemas.openxmlformats.org/drawingml/2006/main" noGrp="1"/>
          </p:cNvSpPr>
          <p:nvPr/>
        </p:nvSpPr>
        <p:spPr>
          <a:xfrm xmlns:a="http://schemas.openxmlformats.org/drawingml/2006/main">
            <a:off x="11287125" y="6477000"/>
            <a:ext cx="523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FFFFFF"/>
                </a:solidFill>
                <a:latin typeface="DejaVu Sans"/>
                <a:ea typeface="DejaVu Sans"/>
                <a:cs typeface="DejaVu Sans"/>
              </a:defRPr>
            </a:defPPr>
          </a:lstStyle>
          <a:p xmlns:a="http://schemas.openxmlformats.org/drawingml/2006/main">
            <a:pPr>
              <a:defRPr sz="1200" b="0">
                <a:solidFill>
                  <a:srgbClr val="FFFFFF"/>
                </a:solidFill>
                <a:latin typeface="DejaVu Sans"/>
                <a:ea typeface="DejaVu Sans"/>
                <a:cs typeface="DejaVu Sans"/>
              </a:defRPr>
            </a:pPr>
            <a:r>
              <a:rPr sz="1200" b="0">
                <a:solidFill>
                  <a:srgbClr val="FFFFFF"/>
                </a:solidFill>
                <a:latin typeface="DejaVu Sans"/>
                <a:ea typeface="DejaVu Sans"/>
                <a:cs typeface="DejaVu Sans"/>
              </a:rPr>
              <a:t>18</a:t>
            </a:r>
          </a:p>
        </p:txBody>
      </p:sp>
    </p:spTree>
    <p:extLst>
      <p:ext uri="{BB962C8B-B14F-4D97-AF65-F5344CB8AC3E}">
        <p14:creationId xmlns:p14="http://schemas.microsoft.com/office/powerpoint/2010/main" val="1719848046"/>
      </p:ext>
    </p:extLst>
  </p:cSld>
</p:sld>
</file>

<file path=ppt/slides/slide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BC700A93-3BB6-48F1-A249-892383879456}"/>
              </a:ext>
            </a:extLst>
          </p:cNvPr>
          <p:cNvSpPr>
            <a:spLocks xmlns:a="http://schemas.openxmlformats.org/drawingml/2006/main" noGrp="1"/>
          </p:cNvSpPr>
          <p:nvPr/>
        </p:nvSpPr>
        <p:spPr>
          <a:xfrm xmlns:a="http://schemas.openxmlformats.org/drawingml/2006/main">
            <a:off x="647700" y="457200"/>
            <a:ext cx="10906125"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150" b="1">
                <a:solidFill>
                  <a:srgbClr val="4E4C4E"/>
                </a:solidFill>
                <a:latin typeface="DejaVu Sans"/>
                <a:ea typeface="DejaVu Sans"/>
                <a:cs typeface="DejaVu Sans"/>
              </a:defRPr>
            </a:defPPr>
          </a:lstStyle>
          <a:p xmlns:a="http://schemas.openxmlformats.org/drawingml/2006/main">
            <a:pPr>
              <a:defRPr sz="3150" b="1">
                <a:solidFill>
                  <a:srgbClr val="4E4C4E"/>
                </a:solidFill>
                <a:latin typeface="DejaVu Sans"/>
                <a:ea typeface="DejaVu Sans"/>
                <a:cs typeface="DejaVu Sans"/>
              </a:defRPr>
            </a:pPr>
            <a:r>
              <a:rPr sz="3150" b="1">
                <a:solidFill>
                  <a:srgbClr val="4E4C4E"/>
                </a:solidFill>
                <a:latin typeface="DejaVu Sans"/>
                <a:ea typeface="DejaVu Sans"/>
                <a:cs typeface="DejaVu Sans"/>
              </a:rPr>
              <a:t>Discussion: snow-removal overtime</a:t>
            </a:r>
          </a:p>
        </p:txBody>
      </p:sp>
      <p:sp>
        <p:nvSpPr>
          <p:cNvPr id="2" name="">
            <a:extLst xmlns:a="http://schemas.openxmlformats.org/drawingml/2006/main">
              <a:ext uri="{FF2B5EF4-FFF2-40B4-BE49-F238E27FC236}">
                <a16:creationId xmlns:a16="http://schemas.microsoft.com/office/drawing/2014/main" id="{182C2E38-9C7D-4935-8DEE-4FEF1ACDDDBA}"/>
              </a:ext>
            </a:extLst>
          </p:cNvPr>
          <p:cNvSpPr>
            <a:spLocks xmlns:a="http://schemas.openxmlformats.org/drawingml/2006/main" noGrp="1"/>
          </p:cNvSpPr>
          <p:nvPr/>
        </p:nvSpPr>
        <p:spPr>
          <a:xfrm xmlns:a="http://schemas.openxmlformats.org/drawingml/2006/main">
            <a:off x="647700" y="1895475"/>
            <a:ext cx="60960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5850" b="1">
                <a:solidFill>
                  <a:srgbClr val="164781"/>
                </a:solidFill>
                <a:latin typeface="DejaVu Sans"/>
                <a:ea typeface="DejaVu Sans"/>
                <a:cs typeface="DejaVu Sans"/>
              </a:defRPr>
            </a:defPPr>
          </a:lstStyle>
          <a:p xmlns:a="http://schemas.openxmlformats.org/drawingml/2006/main">
            <a:pPr>
              <a:defRPr sz="5850" b="1">
                <a:solidFill>
                  <a:srgbClr val="164781"/>
                </a:solidFill>
                <a:latin typeface="DejaVu Sans"/>
                <a:ea typeface="DejaVu Sans"/>
                <a:cs typeface="DejaVu Sans"/>
              </a:defRPr>
            </a:pPr>
            <a:r>
              <a:rPr sz="5850" b="1">
                <a:solidFill>
                  <a:srgbClr val="164781"/>
                </a:solidFill>
                <a:latin typeface="DejaVu Sans"/>
                <a:ea typeface="DejaVu Sans"/>
                <a:cs typeface="DejaVu Sans"/>
              </a:rPr>
              <a:t>6 × 1.5 = 9</a:t>
            </a:r>
          </a:p>
        </p:txBody>
      </p:sp>
      <p:sp>
        <p:nvSpPr>
          <p:cNvPr id="3" name="">
            <a:extLst xmlns:a="http://schemas.openxmlformats.org/drawingml/2006/main">
              <a:ext uri="{FF2B5EF4-FFF2-40B4-BE49-F238E27FC236}">
                <a16:creationId xmlns:a16="http://schemas.microsoft.com/office/drawing/2014/main" id="{5CE2AE92-23E7-4FF9-97B9-9B170987A88D}"/>
              </a:ext>
            </a:extLst>
          </p:cNvPr>
          <p:cNvSpPr>
            <a:spLocks xmlns:a="http://schemas.openxmlformats.org/drawingml/2006/main" noGrp="1"/>
          </p:cNvSpPr>
          <p:nvPr/>
        </p:nvSpPr>
        <p:spPr>
          <a:xfrm xmlns:a="http://schemas.openxmlformats.org/drawingml/2006/main">
            <a:off x="695325" y="3276600"/>
            <a:ext cx="542925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1">
                <a:solidFill>
                  <a:srgbClr val="4E4C4E"/>
                </a:solidFill>
                <a:latin typeface="DejaVu Sans"/>
                <a:ea typeface="DejaVu Sans"/>
                <a:cs typeface="DejaVu Sans"/>
              </a:defRPr>
            </a:defPPr>
          </a:lstStyle>
          <a:p xmlns:a="http://schemas.openxmlformats.org/drawingml/2006/main">
            <a:pPr>
              <a:defRPr sz="2250" b="1">
                <a:solidFill>
                  <a:srgbClr val="4E4C4E"/>
                </a:solidFill>
                <a:latin typeface="DejaVu Sans"/>
                <a:ea typeface="DejaVu Sans"/>
                <a:cs typeface="DejaVu Sans"/>
              </a:defRPr>
            </a:pPr>
            <a:r>
              <a:rPr sz="2250" b="1">
                <a:solidFill>
                  <a:srgbClr val="4E4C4E"/>
                </a:solidFill>
                <a:latin typeface="DejaVu Sans"/>
                <a:ea typeface="DejaVu Sans"/>
                <a:cs typeface="DejaVu Sans"/>
              </a:rPr>
              <a:t>hours of statutory comp time</a:t>
            </a:r>
          </a:p>
        </p:txBody>
      </p:sp>
      <p:sp>
        <p:nvSpPr>
          <p:cNvPr id="4" name="">
            <a:extLst xmlns:a="http://schemas.openxmlformats.org/drawingml/2006/main">
              <a:ext uri="{FF2B5EF4-FFF2-40B4-BE49-F238E27FC236}">
                <a16:creationId xmlns:a16="http://schemas.microsoft.com/office/drawing/2014/main" id="{0F1C5C6D-C38E-436F-843F-FC5C1C6B5C17}"/>
              </a:ext>
            </a:extLst>
          </p:cNvPr>
          <p:cNvSpPr>
            <a:spLocks xmlns:a="http://schemas.openxmlformats.org/drawingml/2006/main" noGrp="1"/>
          </p:cNvSpPr>
          <p:nvPr/>
        </p:nvSpPr>
        <p:spPr>
          <a:xfrm xmlns:a="http://schemas.openxmlformats.org/drawingml/2006/main">
            <a:off x="6858000" y="1981200"/>
            <a:ext cx="461010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75" b="0">
                <a:solidFill>
                  <a:srgbClr val="4E4C4E"/>
                </a:solidFill>
                <a:latin typeface="DejaVu Sans"/>
                <a:ea typeface="DejaVu Sans"/>
                <a:cs typeface="DejaVu Sans"/>
              </a:defRPr>
            </a:defPPr>
          </a:lstStyle>
          <a:p xmlns:a="http://schemas.openxmlformats.org/drawingml/2006/main">
            <a:pPr>
              <a:defRPr sz="2175" b="0">
                <a:solidFill>
                  <a:srgbClr val="4E4C4E"/>
                </a:solidFill>
                <a:latin typeface="DejaVu Sans"/>
                <a:ea typeface="DejaVu Sans"/>
                <a:cs typeface="DejaVu Sans"/>
              </a:defRPr>
            </a:pPr>
            <a:r>
              <a:rPr sz="2175" b="0">
                <a:solidFill>
                  <a:srgbClr val="4E4C4E"/>
                </a:solidFill>
                <a:latin typeface="DejaVu Sans"/>
                <a:ea typeface="DejaVu Sans"/>
                <a:cs typeface="DejaVu Sans"/>
              </a:rPr>
              <a:t>46 hours worked during the workweek</a:t>
            </a:r>
          </a:p>
        </p:txBody>
      </p:sp>
      <p:sp>
        <p:nvSpPr>
          <p:cNvPr id="5" name="">
            <a:extLst xmlns:a="http://schemas.openxmlformats.org/drawingml/2006/main">
              <a:ext uri="{FF2B5EF4-FFF2-40B4-BE49-F238E27FC236}">
                <a16:creationId xmlns:a16="http://schemas.microsoft.com/office/drawing/2014/main" id="{B9B2F125-0352-41D7-9E5B-50392B7D3C47}"/>
              </a:ext>
            </a:extLst>
          </p:cNvPr>
          <p:cNvSpPr>
            <a:spLocks xmlns:a="http://schemas.openxmlformats.org/drawingml/2006/main" noGrp="1"/>
          </p:cNvSpPr>
          <p:nvPr/>
        </p:nvSpPr>
        <p:spPr>
          <a:xfrm xmlns:a="http://schemas.openxmlformats.org/drawingml/2006/main">
            <a:off x="6858000" y="3781425"/>
            <a:ext cx="461010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4E4C4E"/>
                </a:solidFill>
                <a:latin typeface="DejaVu Sans"/>
                <a:ea typeface="DejaVu Sans"/>
                <a:cs typeface="DejaVu Sans"/>
              </a:defRPr>
            </a:defPPr>
          </a:lstStyle>
          <a:p xmlns:a="http://schemas.openxmlformats.org/drawingml/2006/main">
            <a:pPr>
              <a:defRPr sz="2025" b="0">
                <a:solidFill>
                  <a:srgbClr val="4E4C4E"/>
                </a:solidFill>
                <a:latin typeface="DejaVu Sans"/>
                <a:ea typeface="DejaVu Sans"/>
                <a:cs typeface="DejaVu Sans"/>
              </a:defRPr>
            </a:pPr>
            <a:r>
              <a:rPr sz="2025" b="0">
                <a:solidFill>
                  <a:srgbClr val="4E4C4E"/>
                </a:solidFill>
                <a:latin typeface="DejaVu Sans"/>
                <a:ea typeface="DejaVu Sans"/>
                <a:cs typeface="DejaVu Sans"/>
              </a:rPr>
              <a:t>A valid advance agreement is necessary.</a:t>
            </a:r>
          </a:p>
        </p:txBody>
      </p:sp>
      <p:sp>
        <p:nvSpPr>
          <p:cNvPr id="6" name="">
            <a:extLst xmlns:a="http://schemas.openxmlformats.org/drawingml/2006/main">
              <a:ext uri="{FF2B5EF4-FFF2-40B4-BE49-F238E27FC236}">
                <a16:creationId xmlns:a16="http://schemas.microsoft.com/office/drawing/2014/main" id="{43E9C019-F781-428E-80E6-C253798F7D3A}"/>
              </a:ext>
            </a:extLst>
          </p:cNvPr>
          <p:cNvSpPr>
            <a:spLocks xmlns:a="http://schemas.openxmlformats.org/drawingml/2006/main" noGrp="1"/>
          </p:cNvSpPr>
          <p:nvPr/>
        </p:nvSpPr>
        <p:spPr>
          <a:xfrm xmlns:a="http://schemas.openxmlformats.org/drawingml/2006/main">
            <a:off x="6858000" y="4810125"/>
            <a:ext cx="461010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4E4C4E"/>
                </a:solidFill>
                <a:latin typeface="DejaVu Sans"/>
                <a:ea typeface="DejaVu Sans"/>
                <a:cs typeface="DejaVu Sans"/>
              </a:defRPr>
            </a:defPPr>
          </a:lstStyle>
          <a:p xmlns:a="http://schemas.openxmlformats.org/drawingml/2006/main">
            <a:pPr>
              <a:defRPr sz="2025" b="0">
                <a:solidFill>
                  <a:srgbClr val="4E4C4E"/>
                </a:solidFill>
                <a:latin typeface="DejaVu Sans"/>
                <a:ea typeface="DejaVu Sans"/>
                <a:cs typeface="DejaVu Sans"/>
              </a:defRPr>
            </a:pPr>
            <a:r>
              <a:rPr sz="2025" b="0">
                <a:solidFill>
                  <a:srgbClr val="4E4C4E"/>
                </a:solidFill>
                <a:latin typeface="DejaVu Sans"/>
                <a:ea typeface="DejaVu Sans"/>
                <a:cs typeface="DejaVu Sans"/>
              </a:rPr>
              <a:t>Six hours off next week would leave a shortfall.</a:t>
            </a:r>
          </a:p>
        </p:txBody>
      </p:sp>
      <p:sp>
        <p:nvSpPr>
          <p:cNvPr id="7" name="">
            <a:extLst xmlns:a="http://schemas.openxmlformats.org/drawingml/2006/main">
              <a:ext uri="{FF2B5EF4-FFF2-40B4-BE49-F238E27FC236}">
                <a16:creationId xmlns:a16="http://schemas.microsoft.com/office/drawing/2014/main" id="{EEDC7221-2552-449A-AC94-E0E0AA5316B7}"/>
              </a:ext>
            </a:extLst>
          </p:cNvPr>
          <p:cNvSpPr>
            <a:spLocks xmlns:a="http://schemas.openxmlformats.org/drawingml/2006/main" noGrp="1"/>
          </p:cNvSpPr>
          <p:nvPr/>
        </p:nvSpPr>
        <p:spPr>
          <a:xfrm xmlns:a="http://schemas.openxmlformats.org/drawingml/2006/main">
            <a:off x="0" y="6362700"/>
            <a:ext cx="12192000" cy="495300"/>
          </a:xfrm>
          <a:prstGeom xmlns:a="http://schemas.openxmlformats.org/drawingml/2006/main" prst="rect">
            <a:avLst/>
          </a:prstGeom>
          <a:solidFill xmlns:a="http://schemas.openxmlformats.org/drawingml/2006/main">
            <a:srgbClr val="0D2240"/>
          </a:solidFill>
          <a:ln xmlns:a="http://schemas.openxmlformats.org/drawingml/2006/main" w="0">
            <a:noFill/>
          </a:ln>
        </p:spPr>
      </p:sp>
      <p:pic>
        <p:nvPicPr>
          <p:cNvPr id="8" name="">
            <a:extLst xmlns:a="http://schemas.openxmlformats.org/drawingml/2006/main">
              <a:ext uri="{FF2B5EF4-FFF2-40B4-BE49-F238E27FC236}">
                <a16:creationId xmlns:a16="http://schemas.microsoft.com/office/drawing/2014/main" id="{77E4B115-1D46-4308-81E3-3B7676DCC98A}"/>
              </a:ext>
            </a:extLst>
          </p:cNvPr>
          <p:cNvPicPr>
            <a:picLocks xmlns:a="http://schemas.openxmlformats.org/drawingml/2006/main" noChangeAspect="1"/>
          </p:cNvPicPr>
          <p:nvPr/>
        </p:nvPicPr>
        <p:blipFill>
          <a:blip xmlns:r="http://schemas.openxmlformats.org/officeDocument/2006/relationships" xmlns:a="http://schemas.openxmlformats.org/drawingml/2006/main" r:embed="R56084548ddef4a53"/>
          <a:srcRect xmlns:a="http://schemas.openxmlformats.org/drawingml/2006/main" l="13145" t="5304" r="13022" b="39408"/>
          <a:stretch xmlns:a="http://schemas.openxmlformats.org/drawingml/2006/main"/>
        </p:blipFill>
        <p:spPr>
          <a:xfrm xmlns:a="http://schemas.openxmlformats.org/drawingml/2006/main">
            <a:off x="209550" y="6448425"/>
            <a:ext cx="809625" cy="314325"/>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DAF717FC-F6B5-4C0E-978A-01136266D1DD}"/>
              </a:ext>
            </a:extLst>
          </p:cNvPr>
          <p:cNvSpPr>
            <a:spLocks xmlns:a="http://schemas.openxmlformats.org/drawingml/2006/main" noGrp="1"/>
          </p:cNvSpPr>
          <p:nvPr/>
        </p:nvSpPr>
        <p:spPr>
          <a:xfrm xmlns:a="http://schemas.openxmlformats.org/drawingml/2006/main">
            <a:off x="1304925" y="6486525"/>
            <a:ext cx="9715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975" b="0">
                <a:solidFill>
                  <a:srgbClr val="FFFFFF"/>
                </a:solidFill>
                <a:latin typeface="DejaVu Sans"/>
                <a:ea typeface="DejaVu Sans"/>
                <a:cs typeface="DejaVu Sans"/>
              </a:defRPr>
            </a:defPPr>
          </a:lstStyle>
          <a:p xmlns:a="http://schemas.openxmlformats.org/drawingml/2006/main">
            <a:pPr>
              <a:defRPr sz="975" b="0">
                <a:solidFill>
                  <a:srgbClr val="FFFFFF"/>
                </a:solidFill>
                <a:latin typeface="DejaVu Sans"/>
                <a:ea typeface="DejaVu Sans"/>
                <a:cs typeface="DejaVu Sans"/>
              </a:defRPr>
            </a:pPr>
            <a:r>
              <a:rPr sz="975" b="0">
                <a:solidFill>
                  <a:srgbClr val="FFFFFF"/>
                </a:solidFill>
                <a:latin typeface="DejaVu Sans"/>
                <a:ea typeface="DejaVu Sans"/>
                <a:cs typeface="DejaVu Sans"/>
              </a:rPr>
              <a:t>29 U.S.C. § 207(o)</a:t>
            </a:r>
          </a:p>
        </p:txBody>
      </p:sp>
      <p:sp>
        <p:nvSpPr>
          <p:cNvPr id="10" name="">
            <a:extLst xmlns:a="http://schemas.openxmlformats.org/drawingml/2006/main">
              <a:ext uri="{FF2B5EF4-FFF2-40B4-BE49-F238E27FC236}">
                <a16:creationId xmlns:a16="http://schemas.microsoft.com/office/drawing/2014/main" id="{83A0A3BE-C174-48C9-90EF-76F99BFF432E}"/>
              </a:ext>
            </a:extLst>
          </p:cNvPr>
          <p:cNvSpPr>
            <a:spLocks xmlns:a="http://schemas.openxmlformats.org/drawingml/2006/main" noGrp="1"/>
          </p:cNvSpPr>
          <p:nvPr/>
        </p:nvSpPr>
        <p:spPr>
          <a:xfrm xmlns:a="http://schemas.openxmlformats.org/drawingml/2006/main">
            <a:off x="11287125" y="6477000"/>
            <a:ext cx="523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FFFFFF"/>
                </a:solidFill>
                <a:latin typeface="DejaVu Sans"/>
                <a:ea typeface="DejaVu Sans"/>
                <a:cs typeface="DejaVu Sans"/>
              </a:defRPr>
            </a:defPPr>
          </a:lstStyle>
          <a:p xmlns:a="http://schemas.openxmlformats.org/drawingml/2006/main">
            <a:pPr>
              <a:defRPr sz="1200" b="0">
                <a:solidFill>
                  <a:srgbClr val="FFFFFF"/>
                </a:solidFill>
                <a:latin typeface="DejaVu Sans"/>
                <a:ea typeface="DejaVu Sans"/>
                <a:cs typeface="DejaVu Sans"/>
              </a:defRPr>
            </a:pPr>
            <a:r>
              <a:rPr sz="1200" b="0">
                <a:solidFill>
                  <a:srgbClr val="FFFFFF"/>
                </a:solidFill>
                <a:latin typeface="DejaVu Sans"/>
                <a:ea typeface="DejaVu Sans"/>
                <a:cs typeface="DejaVu Sans"/>
              </a:rPr>
              <a:t>19</a:t>
            </a:r>
          </a:p>
        </p:txBody>
      </p:sp>
    </p:spTree>
    <p:extLst>
      <p:ext uri="{BB962C8B-B14F-4D97-AF65-F5344CB8AC3E}">
        <p14:creationId xmlns:p14="http://schemas.microsoft.com/office/powerpoint/2010/main" val="1087950481"/>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266E3719-D179-4EF5-A466-A979B7A2ED61}"/>
              </a:ext>
            </a:extLst>
          </p:cNvPr>
          <p:cNvSpPr>
            <a:spLocks xmlns:a="http://schemas.openxmlformats.org/drawingml/2006/main" noGrp="1"/>
          </p:cNvSpPr>
          <p:nvPr/>
        </p:nvSpPr>
        <p:spPr>
          <a:xfrm xmlns:a="http://schemas.openxmlformats.org/drawingml/2006/main">
            <a:off x="647700" y="457200"/>
            <a:ext cx="10906125"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150" b="1">
                <a:solidFill>
                  <a:srgbClr val="4E4C4E"/>
                </a:solidFill>
                <a:latin typeface="DejaVu Sans"/>
                <a:ea typeface="DejaVu Sans"/>
                <a:cs typeface="DejaVu Sans"/>
              </a:defRPr>
            </a:defPPr>
          </a:lstStyle>
          <a:p xmlns:a="http://schemas.openxmlformats.org/drawingml/2006/main">
            <a:pPr>
              <a:defRPr sz="3150" b="1">
                <a:solidFill>
                  <a:srgbClr val="4E4C4E"/>
                </a:solidFill>
                <a:latin typeface="DejaVu Sans"/>
                <a:ea typeface="DejaVu Sans"/>
                <a:cs typeface="DejaVu Sans"/>
              </a:defRPr>
            </a:pPr>
            <a:r>
              <a:rPr sz="3150" b="1">
                <a:solidFill>
                  <a:srgbClr val="4E4C4E"/>
                </a:solidFill>
                <a:latin typeface="DejaVu Sans"/>
                <a:ea typeface="DejaVu Sans"/>
                <a:cs typeface="DejaVu Sans"/>
              </a:rPr>
              <a:t>Police, fire, and EMS coverage</a:t>
            </a:r>
          </a:p>
        </p:txBody>
      </p:sp>
      <p:sp>
        <p:nvSpPr>
          <p:cNvPr id="2" name="">
            <a:extLst xmlns:a="http://schemas.openxmlformats.org/drawingml/2006/main">
              <a:ext uri="{FF2B5EF4-FFF2-40B4-BE49-F238E27FC236}">
                <a16:creationId xmlns:a16="http://schemas.microsoft.com/office/drawing/2014/main" id="{583CCB7E-0AAE-46B0-824C-2322A90E7CCE}"/>
              </a:ext>
            </a:extLst>
          </p:cNvPr>
          <p:cNvSpPr>
            <a:spLocks xmlns:a="http://schemas.openxmlformats.org/drawingml/2006/main" noGrp="1"/>
          </p:cNvSpPr>
          <p:nvPr/>
        </p:nvSpPr>
        <p:spPr>
          <a:xfrm xmlns:a="http://schemas.openxmlformats.org/drawingml/2006/main">
            <a:off x="685800" y="2095500"/>
            <a:ext cx="4429125"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925" b="1">
                <a:solidFill>
                  <a:srgbClr val="4E4C4E"/>
                </a:solidFill>
                <a:latin typeface="DejaVu Sans"/>
                <a:ea typeface="DejaVu Sans"/>
                <a:cs typeface="DejaVu Sans"/>
              </a:defRPr>
            </a:defPPr>
          </a:lstStyle>
          <a:p xmlns:a="http://schemas.openxmlformats.org/drawingml/2006/main">
            <a:pPr>
              <a:defRPr sz="2925" b="1">
                <a:solidFill>
                  <a:srgbClr val="4E4C4E"/>
                </a:solidFill>
                <a:latin typeface="DejaVu Sans"/>
                <a:ea typeface="DejaVu Sans"/>
                <a:cs typeface="DejaVu Sans"/>
              </a:defRPr>
            </a:pPr>
            <a:r>
              <a:rPr sz="2925" b="1">
                <a:solidFill>
                  <a:srgbClr val="4E4C4E"/>
                </a:solidFill>
                <a:latin typeface="DejaVu Sans"/>
                <a:ea typeface="DejaVu Sans"/>
                <a:cs typeface="DejaVu Sans"/>
              </a:rPr>
              <a:t>Section 7(k) changes overtime thresholds for eligible employees.</a:t>
            </a:r>
          </a:p>
        </p:txBody>
      </p:sp>
      <p:sp>
        <p:nvSpPr>
          <p:cNvPr id="3" name="">
            <a:extLst xmlns:a="http://schemas.openxmlformats.org/drawingml/2006/main">
              <a:ext uri="{FF2B5EF4-FFF2-40B4-BE49-F238E27FC236}">
                <a16:creationId xmlns:a16="http://schemas.microsoft.com/office/drawing/2014/main" id="{F517C07A-672D-456E-B7EF-5E1BCA037EEF}"/>
              </a:ext>
            </a:extLst>
          </p:cNvPr>
          <p:cNvSpPr>
            <a:spLocks xmlns:a="http://schemas.openxmlformats.org/drawingml/2006/main" noGrp="1"/>
          </p:cNvSpPr>
          <p:nvPr/>
        </p:nvSpPr>
        <p:spPr>
          <a:xfrm xmlns:a="http://schemas.openxmlformats.org/drawingml/2006/main">
            <a:off x="6286500" y="2028825"/>
            <a:ext cx="5219700" cy="1152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0">
                <a:solidFill>
                  <a:srgbClr val="4E4C4E"/>
                </a:solidFill>
                <a:latin typeface="DejaVu Sans"/>
                <a:ea typeface="DejaVu Sans"/>
                <a:cs typeface="DejaVu Sans"/>
              </a:defRPr>
            </a:defPPr>
          </a:lstStyle>
          <a:p xmlns:a="http://schemas.openxmlformats.org/drawingml/2006/main">
            <a:pPr>
              <a:defRPr sz="2100" b="0">
                <a:solidFill>
                  <a:srgbClr val="4E4C4E"/>
                </a:solidFill>
                <a:latin typeface="DejaVu Sans"/>
                <a:ea typeface="DejaVu Sans"/>
                <a:cs typeface="DejaVu Sans"/>
              </a:defRPr>
            </a:pPr>
            <a:r>
              <a:rPr sz="2100" b="0">
                <a:solidFill>
                  <a:srgbClr val="4E4C4E"/>
                </a:solidFill>
                <a:latin typeface="DejaVu Sans"/>
                <a:ea typeface="DejaVu Sans"/>
                <a:cs typeface="DejaVu Sans"/>
              </a:rPr>
              <a:t>The city must establish a recurring 7- to 28-day work period.</a:t>
            </a:r>
          </a:p>
        </p:txBody>
      </p:sp>
      <p:sp>
        <p:nvSpPr>
          <p:cNvPr id="4" name="">
            <a:extLst xmlns:a="http://schemas.openxmlformats.org/drawingml/2006/main">
              <a:ext uri="{FF2B5EF4-FFF2-40B4-BE49-F238E27FC236}">
                <a16:creationId xmlns:a16="http://schemas.microsoft.com/office/drawing/2014/main" id="{E0D7EE01-611B-4B0D-A20D-E97835D594D0}"/>
              </a:ext>
            </a:extLst>
          </p:cNvPr>
          <p:cNvSpPr>
            <a:spLocks xmlns:a="http://schemas.openxmlformats.org/drawingml/2006/main" noGrp="1"/>
          </p:cNvSpPr>
          <p:nvPr/>
        </p:nvSpPr>
        <p:spPr>
          <a:xfrm xmlns:a="http://schemas.openxmlformats.org/drawingml/2006/main">
            <a:off x="6286500" y="3324225"/>
            <a:ext cx="5219700" cy="1152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0">
                <a:solidFill>
                  <a:srgbClr val="4E4C4E"/>
                </a:solidFill>
                <a:latin typeface="DejaVu Sans"/>
                <a:ea typeface="DejaVu Sans"/>
                <a:cs typeface="DejaVu Sans"/>
              </a:defRPr>
            </a:defPPr>
          </a:lstStyle>
          <a:p xmlns:a="http://schemas.openxmlformats.org/drawingml/2006/main">
            <a:pPr>
              <a:defRPr sz="2100" b="0">
                <a:solidFill>
                  <a:srgbClr val="4E4C4E"/>
                </a:solidFill>
                <a:latin typeface="DejaVu Sans"/>
                <a:ea typeface="DejaVu Sans"/>
                <a:cs typeface="DejaVu Sans"/>
              </a:defRPr>
            </a:pPr>
            <a:r>
              <a:rPr sz="2100" b="0">
                <a:solidFill>
                  <a:srgbClr val="4E4C4E"/>
                </a:solidFill>
                <a:latin typeface="DejaVu Sans"/>
                <a:ea typeface="DejaVu Sans"/>
                <a:cs typeface="DejaVu Sans"/>
              </a:rPr>
              <a:t>Actual duties determine fire or law-enforcement eligibility.</a:t>
            </a:r>
          </a:p>
        </p:txBody>
      </p:sp>
      <p:sp>
        <p:nvSpPr>
          <p:cNvPr id="5" name="">
            <a:extLst xmlns:a="http://schemas.openxmlformats.org/drawingml/2006/main">
              <a:ext uri="{FF2B5EF4-FFF2-40B4-BE49-F238E27FC236}">
                <a16:creationId xmlns:a16="http://schemas.microsoft.com/office/drawing/2014/main" id="{B524E912-D540-4980-85E3-974B6DAFA7DD}"/>
              </a:ext>
            </a:extLst>
          </p:cNvPr>
          <p:cNvSpPr>
            <a:spLocks xmlns:a="http://schemas.openxmlformats.org/drawingml/2006/main" noGrp="1"/>
          </p:cNvSpPr>
          <p:nvPr/>
        </p:nvSpPr>
        <p:spPr>
          <a:xfrm xmlns:a="http://schemas.openxmlformats.org/drawingml/2006/main">
            <a:off x="6286500" y="4619625"/>
            <a:ext cx="5219700" cy="1152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0">
                <a:solidFill>
                  <a:srgbClr val="4E4C4E"/>
                </a:solidFill>
                <a:latin typeface="DejaVu Sans"/>
                <a:ea typeface="DejaVu Sans"/>
                <a:cs typeface="DejaVu Sans"/>
              </a:defRPr>
            </a:defPPr>
          </a:lstStyle>
          <a:p xmlns:a="http://schemas.openxmlformats.org/drawingml/2006/main">
            <a:pPr>
              <a:defRPr sz="2100" b="0">
                <a:solidFill>
                  <a:srgbClr val="4E4C4E"/>
                </a:solidFill>
                <a:latin typeface="DejaVu Sans"/>
                <a:ea typeface="DejaVu Sans"/>
                <a:cs typeface="DejaVu Sans"/>
              </a:defRPr>
            </a:pPr>
            <a:r>
              <a:rPr sz="2100" b="0">
                <a:solidFill>
                  <a:srgbClr val="4E4C4E"/>
                </a:solidFill>
                <a:latin typeface="DejaVu Sans"/>
                <a:ea typeface="DejaVu Sans"/>
                <a:cs typeface="DejaVu Sans"/>
              </a:rPr>
              <a:t>Frontline first responders generally remain nonexempt.</a:t>
            </a:r>
          </a:p>
        </p:txBody>
      </p:sp>
      <p:sp>
        <p:nvSpPr>
          <p:cNvPr id="6" name="">
            <a:extLst xmlns:a="http://schemas.openxmlformats.org/drawingml/2006/main">
              <a:ext uri="{FF2B5EF4-FFF2-40B4-BE49-F238E27FC236}">
                <a16:creationId xmlns:a16="http://schemas.microsoft.com/office/drawing/2014/main" id="{466A335F-EC56-402A-B5ED-69876EE0083B}"/>
              </a:ext>
            </a:extLst>
          </p:cNvPr>
          <p:cNvSpPr>
            <a:spLocks xmlns:a="http://schemas.openxmlformats.org/drawingml/2006/main" noGrp="1"/>
          </p:cNvSpPr>
          <p:nvPr/>
        </p:nvSpPr>
        <p:spPr>
          <a:xfrm xmlns:a="http://schemas.openxmlformats.org/drawingml/2006/main">
            <a:off x="0" y="6362700"/>
            <a:ext cx="12192000" cy="495300"/>
          </a:xfrm>
          <a:prstGeom xmlns:a="http://schemas.openxmlformats.org/drawingml/2006/main" prst="rect">
            <a:avLst/>
          </a:prstGeom>
          <a:solidFill xmlns:a="http://schemas.openxmlformats.org/drawingml/2006/main">
            <a:srgbClr val="0D2240"/>
          </a:solidFill>
          <a:ln xmlns:a="http://schemas.openxmlformats.org/drawingml/2006/main" w="0">
            <a:noFill/>
          </a:ln>
        </p:spPr>
      </p:sp>
      <p:pic>
        <p:nvPicPr>
          <p:cNvPr id="7" name="">
            <a:extLst xmlns:a="http://schemas.openxmlformats.org/drawingml/2006/main">
              <a:ext uri="{FF2B5EF4-FFF2-40B4-BE49-F238E27FC236}">
                <a16:creationId xmlns:a16="http://schemas.microsoft.com/office/drawing/2014/main" id="{39BBC1C8-7119-4D1F-89FD-B8C1FB268478}"/>
              </a:ext>
            </a:extLst>
          </p:cNvPr>
          <p:cNvPicPr>
            <a:picLocks xmlns:a="http://schemas.openxmlformats.org/drawingml/2006/main" noChangeAspect="1"/>
          </p:cNvPicPr>
          <p:nvPr/>
        </p:nvPicPr>
        <p:blipFill>
          <a:blip xmlns:r="http://schemas.openxmlformats.org/officeDocument/2006/relationships" xmlns:a="http://schemas.openxmlformats.org/drawingml/2006/main" r:embed="R7d60edf4bf194d24"/>
          <a:srcRect xmlns:a="http://schemas.openxmlformats.org/drawingml/2006/main" l="13145" t="5304" r="13022" b="39408"/>
          <a:stretch xmlns:a="http://schemas.openxmlformats.org/drawingml/2006/main"/>
        </p:blipFill>
        <p:spPr>
          <a:xfrm xmlns:a="http://schemas.openxmlformats.org/drawingml/2006/main">
            <a:off x="209550" y="6448425"/>
            <a:ext cx="809625" cy="314325"/>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C9EBC858-10FC-4F72-9F35-0F53A524670A}"/>
              </a:ext>
            </a:extLst>
          </p:cNvPr>
          <p:cNvSpPr>
            <a:spLocks xmlns:a="http://schemas.openxmlformats.org/drawingml/2006/main" noGrp="1"/>
          </p:cNvSpPr>
          <p:nvPr/>
        </p:nvSpPr>
        <p:spPr>
          <a:xfrm xmlns:a="http://schemas.openxmlformats.org/drawingml/2006/main">
            <a:off x="1304925" y="6486525"/>
            <a:ext cx="9715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975" b="0">
                <a:solidFill>
                  <a:srgbClr val="FFFFFF"/>
                </a:solidFill>
                <a:latin typeface="DejaVu Sans"/>
                <a:ea typeface="DejaVu Sans"/>
                <a:cs typeface="DejaVu Sans"/>
              </a:defRPr>
            </a:defPPr>
          </a:lstStyle>
          <a:p xmlns:a="http://schemas.openxmlformats.org/drawingml/2006/main">
            <a:pPr>
              <a:defRPr sz="975" b="0">
                <a:solidFill>
                  <a:srgbClr val="FFFFFF"/>
                </a:solidFill>
                <a:latin typeface="DejaVu Sans"/>
                <a:ea typeface="DejaVu Sans"/>
                <a:cs typeface="DejaVu Sans"/>
              </a:defRPr>
            </a:pPr>
            <a:r>
              <a:rPr sz="975" b="0">
                <a:solidFill>
                  <a:srgbClr val="FFFFFF"/>
                </a:solidFill>
                <a:latin typeface="DejaVu Sans"/>
                <a:ea typeface="DejaVu Sans"/>
                <a:cs typeface="DejaVu Sans"/>
              </a:rPr>
              <a:t>29 U.S.C. §§ 203(y), 207(k); 29 C.F.R. §§ 541.3, 553.210–.224</a:t>
            </a:r>
          </a:p>
        </p:txBody>
      </p:sp>
      <p:sp>
        <p:nvSpPr>
          <p:cNvPr id="9" name="">
            <a:extLst xmlns:a="http://schemas.openxmlformats.org/drawingml/2006/main">
              <a:ext uri="{FF2B5EF4-FFF2-40B4-BE49-F238E27FC236}">
                <a16:creationId xmlns:a16="http://schemas.microsoft.com/office/drawing/2014/main" id="{2E1A65A9-9B27-413F-9FED-6DE078682471}"/>
              </a:ext>
            </a:extLst>
          </p:cNvPr>
          <p:cNvSpPr>
            <a:spLocks xmlns:a="http://schemas.openxmlformats.org/drawingml/2006/main" noGrp="1"/>
          </p:cNvSpPr>
          <p:nvPr/>
        </p:nvSpPr>
        <p:spPr>
          <a:xfrm xmlns:a="http://schemas.openxmlformats.org/drawingml/2006/main">
            <a:off x="11287125" y="6477000"/>
            <a:ext cx="523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FFFFFF"/>
                </a:solidFill>
                <a:latin typeface="DejaVu Sans"/>
                <a:ea typeface="DejaVu Sans"/>
                <a:cs typeface="DejaVu Sans"/>
              </a:defRPr>
            </a:defPPr>
          </a:lstStyle>
          <a:p xmlns:a="http://schemas.openxmlformats.org/drawingml/2006/main">
            <a:pPr>
              <a:defRPr sz="1200" b="0">
                <a:solidFill>
                  <a:srgbClr val="FFFFFF"/>
                </a:solidFill>
                <a:latin typeface="DejaVu Sans"/>
                <a:ea typeface="DejaVu Sans"/>
                <a:cs typeface="DejaVu Sans"/>
              </a:defRPr>
            </a:pPr>
            <a:r>
              <a:rPr sz="1200" b="0">
                <a:solidFill>
                  <a:srgbClr val="FFFFFF"/>
                </a:solidFill>
                <a:latin typeface="DejaVu Sans"/>
                <a:ea typeface="DejaVu Sans"/>
                <a:cs typeface="DejaVu Sans"/>
              </a:rPr>
              <a:t>20</a:t>
            </a:r>
          </a:p>
        </p:txBody>
      </p:sp>
    </p:spTree>
    <p:extLst>
      <p:ext uri="{BB962C8B-B14F-4D97-AF65-F5344CB8AC3E}">
        <p14:creationId xmlns:p14="http://schemas.microsoft.com/office/powerpoint/2010/main" val="597398027"/>
      </p:ext>
    </p:extLst>
  </p:cSld>
</p:sld>
</file>

<file path=ppt/slides/slide21.xml><?xml version="1.0" encoding="utf-8"?>
<p:sld xmlns:p="http://schemas.openxmlformats.org/presentationml/2006/main">
  <p:cSld>
    <p:bg>
      <p:bgPr>
        <a:solidFill xmlns:a="http://schemas.openxmlformats.org/drawingml/2006/main">
          <a:srgbClr val="0D2240"/>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3CB71CD0-38F9-4B0C-A505-4B804F3C94CA}"/>
              </a:ext>
            </a:extLst>
          </p:cNvPr>
          <p:cNvSpPr>
            <a:spLocks xmlns:a="http://schemas.openxmlformats.org/drawingml/2006/main" noGrp="1"/>
          </p:cNvSpPr>
          <p:nvPr/>
        </p:nvSpPr>
        <p:spPr>
          <a:xfrm xmlns:a="http://schemas.openxmlformats.org/drawingml/2006/main">
            <a:off x="647700" y="457200"/>
            <a:ext cx="10906125"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150" b="1">
                <a:solidFill>
                  <a:srgbClr val="FFFFFF"/>
                </a:solidFill>
                <a:latin typeface="DejaVu Sans"/>
                <a:ea typeface="DejaVu Sans"/>
                <a:cs typeface="DejaVu Sans"/>
              </a:defRPr>
            </a:defPPr>
          </a:lstStyle>
          <a:p xmlns:a="http://schemas.openxmlformats.org/drawingml/2006/main">
            <a:pPr>
              <a:defRPr sz="3150" b="1">
                <a:solidFill>
                  <a:srgbClr val="FFFFFF"/>
                </a:solidFill>
                <a:latin typeface="DejaVu Sans"/>
                <a:ea typeface="DejaVu Sans"/>
                <a:cs typeface="DejaVu Sans"/>
              </a:defRPr>
            </a:pPr>
            <a:r>
              <a:rPr sz="3150" b="1">
                <a:solidFill>
                  <a:srgbClr val="FFFFFF"/>
                </a:solidFill>
                <a:latin typeface="DejaVu Sans"/>
                <a:ea typeface="DejaVu Sans"/>
                <a:cs typeface="DejaVu Sans"/>
              </a:rPr>
              <a:t>Section 7(k) overtime thresholds</a:t>
            </a:r>
          </a:p>
        </p:txBody>
      </p:sp>
      <p:graphicFrame>
        <p:nvGraphicFramePr>
          <p:cNvPr id="2" name="">
            <a:extLst xmlns:a="http://schemas.openxmlformats.org/drawingml/2006/main">
              <a:ext uri="{FF2B5EF4-FFF2-40B4-BE49-F238E27FC236}">
                <a16:creationId xmlns:a16="http://schemas.microsoft.com/office/drawing/2014/main" id="{24F39D2C-7DE4-4EE8-92D6-10022F67410E}"/>
              </a:ext>
            </a:extLst>
          </p:cNvPr>
          <p:cNvGraphicFramePr/>
          <p:nvPr/>
        </p:nvGraphicFramePr>
        <p:xfrm>
          <a:off xmlns:a="http://schemas.openxmlformats.org/drawingml/2006/main" x="647700" y="1828800"/>
          <a:ext xmlns:a="http://schemas.openxmlformats.org/drawingml/2006/main" cx="10896600" cy="3905250"/>
        </p:xfrm>
        <a:graphic xmlns:a="http://schemas.openxmlformats.org/drawingml/2006/main">
          <a:graphicData uri="http://schemas.openxmlformats.org/drawingml/2006/table">
            <a:tbl>
              <a:tblPr/>
              <a:tblGrid>
                <a:gridCol w="3810000"/>
                <a:gridCol w="3429000"/>
                <a:gridCol w="3429000"/>
              </a:tblGrid>
              <a:tr h="781050">
                <a:tc>
                  <a:txBody>
                    <a:bodyPr/>
                    <a:lstStyle/>
                    <a:p>
                      <a:r>
                        <a:rPr sz="1875" b="1">
                          <a:solidFill>
                            <a:srgbClr val="FFFFFF"/>
                          </a:solidFill>
                          <a:latin typeface="DejaVu Sans"/>
                          <a:ea typeface="DejaVu Sans"/>
                          <a:cs typeface="DejaVu Sans"/>
                        </a:rPr>
                        <a:t>Work period</a:t>
                      </a:r>
                    </a:p>
                  </a:txBody>
                  <a:tcPr marL="91440" marR="91440" marT="45720" marB="45720">
                    <a:solidFill>
                      <a:srgbClr val="164781"/>
                    </a:solidFill>
                  </a:tcPr>
                </a:tc>
                <a:tc>
                  <a:txBody>
                    <a:bodyPr/>
                    <a:lstStyle/>
                    <a:p>
                      <a:r>
                        <a:rPr sz="1875" b="1">
                          <a:solidFill>
                            <a:srgbClr val="FFFFFF"/>
                          </a:solidFill>
                          <a:latin typeface="DejaVu Sans"/>
                          <a:ea typeface="DejaVu Sans"/>
                          <a:cs typeface="DejaVu Sans"/>
                        </a:rPr>
                        <a:t>Law enforcement</a:t>
                      </a:r>
                    </a:p>
                  </a:txBody>
                  <a:tcPr marL="91440" marR="91440" marT="45720" marB="45720">
                    <a:solidFill>
                      <a:srgbClr val="164781"/>
                    </a:solidFill>
                  </a:tcPr>
                </a:tc>
                <a:tc>
                  <a:txBody>
                    <a:bodyPr/>
                    <a:lstStyle/>
                    <a:p>
                      <a:r>
                        <a:rPr sz="1875" b="1">
                          <a:solidFill>
                            <a:srgbClr val="FFFFFF"/>
                          </a:solidFill>
                          <a:latin typeface="DejaVu Sans"/>
                          <a:ea typeface="DejaVu Sans"/>
                          <a:cs typeface="DejaVu Sans"/>
                        </a:rPr>
                        <a:t>Fire protection</a:t>
                      </a:r>
                    </a:p>
                  </a:txBody>
                  <a:tcPr marL="91440" marR="91440" marT="45720" marB="45720">
                    <a:solidFill>
                      <a:srgbClr val="164781"/>
                    </a:solidFill>
                  </a:tcPr>
                </a:tc>
              </a:tr>
              <a:tr h="781050">
                <a:tc>
                  <a:txBody>
                    <a:bodyPr/>
                    <a:lstStyle/>
                    <a:p>
                      <a:r>
                        <a:rPr sz="1875" b="0">
                          <a:solidFill>
                            <a:srgbClr val="4E4C4E"/>
                          </a:solidFill>
                          <a:latin typeface="DejaVu Sans"/>
                          <a:ea typeface="DejaVu Sans"/>
                          <a:cs typeface="DejaVu Sans"/>
                        </a:rPr>
                        <a:t>7 days</a:t>
                      </a:r>
                    </a:p>
                  </a:txBody>
                  <a:tcPr marL="91440" marR="91440" marT="45720" marB="45720">
                    <a:solidFill>
                      <a:srgbClr val="EAF0F5"/>
                    </a:solidFill>
                  </a:tcPr>
                </a:tc>
                <a:tc>
                  <a:txBody>
                    <a:bodyPr/>
                    <a:lstStyle/>
                    <a:p>
                      <a:r>
                        <a:rPr sz="1875" b="0">
                          <a:solidFill>
                            <a:srgbClr val="4E4C4E"/>
                          </a:solidFill>
                          <a:latin typeface="DejaVu Sans"/>
                          <a:ea typeface="DejaVu Sans"/>
                          <a:cs typeface="DejaVu Sans"/>
                        </a:rPr>
                        <a:t>43 hours</a:t>
                      </a:r>
                    </a:p>
                  </a:txBody>
                  <a:tcPr marL="91440" marR="91440" marT="45720" marB="45720">
                    <a:solidFill>
                      <a:srgbClr val="EAF0F5"/>
                    </a:solidFill>
                  </a:tcPr>
                </a:tc>
                <a:tc>
                  <a:txBody>
                    <a:bodyPr/>
                    <a:lstStyle/>
                    <a:p>
                      <a:r>
                        <a:rPr sz="1875" b="0">
                          <a:solidFill>
                            <a:srgbClr val="4E4C4E"/>
                          </a:solidFill>
                          <a:latin typeface="DejaVu Sans"/>
                          <a:ea typeface="DejaVu Sans"/>
                          <a:cs typeface="DejaVu Sans"/>
                        </a:rPr>
                        <a:t>53 hours</a:t>
                      </a:r>
                    </a:p>
                  </a:txBody>
                  <a:tcPr marL="91440" marR="91440" marT="45720" marB="45720">
                    <a:solidFill>
                      <a:srgbClr val="EAF0F5"/>
                    </a:solidFill>
                  </a:tcPr>
                </a:tc>
              </a:tr>
              <a:tr h="781050">
                <a:tc>
                  <a:txBody>
                    <a:bodyPr/>
                    <a:lstStyle/>
                    <a:p>
                      <a:r>
                        <a:rPr sz="1875" b="0">
                          <a:solidFill>
                            <a:srgbClr val="4E4C4E"/>
                          </a:solidFill>
                          <a:latin typeface="DejaVu Sans"/>
                          <a:ea typeface="DejaVu Sans"/>
                          <a:cs typeface="DejaVu Sans"/>
                        </a:rPr>
                        <a:t>14 days</a:t>
                      </a:r>
                    </a:p>
                  </a:txBody>
                  <a:tcPr marL="91440" marR="91440" marT="45720" marB="45720">
                    <a:solidFill>
                      <a:srgbClr val="F7F8FA"/>
                    </a:solidFill>
                  </a:tcPr>
                </a:tc>
                <a:tc>
                  <a:txBody>
                    <a:bodyPr/>
                    <a:lstStyle/>
                    <a:p>
                      <a:r>
                        <a:rPr sz="1875" b="0">
                          <a:solidFill>
                            <a:srgbClr val="4E4C4E"/>
                          </a:solidFill>
                          <a:latin typeface="DejaVu Sans"/>
                          <a:ea typeface="DejaVu Sans"/>
                          <a:cs typeface="DejaVu Sans"/>
                        </a:rPr>
                        <a:t>86 hours</a:t>
                      </a:r>
                    </a:p>
                  </a:txBody>
                  <a:tcPr marL="91440" marR="91440" marT="45720" marB="45720">
                    <a:solidFill>
                      <a:srgbClr val="F7F8FA"/>
                    </a:solidFill>
                  </a:tcPr>
                </a:tc>
                <a:tc>
                  <a:txBody>
                    <a:bodyPr/>
                    <a:lstStyle/>
                    <a:p>
                      <a:r>
                        <a:rPr sz="1875" b="0">
                          <a:solidFill>
                            <a:srgbClr val="4E4C4E"/>
                          </a:solidFill>
                          <a:latin typeface="DejaVu Sans"/>
                          <a:ea typeface="DejaVu Sans"/>
                          <a:cs typeface="DejaVu Sans"/>
                        </a:rPr>
                        <a:t>106 hours</a:t>
                      </a:r>
                    </a:p>
                  </a:txBody>
                  <a:tcPr marL="91440" marR="91440" marT="45720" marB="45720">
                    <a:solidFill>
                      <a:srgbClr val="F7F8FA"/>
                    </a:solidFill>
                  </a:tcPr>
                </a:tc>
              </a:tr>
              <a:tr h="781050">
                <a:tc>
                  <a:txBody>
                    <a:bodyPr/>
                    <a:lstStyle/>
                    <a:p>
                      <a:r>
                        <a:rPr sz="1875" b="0">
                          <a:solidFill>
                            <a:srgbClr val="4E4C4E"/>
                          </a:solidFill>
                          <a:latin typeface="DejaVu Sans"/>
                          <a:ea typeface="DejaVu Sans"/>
                          <a:cs typeface="DejaVu Sans"/>
                        </a:rPr>
                        <a:t>21 days</a:t>
                      </a:r>
                    </a:p>
                  </a:txBody>
                  <a:tcPr marL="91440" marR="91440" marT="45720" marB="45720">
                    <a:solidFill>
                      <a:srgbClr val="EAF0F5"/>
                    </a:solidFill>
                  </a:tcPr>
                </a:tc>
                <a:tc>
                  <a:txBody>
                    <a:bodyPr/>
                    <a:lstStyle/>
                    <a:p>
                      <a:r>
                        <a:rPr sz="1875" b="0">
                          <a:solidFill>
                            <a:srgbClr val="4E4C4E"/>
                          </a:solidFill>
                          <a:latin typeface="DejaVu Sans"/>
                          <a:ea typeface="DejaVu Sans"/>
                          <a:cs typeface="DejaVu Sans"/>
                        </a:rPr>
                        <a:t>128 hours</a:t>
                      </a:r>
                    </a:p>
                  </a:txBody>
                  <a:tcPr marL="91440" marR="91440" marT="45720" marB="45720">
                    <a:solidFill>
                      <a:srgbClr val="EAF0F5"/>
                    </a:solidFill>
                  </a:tcPr>
                </a:tc>
                <a:tc>
                  <a:txBody>
                    <a:bodyPr/>
                    <a:lstStyle/>
                    <a:p>
                      <a:r>
                        <a:rPr sz="1875" b="0">
                          <a:solidFill>
                            <a:srgbClr val="4E4C4E"/>
                          </a:solidFill>
                          <a:latin typeface="DejaVu Sans"/>
                          <a:ea typeface="DejaVu Sans"/>
                          <a:cs typeface="DejaVu Sans"/>
                        </a:rPr>
                        <a:t>159 hours</a:t>
                      </a:r>
                    </a:p>
                  </a:txBody>
                  <a:tcPr marL="91440" marR="91440" marT="45720" marB="45720">
                    <a:solidFill>
                      <a:srgbClr val="EAF0F5"/>
                    </a:solidFill>
                  </a:tcPr>
                </a:tc>
              </a:tr>
              <a:tr h="781050">
                <a:tc>
                  <a:txBody>
                    <a:bodyPr/>
                    <a:lstStyle/>
                    <a:p>
                      <a:r>
                        <a:rPr sz="1875" b="0">
                          <a:solidFill>
                            <a:srgbClr val="4E4C4E"/>
                          </a:solidFill>
                          <a:latin typeface="DejaVu Sans"/>
                          <a:ea typeface="DejaVu Sans"/>
                          <a:cs typeface="DejaVu Sans"/>
                        </a:rPr>
                        <a:t>28 days</a:t>
                      </a:r>
                    </a:p>
                  </a:txBody>
                  <a:tcPr marL="91440" marR="91440" marT="45720" marB="45720">
                    <a:solidFill>
                      <a:srgbClr val="F7F8FA"/>
                    </a:solidFill>
                  </a:tcPr>
                </a:tc>
                <a:tc>
                  <a:txBody>
                    <a:bodyPr/>
                    <a:lstStyle/>
                    <a:p>
                      <a:r>
                        <a:rPr sz="1875" b="0">
                          <a:solidFill>
                            <a:srgbClr val="4E4C4E"/>
                          </a:solidFill>
                          <a:latin typeface="DejaVu Sans"/>
                          <a:ea typeface="DejaVu Sans"/>
                          <a:cs typeface="DejaVu Sans"/>
                        </a:rPr>
                        <a:t>171 hours</a:t>
                      </a:r>
                    </a:p>
                  </a:txBody>
                  <a:tcPr marL="91440" marR="91440" marT="45720" marB="45720">
                    <a:solidFill>
                      <a:srgbClr val="F7F8FA"/>
                    </a:solidFill>
                  </a:tcPr>
                </a:tc>
                <a:tc>
                  <a:txBody>
                    <a:bodyPr/>
                    <a:lstStyle/>
                    <a:p>
                      <a:r>
                        <a:rPr sz="1875" b="0">
                          <a:solidFill>
                            <a:srgbClr val="4E4C4E"/>
                          </a:solidFill>
                          <a:latin typeface="DejaVu Sans"/>
                          <a:ea typeface="DejaVu Sans"/>
                          <a:cs typeface="DejaVu Sans"/>
                        </a:rPr>
                        <a:t>212 hours</a:t>
                      </a:r>
                    </a:p>
                  </a:txBody>
                  <a:tcPr marL="91440" marR="91440" marT="45720" marB="45720">
                    <a:solidFill>
                      <a:srgbClr val="F7F8FA"/>
                    </a:solidFill>
                  </a:tcPr>
                </a:tc>
              </a:tr>
            </a:tbl>
          </a:graphicData>
        </a:graphic>
      </p:graphicFrame>
      <p:sp>
        <p:nvSpPr>
          <p:cNvPr id="3" name="">
            <a:extLst xmlns:a="http://schemas.openxmlformats.org/drawingml/2006/main">
              <a:ext uri="{FF2B5EF4-FFF2-40B4-BE49-F238E27FC236}">
                <a16:creationId xmlns:a16="http://schemas.microsoft.com/office/drawing/2014/main" id="{D6149399-D2A4-4F77-816A-E4100737507E}"/>
              </a:ext>
            </a:extLst>
          </p:cNvPr>
          <p:cNvSpPr>
            <a:spLocks xmlns:a="http://schemas.openxmlformats.org/drawingml/2006/main" noGrp="1"/>
          </p:cNvSpPr>
          <p:nvPr/>
        </p:nvSpPr>
        <p:spPr>
          <a:xfrm xmlns:a="http://schemas.openxmlformats.org/drawingml/2006/main">
            <a:off x="0" y="6362700"/>
            <a:ext cx="12192000" cy="495300"/>
          </a:xfrm>
          <a:prstGeom xmlns:a="http://schemas.openxmlformats.org/drawingml/2006/main" prst="rect">
            <a:avLst/>
          </a:prstGeom>
          <a:solidFill xmlns:a="http://schemas.openxmlformats.org/drawingml/2006/main">
            <a:srgbClr val="0D2240"/>
          </a:solidFill>
          <a:ln xmlns:a="http://schemas.openxmlformats.org/drawingml/2006/main" w="0">
            <a:noFill/>
          </a:ln>
        </p:spPr>
      </p:sp>
      <p:pic>
        <p:nvPicPr>
          <p:cNvPr id="4" name="">
            <a:extLst xmlns:a="http://schemas.openxmlformats.org/drawingml/2006/main">
              <a:ext uri="{FF2B5EF4-FFF2-40B4-BE49-F238E27FC236}">
                <a16:creationId xmlns:a16="http://schemas.microsoft.com/office/drawing/2014/main" id="{7C95C728-AED0-477F-A227-80150EF4B0C8}"/>
              </a:ext>
            </a:extLst>
          </p:cNvPr>
          <p:cNvPicPr>
            <a:picLocks xmlns:a="http://schemas.openxmlformats.org/drawingml/2006/main" noChangeAspect="1"/>
          </p:cNvPicPr>
          <p:nvPr/>
        </p:nvPicPr>
        <p:blipFill>
          <a:blip xmlns:r="http://schemas.openxmlformats.org/officeDocument/2006/relationships" xmlns:a="http://schemas.openxmlformats.org/drawingml/2006/main" r:embed="R25b039888d2d4feb"/>
          <a:srcRect xmlns:a="http://schemas.openxmlformats.org/drawingml/2006/main" l="13145" t="5304" r="13022" b="39408"/>
          <a:stretch xmlns:a="http://schemas.openxmlformats.org/drawingml/2006/main"/>
        </p:blipFill>
        <p:spPr>
          <a:xfrm xmlns:a="http://schemas.openxmlformats.org/drawingml/2006/main">
            <a:off x="209550" y="6448425"/>
            <a:ext cx="809625" cy="314325"/>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E5C70B4E-4A82-48DE-9694-5A7389F5F96C}"/>
              </a:ext>
            </a:extLst>
          </p:cNvPr>
          <p:cNvSpPr>
            <a:spLocks xmlns:a="http://schemas.openxmlformats.org/drawingml/2006/main" noGrp="1"/>
          </p:cNvSpPr>
          <p:nvPr/>
        </p:nvSpPr>
        <p:spPr>
          <a:xfrm xmlns:a="http://schemas.openxmlformats.org/drawingml/2006/main">
            <a:off x="1304925" y="6486525"/>
            <a:ext cx="9715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975" b="0">
                <a:solidFill>
                  <a:srgbClr val="FFFFFF"/>
                </a:solidFill>
                <a:latin typeface="DejaVu Sans"/>
                <a:ea typeface="DejaVu Sans"/>
                <a:cs typeface="DejaVu Sans"/>
              </a:defRPr>
            </a:defPPr>
          </a:lstStyle>
          <a:p xmlns:a="http://schemas.openxmlformats.org/drawingml/2006/main">
            <a:pPr>
              <a:defRPr sz="975" b="0">
                <a:solidFill>
                  <a:srgbClr val="FFFFFF"/>
                </a:solidFill>
                <a:latin typeface="DejaVu Sans"/>
                <a:ea typeface="DejaVu Sans"/>
                <a:cs typeface="DejaVu Sans"/>
              </a:defRPr>
            </a:pPr>
            <a:r>
              <a:rPr sz="975" b="0">
                <a:solidFill>
                  <a:srgbClr val="FFFFFF"/>
                </a:solidFill>
                <a:latin typeface="DejaVu Sans"/>
                <a:ea typeface="DejaVu Sans"/>
                <a:cs typeface="DejaVu Sans"/>
              </a:rPr>
              <a:t>29 C.F.R. § 553.230</a:t>
            </a:r>
          </a:p>
        </p:txBody>
      </p:sp>
      <p:sp>
        <p:nvSpPr>
          <p:cNvPr id="6" name="">
            <a:extLst xmlns:a="http://schemas.openxmlformats.org/drawingml/2006/main">
              <a:ext uri="{FF2B5EF4-FFF2-40B4-BE49-F238E27FC236}">
                <a16:creationId xmlns:a16="http://schemas.microsoft.com/office/drawing/2014/main" id="{5F09C46E-0D9F-46C0-BA79-5DE6F2E78857}"/>
              </a:ext>
            </a:extLst>
          </p:cNvPr>
          <p:cNvSpPr>
            <a:spLocks xmlns:a="http://schemas.openxmlformats.org/drawingml/2006/main" noGrp="1"/>
          </p:cNvSpPr>
          <p:nvPr/>
        </p:nvSpPr>
        <p:spPr>
          <a:xfrm xmlns:a="http://schemas.openxmlformats.org/drawingml/2006/main">
            <a:off x="11287125" y="6477000"/>
            <a:ext cx="523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FFFFFF"/>
                </a:solidFill>
                <a:latin typeface="DejaVu Sans"/>
                <a:ea typeface="DejaVu Sans"/>
                <a:cs typeface="DejaVu Sans"/>
              </a:defRPr>
            </a:defPPr>
          </a:lstStyle>
          <a:p xmlns:a="http://schemas.openxmlformats.org/drawingml/2006/main">
            <a:pPr>
              <a:defRPr sz="1200" b="0">
                <a:solidFill>
                  <a:srgbClr val="FFFFFF"/>
                </a:solidFill>
                <a:latin typeface="DejaVu Sans"/>
                <a:ea typeface="DejaVu Sans"/>
                <a:cs typeface="DejaVu Sans"/>
              </a:defRPr>
            </a:pPr>
            <a:r>
              <a:rPr sz="1200" b="0">
                <a:solidFill>
                  <a:srgbClr val="FFFFFF"/>
                </a:solidFill>
                <a:latin typeface="DejaVu Sans"/>
                <a:ea typeface="DejaVu Sans"/>
                <a:cs typeface="DejaVu Sans"/>
              </a:rPr>
              <a:t>21</a:t>
            </a:r>
          </a:p>
        </p:txBody>
      </p:sp>
    </p:spTree>
    <p:extLst>
      <p:ext uri="{BB962C8B-B14F-4D97-AF65-F5344CB8AC3E}">
        <p14:creationId xmlns:p14="http://schemas.microsoft.com/office/powerpoint/2010/main" val="483703806"/>
      </p:ext>
    </p:extLst>
  </p:cSld>
</p:sld>
</file>

<file path=ppt/slides/slide2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E964FF55-66A3-46A6-9B1C-F9434A27F29C}"/>
              </a:ext>
            </a:extLst>
          </p:cNvPr>
          <p:cNvSpPr>
            <a:spLocks xmlns:a="http://schemas.openxmlformats.org/drawingml/2006/main" noGrp="1"/>
          </p:cNvSpPr>
          <p:nvPr/>
        </p:nvSpPr>
        <p:spPr>
          <a:xfrm xmlns:a="http://schemas.openxmlformats.org/drawingml/2006/main">
            <a:off x="647700" y="457200"/>
            <a:ext cx="10906125"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150" b="1">
                <a:solidFill>
                  <a:srgbClr val="4E4C4E"/>
                </a:solidFill>
                <a:latin typeface="DejaVu Sans"/>
                <a:ea typeface="DejaVu Sans"/>
                <a:cs typeface="DejaVu Sans"/>
              </a:defRPr>
            </a:defPPr>
          </a:lstStyle>
          <a:p xmlns:a="http://schemas.openxmlformats.org/drawingml/2006/main">
            <a:pPr>
              <a:defRPr sz="3150" b="1">
                <a:solidFill>
                  <a:srgbClr val="4E4C4E"/>
                </a:solidFill>
                <a:latin typeface="DejaVu Sans"/>
                <a:ea typeface="DejaVu Sans"/>
                <a:cs typeface="DejaVu Sans"/>
              </a:defRPr>
            </a:pPr>
            <a:r>
              <a:rPr sz="3150" b="1">
                <a:solidFill>
                  <a:srgbClr val="4E4C4E"/>
                </a:solidFill>
                <a:latin typeface="DejaVu Sans"/>
                <a:ea typeface="DejaVu Sans"/>
                <a:cs typeface="DejaVu Sans"/>
              </a:rPr>
              <a:t>The small-department overtime exemption</a:t>
            </a:r>
          </a:p>
        </p:txBody>
      </p:sp>
      <p:sp>
        <p:nvSpPr>
          <p:cNvPr id="2" name="">
            <a:extLst xmlns:a="http://schemas.openxmlformats.org/drawingml/2006/main">
              <a:ext uri="{FF2B5EF4-FFF2-40B4-BE49-F238E27FC236}">
                <a16:creationId xmlns:a16="http://schemas.microsoft.com/office/drawing/2014/main" id="{8E9F4BDA-9C19-437E-AE04-3D9B4123CF73}"/>
              </a:ext>
            </a:extLst>
          </p:cNvPr>
          <p:cNvSpPr>
            <a:spLocks xmlns:a="http://schemas.openxmlformats.org/drawingml/2006/main" noGrp="1"/>
          </p:cNvSpPr>
          <p:nvPr/>
        </p:nvSpPr>
        <p:spPr>
          <a:xfrm xmlns:a="http://schemas.openxmlformats.org/drawingml/2006/main">
            <a:off x="685800" y="1943100"/>
            <a:ext cx="7334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550" b="1">
                <a:solidFill>
                  <a:srgbClr val="164781"/>
                </a:solidFill>
                <a:latin typeface="DejaVu Sans"/>
                <a:ea typeface="DejaVu Sans"/>
                <a:cs typeface="DejaVu Sans"/>
              </a:defRPr>
            </a:defPPr>
          </a:lstStyle>
          <a:p xmlns:a="http://schemas.openxmlformats.org/drawingml/2006/main">
            <a:pPr>
              <a:defRPr sz="2550" b="1">
                <a:solidFill>
                  <a:srgbClr val="164781"/>
                </a:solidFill>
                <a:latin typeface="DejaVu Sans"/>
                <a:ea typeface="DejaVu Sans"/>
                <a:cs typeface="DejaVu Sans"/>
              </a:defRPr>
            </a:pPr>
            <a:r>
              <a:rPr sz="2550" b="1">
                <a:solidFill>
                  <a:srgbClr val="164781"/>
                </a:solidFill>
                <a:latin typeface="DejaVu Sans"/>
                <a:ea typeface="DejaVu Sans"/>
                <a:cs typeface="DejaVu Sans"/>
              </a:rPr>
              <a:t>01</a:t>
            </a:r>
          </a:p>
        </p:txBody>
      </p:sp>
      <p:sp>
        <p:nvSpPr>
          <p:cNvPr id="3" name="">
            <a:extLst xmlns:a="http://schemas.openxmlformats.org/drawingml/2006/main">
              <a:ext uri="{FF2B5EF4-FFF2-40B4-BE49-F238E27FC236}">
                <a16:creationId xmlns:a16="http://schemas.microsoft.com/office/drawing/2014/main" id="{A221C191-5643-4328-B384-5B98DA52E18B}"/>
              </a:ext>
            </a:extLst>
          </p:cNvPr>
          <p:cNvSpPr>
            <a:spLocks xmlns:a="http://schemas.openxmlformats.org/drawingml/2006/main" noGrp="1"/>
          </p:cNvSpPr>
          <p:nvPr/>
        </p:nvSpPr>
        <p:spPr>
          <a:xfrm xmlns:a="http://schemas.openxmlformats.org/drawingml/2006/main">
            <a:off x="1619250" y="1971675"/>
            <a:ext cx="976312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4E4C4E"/>
                </a:solidFill>
                <a:latin typeface="DejaVu Sans"/>
                <a:ea typeface="DejaVu Sans"/>
                <a:cs typeface="DejaVu Sans"/>
              </a:defRPr>
            </a:defPPr>
          </a:lstStyle>
          <a:p xmlns:a="http://schemas.openxmlformats.org/drawingml/2006/main">
            <a:pPr>
              <a:defRPr sz="2250" b="0">
                <a:solidFill>
                  <a:srgbClr val="4E4C4E"/>
                </a:solidFill>
                <a:latin typeface="DejaVu Sans"/>
                <a:ea typeface="DejaVu Sans"/>
                <a:cs typeface="DejaVu Sans"/>
              </a:defRPr>
            </a:pPr>
            <a:r>
              <a:rPr sz="2250" b="0">
                <a:solidFill>
                  <a:srgbClr val="4E4C4E"/>
                </a:solidFill>
                <a:latin typeface="DejaVu Sans"/>
                <a:ea typeface="DejaVu Sans"/>
                <a:cs typeface="DejaVu Sans"/>
              </a:rPr>
              <a:t>Fewer than five employees in the relevant activity.</a:t>
            </a:r>
          </a:p>
        </p:txBody>
      </p:sp>
      <p:sp>
        <p:nvSpPr>
          <p:cNvPr id="4" name="">
            <a:extLst xmlns:a="http://schemas.openxmlformats.org/drawingml/2006/main">
              <a:ext uri="{FF2B5EF4-FFF2-40B4-BE49-F238E27FC236}">
                <a16:creationId xmlns:a16="http://schemas.microsoft.com/office/drawing/2014/main" id="{4DD1AE09-A1B6-49EB-9BF7-BC8ACA009439}"/>
              </a:ext>
            </a:extLst>
          </p:cNvPr>
          <p:cNvSpPr>
            <a:spLocks xmlns:a="http://schemas.openxmlformats.org/drawingml/2006/main" noGrp="1"/>
          </p:cNvSpPr>
          <p:nvPr/>
        </p:nvSpPr>
        <p:spPr>
          <a:xfrm xmlns:a="http://schemas.openxmlformats.org/drawingml/2006/main">
            <a:off x="685800" y="2962275"/>
            <a:ext cx="7334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550" b="1">
                <a:solidFill>
                  <a:srgbClr val="164781"/>
                </a:solidFill>
                <a:latin typeface="DejaVu Sans"/>
                <a:ea typeface="DejaVu Sans"/>
                <a:cs typeface="DejaVu Sans"/>
              </a:defRPr>
            </a:defPPr>
          </a:lstStyle>
          <a:p xmlns:a="http://schemas.openxmlformats.org/drawingml/2006/main">
            <a:pPr>
              <a:defRPr sz="2550" b="1">
                <a:solidFill>
                  <a:srgbClr val="164781"/>
                </a:solidFill>
                <a:latin typeface="DejaVu Sans"/>
                <a:ea typeface="DejaVu Sans"/>
                <a:cs typeface="DejaVu Sans"/>
              </a:defRPr>
            </a:pPr>
            <a:r>
              <a:rPr sz="2550" b="1">
                <a:solidFill>
                  <a:srgbClr val="164781"/>
                </a:solidFill>
                <a:latin typeface="DejaVu Sans"/>
                <a:ea typeface="DejaVu Sans"/>
                <a:cs typeface="DejaVu Sans"/>
              </a:rPr>
              <a:t>02</a:t>
            </a:r>
          </a:p>
        </p:txBody>
      </p:sp>
      <p:sp>
        <p:nvSpPr>
          <p:cNvPr id="5" name="">
            <a:extLst xmlns:a="http://schemas.openxmlformats.org/drawingml/2006/main">
              <a:ext uri="{FF2B5EF4-FFF2-40B4-BE49-F238E27FC236}">
                <a16:creationId xmlns:a16="http://schemas.microsoft.com/office/drawing/2014/main" id="{FE1F28CF-607D-4718-B118-DB370435C70E}"/>
              </a:ext>
            </a:extLst>
          </p:cNvPr>
          <p:cNvSpPr>
            <a:spLocks xmlns:a="http://schemas.openxmlformats.org/drawingml/2006/main" noGrp="1"/>
          </p:cNvSpPr>
          <p:nvPr/>
        </p:nvSpPr>
        <p:spPr>
          <a:xfrm xmlns:a="http://schemas.openxmlformats.org/drawingml/2006/main">
            <a:off x="1619250" y="2990850"/>
            <a:ext cx="976312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4E4C4E"/>
                </a:solidFill>
                <a:latin typeface="DejaVu Sans"/>
                <a:ea typeface="DejaVu Sans"/>
                <a:cs typeface="DejaVu Sans"/>
              </a:defRPr>
            </a:defPPr>
          </a:lstStyle>
          <a:p xmlns:a="http://schemas.openxmlformats.org/drawingml/2006/main">
            <a:pPr>
              <a:defRPr sz="2250" b="0">
                <a:solidFill>
                  <a:srgbClr val="4E4C4E"/>
                </a:solidFill>
                <a:latin typeface="DejaVu Sans"/>
                <a:ea typeface="DejaVu Sans"/>
                <a:cs typeface="DejaVu Sans"/>
              </a:defRPr>
            </a:pPr>
            <a:r>
              <a:rPr sz="2250" b="0">
                <a:solidFill>
                  <a:srgbClr val="4E4C4E"/>
                </a:solidFill>
                <a:latin typeface="DejaVu Sans"/>
                <a:ea typeface="DejaVu Sans"/>
                <a:cs typeface="DejaVu Sans"/>
              </a:rPr>
              <a:t>Count law enforcement and fire protection separately.</a:t>
            </a:r>
          </a:p>
        </p:txBody>
      </p:sp>
      <p:sp>
        <p:nvSpPr>
          <p:cNvPr id="6" name="">
            <a:extLst xmlns:a="http://schemas.openxmlformats.org/drawingml/2006/main">
              <a:ext uri="{FF2B5EF4-FFF2-40B4-BE49-F238E27FC236}">
                <a16:creationId xmlns:a16="http://schemas.microsoft.com/office/drawing/2014/main" id="{801E82C5-EBE8-4821-B252-D8D749062385}"/>
              </a:ext>
            </a:extLst>
          </p:cNvPr>
          <p:cNvSpPr>
            <a:spLocks xmlns:a="http://schemas.openxmlformats.org/drawingml/2006/main" noGrp="1"/>
          </p:cNvSpPr>
          <p:nvPr/>
        </p:nvSpPr>
        <p:spPr>
          <a:xfrm xmlns:a="http://schemas.openxmlformats.org/drawingml/2006/main">
            <a:off x="685800" y="3981450"/>
            <a:ext cx="7334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550" b="1">
                <a:solidFill>
                  <a:srgbClr val="164781"/>
                </a:solidFill>
                <a:latin typeface="DejaVu Sans"/>
                <a:ea typeface="DejaVu Sans"/>
                <a:cs typeface="DejaVu Sans"/>
              </a:defRPr>
            </a:defPPr>
          </a:lstStyle>
          <a:p xmlns:a="http://schemas.openxmlformats.org/drawingml/2006/main">
            <a:pPr>
              <a:defRPr sz="2550" b="1">
                <a:solidFill>
                  <a:srgbClr val="164781"/>
                </a:solidFill>
                <a:latin typeface="DejaVu Sans"/>
                <a:ea typeface="DejaVu Sans"/>
                <a:cs typeface="DejaVu Sans"/>
              </a:defRPr>
            </a:pPr>
            <a:r>
              <a:rPr sz="2550" b="1">
                <a:solidFill>
                  <a:srgbClr val="164781"/>
                </a:solidFill>
                <a:latin typeface="DejaVu Sans"/>
                <a:ea typeface="DejaVu Sans"/>
                <a:cs typeface="DejaVu Sans"/>
              </a:rPr>
              <a:t>03</a:t>
            </a:r>
          </a:p>
        </p:txBody>
      </p:sp>
      <p:sp>
        <p:nvSpPr>
          <p:cNvPr id="7" name="">
            <a:extLst xmlns:a="http://schemas.openxmlformats.org/drawingml/2006/main">
              <a:ext uri="{FF2B5EF4-FFF2-40B4-BE49-F238E27FC236}">
                <a16:creationId xmlns:a16="http://schemas.microsoft.com/office/drawing/2014/main" id="{04416237-138F-4615-B1FB-BF3A6EB5C6E6}"/>
              </a:ext>
            </a:extLst>
          </p:cNvPr>
          <p:cNvSpPr>
            <a:spLocks xmlns:a="http://schemas.openxmlformats.org/drawingml/2006/main" noGrp="1"/>
          </p:cNvSpPr>
          <p:nvPr/>
        </p:nvSpPr>
        <p:spPr>
          <a:xfrm xmlns:a="http://schemas.openxmlformats.org/drawingml/2006/main">
            <a:off x="1619250" y="4010025"/>
            <a:ext cx="976312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4E4C4E"/>
                </a:solidFill>
                <a:latin typeface="DejaVu Sans"/>
                <a:ea typeface="DejaVu Sans"/>
                <a:cs typeface="DejaVu Sans"/>
              </a:defRPr>
            </a:defPPr>
          </a:lstStyle>
          <a:p xmlns:a="http://schemas.openxmlformats.org/drawingml/2006/main">
            <a:pPr>
              <a:defRPr sz="2250" b="0">
                <a:solidFill>
                  <a:srgbClr val="4E4C4E"/>
                </a:solidFill>
                <a:latin typeface="DejaVu Sans"/>
                <a:ea typeface="DejaVu Sans"/>
                <a:cs typeface="DejaVu Sans"/>
              </a:defRPr>
            </a:pPr>
            <a:r>
              <a:rPr sz="2250" b="0">
                <a:solidFill>
                  <a:srgbClr val="4E4C4E"/>
                </a:solidFill>
                <a:latin typeface="DejaVu Sans"/>
                <a:ea typeface="DejaVu Sans"/>
                <a:cs typeface="DejaVu Sans"/>
              </a:rPr>
              <a:t>Part-time employees count toward the headcount.</a:t>
            </a:r>
          </a:p>
        </p:txBody>
      </p:sp>
      <p:sp>
        <p:nvSpPr>
          <p:cNvPr id="8" name="">
            <a:extLst xmlns:a="http://schemas.openxmlformats.org/drawingml/2006/main">
              <a:ext uri="{FF2B5EF4-FFF2-40B4-BE49-F238E27FC236}">
                <a16:creationId xmlns:a16="http://schemas.microsoft.com/office/drawing/2014/main" id="{364BB293-08AB-42E1-9CC9-FFFC484AD36C}"/>
              </a:ext>
            </a:extLst>
          </p:cNvPr>
          <p:cNvSpPr>
            <a:spLocks xmlns:a="http://schemas.openxmlformats.org/drawingml/2006/main" noGrp="1"/>
          </p:cNvSpPr>
          <p:nvPr/>
        </p:nvSpPr>
        <p:spPr>
          <a:xfrm xmlns:a="http://schemas.openxmlformats.org/drawingml/2006/main">
            <a:off x="685800" y="5000625"/>
            <a:ext cx="7334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550" b="1">
                <a:solidFill>
                  <a:srgbClr val="164781"/>
                </a:solidFill>
                <a:latin typeface="DejaVu Sans"/>
                <a:ea typeface="DejaVu Sans"/>
                <a:cs typeface="DejaVu Sans"/>
              </a:defRPr>
            </a:defPPr>
          </a:lstStyle>
          <a:p xmlns:a="http://schemas.openxmlformats.org/drawingml/2006/main">
            <a:pPr>
              <a:defRPr sz="2550" b="1">
                <a:solidFill>
                  <a:srgbClr val="164781"/>
                </a:solidFill>
                <a:latin typeface="DejaVu Sans"/>
                <a:ea typeface="DejaVu Sans"/>
                <a:cs typeface="DejaVu Sans"/>
              </a:defRPr>
            </a:pPr>
            <a:r>
              <a:rPr sz="2550" b="1">
                <a:solidFill>
                  <a:srgbClr val="164781"/>
                </a:solidFill>
                <a:latin typeface="DejaVu Sans"/>
                <a:ea typeface="DejaVu Sans"/>
                <a:cs typeface="DejaVu Sans"/>
              </a:rPr>
              <a:t>04</a:t>
            </a:r>
          </a:p>
        </p:txBody>
      </p:sp>
      <p:sp>
        <p:nvSpPr>
          <p:cNvPr id="9" name="">
            <a:extLst xmlns:a="http://schemas.openxmlformats.org/drawingml/2006/main">
              <a:ext uri="{FF2B5EF4-FFF2-40B4-BE49-F238E27FC236}">
                <a16:creationId xmlns:a16="http://schemas.microsoft.com/office/drawing/2014/main" id="{2CF75AB3-CD31-4124-A923-01842D069954}"/>
              </a:ext>
            </a:extLst>
          </p:cNvPr>
          <p:cNvSpPr>
            <a:spLocks xmlns:a="http://schemas.openxmlformats.org/drawingml/2006/main" noGrp="1"/>
          </p:cNvSpPr>
          <p:nvPr/>
        </p:nvSpPr>
        <p:spPr>
          <a:xfrm xmlns:a="http://schemas.openxmlformats.org/drawingml/2006/main">
            <a:off x="1619250" y="5029200"/>
            <a:ext cx="976312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4E4C4E"/>
                </a:solidFill>
                <a:latin typeface="DejaVu Sans"/>
                <a:ea typeface="DejaVu Sans"/>
                <a:cs typeface="DejaVu Sans"/>
              </a:defRPr>
            </a:defPPr>
          </a:lstStyle>
          <a:p xmlns:a="http://schemas.openxmlformats.org/drawingml/2006/main">
            <a:pPr>
              <a:defRPr sz="2250" b="0">
                <a:solidFill>
                  <a:srgbClr val="4E4C4E"/>
                </a:solidFill>
                <a:latin typeface="DejaVu Sans"/>
                <a:ea typeface="DejaVu Sans"/>
                <a:cs typeface="DejaVu Sans"/>
              </a:defRPr>
            </a:pPr>
            <a:r>
              <a:rPr sz="2250" b="0">
                <a:solidFill>
                  <a:srgbClr val="4E4C4E"/>
                </a:solidFill>
                <a:latin typeface="DejaVu Sans"/>
                <a:ea typeface="DejaVu Sans"/>
                <a:cs typeface="DejaVu Sans"/>
              </a:rPr>
              <a:t>Recheck eligibility each workweek.</a:t>
            </a:r>
          </a:p>
        </p:txBody>
      </p:sp>
      <p:sp>
        <p:nvSpPr>
          <p:cNvPr id="10" name="">
            <a:extLst xmlns:a="http://schemas.openxmlformats.org/drawingml/2006/main">
              <a:ext uri="{FF2B5EF4-FFF2-40B4-BE49-F238E27FC236}">
                <a16:creationId xmlns:a16="http://schemas.microsoft.com/office/drawing/2014/main" id="{DBA83B2D-9116-4684-BA02-40B6EC634D80}"/>
              </a:ext>
            </a:extLst>
          </p:cNvPr>
          <p:cNvSpPr>
            <a:spLocks xmlns:a="http://schemas.openxmlformats.org/drawingml/2006/main" noGrp="1"/>
          </p:cNvSpPr>
          <p:nvPr/>
        </p:nvSpPr>
        <p:spPr>
          <a:xfrm xmlns:a="http://schemas.openxmlformats.org/drawingml/2006/main">
            <a:off x="0" y="6362700"/>
            <a:ext cx="12192000" cy="495300"/>
          </a:xfrm>
          <a:prstGeom xmlns:a="http://schemas.openxmlformats.org/drawingml/2006/main" prst="rect">
            <a:avLst/>
          </a:prstGeom>
          <a:solidFill xmlns:a="http://schemas.openxmlformats.org/drawingml/2006/main">
            <a:srgbClr val="0D2240"/>
          </a:solidFill>
          <a:ln xmlns:a="http://schemas.openxmlformats.org/drawingml/2006/main" w="0">
            <a:noFill/>
          </a:ln>
        </p:spPr>
      </p:sp>
      <p:pic>
        <p:nvPicPr>
          <p:cNvPr id="11" name="">
            <a:extLst xmlns:a="http://schemas.openxmlformats.org/drawingml/2006/main">
              <a:ext uri="{FF2B5EF4-FFF2-40B4-BE49-F238E27FC236}">
                <a16:creationId xmlns:a16="http://schemas.microsoft.com/office/drawing/2014/main" id="{5BA66608-EC7F-4E8C-87D0-10C3DB31961E}"/>
              </a:ext>
            </a:extLst>
          </p:cNvPr>
          <p:cNvPicPr>
            <a:picLocks xmlns:a="http://schemas.openxmlformats.org/drawingml/2006/main" noChangeAspect="1"/>
          </p:cNvPicPr>
          <p:nvPr/>
        </p:nvPicPr>
        <p:blipFill>
          <a:blip xmlns:r="http://schemas.openxmlformats.org/officeDocument/2006/relationships" xmlns:a="http://schemas.openxmlformats.org/drawingml/2006/main" r:embed="R3e800864ed2e4231"/>
          <a:srcRect xmlns:a="http://schemas.openxmlformats.org/drawingml/2006/main" l="13145" t="5304" r="13022" b="39408"/>
          <a:stretch xmlns:a="http://schemas.openxmlformats.org/drawingml/2006/main"/>
        </p:blipFill>
        <p:spPr>
          <a:xfrm xmlns:a="http://schemas.openxmlformats.org/drawingml/2006/main">
            <a:off x="209550" y="6448425"/>
            <a:ext cx="809625" cy="314325"/>
          </a:xfrm>
          <a:prstGeom xmlns:a="http://schemas.openxmlformats.org/drawingml/2006/main" prst="rect">
            <a:avLst/>
          </a:prstGeom>
        </p:spPr>
      </p:pic>
      <p:sp>
        <p:nvSpPr>
          <p:cNvPr id="12" name="">
            <a:extLst xmlns:a="http://schemas.openxmlformats.org/drawingml/2006/main">
              <a:ext uri="{FF2B5EF4-FFF2-40B4-BE49-F238E27FC236}">
                <a16:creationId xmlns:a16="http://schemas.microsoft.com/office/drawing/2014/main" id="{F86752E7-C294-4293-8116-B134B182F8E6}"/>
              </a:ext>
            </a:extLst>
          </p:cNvPr>
          <p:cNvSpPr>
            <a:spLocks xmlns:a="http://schemas.openxmlformats.org/drawingml/2006/main" noGrp="1"/>
          </p:cNvSpPr>
          <p:nvPr/>
        </p:nvSpPr>
        <p:spPr>
          <a:xfrm xmlns:a="http://schemas.openxmlformats.org/drawingml/2006/main">
            <a:off x="1304925" y="6486525"/>
            <a:ext cx="9715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975" b="0">
                <a:solidFill>
                  <a:srgbClr val="FFFFFF"/>
                </a:solidFill>
                <a:latin typeface="DejaVu Sans"/>
                <a:ea typeface="DejaVu Sans"/>
                <a:cs typeface="DejaVu Sans"/>
              </a:defRPr>
            </a:defPPr>
          </a:lstStyle>
          <a:p xmlns:a="http://schemas.openxmlformats.org/drawingml/2006/main">
            <a:pPr>
              <a:defRPr sz="975" b="0">
                <a:solidFill>
                  <a:srgbClr val="FFFFFF"/>
                </a:solidFill>
                <a:latin typeface="DejaVu Sans"/>
                <a:ea typeface="DejaVu Sans"/>
                <a:cs typeface="DejaVu Sans"/>
              </a:defRPr>
            </a:pPr>
            <a:r>
              <a:rPr sz="975" b="0">
                <a:solidFill>
                  <a:srgbClr val="FFFFFF"/>
                </a:solidFill>
                <a:latin typeface="DejaVu Sans"/>
                <a:ea typeface="DejaVu Sans"/>
                <a:cs typeface="DejaVu Sans"/>
              </a:rPr>
              <a:t>29 U.S.C. § 213(b)(20); 29 C.F.R. §§ 553.200–.202</a:t>
            </a:r>
          </a:p>
        </p:txBody>
      </p:sp>
      <p:sp>
        <p:nvSpPr>
          <p:cNvPr id="13" name="">
            <a:extLst xmlns:a="http://schemas.openxmlformats.org/drawingml/2006/main">
              <a:ext uri="{FF2B5EF4-FFF2-40B4-BE49-F238E27FC236}">
                <a16:creationId xmlns:a16="http://schemas.microsoft.com/office/drawing/2014/main" id="{EDBDD7D3-3B7F-404D-9B99-0667C9E32B1D}"/>
              </a:ext>
            </a:extLst>
          </p:cNvPr>
          <p:cNvSpPr>
            <a:spLocks xmlns:a="http://schemas.openxmlformats.org/drawingml/2006/main" noGrp="1"/>
          </p:cNvSpPr>
          <p:nvPr/>
        </p:nvSpPr>
        <p:spPr>
          <a:xfrm xmlns:a="http://schemas.openxmlformats.org/drawingml/2006/main">
            <a:off x="11287125" y="6477000"/>
            <a:ext cx="523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FFFFFF"/>
                </a:solidFill>
                <a:latin typeface="DejaVu Sans"/>
                <a:ea typeface="DejaVu Sans"/>
                <a:cs typeface="DejaVu Sans"/>
              </a:defRPr>
            </a:defPPr>
          </a:lstStyle>
          <a:p xmlns:a="http://schemas.openxmlformats.org/drawingml/2006/main">
            <a:pPr>
              <a:defRPr sz="1200" b="0">
                <a:solidFill>
                  <a:srgbClr val="FFFFFF"/>
                </a:solidFill>
                <a:latin typeface="DejaVu Sans"/>
                <a:ea typeface="DejaVu Sans"/>
                <a:cs typeface="DejaVu Sans"/>
              </a:defRPr>
            </a:pPr>
            <a:r>
              <a:rPr sz="1200" b="0">
                <a:solidFill>
                  <a:srgbClr val="FFFFFF"/>
                </a:solidFill>
                <a:latin typeface="DejaVu Sans"/>
                <a:ea typeface="DejaVu Sans"/>
                <a:cs typeface="DejaVu Sans"/>
              </a:rPr>
              <a:t>22</a:t>
            </a:r>
          </a:p>
        </p:txBody>
      </p:sp>
    </p:spTree>
    <p:extLst>
      <p:ext uri="{BB962C8B-B14F-4D97-AF65-F5344CB8AC3E}">
        <p14:creationId xmlns:p14="http://schemas.microsoft.com/office/powerpoint/2010/main" val="680001839"/>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94870DD8-36D0-4277-8BE3-C861A4424791}"/>
              </a:ext>
            </a:extLst>
          </p:cNvPr>
          <p:cNvSpPr>
            <a:spLocks xmlns:a="http://schemas.openxmlformats.org/drawingml/2006/main" noGrp="1"/>
          </p:cNvSpPr>
          <p:nvPr/>
        </p:nvSpPr>
        <p:spPr>
          <a:xfrm xmlns:a="http://schemas.openxmlformats.org/drawingml/2006/main">
            <a:off x="647700" y="457200"/>
            <a:ext cx="10906125"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150" b="1">
                <a:solidFill>
                  <a:srgbClr val="4E4C4E"/>
                </a:solidFill>
                <a:latin typeface="DejaVu Sans"/>
                <a:ea typeface="DejaVu Sans"/>
                <a:cs typeface="DejaVu Sans"/>
              </a:defRPr>
            </a:defPPr>
          </a:lstStyle>
          <a:p xmlns:a="http://schemas.openxmlformats.org/drawingml/2006/main">
            <a:pPr>
              <a:defRPr sz="3150" b="1">
                <a:solidFill>
                  <a:srgbClr val="4E4C4E"/>
                </a:solidFill>
                <a:latin typeface="DejaVu Sans"/>
                <a:ea typeface="DejaVu Sans"/>
                <a:cs typeface="DejaVu Sans"/>
              </a:defRPr>
            </a:pPr>
            <a:r>
              <a:rPr sz="3150" b="1">
                <a:solidFill>
                  <a:srgbClr val="4E4C4E"/>
                </a:solidFill>
                <a:latin typeface="DejaVu Sans"/>
                <a:ea typeface="DejaVu Sans"/>
                <a:cs typeface="DejaVu Sans"/>
              </a:rPr>
              <a:t>Volunteers and nominal fees</a:t>
            </a:r>
          </a:p>
        </p:txBody>
      </p:sp>
      <p:sp>
        <p:nvSpPr>
          <p:cNvPr id="2" name="">
            <a:extLst xmlns:a="http://schemas.openxmlformats.org/drawingml/2006/main">
              <a:ext uri="{FF2B5EF4-FFF2-40B4-BE49-F238E27FC236}">
                <a16:creationId xmlns:a16="http://schemas.microsoft.com/office/drawing/2014/main" id="{8C26F676-8CFC-49B3-B479-CE226BD75C3B}"/>
              </a:ext>
            </a:extLst>
          </p:cNvPr>
          <p:cNvSpPr>
            <a:spLocks xmlns:a="http://schemas.openxmlformats.org/drawingml/2006/main" noGrp="1"/>
          </p:cNvSpPr>
          <p:nvPr/>
        </p:nvSpPr>
        <p:spPr>
          <a:xfrm xmlns:a="http://schemas.openxmlformats.org/drawingml/2006/main">
            <a:off x="685800" y="2095500"/>
            <a:ext cx="4429125"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925" b="1">
                <a:solidFill>
                  <a:srgbClr val="4E4C4E"/>
                </a:solidFill>
                <a:latin typeface="DejaVu Sans"/>
                <a:ea typeface="DejaVu Sans"/>
                <a:cs typeface="DejaVu Sans"/>
              </a:defRPr>
            </a:defPPr>
          </a:lstStyle>
          <a:p xmlns:a="http://schemas.openxmlformats.org/drawingml/2006/main">
            <a:pPr>
              <a:defRPr sz="2925" b="1">
                <a:solidFill>
                  <a:srgbClr val="4E4C4E"/>
                </a:solidFill>
                <a:latin typeface="DejaVu Sans"/>
                <a:ea typeface="DejaVu Sans"/>
                <a:cs typeface="DejaVu Sans"/>
              </a:defRPr>
            </a:pPr>
            <a:r>
              <a:rPr sz="2925" b="1">
                <a:solidFill>
                  <a:srgbClr val="4E4C4E"/>
                </a:solidFill>
                <a:latin typeface="DejaVu Sans"/>
                <a:ea typeface="DejaVu Sans"/>
                <a:cs typeface="DejaVu Sans"/>
              </a:rPr>
              <a:t>Service must be freely offered for civic or similar purposes.</a:t>
            </a:r>
          </a:p>
        </p:txBody>
      </p:sp>
      <p:sp>
        <p:nvSpPr>
          <p:cNvPr id="3" name="">
            <a:extLst xmlns:a="http://schemas.openxmlformats.org/drawingml/2006/main">
              <a:ext uri="{FF2B5EF4-FFF2-40B4-BE49-F238E27FC236}">
                <a16:creationId xmlns:a16="http://schemas.microsoft.com/office/drawing/2014/main" id="{8AB0A98C-AA34-474E-A041-F889DBA63F07}"/>
              </a:ext>
            </a:extLst>
          </p:cNvPr>
          <p:cNvSpPr>
            <a:spLocks xmlns:a="http://schemas.openxmlformats.org/drawingml/2006/main" noGrp="1"/>
          </p:cNvSpPr>
          <p:nvPr/>
        </p:nvSpPr>
        <p:spPr>
          <a:xfrm xmlns:a="http://schemas.openxmlformats.org/drawingml/2006/main">
            <a:off x="6286500" y="2028825"/>
            <a:ext cx="5219700" cy="1152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0">
                <a:solidFill>
                  <a:srgbClr val="4E4C4E"/>
                </a:solidFill>
                <a:latin typeface="DejaVu Sans"/>
                <a:ea typeface="DejaVu Sans"/>
                <a:cs typeface="DejaVu Sans"/>
              </a:defRPr>
            </a:defPPr>
          </a:lstStyle>
          <a:p xmlns:a="http://schemas.openxmlformats.org/drawingml/2006/main">
            <a:pPr>
              <a:defRPr sz="2100" b="0">
                <a:solidFill>
                  <a:srgbClr val="4E4C4E"/>
                </a:solidFill>
                <a:latin typeface="DejaVu Sans"/>
                <a:ea typeface="DejaVu Sans"/>
                <a:cs typeface="DejaVu Sans"/>
              </a:defRPr>
            </a:pPr>
            <a:r>
              <a:rPr sz="2100" b="0">
                <a:solidFill>
                  <a:srgbClr val="4E4C4E"/>
                </a:solidFill>
                <a:latin typeface="DejaVu Sans"/>
                <a:ea typeface="DejaVu Sans"/>
                <a:cs typeface="DejaVu Sans"/>
              </a:rPr>
              <a:t>Employees cannot volunteer the same services to the same city.</a:t>
            </a:r>
          </a:p>
        </p:txBody>
      </p:sp>
      <p:sp>
        <p:nvSpPr>
          <p:cNvPr id="4" name="">
            <a:extLst xmlns:a="http://schemas.openxmlformats.org/drawingml/2006/main">
              <a:ext uri="{FF2B5EF4-FFF2-40B4-BE49-F238E27FC236}">
                <a16:creationId xmlns:a16="http://schemas.microsoft.com/office/drawing/2014/main" id="{2351578E-08FE-403B-9FD9-B581F44C3795}"/>
              </a:ext>
            </a:extLst>
          </p:cNvPr>
          <p:cNvSpPr>
            <a:spLocks xmlns:a="http://schemas.openxmlformats.org/drawingml/2006/main" noGrp="1"/>
          </p:cNvSpPr>
          <p:nvPr/>
        </p:nvSpPr>
        <p:spPr>
          <a:xfrm xmlns:a="http://schemas.openxmlformats.org/drawingml/2006/main">
            <a:off x="6286500" y="3324225"/>
            <a:ext cx="5219700" cy="1152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0">
                <a:solidFill>
                  <a:srgbClr val="4E4C4E"/>
                </a:solidFill>
                <a:latin typeface="DejaVu Sans"/>
                <a:ea typeface="DejaVu Sans"/>
                <a:cs typeface="DejaVu Sans"/>
              </a:defRPr>
            </a:defPPr>
          </a:lstStyle>
          <a:p xmlns:a="http://schemas.openxmlformats.org/drawingml/2006/main">
            <a:pPr>
              <a:defRPr sz="2100" b="0">
                <a:solidFill>
                  <a:srgbClr val="4E4C4E"/>
                </a:solidFill>
                <a:latin typeface="DejaVu Sans"/>
                <a:ea typeface="DejaVu Sans"/>
                <a:cs typeface="DejaVu Sans"/>
              </a:defRPr>
            </a:pPr>
            <a:r>
              <a:rPr sz="2100" b="0">
                <a:solidFill>
                  <a:srgbClr val="4E4C4E"/>
                </a:solidFill>
                <a:latin typeface="DejaVu Sans"/>
                <a:ea typeface="DejaVu Sans"/>
                <a:cs typeface="DejaVu Sans"/>
              </a:rPr>
              <a:t>Expense reimbursement and nominal fees may be permitted.</a:t>
            </a:r>
          </a:p>
        </p:txBody>
      </p:sp>
      <p:sp>
        <p:nvSpPr>
          <p:cNvPr id="5" name="">
            <a:extLst xmlns:a="http://schemas.openxmlformats.org/drawingml/2006/main">
              <a:ext uri="{FF2B5EF4-FFF2-40B4-BE49-F238E27FC236}">
                <a16:creationId xmlns:a16="http://schemas.microsoft.com/office/drawing/2014/main" id="{A1E97192-C422-4704-9389-13BF3505AD23}"/>
              </a:ext>
            </a:extLst>
          </p:cNvPr>
          <p:cNvSpPr>
            <a:spLocks xmlns:a="http://schemas.openxmlformats.org/drawingml/2006/main" noGrp="1"/>
          </p:cNvSpPr>
          <p:nvPr/>
        </p:nvSpPr>
        <p:spPr>
          <a:xfrm xmlns:a="http://schemas.openxmlformats.org/drawingml/2006/main">
            <a:off x="6286500" y="4619625"/>
            <a:ext cx="5219700" cy="1152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0">
                <a:solidFill>
                  <a:srgbClr val="4E4C4E"/>
                </a:solidFill>
                <a:latin typeface="DejaVu Sans"/>
                <a:ea typeface="DejaVu Sans"/>
                <a:cs typeface="DejaVu Sans"/>
              </a:defRPr>
            </a:defPPr>
          </a:lstStyle>
          <a:p xmlns:a="http://schemas.openxmlformats.org/drawingml/2006/main">
            <a:pPr>
              <a:defRPr sz="2100" b="0">
                <a:solidFill>
                  <a:srgbClr val="4E4C4E"/>
                </a:solidFill>
                <a:latin typeface="DejaVu Sans"/>
                <a:ea typeface="DejaVu Sans"/>
                <a:cs typeface="DejaVu Sans"/>
              </a:defRPr>
            </a:pPr>
            <a:r>
              <a:rPr sz="2100" b="0">
                <a:solidFill>
                  <a:srgbClr val="4E4C4E"/>
                </a:solidFill>
                <a:latin typeface="DejaVu Sans"/>
                <a:ea typeface="DejaVu Sans"/>
                <a:cs typeface="DejaVu Sans"/>
              </a:rPr>
              <a:t>Payment terms and actual duties matter more than labels.</a:t>
            </a:r>
          </a:p>
        </p:txBody>
      </p:sp>
      <p:sp>
        <p:nvSpPr>
          <p:cNvPr id="6" name="">
            <a:extLst xmlns:a="http://schemas.openxmlformats.org/drawingml/2006/main">
              <a:ext uri="{FF2B5EF4-FFF2-40B4-BE49-F238E27FC236}">
                <a16:creationId xmlns:a16="http://schemas.microsoft.com/office/drawing/2014/main" id="{A844B6C2-ECCD-4A9E-9639-0AC84ED081B4}"/>
              </a:ext>
            </a:extLst>
          </p:cNvPr>
          <p:cNvSpPr>
            <a:spLocks xmlns:a="http://schemas.openxmlformats.org/drawingml/2006/main" noGrp="1"/>
          </p:cNvSpPr>
          <p:nvPr/>
        </p:nvSpPr>
        <p:spPr>
          <a:xfrm xmlns:a="http://schemas.openxmlformats.org/drawingml/2006/main">
            <a:off x="0" y="6362700"/>
            <a:ext cx="12192000" cy="495300"/>
          </a:xfrm>
          <a:prstGeom xmlns:a="http://schemas.openxmlformats.org/drawingml/2006/main" prst="rect">
            <a:avLst/>
          </a:prstGeom>
          <a:solidFill xmlns:a="http://schemas.openxmlformats.org/drawingml/2006/main">
            <a:srgbClr val="0D2240"/>
          </a:solidFill>
          <a:ln xmlns:a="http://schemas.openxmlformats.org/drawingml/2006/main" w="0">
            <a:noFill/>
          </a:ln>
        </p:spPr>
      </p:sp>
      <p:pic>
        <p:nvPicPr>
          <p:cNvPr id="7" name="">
            <a:extLst xmlns:a="http://schemas.openxmlformats.org/drawingml/2006/main">
              <a:ext uri="{FF2B5EF4-FFF2-40B4-BE49-F238E27FC236}">
                <a16:creationId xmlns:a16="http://schemas.microsoft.com/office/drawing/2014/main" id="{D17401BD-DEBE-4352-9613-4DFB1087B977}"/>
              </a:ext>
            </a:extLst>
          </p:cNvPr>
          <p:cNvPicPr>
            <a:picLocks xmlns:a="http://schemas.openxmlformats.org/drawingml/2006/main" noChangeAspect="1"/>
          </p:cNvPicPr>
          <p:nvPr/>
        </p:nvPicPr>
        <p:blipFill>
          <a:blip xmlns:r="http://schemas.openxmlformats.org/officeDocument/2006/relationships" xmlns:a="http://schemas.openxmlformats.org/drawingml/2006/main" r:embed="R4257d394cffd4eb9"/>
          <a:srcRect xmlns:a="http://schemas.openxmlformats.org/drawingml/2006/main" l="13145" t="5304" r="13022" b="39408"/>
          <a:stretch xmlns:a="http://schemas.openxmlformats.org/drawingml/2006/main"/>
        </p:blipFill>
        <p:spPr>
          <a:xfrm xmlns:a="http://schemas.openxmlformats.org/drawingml/2006/main">
            <a:off x="209550" y="6448425"/>
            <a:ext cx="809625" cy="314325"/>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9DFC5B46-D01B-41B1-BFC9-4EAB4F99CAF5}"/>
              </a:ext>
            </a:extLst>
          </p:cNvPr>
          <p:cNvSpPr>
            <a:spLocks xmlns:a="http://schemas.openxmlformats.org/drawingml/2006/main" noGrp="1"/>
          </p:cNvSpPr>
          <p:nvPr/>
        </p:nvSpPr>
        <p:spPr>
          <a:xfrm xmlns:a="http://schemas.openxmlformats.org/drawingml/2006/main">
            <a:off x="1304925" y="6486525"/>
            <a:ext cx="9715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975" b="0">
                <a:solidFill>
                  <a:srgbClr val="FFFFFF"/>
                </a:solidFill>
                <a:latin typeface="DejaVu Sans"/>
                <a:ea typeface="DejaVu Sans"/>
                <a:cs typeface="DejaVu Sans"/>
              </a:defRPr>
            </a:defPPr>
          </a:lstStyle>
          <a:p xmlns:a="http://schemas.openxmlformats.org/drawingml/2006/main">
            <a:pPr>
              <a:defRPr sz="975" b="0">
                <a:solidFill>
                  <a:srgbClr val="FFFFFF"/>
                </a:solidFill>
                <a:latin typeface="DejaVu Sans"/>
                <a:ea typeface="DejaVu Sans"/>
                <a:cs typeface="DejaVu Sans"/>
              </a:defRPr>
            </a:pPr>
            <a:r>
              <a:rPr sz="975" b="0">
                <a:solidFill>
                  <a:srgbClr val="FFFFFF"/>
                </a:solidFill>
                <a:latin typeface="DejaVu Sans"/>
                <a:ea typeface="DejaVu Sans"/>
                <a:cs typeface="DejaVu Sans"/>
              </a:rPr>
              <a:t>29 U.S.C. § 203(e)(4); 29 C.F.R. §§ 553.100–.106</a:t>
            </a:r>
          </a:p>
        </p:txBody>
      </p:sp>
      <p:sp>
        <p:nvSpPr>
          <p:cNvPr id="9" name="">
            <a:extLst xmlns:a="http://schemas.openxmlformats.org/drawingml/2006/main">
              <a:ext uri="{FF2B5EF4-FFF2-40B4-BE49-F238E27FC236}">
                <a16:creationId xmlns:a16="http://schemas.microsoft.com/office/drawing/2014/main" id="{71620E70-ABF4-4970-8B2B-8E8446DE573D}"/>
              </a:ext>
            </a:extLst>
          </p:cNvPr>
          <p:cNvSpPr>
            <a:spLocks xmlns:a="http://schemas.openxmlformats.org/drawingml/2006/main" noGrp="1"/>
          </p:cNvSpPr>
          <p:nvPr/>
        </p:nvSpPr>
        <p:spPr>
          <a:xfrm xmlns:a="http://schemas.openxmlformats.org/drawingml/2006/main">
            <a:off x="11287125" y="6477000"/>
            <a:ext cx="523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FFFFFF"/>
                </a:solidFill>
                <a:latin typeface="DejaVu Sans"/>
                <a:ea typeface="DejaVu Sans"/>
                <a:cs typeface="DejaVu Sans"/>
              </a:defRPr>
            </a:defPPr>
          </a:lstStyle>
          <a:p xmlns:a="http://schemas.openxmlformats.org/drawingml/2006/main">
            <a:pPr>
              <a:defRPr sz="1200" b="0">
                <a:solidFill>
                  <a:srgbClr val="FFFFFF"/>
                </a:solidFill>
                <a:latin typeface="DejaVu Sans"/>
                <a:ea typeface="DejaVu Sans"/>
                <a:cs typeface="DejaVu Sans"/>
              </a:defRPr>
            </a:pPr>
            <a:r>
              <a:rPr sz="1200" b="0">
                <a:solidFill>
                  <a:srgbClr val="FFFFFF"/>
                </a:solidFill>
                <a:latin typeface="DejaVu Sans"/>
                <a:ea typeface="DejaVu Sans"/>
                <a:cs typeface="DejaVu Sans"/>
              </a:rPr>
              <a:t>23</a:t>
            </a:r>
          </a:p>
        </p:txBody>
      </p:sp>
    </p:spTree>
    <p:extLst>
      <p:ext uri="{BB962C8B-B14F-4D97-AF65-F5344CB8AC3E}">
        <p14:creationId xmlns:p14="http://schemas.microsoft.com/office/powerpoint/2010/main" val="494812242"/>
      </p:ext>
    </p:extLst>
  </p:cSld>
</p:sld>
</file>

<file path=ppt/slides/slide2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765806B4-34E8-4AB6-AE5D-9BF9941D05CC}"/>
              </a:ext>
            </a:extLst>
          </p:cNvPr>
          <p:cNvSpPr>
            <a:spLocks xmlns:a="http://schemas.openxmlformats.org/drawingml/2006/main" noGrp="1"/>
          </p:cNvSpPr>
          <p:nvPr/>
        </p:nvSpPr>
        <p:spPr>
          <a:xfrm xmlns:a="http://schemas.openxmlformats.org/drawingml/2006/main">
            <a:off x="647700" y="457200"/>
            <a:ext cx="10906125"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150" b="1">
                <a:solidFill>
                  <a:srgbClr val="4E4C4E"/>
                </a:solidFill>
                <a:latin typeface="DejaVu Sans"/>
                <a:ea typeface="DejaVu Sans"/>
                <a:cs typeface="DejaVu Sans"/>
              </a:defRPr>
            </a:defPPr>
          </a:lstStyle>
          <a:p xmlns:a="http://schemas.openxmlformats.org/drawingml/2006/main">
            <a:pPr>
              <a:defRPr sz="3150" b="1">
                <a:solidFill>
                  <a:srgbClr val="4E4C4E"/>
                </a:solidFill>
                <a:latin typeface="DejaVu Sans"/>
                <a:ea typeface="DejaVu Sans"/>
                <a:cs typeface="DejaVu Sans"/>
              </a:defRPr>
            </a:pPr>
            <a:r>
              <a:rPr sz="3150" b="1">
                <a:solidFill>
                  <a:srgbClr val="4E4C4E"/>
                </a:solidFill>
                <a:latin typeface="DejaVu Sans"/>
                <a:ea typeface="DejaVu Sans"/>
                <a:cs typeface="DejaVu Sans"/>
              </a:rPr>
              <a:t>Second jobs, substitutions, and details</a:t>
            </a:r>
          </a:p>
        </p:txBody>
      </p:sp>
      <p:sp>
        <p:nvSpPr>
          <p:cNvPr id="2" name="">
            <a:extLst xmlns:a="http://schemas.openxmlformats.org/drawingml/2006/main">
              <a:ext uri="{FF2B5EF4-FFF2-40B4-BE49-F238E27FC236}">
                <a16:creationId xmlns:a16="http://schemas.microsoft.com/office/drawing/2014/main" id="{CDF8B8AC-866B-4EC6-B529-F4644E0A06F0}"/>
              </a:ext>
            </a:extLst>
          </p:cNvPr>
          <p:cNvSpPr>
            <a:spLocks xmlns:a="http://schemas.openxmlformats.org/drawingml/2006/main" noGrp="1"/>
          </p:cNvSpPr>
          <p:nvPr/>
        </p:nvSpPr>
        <p:spPr>
          <a:xfrm xmlns:a="http://schemas.openxmlformats.org/drawingml/2006/main">
            <a:off x="685800" y="2095500"/>
            <a:ext cx="4429125"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925" b="1">
                <a:solidFill>
                  <a:srgbClr val="4E4C4E"/>
                </a:solidFill>
                <a:latin typeface="DejaVu Sans"/>
                <a:ea typeface="DejaVu Sans"/>
                <a:cs typeface="DejaVu Sans"/>
              </a:defRPr>
            </a:defPPr>
          </a:lstStyle>
          <a:p xmlns:a="http://schemas.openxmlformats.org/drawingml/2006/main">
            <a:pPr>
              <a:defRPr sz="2925" b="1">
                <a:solidFill>
                  <a:srgbClr val="4E4C4E"/>
                </a:solidFill>
                <a:latin typeface="DejaVu Sans"/>
                <a:ea typeface="DejaVu Sans"/>
                <a:cs typeface="DejaVu Sans"/>
              </a:defRPr>
            </a:pPr>
            <a:r>
              <a:rPr sz="2925" b="1">
                <a:solidFill>
                  <a:srgbClr val="4E4C4E"/>
                </a:solidFill>
                <a:latin typeface="DejaVu Sans"/>
                <a:ea typeface="DejaVu Sans"/>
                <a:cs typeface="DejaVu Sans"/>
              </a:rPr>
              <a:t>Combine hours for ordinary work in multiple city departments.</a:t>
            </a:r>
          </a:p>
        </p:txBody>
      </p:sp>
      <p:sp>
        <p:nvSpPr>
          <p:cNvPr id="3" name="">
            <a:extLst xmlns:a="http://schemas.openxmlformats.org/drawingml/2006/main">
              <a:ext uri="{FF2B5EF4-FFF2-40B4-BE49-F238E27FC236}">
                <a16:creationId xmlns:a16="http://schemas.microsoft.com/office/drawing/2014/main" id="{B367C0ED-B970-4F88-B7BC-99B1803C2BBC}"/>
              </a:ext>
            </a:extLst>
          </p:cNvPr>
          <p:cNvSpPr>
            <a:spLocks xmlns:a="http://schemas.openxmlformats.org/drawingml/2006/main" noGrp="1"/>
          </p:cNvSpPr>
          <p:nvPr/>
        </p:nvSpPr>
        <p:spPr>
          <a:xfrm xmlns:a="http://schemas.openxmlformats.org/drawingml/2006/main">
            <a:off x="6286500" y="2028825"/>
            <a:ext cx="5219700" cy="1152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0">
                <a:solidFill>
                  <a:srgbClr val="4E4C4E"/>
                </a:solidFill>
                <a:latin typeface="DejaVu Sans"/>
                <a:ea typeface="DejaVu Sans"/>
                <a:cs typeface="DejaVu Sans"/>
              </a:defRPr>
            </a:defPPr>
          </a:lstStyle>
          <a:p xmlns:a="http://schemas.openxmlformats.org/drawingml/2006/main">
            <a:pPr>
              <a:defRPr sz="2100" b="0">
                <a:solidFill>
                  <a:srgbClr val="4E4C4E"/>
                </a:solidFill>
                <a:latin typeface="DejaVu Sans"/>
                <a:ea typeface="DejaVu Sans"/>
                <a:cs typeface="DejaVu Sans"/>
              </a:defRPr>
            </a:pPr>
            <a:r>
              <a:rPr sz="2100" b="0">
                <a:solidFill>
                  <a:srgbClr val="4E4C4E"/>
                </a:solidFill>
                <a:latin typeface="DejaVu Sans"/>
                <a:ea typeface="DejaVu Sans"/>
                <a:cs typeface="DejaVu Sans"/>
              </a:rPr>
              <a:t>Occasional work in a different capacity has a narrow exception.</a:t>
            </a:r>
          </a:p>
        </p:txBody>
      </p:sp>
      <p:sp>
        <p:nvSpPr>
          <p:cNvPr id="4" name="">
            <a:extLst xmlns:a="http://schemas.openxmlformats.org/drawingml/2006/main">
              <a:ext uri="{FF2B5EF4-FFF2-40B4-BE49-F238E27FC236}">
                <a16:creationId xmlns:a16="http://schemas.microsoft.com/office/drawing/2014/main" id="{DC1F71F7-85DB-479B-85B0-DA0593FCEF14}"/>
              </a:ext>
            </a:extLst>
          </p:cNvPr>
          <p:cNvSpPr>
            <a:spLocks xmlns:a="http://schemas.openxmlformats.org/drawingml/2006/main" noGrp="1"/>
          </p:cNvSpPr>
          <p:nvPr/>
        </p:nvSpPr>
        <p:spPr>
          <a:xfrm xmlns:a="http://schemas.openxmlformats.org/drawingml/2006/main">
            <a:off x="6286500" y="3324225"/>
            <a:ext cx="5219700" cy="1152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0">
                <a:solidFill>
                  <a:srgbClr val="4E4C4E"/>
                </a:solidFill>
                <a:latin typeface="DejaVu Sans"/>
                <a:ea typeface="DejaVu Sans"/>
                <a:cs typeface="DejaVu Sans"/>
              </a:defRPr>
            </a:defPPr>
          </a:lstStyle>
          <a:p xmlns:a="http://schemas.openxmlformats.org/drawingml/2006/main">
            <a:pPr>
              <a:defRPr sz="2100" b="0">
                <a:solidFill>
                  <a:srgbClr val="4E4C4E"/>
                </a:solidFill>
                <a:latin typeface="DejaVu Sans"/>
                <a:ea typeface="DejaVu Sans"/>
                <a:cs typeface="DejaVu Sans"/>
              </a:defRPr>
            </a:pPr>
            <a:r>
              <a:rPr sz="2100" b="0">
                <a:solidFill>
                  <a:srgbClr val="4E4C4E"/>
                </a:solidFill>
                <a:latin typeface="DejaVu Sans"/>
                <a:ea typeface="DejaVu Sans"/>
                <a:cs typeface="DejaVu Sans"/>
              </a:rPr>
              <a:t>Voluntary substitutions require the statutory conditions.</a:t>
            </a:r>
          </a:p>
        </p:txBody>
      </p:sp>
      <p:sp>
        <p:nvSpPr>
          <p:cNvPr id="5" name="">
            <a:extLst xmlns:a="http://schemas.openxmlformats.org/drawingml/2006/main">
              <a:ext uri="{FF2B5EF4-FFF2-40B4-BE49-F238E27FC236}">
                <a16:creationId xmlns:a16="http://schemas.microsoft.com/office/drawing/2014/main" id="{61F5407E-C7AB-486B-B92B-7851A737BA3E}"/>
              </a:ext>
            </a:extLst>
          </p:cNvPr>
          <p:cNvSpPr>
            <a:spLocks xmlns:a="http://schemas.openxmlformats.org/drawingml/2006/main" noGrp="1"/>
          </p:cNvSpPr>
          <p:nvPr/>
        </p:nvSpPr>
        <p:spPr>
          <a:xfrm xmlns:a="http://schemas.openxmlformats.org/drawingml/2006/main">
            <a:off x="6286500" y="4619625"/>
            <a:ext cx="5219700" cy="1152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0">
                <a:solidFill>
                  <a:srgbClr val="4E4C4E"/>
                </a:solidFill>
                <a:latin typeface="DejaVu Sans"/>
                <a:ea typeface="DejaVu Sans"/>
                <a:cs typeface="DejaVu Sans"/>
              </a:defRPr>
            </a:defPPr>
          </a:lstStyle>
          <a:p xmlns:a="http://schemas.openxmlformats.org/drawingml/2006/main">
            <a:pPr>
              <a:defRPr sz="2100" b="0">
                <a:solidFill>
                  <a:srgbClr val="4E4C4E"/>
                </a:solidFill>
                <a:latin typeface="DejaVu Sans"/>
                <a:ea typeface="DejaVu Sans"/>
                <a:cs typeface="DejaVu Sans"/>
              </a:defRPr>
            </a:pPr>
            <a:r>
              <a:rPr sz="2100" b="0">
                <a:solidFill>
                  <a:srgbClr val="4E4C4E"/>
                </a:solidFill>
                <a:latin typeface="DejaVu Sans"/>
                <a:ea typeface="DejaVu Sans"/>
                <a:cs typeface="DejaVu Sans"/>
              </a:rPr>
              <a:t>Outside details require a separate, independent employer.</a:t>
            </a:r>
          </a:p>
        </p:txBody>
      </p:sp>
      <p:sp>
        <p:nvSpPr>
          <p:cNvPr id="6" name="">
            <a:extLst xmlns:a="http://schemas.openxmlformats.org/drawingml/2006/main">
              <a:ext uri="{FF2B5EF4-FFF2-40B4-BE49-F238E27FC236}">
                <a16:creationId xmlns:a16="http://schemas.microsoft.com/office/drawing/2014/main" id="{15172DC6-6FBB-46A6-94C3-B5057D311B62}"/>
              </a:ext>
            </a:extLst>
          </p:cNvPr>
          <p:cNvSpPr>
            <a:spLocks xmlns:a="http://schemas.openxmlformats.org/drawingml/2006/main" noGrp="1"/>
          </p:cNvSpPr>
          <p:nvPr/>
        </p:nvSpPr>
        <p:spPr>
          <a:xfrm xmlns:a="http://schemas.openxmlformats.org/drawingml/2006/main">
            <a:off x="0" y="6362700"/>
            <a:ext cx="12192000" cy="495300"/>
          </a:xfrm>
          <a:prstGeom xmlns:a="http://schemas.openxmlformats.org/drawingml/2006/main" prst="rect">
            <a:avLst/>
          </a:prstGeom>
          <a:solidFill xmlns:a="http://schemas.openxmlformats.org/drawingml/2006/main">
            <a:srgbClr val="0D2240"/>
          </a:solidFill>
          <a:ln xmlns:a="http://schemas.openxmlformats.org/drawingml/2006/main" w="0">
            <a:noFill/>
          </a:ln>
        </p:spPr>
      </p:sp>
      <p:pic>
        <p:nvPicPr>
          <p:cNvPr id="7" name="">
            <a:extLst xmlns:a="http://schemas.openxmlformats.org/drawingml/2006/main">
              <a:ext uri="{FF2B5EF4-FFF2-40B4-BE49-F238E27FC236}">
                <a16:creationId xmlns:a16="http://schemas.microsoft.com/office/drawing/2014/main" id="{9CDBDD64-BED8-4D0A-8B24-A26BCA062889}"/>
              </a:ext>
            </a:extLst>
          </p:cNvPr>
          <p:cNvPicPr>
            <a:picLocks xmlns:a="http://schemas.openxmlformats.org/drawingml/2006/main" noChangeAspect="1"/>
          </p:cNvPicPr>
          <p:nvPr/>
        </p:nvPicPr>
        <p:blipFill>
          <a:blip xmlns:r="http://schemas.openxmlformats.org/officeDocument/2006/relationships" xmlns:a="http://schemas.openxmlformats.org/drawingml/2006/main" r:embed="R923eed59425643ce"/>
          <a:srcRect xmlns:a="http://schemas.openxmlformats.org/drawingml/2006/main" l="13145" t="5304" r="13022" b="39408"/>
          <a:stretch xmlns:a="http://schemas.openxmlformats.org/drawingml/2006/main"/>
        </p:blipFill>
        <p:spPr>
          <a:xfrm xmlns:a="http://schemas.openxmlformats.org/drawingml/2006/main">
            <a:off x="209550" y="6448425"/>
            <a:ext cx="809625" cy="314325"/>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431DB41C-B468-46D8-ABAE-DA650B7F718C}"/>
              </a:ext>
            </a:extLst>
          </p:cNvPr>
          <p:cNvSpPr>
            <a:spLocks xmlns:a="http://schemas.openxmlformats.org/drawingml/2006/main" noGrp="1"/>
          </p:cNvSpPr>
          <p:nvPr/>
        </p:nvSpPr>
        <p:spPr>
          <a:xfrm xmlns:a="http://schemas.openxmlformats.org/drawingml/2006/main">
            <a:off x="1304925" y="6486525"/>
            <a:ext cx="9715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975" b="0">
                <a:solidFill>
                  <a:srgbClr val="FFFFFF"/>
                </a:solidFill>
                <a:latin typeface="DejaVu Sans"/>
                <a:ea typeface="DejaVu Sans"/>
                <a:cs typeface="DejaVu Sans"/>
              </a:defRPr>
            </a:defPPr>
          </a:lstStyle>
          <a:p xmlns:a="http://schemas.openxmlformats.org/drawingml/2006/main">
            <a:pPr>
              <a:defRPr sz="975" b="0">
                <a:solidFill>
                  <a:srgbClr val="FFFFFF"/>
                </a:solidFill>
                <a:latin typeface="DejaVu Sans"/>
                <a:ea typeface="DejaVu Sans"/>
                <a:cs typeface="DejaVu Sans"/>
              </a:defRPr>
            </a:pPr>
            <a:r>
              <a:rPr sz="975" b="0">
                <a:solidFill>
                  <a:srgbClr val="FFFFFF"/>
                </a:solidFill>
                <a:latin typeface="DejaVu Sans"/>
                <a:ea typeface="DejaVu Sans"/>
                <a:cs typeface="DejaVu Sans"/>
              </a:rPr>
              <a:t>29 U.S.C. § 207(p); 29 C.F.R. §§ 553.30–.31, 553.227</a:t>
            </a:r>
          </a:p>
        </p:txBody>
      </p:sp>
      <p:sp>
        <p:nvSpPr>
          <p:cNvPr id="9" name="">
            <a:extLst xmlns:a="http://schemas.openxmlformats.org/drawingml/2006/main">
              <a:ext uri="{FF2B5EF4-FFF2-40B4-BE49-F238E27FC236}">
                <a16:creationId xmlns:a16="http://schemas.microsoft.com/office/drawing/2014/main" id="{E85F35B2-0E21-400D-A680-9B1052D89056}"/>
              </a:ext>
            </a:extLst>
          </p:cNvPr>
          <p:cNvSpPr>
            <a:spLocks xmlns:a="http://schemas.openxmlformats.org/drawingml/2006/main" noGrp="1"/>
          </p:cNvSpPr>
          <p:nvPr/>
        </p:nvSpPr>
        <p:spPr>
          <a:xfrm xmlns:a="http://schemas.openxmlformats.org/drawingml/2006/main">
            <a:off x="11287125" y="6477000"/>
            <a:ext cx="523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FFFFFF"/>
                </a:solidFill>
                <a:latin typeface="DejaVu Sans"/>
                <a:ea typeface="DejaVu Sans"/>
                <a:cs typeface="DejaVu Sans"/>
              </a:defRPr>
            </a:defPPr>
          </a:lstStyle>
          <a:p xmlns:a="http://schemas.openxmlformats.org/drawingml/2006/main">
            <a:pPr>
              <a:defRPr sz="1200" b="0">
                <a:solidFill>
                  <a:srgbClr val="FFFFFF"/>
                </a:solidFill>
                <a:latin typeface="DejaVu Sans"/>
                <a:ea typeface="DejaVu Sans"/>
                <a:cs typeface="DejaVu Sans"/>
              </a:defRPr>
            </a:pPr>
            <a:r>
              <a:rPr sz="1200" b="0">
                <a:solidFill>
                  <a:srgbClr val="FFFFFF"/>
                </a:solidFill>
                <a:latin typeface="DejaVu Sans"/>
                <a:ea typeface="DejaVu Sans"/>
                <a:cs typeface="DejaVu Sans"/>
              </a:rPr>
              <a:t>24</a:t>
            </a:r>
          </a:p>
        </p:txBody>
      </p:sp>
    </p:spTree>
    <p:extLst>
      <p:ext uri="{BB962C8B-B14F-4D97-AF65-F5344CB8AC3E}">
        <p14:creationId xmlns:p14="http://schemas.microsoft.com/office/powerpoint/2010/main" val="1853868982"/>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33AA4502-4831-47FB-AF57-90934AC0C9EF}"/>
              </a:ext>
            </a:extLst>
          </p:cNvPr>
          <p:cNvSpPr>
            <a:spLocks xmlns:a="http://schemas.openxmlformats.org/drawingml/2006/main" noGrp="1"/>
          </p:cNvSpPr>
          <p:nvPr/>
        </p:nvSpPr>
        <p:spPr>
          <a:xfrm xmlns:a="http://schemas.openxmlformats.org/drawingml/2006/main">
            <a:off x="647700" y="457200"/>
            <a:ext cx="10906125"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150" b="1">
                <a:solidFill>
                  <a:srgbClr val="4E4C4E"/>
                </a:solidFill>
                <a:latin typeface="DejaVu Sans"/>
                <a:ea typeface="DejaVu Sans"/>
                <a:cs typeface="DejaVu Sans"/>
              </a:defRPr>
            </a:defPPr>
          </a:lstStyle>
          <a:p xmlns:a="http://schemas.openxmlformats.org/drawingml/2006/main">
            <a:pPr>
              <a:defRPr sz="3150" b="1">
                <a:solidFill>
                  <a:srgbClr val="4E4C4E"/>
                </a:solidFill>
                <a:latin typeface="DejaVu Sans"/>
                <a:ea typeface="DejaVu Sans"/>
                <a:cs typeface="DejaVu Sans"/>
              </a:defRPr>
            </a:pPr>
            <a:r>
              <a:rPr sz="3150" b="1">
                <a:solidFill>
                  <a:srgbClr val="4E4C4E"/>
                </a:solidFill>
                <a:latin typeface="DejaVu Sans"/>
                <a:ea typeface="DejaVu Sans"/>
                <a:cs typeface="DejaVu Sans"/>
              </a:rPr>
              <a:t>Seasonal recreation and young employees</a:t>
            </a:r>
          </a:p>
        </p:txBody>
      </p:sp>
      <p:sp>
        <p:nvSpPr>
          <p:cNvPr id="2" name="">
            <a:extLst xmlns:a="http://schemas.openxmlformats.org/drawingml/2006/main">
              <a:ext uri="{FF2B5EF4-FFF2-40B4-BE49-F238E27FC236}">
                <a16:creationId xmlns:a16="http://schemas.microsoft.com/office/drawing/2014/main" id="{5F63D027-569E-4EF9-91A3-6F4053148C87}"/>
              </a:ext>
            </a:extLst>
          </p:cNvPr>
          <p:cNvSpPr>
            <a:spLocks xmlns:a="http://schemas.openxmlformats.org/drawingml/2006/main" noGrp="1"/>
          </p:cNvSpPr>
          <p:nvPr/>
        </p:nvSpPr>
        <p:spPr>
          <a:xfrm xmlns:a="http://schemas.openxmlformats.org/drawingml/2006/main">
            <a:off x="685800" y="2095500"/>
            <a:ext cx="4429125"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925" b="1">
                <a:solidFill>
                  <a:srgbClr val="4E4C4E"/>
                </a:solidFill>
                <a:latin typeface="DejaVu Sans"/>
                <a:ea typeface="DejaVu Sans"/>
                <a:cs typeface="DejaVu Sans"/>
              </a:defRPr>
            </a:defPPr>
          </a:lstStyle>
          <a:p xmlns:a="http://schemas.openxmlformats.org/drawingml/2006/main">
            <a:pPr>
              <a:defRPr sz="2925" b="1">
                <a:solidFill>
                  <a:srgbClr val="4E4C4E"/>
                </a:solidFill>
                <a:latin typeface="DejaVu Sans"/>
                <a:ea typeface="DejaVu Sans"/>
                <a:cs typeface="DejaVu Sans"/>
              </a:defRPr>
            </a:pPr>
            <a:r>
              <a:rPr sz="2925" b="1">
                <a:solidFill>
                  <a:srgbClr val="4E4C4E"/>
                </a:solidFill>
                <a:latin typeface="DejaVu Sans"/>
                <a:ea typeface="DejaVu Sans"/>
                <a:cs typeface="DejaVu Sans"/>
              </a:rPr>
              <a:t>A seasonal hire does not automatically have an overtime exemption.</a:t>
            </a:r>
          </a:p>
        </p:txBody>
      </p:sp>
      <p:sp>
        <p:nvSpPr>
          <p:cNvPr id="3" name="">
            <a:extLst xmlns:a="http://schemas.openxmlformats.org/drawingml/2006/main">
              <a:ext uri="{FF2B5EF4-FFF2-40B4-BE49-F238E27FC236}">
                <a16:creationId xmlns:a16="http://schemas.microsoft.com/office/drawing/2014/main" id="{9B45FE7B-890D-4393-B651-07CE8C6B65DA}"/>
              </a:ext>
            </a:extLst>
          </p:cNvPr>
          <p:cNvSpPr>
            <a:spLocks xmlns:a="http://schemas.openxmlformats.org/drawingml/2006/main" noGrp="1"/>
          </p:cNvSpPr>
          <p:nvPr/>
        </p:nvSpPr>
        <p:spPr>
          <a:xfrm xmlns:a="http://schemas.openxmlformats.org/drawingml/2006/main">
            <a:off x="6286500" y="2028825"/>
            <a:ext cx="5219700" cy="1152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0">
                <a:solidFill>
                  <a:srgbClr val="4E4C4E"/>
                </a:solidFill>
                <a:latin typeface="DejaVu Sans"/>
                <a:ea typeface="DejaVu Sans"/>
                <a:cs typeface="DejaVu Sans"/>
              </a:defRPr>
            </a:defPPr>
          </a:lstStyle>
          <a:p xmlns:a="http://schemas.openxmlformats.org/drawingml/2006/main">
            <a:pPr>
              <a:defRPr sz="2100" b="0">
                <a:solidFill>
                  <a:srgbClr val="4E4C4E"/>
                </a:solidFill>
                <a:latin typeface="DejaVu Sans"/>
                <a:ea typeface="DejaVu Sans"/>
                <a:cs typeface="DejaVu Sans"/>
              </a:defRPr>
            </a:pPr>
            <a:r>
              <a:rPr sz="2100" b="0">
                <a:solidFill>
                  <a:srgbClr val="4E4C4E"/>
                </a:solidFill>
                <a:latin typeface="DejaVu Sans"/>
                <a:ea typeface="DejaVu Sans"/>
                <a:cs typeface="DejaVu Sans"/>
              </a:rPr>
              <a:t>Section 13(a)(3) focuses on a qualifying establishment.</a:t>
            </a:r>
          </a:p>
        </p:txBody>
      </p:sp>
      <p:sp>
        <p:nvSpPr>
          <p:cNvPr id="4" name="">
            <a:extLst xmlns:a="http://schemas.openxmlformats.org/drawingml/2006/main">
              <a:ext uri="{FF2B5EF4-FFF2-40B4-BE49-F238E27FC236}">
                <a16:creationId xmlns:a16="http://schemas.microsoft.com/office/drawing/2014/main" id="{DB2D449A-D7CB-48E6-8D23-E6562EB3F639}"/>
              </a:ext>
            </a:extLst>
          </p:cNvPr>
          <p:cNvSpPr>
            <a:spLocks xmlns:a="http://schemas.openxmlformats.org/drawingml/2006/main" noGrp="1"/>
          </p:cNvSpPr>
          <p:nvPr/>
        </p:nvSpPr>
        <p:spPr>
          <a:xfrm xmlns:a="http://schemas.openxmlformats.org/drawingml/2006/main">
            <a:off x="6286500" y="3324225"/>
            <a:ext cx="5219700" cy="1152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0">
                <a:solidFill>
                  <a:srgbClr val="4E4C4E"/>
                </a:solidFill>
                <a:latin typeface="DejaVu Sans"/>
                <a:ea typeface="DejaVu Sans"/>
                <a:cs typeface="DejaVu Sans"/>
              </a:defRPr>
            </a:defPPr>
          </a:lstStyle>
          <a:p xmlns:a="http://schemas.openxmlformats.org/drawingml/2006/main">
            <a:pPr>
              <a:defRPr sz="2100" b="0">
                <a:solidFill>
                  <a:srgbClr val="4E4C4E"/>
                </a:solidFill>
                <a:latin typeface="DejaVu Sans"/>
                <a:ea typeface="DejaVu Sans"/>
                <a:cs typeface="DejaVu Sans"/>
              </a:defRPr>
            </a:pPr>
            <a:r>
              <a:rPr sz="2100" b="0">
                <a:solidFill>
                  <a:srgbClr val="4E4C4E"/>
                </a:solidFill>
                <a:latin typeface="DejaVu Sans"/>
                <a:ea typeface="DejaVu Sans"/>
                <a:cs typeface="DejaVu Sans"/>
              </a:rPr>
              <a:t>Pools, parks, and recreation operations require factual review.</a:t>
            </a:r>
          </a:p>
        </p:txBody>
      </p:sp>
      <p:sp>
        <p:nvSpPr>
          <p:cNvPr id="5" name="">
            <a:extLst xmlns:a="http://schemas.openxmlformats.org/drawingml/2006/main">
              <a:ext uri="{FF2B5EF4-FFF2-40B4-BE49-F238E27FC236}">
                <a16:creationId xmlns:a16="http://schemas.microsoft.com/office/drawing/2014/main" id="{A60E013B-7C08-407E-B591-2A69B4BB0915}"/>
              </a:ext>
            </a:extLst>
          </p:cNvPr>
          <p:cNvSpPr>
            <a:spLocks xmlns:a="http://schemas.openxmlformats.org/drawingml/2006/main" noGrp="1"/>
          </p:cNvSpPr>
          <p:nvPr/>
        </p:nvSpPr>
        <p:spPr>
          <a:xfrm xmlns:a="http://schemas.openxmlformats.org/drawingml/2006/main">
            <a:off x="6286500" y="4619625"/>
            <a:ext cx="5219700" cy="1152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0">
                <a:solidFill>
                  <a:srgbClr val="4E4C4E"/>
                </a:solidFill>
                <a:latin typeface="DejaVu Sans"/>
                <a:ea typeface="DejaVu Sans"/>
                <a:cs typeface="DejaVu Sans"/>
              </a:defRPr>
            </a:defPPr>
          </a:lstStyle>
          <a:p xmlns:a="http://schemas.openxmlformats.org/drawingml/2006/main">
            <a:pPr>
              <a:defRPr sz="2100" b="0">
                <a:solidFill>
                  <a:srgbClr val="4E4C4E"/>
                </a:solidFill>
                <a:latin typeface="DejaVu Sans"/>
                <a:ea typeface="DejaVu Sans"/>
                <a:cs typeface="DejaVu Sans"/>
              </a:defRPr>
            </a:pPr>
            <a:r>
              <a:rPr sz="2100" b="0">
                <a:solidFill>
                  <a:srgbClr val="4E4C4E"/>
                </a:solidFill>
                <a:latin typeface="DejaVu Sans"/>
                <a:ea typeface="DejaVu Sans"/>
                <a:cs typeface="DejaVu Sans"/>
              </a:rPr>
              <a:t>Youth employment limits remain a separate issue.</a:t>
            </a:r>
          </a:p>
        </p:txBody>
      </p:sp>
      <p:sp>
        <p:nvSpPr>
          <p:cNvPr id="6" name="">
            <a:extLst xmlns:a="http://schemas.openxmlformats.org/drawingml/2006/main">
              <a:ext uri="{FF2B5EF4-FFF2-40B4-BE49-F238E27FC236}">
                <a16:creationId xmlns:a16="http://schemas.microsoft.com/office/drawing/2014/main" id="{C03A44F7-27A5-4C81-9B8C-5CF847BA745A}"/>
              </a:ext>
            </a:extLst>
          </p:cNvPr>
          <p:cNvSpPr>
            <a:spLocks xmlns:a="http://schemas.openxmlformats.org/drawingml/2006/main" noGrp="1"/>
          </p:cNvSpPr>
          <p:nvPr/>
        </p:nvSpPr>
        <p:spPr>
          <a:xfrm xmlns:a="http://schemas.openxmlformats.org/drawingml/2006/main">
            <a:off x="0" y="6362700"/>
            <a:ext cx="12192000" cy="495300"/>
          </a:xfrm>
          <a:prstGeom xmlns:a="http://schemas.openxmlformats.org/drawingml/2006/main" prst="rect">
            <a:avLst/>
          </a:prstGeom>
          <a:solidFill xmlns:a="http://schemas.openxmlformats.org/drawingml/2006/main">
            <a:srgbClr val="0D2240"/>
          </a:solidFill>
          <a:ln xmlns:a="http://schemas.openxmlformats.org/drawingml/2006/main" w="0">
            <a:noFill/>
          </a:ln>
        </p:spPr>
      </p:sp>
      <p:pic>
        <p:nvPicPr>
          <p:cNvPr id="7" name="">
            <a:extLst xmlns:a="http://schemas.openxmlformats.org/drawingml/2006/main">
              <a:ext uri="{FF2B5EF4-FFF2-40B4-BE49-F238E27FC236}">
                <a16:creationId xmlns:a16="http://schemas.microsoft.com/office/drawing/2014/main" id="{92B9FEEC-DE9C-4D02-8CE4-7EA6BC10F1CA}"/>
              </a:ext>
            </a:extLst>
          </p:cNvPr>
          <p:cNvPicPr>
            <a:picLocks xmlns:a="http://schemas.openxmlformats.org/drawingml/2006/main" noChangeAspect="1"/>
          </p:cNvPicPr>
          <p:nvPr/>
        </p:nvPicPr>
        <p:blipFill>
          <a:blip xmlns:r="http://schemas.openxmlformats.org/officeDocument/2006/relationships" xmlns:a="http://schemas.openxmlformats.org/drawingml/2006/main" r:embed="R55db06d7aab943ec"/>
          <a:srcRect xmlns:a="http://schemas.openxmlformats.org/drawingml/2006/main" l="13145" t="5304" r="13022" b="39408"/>
          <a:stretch xmlns:a="http://schemas.openxmlformats.org/drawingml/2006/main"/>
        </p:blipFill>
        <p:spPr>
          <a:xfrm xmlns:a="http://schemas.openxmlformats.org/drawingml/2006/main">
            <a:off x="209550" y="6448425"/>
            <a:ext cx="809625" cy="314325"/>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EA2EA979-CFA7-4C40-9264-DF070D7E8CC6}"/>
              </a:ext>
            </a:extLst>
          </p:cNvPr>
          <p:cNvSpPr>
            <a:spLocks xmlns:a="http://schemas.openxmlformats.org/drawingml/2006/main" noGrp="1"/>
          </p:cNvSpPr>
          <p:nvPr/>
        </p:nvSpPr>
        <p:spPr>
          <a:xfrm xmlns:a="http://schemas.openxmlformats.org/drawingml/2006/main">
            <a:off x="1304925" y="6486525"/>
            <a:ext cx="9715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975" b="0">
                <a:solidFill>
                  <a:srgbClr val="FFFFFF"/>
                </a:solidFill>
                <a:latin typeface="DejaVu Sans"/>
                <a:ea typeface="DejaVu Sans"/>
                <a:cs typeface="DejaVu Sans"/>
              </a:defRPr>
            </a:defPPr>
          </a:lstStyle>
          <a:p xmlns:a="http://schemas.openxmlformats.org/drawingml/2006/main">
            <a:pPr>
              <a:defRPr sz="975" b="0">
                <a:solidFill>
                  <a:srgbClr val="FFFFFF"/>
                </a:solidFill>
                <a:latin typeface="DejaVu Sans"/>
                <a:ea typeface="DejaVu Sans"/>
                <a:cs typeface="DejaVu Sans"/>
              </a:defRPr>
            </a:pPr>
            <a:r>
              <a:rPr sz="975" b="0">
                <a:solidFill>
                  <a:srgbClr val="FFFFFF"/>
                </a:solidFill>
                <a:latin typeface="DejaVu Sans"/>
                <a:ea typeface="DejaVu Sans"/>
                <a:cs typeface="DejaVu Sans"/>
              </a:rPr>
              <a:t>29 U.S.C. §§ 212, 213(a)(3); 29 C.F.R. § 553.32</a:t>
            </a:r>
          </a:p>
        </p:txBody>
      </p:sp>
      <p:sp>
        <p:nvSpPr>
          <p:cNvPr id="9" name="">
            <a:extLst xmlns:a="http://schemas.openxmlformats.org/drawingml/2006/main">
              <a:ext uri="{FF2B5EF4-FFF2-40B4-BE49-F238E27FC236}">
                <a16:creationId xmlns:a16="http://schemas.microsoft.com/office/drawing/2014/main" id="{C1CB8698-4DB9-499A-AC32-A8C7ADBA9346}"/>
              </a:ext>
            </a:extLst>
          </p:cNvPr>
          <p:cNvSpPr>
            <a:spLocks xmlns:a="http://schemas.openxmlformats.org/drawingml/2006/main" noGrp="1"/>
          </p:cNvSpPr>
          <p:nvPr/>
        </p:nvSpPr>
        <p:spPr>
          <a:xfrm xmlns:a="http://schemas.openxmlformats.org/drawingml/2006/main">
            <a:off x="11287125" y="6477000"/>
            <a:ext cx="523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FFFFFF"/>
                </a:solidFill>
                <a:latin typeface="DejaVu Sans"/>
                <a:ea typeface="DejaVu Sans"/>
                <a:cs typeface="DejaVu Sans"/>
              </a:defRPr>
            </a:defPPr>
          </a:lstStyle>
          <a:p xmlns:a="http://schemas.openxmlformats.org/drawingml/2006/main">
            <a:pPr>
              <a:defRPr sz="1200" b="0">
                <a:solidFill>
                  <a:srgbClr val="FFFFFF"/>
                </a:solidFill>
                <a:latin typeface="DejaVu Sans"/>
                <a:ea typeface="DejaVu Sans"/>
                <a:cs typeface="DejaVu Sans"/>
              </a:defRPr>
            </a:pPr>
            <a:r>
              <a:rPr sz="1200" b="0">
                <a:solidFill>
                  <a:srgbClr val="FFFFFF"/>
                </a:solidFill>
                <a:latin typeface="DejaVu Sans"/>
                <a:ea typeface="DejaVu Sans"/>
                <a:cs typeface="DejaVu Sans"/>
              </a:rPr>
              <a:t>25</a:t>
            </a:r>
          </a:p>
        </p:txBody>
      </p:sp>
    </p:spTree>
    <p:extLst>
      <p:ext uri="{BB962C8B-B14F-4D97-AF65-F5344CB8AC3E}">
        <p14:creationId xmlns:p14="http://schemas.microsoft.com/office/powerpoint/2010/main" val="2057525266"/>
      </p:ext>
    </p:extLst>
  </p:cSld>
</p:sld>
</file>

<file path=ppt/slides/slide26.xml><?xml version="1.0" encoding="utf-8"?>
<p:sld xmlns:p="http://schemas.openxmlformats.org/presentationml/2006/main">
  <p:cSld>
    <p:bg>
      <p:bgPr>
        <a:solidFill xmlns:a="http://schemas.openxmlformats.org/drawingml/2006/main">
          <a:srgbClr val="0D2240"/>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E4CC1109-C9AA-4CE7-85E7-BC775A174DE8}"/>
              </a:ext>
            </a:extLst>
          </p:cNvPr>
          <p:cNvSpPr>
            <a:spLocks xmlns:a="http://schemas.openxmlformats.org/drawingml/2006/main" noGrp="1"/>
          </p:cNvSpPr>
          <p:nvPr/>
        </p:nvSpPr>
        <p:spPr>
          <a:xfrm xmlns:a="http://schemas.openxmlformats.org/drawingml/2006/main">
            <a:off x="647700" y="457200"/>
            <a:ext cx="10906125"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150" b="1">
                <a:solidFill>
                  <a:srgbClr val="FFFFFF"/>
                </a:solidFill>
                <a:latin typeface="DejaVu Sans"/>
                <a:ea typeface="DejaVu Sans"/>
                <a:cs typeface="DejaVu Sans"/>
              </a:defRPr>
            </a:defPPr>
          </a:lstStyle>
          <a:p xmlns:a="http://schemas.openxmlformats.org/drawingml/2006/main">
            <a:pPr>
              <a:defRPr sz="3150" b="1">
                <a:solidFill>
                  <a:srgbClr val="FFFFFF"/>
                </a:solidFill>
                <a:latin typeface="DejaVu Sans"/>
                <a:ea typeface="DejaVu Sans"/>
                <a:cs typeface="DejaVu Sans"/>
              </a:defRPr>
            </a:pPr>
            <a:r>
              <a:rPr sz="3150" b="1">
                <a:solidFill>
                  <a:srgbClr val="FFFFFF"/>
                </a:solidFill>
                <a:latin typeface="DejaVu Sans"/>
                <a:ea typeface="DejaVu Sans"/>
                <a:cs typeface="DejaVu Sans"/>
              </a:rPr>
              <a:t>Recent developments affecting payroll</a:t>
            </a:r>
          </a:p>
        </p:txBody>
      </p:sp>
      <p:sp>
        <p:nvSpPr>
          <p:cNvPr id="2" name="">
            <a:extLst xmlns:a="http://schemas.openxmlformats.org/drawingml/2006/main">
              <a:ext uri="{FF2B5EF4-FFF2-40B4-BE49-F238E27FC236}">
                <a16:creationId xmlns:a16="http://schemas.microsoft.com/office/drawing/2014/main" id="{36218891-8E5A-409A-A54F-E06F95DEC410}"/>
              </a:ext>
            </a:extLst>
          </p:cNvPr>
          <p:cNvSpPr>
            <a:spLocks xmlns:a="http://schemas.openxmlformats.org/drawingml/2006/main" noGrp="1"/>
          </p:cNvSpPr>
          <p:nvPr/>
        </p:nvSpPr>
        <p:spPr>
          <a:xfrm xmlns:a="http://schemas.openxmlformats.org/drawingml/2006/main">
            <a:off x="685800" y="2095500"/>
            <a:ext cx="4429125"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925" b="1">
                <a:solidFill>
                  <a:srgbClr val="FFFFFF"/>
                </a:solidFill>
                <a:latin typeface="DejaVu Sans"/>
                <a:ea typeface="DejaVu Sans"/>
                <a:cs typeface="DejaVu Sans"/>
              </a:defRPr>
            </a:defPPr>
          </a:lstStyle>
          <a:p xmlns:a="http://schemas.openxmlformats.org/drawingml/2006/main">
            <a:pPr>
              <a:defRPr sz="2925" b="1">
                <a:solidFill>
                  <a:srgbClr val="FFFFFF"/>
                </a:solidFill>
                <a:latin typeface="DejaVu Sans"/>
                <a:ea typeface="DejaVu Sans"/>
                <a:cs typeface="DejaVu Sans"/>
              </a:defRPr>
            </a:pPr>
            <a:r>
              <a:rPr sz="2925" b="1">
                <a:solidFill>
                  <a:srgbClr val="FFFFFF"/>
                </a:solidFill>
                <a:latin typeface="DejaVu Sans"/>
                <a:ea typeface="DejaVu Sans"/>
                <a:cs typeface="DejaVu Sans"/>
              </a:rPr>
              <a:t>The 2024 exemption increases no longer govern.</a:t>
            </a:r>
          </a:p>
        </p:txBody>
      </p:sp>
      <p:sp>
        <p:nvSpPr>
          <p:cNvPr id="3" name="">
            <a:extLst xmlns:a="http://schemas.openxmlformats.org/drawingml/2006/main">
              <a:ext uri="{FF2B5EF4-FFF2-40B4-BE49-F238E27FC236}">
                <a16:creationId xmlns:a16="http://schemas.microsoft.com/office/drawing/2014/main" id="{4C2E0634-B0B9-4D78-B3F2-145939526D90}"/>
              </a:ext>
            </a:extLst>
          </p:cNvPr>
          <p:cNvSpPr>
            <a:spLocks xmlns:a="http://schemas.openxmlformats.org/drawingml/2006/main" noGrp="1"/>
          </p:cNvSpPr>
          <p:nvPr/>
        </p:nvSpPr>
        <p:spPr>
          <a:xfrm xmlns:a="http://schemas.openxmlformats.org/drawingml/2006/main">
            <a:off x="6286500" y="2028825"/>
            <a:ext cx="5219700" cy="1152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0">
                <a:solidFill>
                  <a:srgbClr val="FFFFFF"/>
                </a:solidFill>
                <a:latin typeface="DejaVu Sans"/>
                <a:ea typeface="DejaVu Sans"/>
                <a:cs typeface="DejaVu Sans"/>
              </a:defRPr>
            </a:defPPr>
          </a:lstStyle>
          <a:p xmlns:a="http://schemas.openxmlformats.org/drawingml/2006/main">
            <a:pPr>
              <a:defRPr sz="2100" b="0">
                <a:solidFill>
                  <a:srgbClr val="FFFFFF"/>
                </a:solidFill>
                <a:latin typeface="DejaVu Sans"/>
                <a:ea typeface="DejaVu Sans"/>
                <a:cs typeface="DejaVu Sans"/>
              </a:defRPr>
            </a:pPr>
            <a:r>
              <a:rPr sz="2100" b="0">
                <a:solidFill>
                  <a:srgbClr val="FFFFFF"/>
                </a:solidFill>
                <a:latin typeface="DejaVu Sans"/>
                <a:ea typeface="DejaVu Sans"/>
                <a:cs typeface="DejaVu Sans"/>
              </a:rPr>
              <a:t>Federal tax law adds deductions for qualified overtime and tips.</a:t>
            </a:r>
          </a:p>
        </p:txBody>
      </p:sp>
      <p:sp>
        <p:nvSpPr>
          <p:cNvPr id="4" name="">
            <a:extLst xmlns:a="http://schemas.openxmlformats.org/drawingml/2006/main">
              <a:ext uri="{FF2B5EF4-FFF2-40B4-BE49-F238E27FC236}">
                <a16:creationId xmlns:a16="http://schemas.microsoft.com/office/drawing/2014/main" id="{C84BCF49-908C-4448-9353-9C9B7FF9F3E1}"/>
              </a:ext>
            </a:extLst>
          </p:cNvPr>
          <p:cNvSpPr>
            <a:spLocks xmlns:a="http://schemas.openxmlformats.org/drawingml/2006/main" noGrp="1"/>
          </p:cNvSpPr>
          <p:nvPr/>
        </p:nvSpPr>
        <p:spPr>
          <a:xfrm xmlns:a="http://schemas.openxmlformats.org/drawingml/2006/main">
            <a:off x="6286500" y="3324225"/>
            <a:ext cx="5219700" cy="1152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0">
                <a:solidFill>
                  <a:srgbClr val="FFFFFF"/>
                </a:solidFill>
                <a:latin typeface="DejaVu Sans"/>
                <a:ea typeface="DejaVu Sans"/>
                <a:cs typeface="DejaVu Sans"/>
              </a:defRPr>
            </a:defPPr>
          </a:lstStyle>
          <a:p xmlns:a="http://schemas.openxmlformats.org/drawingml/2006/main">
            <a:pPr>
              <a:defRPr sz="2100" b="0">
                <a:solidFill>
                  <a:srgbClr val="FFFFFF"/>
                </a:solidFill>
                <a:latin typeface="DejaVu Sans"/>
                <a:ea typeface="DejaVu Sans"/>
                <a:cs typeface="DejaVu Sans"/>
              </a:defRPr>
            </a:pPr>
            <a:r>
              <a:rPr sz="2100" b="0">
                <a:solidFill>
                  <a:srgbClr val="FFFFFF"/>
                </a:solidFill>
                <a:latin typeface="DejaVu Sans"/>
                <a:ea typeface="DejaVu Sans"/>
                <a:cs typeface="DejaVu Sans"/>
              </a:rPr>
              <a:t>2026 payroll reporting separates qualified overtime.</a:t>
            </a:r>
          </a:p>
        </p:txBody>
      </p:sp>
      <p:sp>
        <p:nvSpPr>
          <p:cNvPr id="5" name="">
            <a:extLst xmlns:a="http://schemas.openxmlformats.org/drawingml/2006/main">
              <a:ext uri="{FF2B5EF4-FFF2-40B4-BE49-F238E27FC236}">
                <a16:creationId xmlns:a16="http://schemas.microsoft.com/office/drawing/2014/main" id="{51639FDD-3C97-407F-A39A-AC7E0AD6BADC}"/>
              </a:ext>
            </a:extLst>
          </p:cNvPr>
          <p:cNvSpPr>
            <a:spLocks xmlns:a="http://schemas.openxmlformats.org/drawingml/2006/main" noGrp="1"/>
          </p:cNvSpPr>
          <p:nvPr/>
        </p:nvSpPr>
        <p:spPr>
          <a:xfrm xmlns:a="http://schemas.openxmlformats.org/drawingml/2006/main">
            <a:off x="6286500" y="4619625"/>
            <a:ext cx="5219700" cy="1152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0">
                <a:solidFill>
                  <a:srgbClr val="FFFFFF"/>
                </a:solidFill>
                <a:latin typeface="DejaVu Sans"/>
                <a:ea typeface="DejaVu Sans"/>
                <a:cs typeface="DejaVu Sans"/>
              </a:defRPr>
            </a:defPPr>
          </a:lstStyle>
          <a:p xmlns:a="http://schemas.openxmlformats.org/drawingml/2006/main">
            <a:pPr>
              <a:defRPr sz="2100" b="0">
                <a:solidFill>
                  <a:srgbClr val="FFFFFF"/>
                </a:solidFill>
                <a:latin typeface="DejaVu Sans"/>
                <a:ea typeface="DejaVu Sans"/>
                <a:cs typeface="DejaVu Sans"/>
              </a:defRPr>
            </a:pPr>
            <a:r>
              <a:rPr sz="2100" b="0">
                <a:solidFill>
                  <a:srgbClr val="FFFFFF"/>
                </a:solidFill>
                <a:latin typeface="DejaVu Sans"/>
                <a:ea typeface="DejaVu Sans"/>
                <a:cs typeface="DejaVu Sans"/>
              </a:rPr>
              <a:t>The original dual-jobs tip regulation has returned.</a:t>
            </a:r>
          </a:p>
        </p:txBody>
      </p:sp>
      <p:sp>
        <p:nvSpPr>
          <p:cNvPr id="6" name="">
            <a:extLst xmlns:a="http://schemas.openxmlformats.org/drawingml/2006/main">
              <a:ext uri="{FF2B5EF4-FFF2-40B4-BE49-F238E27FC236}">
                <a16:creationId xmlns:a16="http://schemas.microsoft.com/office/drawing/2014/main" id="{4AE9F67D-C4D2-42EA-B264-3C3CED7D94AF}"/>
              </a:ext>
            </a:extLst>
          </p:cNvPr>
          <p:cNvSpPr>
            <a:spLocks xmlns:a="http://schemas.openxmlformats.org/drawingml/2006/main" noGrp="1"/>
          </p:cNvSpPr>
          <p:nvPr/>
        </p:nvSpPr>
        <p:spPr>
          <a:xfrm xmlns:a="http://schemas.openxmlformats.org/drawingml/2006/main">
            <a:off x="0" y="6362700"/>
            <a:ext cx="12192000" cy="495300"/>
          </a:xfrm>
          <a:prstGeom xmlns:a="http://schemas.openxmlformats.org/drawingml/2006/main" prst="rect">
            <a:avLst/>
          </a:prstGeom>
          <a:solidFill xmlns:a="http://schemas.openxmlformats.org/drawingml/2006/main">
            <a:srgbClr val="0D2240"/>
          </a:solidFill>
          <a:ln xmlns:a="http://schemas.openxmlformats.org/drawingml/2006/main" w="0">
            <a:noFill/>
          </a:ln>
        </p:spPr>
      </p:sp>
      <p:pic>
        <p:nvPicPr>
          <p:cNvPr id="7" name="">
            <a:extLst xmlns:a="http://schemas.openxmlformats.org/drawingml/2006/main">
              <a:ext uri="{FF2B5EF4-FFF2-40B4-BE49-F238E27FC236}">
                <a16:creationId xmlns:a16="http://schemas.microsoft.com/office/drawing/2014/main" id="{43A652CF-C618-4AA6-80B3-4570CD996307}"/>
              </a:ext>
            </a:extLst>
          </p:cNvPr>
          <p:cNvPicPr>
            <a:picLocks xmlns:a="http://schemas.openxmlformats.org/drawingml/2006/main" noChangeAspect="1"/>
          </p:cNvPicPr>
          <p:nvPr/>
        </p:nvPicPr>
        <p:blipFill>
          <a:blip xmlns:r="http://schemas.openxmlformats.org/officeDocument/2006/relationships" xmlns:a="http://schemas.openxmlformats.org/drawingml/2006/main" r:embed="R513573530cd94905"/>
          <a:srcRect xmlns:a="http://schemas.openxmlformats.org/drawingml/2006/main" l="13145" t="5304" r="13022" b="39408"/>
          <a:stretch xmlns:a="http://schemas.openxmlformats.org/drawingml/2006/main"/>
        </p:blipFill>
        <p:spPr>
          <a:xfrm xmlns:a="http://schemas.openxmlformats.org/drawingml/2006/main">
            <a:off x="209550" y="6448425"/>
            <a:ext cx="809625" cy="314325"/>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EA5AF34F-44F7-48BB-88F2-AFDE388E1673}"/>
              </a:ext>
            </a:extLst>
          </p:cNvPr>
          <p:cNvSpPr>
            <a:spLocks xmlns:a="http://schemas.openxmlformats.org/drawingml/2006/main" noGrp="1"/>
          </p:cNvSpPr>
          <p:nvPr/>
        </p:nvSpPr>
        <p:spPr>
          <a:xfrm xmlns:a="http://schemas.openxmlformats.org/drawingml/2006/main">
            <a:off x="1304925" y="6486525"/>
            <a:ext cx="9715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975" b="0">
                <a:solidFill>
                  <a:srgbClr val="FFFFFF"/>
                </a:solidFill>
                <a:latin typeface="DejaVu Sans"/>
                <a:ea typeface="DejaVu Sans"/>
                <a:cs typeface="DejaVu Sans"/>
              </a:defRPr>
            </a:defPPr>
          </a:lstStyle>
          <a:p xmlns:a="http://schemas.openxmlformats.org/drawingml/2006/main">
            <a:pPr>
              <a:defRPr sz="975" b="0">
                <a:solidFill>
                  <a:srgbClr val="FFFFFF"/>
                </a:solidFill>
                <a:latin typeface="DejaVu Sans"/>
                <a:ea typeface="DejaVu Sans"/>
                <a:cs typeface="DejaVu Sans"/>
              </a:defRPr>
            </a:pPr>
            <a:r>
              <a:rPr sz="975" b="0">
                <a:solidFill>
                  <a:srgbClr val="FFFFFF"/>
                </a:solidFill>
                <a:latin typeface="DejaVu Sans"/>
                <a:ea typeface="DejaVu Sans"/>
                <a:cs typeface="DejaVu Sans"/>
              </a:rPr>
              <a:t>29 C.F.R. pt. 541; IRC §§ 224–225; IRS FS-2026-13</a:t>
            </a:r>
          </a:p>
        </p:txBody>
      </p:sp>
      <p:sp>
        <p:nvSpPr>
          <p:cNvPr id="9" name="">
            <a:extLst xmlns:a="http://schemas.openxmlformats.org/drawingml/2006/main">
              <a:ext uri="{FF2B5EF4-FFF2-40B4-BE49-F238E27FC236}">
                <a16:creationId xmlns:a16="http://schemas.microsoft.com/office/drawing/2014/main" id="{75D304AF-4430-4F84-A7D3-2F12961F8052}"/>
              </a:ext>
            </a:extLst>
          </p:cNvPr>
          <p:cNvSpPr>
            <a:spLocks xmlns:a="http://schemas.openxmlformats.org/drawingml/2006/main" noGrp="1"/>
          </p:cNvSpPr>
          <p:nvPr/>
        </p:nvSpPr>
        <p:spPr>
          <a:xfrm xmlns:a="http://schemas.openxmlformats.org/drawingml/2006/main">
            <a:off x="11287125" y="6477000"/>
            <a:ext cx="523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FFFFFF"/>
                </a:solidFill>
                <a:latin typeface="DejaVu Sans"/>
                <a:ea typeface="DejaVu Sans"/>
                <a:cs typeface="DejaVu Sans"/>
              </a:defRPr>
            </a:defPPr>
          </a:lstStyle>
          <a:p xmlns:a="http://schemas.openxmlformats.org/drawingml/2006/main">
            <a:pPr>
              <a:defRPr sz="1200" b="0">
                <a:solidFill>
                  <a:srgbClr val="FFFFFF"/>
                </a:solidFill>
                <a:latin typeface="DejaVu Sans"/>
                <a:ea typeface="DejaVu Sans"/>
                <a:cs typeface="DejaVu Sans"/>
              </a:defRPr>
            </a:pPr>
            <a:r>
              <a:rPr sz="1200" b="0">
                <a:solidFill>
                  <a:srgbClr val="FFFFFF"/>
                </a:solidFill>
                <a:latin typeface="DejaVu Sans"/>
                <a:ea typeface="DejaVu Sans"/>
                <a:cs typeface="DejaVu Sans"/>
              </a:rPr>
              <a:t>26</a:t>
            </a:r>
          </a:p>
        </p:txBody>
      </p:sp>
    </p:spTree>
    <p:extLst>
      <p:ext uri="{BB962C8B-B14F-4D97-AF65-F5344CB8AC3E}">
        <p14:creationId xmlns:p14="http://schemas.microsoft.com/office/powerpoint/2010/main" val="1142381985"/>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8FA6E645-2BDB-4056-9535-E4FB2206B1C4}"/>
              </a:ext>
            </a:extLst>
          </p:cNvPr>
          <p:cNvSpPr>
            <a:spLocks xmlns:a="http://schemas.openxmlformats.org/drawingml/2006/main" noGrp="1"/>
          </p:cNvSpPr>
          <p:nvPr/>
        </p:nvSpPr>
        <p:spPr>
          <a:xfrm xmlns:a="http://schemas.openxmlformats.org/drawingml/2006/main">
            <a:off x="647700" y="457200"/>
            <a:ext cx="10906125"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150" b="1">
                <a:solidFill>
                  <a:srgbClr val="4E4C4E"/>
                </a:solidFill>
                <a:latin typeface="DejaVu Sans"/>
                <a:ea typeface="DejaVu Sans"/>
                <a:cs typeface="DejaVu Sans"/>
              </a:defRPr>
            </a:defPPr>
          </a:lstStyle>
          <a:p xmlns:a="http://schemas.openxmlformats.org/drawingml/2006/main">
            <a:pPr>
              <a:defRPr sz="3150" b="1">
                <a:solidFill>
                  <a:srgbClr val="4E4C4E"/>
                </a:solidFill>
                <a:latin typeface="DejaVu Sans"/>
                <a:ea typeface="DejaVu Sans"/>
                <a:cs typeface="DejaVu Sans"/>
              </a:defRPr>
            </a:pPr>
            <a:r>
              <a:rPr sz="3150" b="1">
                <a:solidFill>
                  <a:srgbClr val="4E4C4E"/>
                </a:solidFill>
                <a:latin typeface="DejaVu Sans"/>
                <a:ea typeface="DejaVu Sans"/>
                <a:cs typeface="DejaVu Sans"/>
              </a:rPr>
              <a:t>The qualified overtime tax deduction</a:t>
            </a:r>
          </a:p>
        </p:txBody>
      </p:sp>
      <p:sp>
        <p:nvSpPr>
          <p:cNvPr id="2" name="">
            <a:extLst xmlns:a="http://schemas.openxmlformats.org/drawingml/2006/main">
              <a:ext uri="{FF2B5EF4-FFF2-40B4-BE49-F238E27FC236}">
                <a16:creationId xmlns:a16="http://schemas.microsoft.com/office/drawing/2014/main" id="{92118364-79F5-4189-A901-5E7B56C78137}"/>
              </a:ext>
            </a:extLst>
          </p:cNvPr>
          <p:cNvSpPr>
            <a:spLocks xmlns:a="http://schemas.openxmlformats.org/drawingml/2006/main" noGrp="1"/>
          </p:cNvSpPr>
          <p:nvPr/>
        </p:nvSpPr>
        <p:spPr>
          <a:xfrm xmlns:a="http://schemas.openxmlformats.org/drawingml/2006/main">
            <a:off x="647700" y="1895475"/>
            <a:ext cx="60960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7800" b="1">
                <a:solidFill>
                  <a:srgbClr val="164781"/>
                </a:solidFill>
                <a:latin typeface="DejaVu Sans"/>
                <a:ea typeface="DejaVu Sans"/>
                <a:cs typeface="DejaVu Sans"/>
              </a:defRPr>
            </a:defPPr>
          </a:lstStyle>
          <a:p xmlns:a="http://schemas.openxmlformats.org/drawingml/2006/main">
            <a:pPr>
              <a:defRPr sz="7800" b="1">
                <a:solidFill>
                  <a:srgbClr val="164781"/>
                </a:solidFill>
                <a:latin typeface="DejaVu Sans"/>
                <a:ea typeface="DejaVu Sans"/>
                <a:cs typeface="DejaVu Sans"/>
              </a:defRPr>
            </a:pPr>
            <a:r>
              <a:rPr sz="7800" b="1">
                <a:solidFill>
                  <a:srgbClr val="164781"/>
                </a:solidFill>
                <a:latin typeface="DejaVu Sans"/>
                <a:ea typeface="DejaVu Sans"/>
                <a:cs typeface="DejaVu Sans"/>
              </a:rPr>
              <a:t>$60</a:t>
            </a:r>
          </a:p>
        </p:txBody>
      </p:sp>
      <p:sp>
        <p:nvSpPr>
          <p:cNvPr id="3" name="">
            <a:extLst xmlns:a="http://schemas.openxmlformats.org/drawingml/2006/main">
              <a:ext uri="{FF2B5EF4-FFF2-40B4-BE49-F238E27FC236}">
                <a16:creationId xmlns:a16="http://schemas.microsoft.com/office/drawing/2014/main" id="{AB860D37-06D6-45AB-9C06-F6276C9E68B5}"/>
              </a:ext>
            </a:extLst>
          </p:cNvPr>
          <p:cNvSpPr>
            <a:spLocks xmlns:a="http://schemas.openxmlformats.org/drawingml/2006/main" noGrp="1"/>
          </p:cNvSpPr>
          <p:nvPr/>
        </p:nvSpPr>
        <p:spPr>
          <a:xfrm xmlns:a="http://schemas.openxmlformats.org/drawingml/2006/main">
            <a:off x="695325" y="3276600"/>
            <a:ext cx="542925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1">
                <a:solidFill>
                  <a:srgbClr val="4E4C4E"/>
                </a:solidFill>
                <a:latin typeface="DejaVu Sans"/>
                <a:ea typeface="DejaVu Sans"/>
                <a:cs typeface="DejaVu Sans"/>
              </a:defRPr>
            </a:defPPr>
          </a:lstStyle>
          <a:p xmlns:a="http://schemas.openxmlformats.org/drawingml/2006/main">
            <a:pPr>
              <a:defRPr sz="2250" b="1">
                <a:solidFill>
                  <a:srgbClr val="4E4C4E"/>
                </a:solidFill>
                <a:latin typeface="DejaVu Sans"/>
                <a:ea typeface="DejaVu Sans"/>
                <a:cs typeface="DejaVu Sans"/>
              </a:defRPr>
            </a:pPr>
            <a:r>
              <a:rPr sz="2250" b="1">
                <a:solidFill>
                  <a:srgbClr val="4E4C4E"/>
                </a:solidFill>
                <a:latin typeface="DejaVu Sans"/>
                <a:ea typeface="DejaVu Sans"/>
                <a:cs typeface="DejaVu Sans"/>
              </a:rPr>
              <a:t>qualified premium in this example</a:t>
            </a:r>
          </a:p>
        </p:txBody>
      </p:sp>
      <p:sp>
        <p:nvSpPr>
          <p:cNvPr id="4" name="">
            <a:extLst xmlns:a="http://schemas.openxmlformats.org/drawingml/2006/main">
              <a:ext uri="{FF2B5EF4-FFF2-40B4-BE49-F238E27FC236}">
                <a16:creationId xmlns:a16="http://schemas.microsoft.com/office/drawing/2014/main" id="{A891E102-D2FE-46FF-8D30-0F7420F2C8BB}"/>
              </a:ext>
            </a:extLst>
          </p:cNvPr>
          <p:cNvSpPr>
            <a:spLocks xmlns:a="http://schemas.openxmlformats.org/drawingml/2006/main" noGrp="1"/>
          </p:cNvSpPr>
          <p:nvPr/>
        </p:nvSpPr>
        <p:spPr>
          <a:xfrm xmlns:a="http://schemas.openxmlformats.org/drawingml/2006/main">
            <a:off x="6858000" y="1981200"/>
            <a:ext cx="461010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75" b="0">
                <a:solidFill>
                  <a:srgbClr val="4E4C4E"/>
                </a:solidFill>
                <a:latin typeface="DejaVu Sans"/>
                <a:ea typeface="DejaVu Sans"/>
                <a:cs typeface="DejaVu Sans"/>
              </a:defRPr>
            </a:defPPr>
          </a:lstStyle>
          <a:p xmlns:a="http://schemas.openxmlformats.org/drawingml/2006/main">
            <a:pPr>
              <a:defRPr sz="2175" b="0">
                <a:solidFill>
                  <a:srgbClr val="4E4C4E"/>
                </a:solidFill>
                <a:latin typeface="DejaVu Sans"/>
                <a:ea typeface="DejaVu Sans"/>
                <a:cs typeface="DejaVu Sans"/>
              </a:defRPr>
            </a:pPr>
            <a:r>
              <a:rPr sz="2175" b="0">
                <a:solidFill>
                  <a:srgbClr val="4E4C4E"/>
                </a:solidFill>
                <a:latin typeface="DejaVu Sans"/>
                <a:ea typeface="DejaVu Sans"/>
                <a:cs typeface="DejaVu Sans"/>
              </a:rPr>
              <a:t>6 overtime hours × $10 premium at a $20 regular rate</a:t>
            </a:r>
          </a:p>
        </p:txBody>
      </p:sp>
      <p:sp>
        <p:nvSpPr>
          <p:cNvPr id="5" name="">
            <a:extLst xmlns:a="http://schemas.openxmlformats.org/drawingml/2006/main">
              <a:ext uri="{FF2B5EF4-FFF2-40B4-BE49-F238E27FC236}">
                <a16:creationId xmlns:a16="http://schemas.microsoft.com/office/drawing/2014/main" id="{10C2CEF3-5267-47F3-B362-81187AD0C814}"/>
              </a:ext>
            </a:extLst>
          </p:cNvPr>
          <p:cNvSpPr>
            <a:spLocks xmlns:a="http://schemas.openxmlformats.org/drawingml/2006/main" noGrp="1"/>
          </p:cNvSpPr>
          <p:nvPr/>
        </p:nvSpPr>
        <p:spPr>
          <a:xfrm xmlns:a="http://schemas.openxmlformats.org/drawingml/2006/main">
            <a:off x="6858000" y="3781425"/>
            <a:ext cx="461010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4E4C4E"/>
                </a:solidFill>
                <a:latin typeface="DejaVu Sans"/>
                <a:ea typeface="DejaVu Sans"/>
                <a:cs typeface="DejaVu Sans"/>
              </a:defRPr>
            </a:defPPr>
          </a:lstStyle>
          <a:p xmlns:a="http://schemas.openxmlformats.org/drawingml/2006/main">
            <a:pPr>
              <a:defRPr sz="2025" b="0">
                <a:solidFill>
                  <a:srgbClr val="4E4C4E"/>
                </a:solidFill>
                <a:latin typeface="DejaVu Sans"/>
                <a:ea typeface="DejaVu Sans"/>
                <a:cs typeface="DejaVu Sans"/>
              </a:defRPr>
            </a:pPr>
            <a:r>
              <a:rPr sz="2025" b="0">
                <a:solidFill>
                  <a:srgbClr val="4E4C4E"/>
                </a:solidFill>
                <a:latin typeface="DejaVu Sans"/>
                <a:ea typeface="DejaVu Sans"/>
                <a:cs typeface="DejaVu Sans"/>
              </a:rPr>
              <a:t>Total pay for those hours is $180.</a:t>
            </a:r>
          </a:p>
        </p:txBody>
      </p:sp>
      <p:sp>
        <p:nvSpPr>
          <p:cNvPr id="6" name="">
            <a:extLst xmlns:a="http://schemas.openxmlformats.org/drawingml/2006/main">
              <a:ext uri="{FF2B5EF4-FFF2-40B4-BE49-F238E27FC236}">
                <a16:creationId xmlns:a16="http://schemas.microsoft.com/office/drawing/2014/main" id="{5916EA38-90E9-4589-AF2E-7F250C0B228C}"/>
              </a:ext>
            </a:extLst>
          </p:cNvPr>
          <p:cNvSpPr>
            <a:spLocks xmlns:a="http://schemas.openxmlformats.org/drawingml/2006/main" noGrp="1"/>
          </p:cNvSpPr>
          <p:nvPr/>
        </p:nvSpPr>
        <p:spPr>
          <a:xfrm xmlns:a="http://schemas.openxmlformats.org/drawingml/2006/main">
            <a:off x="6858000" y="4810125"/>
            <a:ext cx="461010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4E4C4E"/>
                </a:solidFill>
                <a:latin typeface="DejaVu Sans"/>
                <a:ea typeface="DejaVu Sans"/>
                <a:cs typeface="DejaVu Sans"/>
              </a:defRPr>
            </a:defPPr>
          </a:lstStyle>
          <a:p xmlns:a="http://schemas.openxmlformats.org/drawingml/2006/main">
            <a:pPr>
              <a:defRPr sz="2025" b="0">
                <a:solidFill>
                  <a:srgbClr val="4E4C4E"/>
                </a:solidFill>
                <a:latin typeface="DejaVu Sans"/>
                <a:ea typeface="DejaVu Sans"/>
                <a:cs typeface="DejaVu Sans"/>
              </a:defRPr>
            </a:pPr>
            <a:r>
              <a:rPr sz="2025" b="0">
                <a:solidFill>
                  <a:srgbClr val="4E4C4E"/>
                </a:solidFill>
                <a:latin typeface="DejaVu Sans"/>
                <a:ea typeface="DejaVu Sans"/>
                <a:cs typeface="DejaVu Sans"/>
              </a:rPr>
              <a:t>The FLSA-required premium is $60.</a:t>
            </a:r>
          </a:p>
        </p:txBody>
      </p:sp>
      <p:sp>
        <p:nvSpPr>
          <p:cNvPr id="7" name="">
            <a:extLst xmlns:a="http://schemas.openxmlformats.org/drawingml/2006/main">
              <a:ext uri="{FF2B5EF4-FFF2-40B4-BE49-F238E27FC236}">
                <a16:creationId xmlns:a16="http://schemas.microsoft.com/office/drawing/2014/main" id="{D184E9B1-8EDD-4297-8E76-E08A4C4DB566}"/>
              </a:ext>
            </a:extLst>
          </p:cNvPr>
          <p:cNvSpPr>
            <a:spLocks xmlns:a="http://schemas.openxmlformats.org/drawingml/2006/main" noGrp="1"/>
          </p:cNvSpPr>
          <p:nvPr/>
        </p:nvSpPr>
        <p:spPr>
          <a:xfrm xmlns:a="http://schemas.openxmlformats.org/drawingml/2006/main">
            <a:off x="0" y="6362700"/>
            <a:ext cx="12192000" cy="495300"/>
          </a:xfrm>
          <a:prstGeom xmlns:a="http://schemas.openxmlformats.org/drawingml/2006/main" prst="rect">
            <a:avLst/>
          </a:prstGeom>
          <a:solidFill xmlns:a="http://schemas.openxmlformats.org/drawingml/2006/main">
            <a:srgbClr val="0D2240"/>
          </a:solidFill>
          <a:ln xmlns:a="http://schemas.openxmlformats.org/drawingml/2006/main" w="0">
            <a:noFill/>
          </a:ln>
        </p:spPr>
      </p:sp>
      <p:pic>
        <p:nvPicPr>
          <p:cNvPr id="8" name="">
            <a:extLst xmlns:a="http://schemas.openxmlformats.org/drawingml/2006/main">
              <a:ext uri="{FF2B5EF4-FFF2-40B4-BE49-F238E27FC236}">
                <a16:creationId xmlns:a16="http://schemas.microsoft.com/office/drawing/2014/main" id="{5C0FDEDA-C595-43B2-9B44-2EB58AD7EECB}"/>
              </a:ext>
            </a:extLst>
          </p:cNvPr>
          <p:cNvPicPr>
            <a:picLocks xmlns:a="http://schemas.openxmlformats.org/drawingml/2006/main" noChangeAspect="1"/>
          </p:cNvPicPr>
          <p:nvPr/>
        </p:nvPicPr>
        <p:blipFill>
          <a:blip xmlns:r="http://schemas.openxmlformats.org/officeDocument/2006/relationships" xmlns:a="http://schemas.openxmlformats.org/drawingml/2006/main" r:embed="Rbbd4199c86e348ed"/>
          <a:srcRect xmlns:a="http://schemas.openxmlformats.org/drawingml/2006/main" l="13145" t="5304" r="13022" b="39408"/>
          <a:stretch xmlns:a="http://schemas.openxmlformats.org/drawingml/2006/main"/>
        </p:blipFill>
        <p:spPr>
          <a:xfrm xmlns:a="http://schemas.openxmlformats.org/drawingml/2006/main">
            <a:off x="209550" y="6448425"/>
            <a:ext cx="809625" cy="314325"/>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C5800745-4ACF-4C3F-8B39-FF593B7A31B9}"/>
              </a:ext>
            </a:extLst>
          </p:cNvPr>
          <p:cNvSpPr>
            <a:spLocks xmlns:a="http://schemas.openxmlformats.org/drawingml/2006/main" noGrp="1"/>
          </p:cNvSpPr>
          <p:nvPr/>
        </p:nvSpPr>
        <p:spPr>
          <a:xfrm xmlns:a="http://schemas.openxmlformats.org/drawingml/2006/main">
            <a:off x="1304925" y="6486525"/>
            <a:ext cx="9715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975" b="0">
                <a:solidFill>
                  <a:srgbClr val="FFFFFF"/>
                </a:solidFill>
                <a:latin typeface="DejaVu Sans"/>
                <a:ea typeface="DejaVu Sans"/>
                <a:cs typeface="DejaVu Sans"/>
              </a:defRPr>
            </a:defPPr>
          </a:lstStyle>
          <a:p xmlns:a="http://schemas.openxmlformats.org/drawingml/2006/main">
            <a:pPr>
              <a:defRPr sz="975" b="0">
                <a:solidFill>
                  <a:srgbClr val="FFFFFF"/>
                </a:solidFill>
                <a:latin typeface="DejaVu Sans"/>
                <a:ea typeface="DejaVu Sans"/>
                <a:cs typeface="DejaVu Sans"/>
              </a:defRPr>
            </a:pPr>
            <a:r>
              <a:rPr sz="975" b="0">
                <a:solidFill>
                  <a:srgbClr val="FFFFFF"/>
                </a:solidFill>
                <a:latin typeface="DejaVu Sans"/>
                <a:ea typeface="DejaVu Sans"/>
                <a:cs typeface="DejaVu Sans"/>
              </a:rPr>
              <a:t>IRC § 225; IRS FS-2026-13, Q1–Q4, Q8–Q9</a:t>
            </a:r>
          </a:p>
        </p:txBody>
      </p:sp>
      <p:sp>
        <p:nvSpPr>
          <p:cNvPr id="10" name="">
            <a:extLst xmlns:a="http://schemas.openxmlformats.org/drawingml/2006/main">
              <a:ext uri="{FF2B5EF4-FFF2-40B4-BE49-F238E27FC236}">
                <a16:creationId xmlns:a16="http://schemas.microsoft.com/office/drawing/2014/main" id="{9D7188C4-47CD-401D-8CCB-657E1742322D}"/>
              </a:ext>
            </a:extLst>
          </p:cNvPr>
          <p:cNvSpPr>
            <a:spLocks xmlns:a="http://schemas.openxmlformats.org/drawingml/2006/main" noGrp="1"/>
          </p:cNvSpPr>
          <p:nvPr/>
        </p:nvSpPr>
        <p:spPr>
          <a:xfrm xmlns:a="http://schemas.openxmlformats.org/drawingml/2006/main">
            <a:off x="11287125" y="6477000"/>
            <a:ext cx="523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FFFFFF"/>
                </a:solidFill>
                <a:latin typeface="DejaVu Sans"/>
                <a:ea typeface="DejaVu Sans"/>
                <a:cs typeface="DejaVu Sans"/>
              </a:defRPr>
            </a:defPPr>
          </a:lstStyle>
          <a:p xmlns:a="http://schemas.openxmlformats.org/drawingml/2006/main">
            <a:pPr>
              <a:defRPr sz="1200" b="0">
                <a:solidFill>
                  <a:srgbClr val="FFFFFF"/>
                </a:solidFill>
                <a:latin typeface="DejaVu Sans"/>
                <a:ea typeface="DejaVu Sans"/>
                <a:cs typeface="DejaVu Sans"/>
              </a:defRPr>
            </a:pPr>
            <a:r>
              <a:rPr sz="1200" b="0">
                <a:solidFill>
                  <a:srgbClr val="FFFFFF"/>
                </a:solidFill>
                <a:latin typeface="DejaVu Sans"/>
                <a:ea typeface="DejaVu Sans"/>
                <a:cs typeface="DejaVu Sans"/>
              </a:rPr>
              <a:t>27</a:t>
            </a:r>
          </a:p>
        </p:txBody>
      </p:sp>
    </p:spTree>
    <p:extLst>
      <p:ext uri="{BB962C8B-B14F-4D97-AF65-F5344CB8AC3E}">
        <p14:creationId xmlns:p14="http://schemas.microsoft.com/office/powerpoint/2010/main" val="791067938"/>
      </p:ext>
    </p:extLst>
  </p:cSld>
</p:sld>
</file>

<file path=ppt/slides/slide2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5191923D-40E8-4ED2-9802-DAA601F3BAD4}"/>
              </a:ext>
            </a:extLst>
          </p:cNvPr>
          <p:cNvSpPr>
            <a:spLocks xmlns:a="http://schemas.openxmlformats.org/drawingml/2006/main" noGrp="1"/>
          </p:cNvSpPr>
          <p:nvPr/>
        </p:nvSpPr>
        <p:spPr>
          <a:xfrm xmlns:a="http://schemas.openxmlformats.org/drawingml/2006/main">
            <a:off x="647700" y="457200"/>
            <a:ext cx="10906125"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150" b="1">
                <a:solidFill>
                  <a:srgbClr val="4E4C4E"/>
                </a:solidFill>
                <a:latin typeface="DejaVu Sans"/>
                <a:ea typeface="DejaVu Sans"/>
                <a:cs typeface="DejaVu Sans"/>
              </a:defRPr>
            </a:defPPr>
          </a:lstStyle>
          <a:p xmlns:a="http://schemas.openxmlformats.org/drawingml/2006/main">
            <a:pPr>
              <a:defRPr sz="3150" b="1">
                <a:solidFill>
                  <a:srgbClr val="4E4C4E"/>
                </a:solidFill>
                <a:latin typeface="DejaVu Sans"/>
                <a:ea typeface="DejaVu Sans"/>
                <a:cs typeface="DejaVu Sans"/>
              </a:defRPr>
            </a:pPr>
            <a:r>
              <a:rPr sz="3150" b="1">
                <a:solidFill>
                  <a:srgbClr val="4E4C4E"/>
                </a:solidFill>
                <a:latin typeface="DejaVu Sans"/>
                <a:ea typeface="DejaVu Sans"/>
                <a:cs typeface="DejaVu Sans"/>
              </a:rPr>
              <a:t>2026 W-2 reporting</a:t>
            </a:r>
          </a:p>
        </p:txBody>
      </p:sp>
      <p:sp>
        <p:nvSpPr>
          <p:cNvPr id="2" name="">
            <a:extLst xmlns:a="http://schemas.openxmlformats.org/drawingml/2006/main">
              <a:ext uri="{FF2B5EF4-FFF2-40B4-BE49-F238E27FC236}">
                <a16:creationId xmlns:a16="http://schemas.microsoft.com/office/drawing/2014/main" id="{5DBA3091-27E4-48BE-AB1B-308C96D00A7E}"/>
              </a:ext>
            </a:extLst>
          </p:cNvPr>
          <p:cNvSpPr>
            <a:spLocks xmlns:a="http://schemas.openxmlformats.org/drawingml/2006/main" noGrp="1"/>
          </p:cNvSpPr>
          <p:nvPr/>
        </p:nvSpPr>
        <p:spPr>
          <a:xfrm xmlns:a="http://schemas.openxmlformats.org/drawingml/2006/main">
            <a:off x="685800" y="1943100"/>
            <a:ext cx="7334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550" b="1">
                <a:solidFill>
                  <a:srgbClr val="164781"/>
                </a:solidFill>
                <a:latin typeface="DejaVu Sans"/>
                <a:ea typeface="DejaVu Sans"/>
                <a:cs typeface="DejaVu Sans"/>
              </a:defRPr>
            </a:defPPr>
          </a:lstStyle>
          <a:p xmlns:a="http://schemas.openxmlformats.org/drawingml/2006/main">
            <a:pPr>
              <a:defRPr sz="2550" b="1">
                <a:solidFill>
                  <a:srgbClr val="164781"/>
                </a:solidFill>
                <a:latin typeface="DejaVu Sans"/>
                <a:ea typeface="DejaVu Sans"/>
                <a:cs typeface="DejaVu Sans"/>
              </a:defRPr>
            </a:pPr>
            <a:r>
              <a:rPr sz="2550" b="1">
                <a:solidFill>
                  <a:srgbClr val="164781"/>
                </a:solidFill>
                <a:latin typeface="DejaVu Sans"/>
                <a:ea typeface="DejaVu Sans"/>
                <a:cs typeface="DejaVu Sans"/>
              </a:rPr>
              <a:t>01</a:t>
            </a:r>
          </a:p>
        </p:txBody>
      </p:sp>
      <p:sp>
        <p:nvSpPr>
          <p:cNvPr id="3" name="">
            <a:extLst xmlns:a="http://schemas.openxmlformats.org/drawingml/2006/main">
              <a:ext uri="{FF2B5EF4-FFF2-40B4-BE49-F238E27FC236}">
                <a16:creationId xmlns:a16="http://schemas.microsoft.com/office/drawing/2014/main" id="{4442E200-916B-481E-925F-E0FD5F692DC5}"/>
              </a:ext>
            </a:extLst>
          </p:cNvPr>
          <p:cNvSpPr>
            <a:spLocks xmlns:a="http://schemas.openxmlformats.org/drawingml/2006/main" noGrp="1"/>
          </p:cNvSpPr>
          <p:nvPr/>
        </p:nvSpPr>
        <p:spPr>
          <a:xfrm xmlns:a="http://schemas.openxmlformats.org/drawingml/2006/main">
            <a:off x="1619250" y="1971675"/>
            <a:ext cx="976312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4E4C4E"/>
                </a:solidFill>
                <a:latin typeface="DejaVu Sans"/>
                <a:ea typeface="DejaVu Sans"/>
                <a:cs typeface="DejaVu Sans"/>
              </a:defRPr>
            </a:defPPr>
          </a:lstStyle>
          <a:p xmlns:a="http://schemas.openxmlformats.org/drawingml/2006/main">
            <a:pPr>
              <a:defRPr sz="2250" b="0">
                <a:solidFill>
                  <a:srgbClr val="4E4C4E"/>
                </a:solidFill>
                <a:latin typeface="DejaVu Sans"/>
                <a:ea typeface="DejaVu Sans"/>
                <a:cs typeface="DejaVu Sans"/>
              </a:defRPr>
            </a:pPr>
            <a:r>
              <a:rPr sz="2250" b="0">
                <a:solidFill>
                  <a:srgbClr val="4E4C4E"/>
                </a:solidFill>
                <a:latin typeface="DejaVu Sans"/>
                <a:ea typeface="DejaVu Sans"/>
                <a:cs typeface="DejaVu Sans"/>
              </a:rPr>
              <a:t>Report qualified overtime in Box 12 using code TT.</a:t>
            </a:r>
          </a:p>
        </p:txBody>
      </p:sp>
      <p:sp>
        <p:nvSpPr>
          <p:cNvPr id="4" name="">
            <a:extLst xmlns:a="http://schemas.openxmlformats.org/drawingml/2006/main">
              <a:ext uri="{FF2B5EF4-FFF2-40B4-BE49-F238E27FC236}">
                <a16:creationId xmlns:a16="http://schemas.microsoft.com/office/drawing/2014/main" id="{601E2F51-91B4-4719-A213-6DC5F8829430}"/>
              </a:ext>
            </a:extLst>
          </p:cNvPr>
          <p:cNvSpPr>
            <a:spLocks xmlns:a="http://schemas.openxmlformats.org/drawingml/2006/main" noGrp="1"/>
          </p:cNvSpPr>
          <p:nvPr/>
        </p:nvSpPr>
        <p:spPr>
          <a:xfrm xmlns:a="http://schemas.openxmlformats.org/drawingml/2006/main">
            <a:off x="685800" y="2962275"/>
            <a:ext cx="7334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550" b="1">
                <a:solidFill>
                  <a:srgbClr val="164781"/>
                </a:solidFill>
                <a:latin typeface="DejaVu Sans"/>
                <a:ea typeface="DejaVu Sans"/>
                <a:cs typeface="DejaVu Sans"/>
              </a:defRPr>
            </a:defPPr>
          </a:lstStyle>
          <a:p xmlns:a="http://schemas.openxmlformats.org/drawingml/2006/main">
            <a:pPr>
              <a:defRPr sz="2550" b="1">
                <a:solidFill>
                  <a:srgbClr val="164781"/>
                </a:solidFill>
                <a:latin typeface="DejaVu Sans"/>
                <a:ea typeface="DejaVu Sans"/>
                <a:cs typeface="DejaVu Sans"/>
              </a:defRPr>
            </a:pPr>
            <a:r>
              <a:rPr sz="2550" b="1">
                <a:solidFill>
                  <a:srgbClr val="164781"/>
                </a:solidFill>
                <a:latin typeface="DejaVu Sans"/>
                <a:ea typeface="DejaVu Sans"/>
                <a:cs typeface="DejaVu Sans"/>
              </a:rPr>
              <a:t>02</a:t>
            </a:r>
          </a:p>
        </p:txBody>
      </p:sp>
      <p:sp>
        <p:nvSpPr>
          <p:cNvPr id="5" name="">
            <a:extLst xmlns:a="http://schemas.openxmlformats.org/drawingml/2006/main">
              <a:ext uri="{FF2B5EF4-FFF2-40B4-BE49-F238E27FC236}">
                <a16:creationId xmlns:a16="http://schemas.microsoft.com/office/drawing/2014/main" id="{272FACEA-336A-41E7-BAA1-5DE2F9581466}"/>
              </a:ext>
            </a:extLst>
          </p:cNvPr>
          <p:cNvSpPr>
            <a:spLocks xmlns:a="http://schemas.openxmlformats.org/drawingml/2006/main" noGrp="1"/>
          </p:cNvSpPr>
          <p:nvPr/>
        </p:nvSpPr>
        <p:spPr>
          <a:xfrm xmlns:a="http://schemas.openxmlformats.org/drawingml/2006/main">
            <a:off x="1619250" y="2990850"/>
            <a:ext cx="976312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4E4C4E"/>
                </a:solidFill>
                <a:latin typeface="DejaVu Sans"/>
                <a:ea typeface="DejaVu Sans"/>
                <a:cs typeface="DejaVu Sans"/>
              </a:defRPr>
            </a:defPPr>
          </a:lstStyle>
          <a:p xmlns:a="http://schemas.openxmlformats.org/drawingml/2006/main">
            <a:pPr>
              <a:defRPr sz="2250" b="0">
                <a:solidFill>
                  <a:srgbClr val="4E4C4E"/>
                </a:solidFill>
                <a:latin typeface="DejaVu Sans"/>
                <a:ea typeface="DejaVu Sans"/>
                <a:cs typeface="DejaVu Sans"/>
              </a:defRPr>
            </a:pPr>
            <a:r>
              <a:rPr sz="2250" b="0">
                <a:solidFill>
                  <a:srgbClr val="4E4C4E"/>
                </a:solidFill>
                <a:latin typeface="DejaVu Sans"/>
                <a:ea typeface="DejaVu Sans"/>
                <a:cs typeface="DejaVu Sans"/>
              </a:rPr>
              <a:t>Separate statutory premiums from other premium payments.</a:t>
            </a:r>
          </a:p>
        </p:txBody>
      </p:sp>
      <p:sp>
        <p:nvSpPr>
          <p:cNvPr id="6" name="">
            <a:extLst xmlns:a="http://schemas.openxmlformats.org/drawingml/2006/main">
              <a:ext uri="{FF2B5EF4-FFF2-40B4-BE49-F238E27FC236}">
                <a16:creationId xmlns:a16="http://schemas.microsoft.com/office/drawing/2014/main" id="{3D9F2EA9-FC5A-44B8-9AD6-174E228AC794}"/>
              </a:ext>
            </a:extLst>
          </p:cNvPr>
          <p:cNvSpPr>
            <a:spLocks xmlns:a="http://schemas.openxmlformats.org/drawingml/2006/main" noGrp="1"/>
          </p:cNvSpPr>
          <p:nvPr/>
        </p:nvSpPr>
        <p:spPr>
          <a:xfrm xmlns:a="http://schemas.openxmlformats.org/drawingml/2006/main">
            <a:off x="685800" y="3981450"/>
            <a:ext cx="7334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550" b="1">
                <a:solidFill>
                  <a:srgbClr val="164781"/>
                </a:solidFill>
                <a:latin typeface="DejaVu Sans"/>
                <a:ea typeface="DejaVu Sans"/>
                <a:cs typeface="DejaVu Sans"/>
              </a:defRPr>
            </a:defPPr>
          </a:lstStyle>
          <a:p xmlns:a="http://schemas.openxmlformats.org/drawingml/2006/main">
            <a:pPr>
              <a:defRPr sz="2550" b="1">
                <a:solidFill>
                  <a:srgbClr val="164781"/>
                </a:solidFill>
                <a:latin typeface="DejaVu Sans"/>
                <a:ea typeface="DejaVu Sans"/>
                <a:cs typeface="DejaVu Sans"/>
              </a:defRPr>
            </a:pPr>
            <a:r>
              <a:rPr sz="2550" b="1">
                <a:solidFill>
                  <a:srgbClr val="164781"/>
                </a:solidFill>
                <a:latin typeface="DejaVu Sans"/>
                <a:ea typeface="DejaVu Sans"/>
                <a:cs typeface="DejaVu Sans"/>
              </a:rPr>
              <a:t>03</a:t>
            </a:r>
          </a:p>
        </p:txBody>
      </p:sp>
      <p:sp>
        <p:nvSpPr>
          <p:cNvPr id="7" name="">
            <a:extLst xmlns:a="http://schemas.openxmlformats.org/drawingml/2006/main">
              <a:ext uri="{FF2B5EF4-FFF2-40B4-BE49-F238E27FC236}">
                <a16:creationId xmlns:a16="http://schemas.microsoft.com/office/drawing/2014/main" id="{EC18ADBB-EF1E-496D-BD41-23A683C5983C}"/>
              </a:ext>
            </a:extLst>
          </p:cNvPr>
          <p:cNvSpPr>
            <a:spLocks xmlns:a="http://schemas.openxmlformats.org/drawingml/2006/main" noGrp="1"/>
          </p:cNvSpPr>
          <p:nvPr/>
        </p:nvSpPr>
        <p:spPr>
          <a:xfrm xmlns:a="http://schemas.openxmlformats.org/drawingml/2006/main">
            <a:off x="1619250" y="4010025"/>
            <a:ext cx="976312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4E4C4E"/>
                </a:solidFill>
                <a:latin typeface="DejaVu Sans"/>
                <a:ea typeface="DejaVu Sans"/>
                <a:cs typeface="DejaVu Sans"/>
              </a:defRPr>
            </a:defPPr>
          </a:lstStyle>
          <a:p xmlns:a="http://schemas.openxmlformats.org/drawingml/2006/main">
            <a:pPr>
              <a:defRPr sz="2250" b="0">
                <a:solidFill>
                  <a:srgbClr val="4E4C4E"/>
                </a:solidFill>
                <a:latin typeface="DejaVu Sans"/>
                <a:ea typeface="DejaVu Sans"/>
                <a:cs typeface="DejaVu Sans"/>
              </a:defRPr>
            </a:pPr>
            <a:r>
              <a:rPr sz="2250" b="0">
                <a:solidFill>
                  <a:srgbClr val="4E4C4E"/>
                </a:solidFill>
                <a:latin typeface="DejaVu Sans"/>
                <a:ea typeface="DejaVu Sans"/>
                <a:cs typeface="DejaVu Sans"/>
              </a:rPr>
              <a:t>Apply FLSA regular-rate calculations to the reporting amount.</a:t>
            </a:r>
          </a:p>
        </p:txBody>
      </p:sp>
      <p:sp>
        <p:nvSpPr>
          <p:cNvPr id="8" name="">
            <a:extLst xmlns:a="http://schemas.openxmlformats.org/drawingml/2006/main">
              <a:ext uri="{FF2B5EF4-FFF2-40B4-BE49-F238E27FC236}">
                <a16:creationId xmlns:a16="http://schemas.microsoft.com/office/drawing/2014/main" id="{3CE9771A-72CE-42DF-9EA3-EB8EFA55A51F}"/>
              </a:ext>
            </a:extLst>
          </p:cNvPr>
          <p:cNvSpPr>
            <a:spLocks xmlns:a="http://schemas.openxmlformats.org/drawingml/2006/main" noGrp="1"/>
          </p:cNvSpPr>
          <p:nvPr/>
        </p:nvSpPr>
        <p:spPr>
          <a:xfrm xmlns:a="http://schemas.openxmlformats.org/drawingml/2006/main">
            <a:off x="685800" y="5000625"/>
            <a:ext cx="7334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550" b="1">
                <a:solidFill>
                  <a:srgbClr val="164781"/>
                </a:solidFill>
                <a:latin typeface="DejaVu Sans"/>
                <a:ea typeface="DejaVu Sans"/>
                <a:cs typeface="DejaVu Sans"/>
              </a:defRPr>
            </a:defPPr>
          </a:lstStyle>
          <a:p xmlns:a="http://schemas.openxmlformats.org/drawingml/2006/main">
            <a:pPr>
              <a:defRPr sz="2550" b="1">
                <a:solidFill>
                  <a:srgbClr val="164781"/>
                </a:solidFill>
                <a:latin typeface="DejaVu Sans"/>
                <a:ea typeface="DejaVu Sans"/>
                <a:cs typeface="DejaVu Sans"/>
              </a:defRPr>
            </a:pPr>
            <a:r>
              <a:rPr sz="2550" b="1">
                <a:solidFill>
                  <a:srgbClr val="164781"/>
                </a:solidFill>
                <a:latin typeface="DejaVu Sans"/>
                <a:ea typeface="DejaVu Sans"/>
                <a:cs typeface="DejaVu Sans"/>
              </a:rPr>
              <a:t>04</a:t>
            </a:r>
          </a:p>
        </p:txBody>
      </p:sp>
      <p:sp>
        <p:nvSpPr>
          <p:cNvPr id="9" name="">
            <a:extLst xmlns:a="http://schemas.openxmlformats.org/drawingml/2006/main">
              <a:ext uri="{FF2B5EF4-FFF2-40B4-BE49-F238E27FC236}">
                <a16:creationId xmlns:a16="http://schemas.microsoft.com/office/drawing/2014/main" id="{31C2756B-E7AF-4A35-BCCB-D5374BCA398D}"/>
              </a:ext>
            </a:extLst>
          </p:cNvPr>
          <p:cNvSpPr>
            <a:spLocks xmlns:a="http://schemas.openxmlformats.org/drawingml/2006/main" noGrp="1"/>
          </p:cNvSpPr>
          <p:nvPr/>
        </p:nvSpPr>
        <p:spPr>
          <a:xfrm xmlns:a="http://schemas.openxmlformats.org/drawingml/2006/main">
            <a:off x="1619250" y="5029200"/>
            <a:ext cx="976312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4E4C4E"/>
                </a:solidFill>
                <a:latin typeface="DejaVu Sans"/>
                <a:ea typeface="DejaVu Sans"/>
                <a:cs typeface="DejaVu Sans"/>
              </a:defRPr>
            </a:defPPr>
          </a:lstStyle>
          <a:p xmlns:a="http://schemas.openxmlformats.org/drawingml/2006/main">
            <a:pPr>
              <a:defRPr sz="2250" b="0">
                <a:solidFill>
                  <a:srgbClr val="4E4C4E"/>
                </a:solidFill>
                <a:latin typeface="DejaVu Sans"/>
                <a:ea typeface="DejaVu Sans"/>
                <a:cs typeface="DejaVu Sans"/>
              </a:defRPr>
            </a:pPr>
            <a:r>
              <a:rPr sz="2250" b="0">
                <a:solidFill>
                  <a:srgbClr val="4E4C4E"/>
                </a:solidFill>
                <a:latin typeface="DejaVu Sans"/>
                <a:ea typeface="DejaVu Sans"/>
                <a:cs typeface="DejaVu Sans"/>
              </a:rPr>
              <a:t>Correct errors through Form W-2c.</a:t>
            </a:r>
          </a:p>
        </p:txBody>
      </p:sp>
      <p:sp>
        <p:nvSpPr>
          <p:cNvPr id="10" name="">
            <a:extLst xmlns:a="http://schemas.openxmlformats.org/drawingml/2006/main">
              <a:ext uri="{FF2B5EF4-FFF2-40B4-BE49-F238E27FC236}">
                <a16:creationId xmlns:a16="http://schemas.microsoft.com/office/drawing/2014/main" id="{54E66FED-D69D-4BF7-9C2D-019B1BDBDB55}"/>
              </a:ext>
            </a:extLst>
          </p:cNvPr>
          <p:cNvSpPr>
            <a:spLocks xmlns:a="http://schemas.openxmlformats.org/drawingml/2006/main" noGrp="1"/>
          </p:cNvSpPr>
          <p:nvPr/>
        </p:nvSpPr>
        <p:spPr>
          <a:xfrm xmlns:a="http://schemas.openxmlformats.org/drawingml/2006/main">
            <a:off x="0" y="6362700"/>
            <a:ext cx="12192000" cy="495300"/>
          </a:xfrm>
          <a:prstGeom xmlns:a="http://schemas.openxmlformats.org/drawingml/2006/main" prst="rect">
            <a:avLst/>
          </a:prstGeom>
          <a:solidFill xmlns:a="http://schemas.openxmlformats.org/drawingml/2006/main">
            <a:srgbClr val="0D2240"/>
          </a:solidFill>
          <a:ln xmlns:a="http://schemas.openxmlformats.org/drawingml/2006/main" w="0">
            <a:noFill/>
          </a:ln>
        </p:spPr>
      </p:sp>
      <p:pic>
        <p:nvPicPr>
          <p:cNvPr id="11" name="">
            <a:extLst xmlns:a="http://schemas.openxmlformats.org/drawingml/2006/main">
              <a:ext uri="{FF2B5EF4-FFF2-40B4-BE49-F238E27FC236}">
                <a16:creationId xmlns:a16="http://schemas.microsoft.com/office/drawing/2014/main" id="{9AE5677E-7608-4220-AADF-497B9DA75908}"/>
              </a:ext>
            </a:extLst>
          </p:cNvPr>
          <p:cNvPicPr>
            <a:picLocks xmlns:a="http://schemas.openxmlformats.org/drawingml/2006/main" noChangeAspect="1"/>
          </p:cNvPicPr>
          <p:nvPr/>
        </p:nvPicPr>
        <p:blipFill>
          <a:blip xmlns:r="http://schemas.openxmlformats.org/officeDocument/2006/relationships" xmlns:a="http://schemas.openxmlformats.org/drawingml/2006/main" r:embed="R2eab0d2a77ee4fea"/>
          <a:srcRect xmlns:a="http://schemas.openxmlformats.org/drawingml/2006/main" l="13145" t="5304" r="13022" b="39408"/>
          <a:stretch xmlns:a="http://schemas.openxmlformats.org/drawingml/2006/main"/>
        </p:blipFill>
        <p:spPr>
          <a:xfrm xmlns:a="http://schemas.openxmlformats.org/drawingml/2006/main">
            <a:off x="209550" y="6448425"/>
            <a:ext cx="809625" cy="314325"/>
          </a:xfrm>
          <a:prstGeom xmlns:a="http://schemas.openxmlformats.org/drawingml/2006/main" prst="rect">
            <a:avLst/>
          </a:prstGeom>
        </p:spPr>
      </p:pic>
      <p:sp>
        <p:nvSpPr>
          <p:cNvPr id="12" name="">
            <a:extLst xmlns:a="http://schemas.openxmlformats.org/drawingml/2006/main">
              <a:ext uri="{FF2B5EF4-FFF2-40B4-BE49-F238E27FC236}">
                <a16:creationId xmlns:a16="http://schemas.microsoft.com/office/drawing/2014/main" id="{DA26B59F-ED5A-4757-B873-510456DFA049}"/>
              </a:ext>
            </a:extLst>
          </p:cNvPr>
          <p:cNvSpPr>
            <a:spLocks xmlns:a="http://schemas.openxmlformats.org/drawingml/2006/main" noGrp="1"/>
          </p:cNvSpPr>
          <p:nvPr/>
        </p:nvSpPr>
        <p:spPr>
          <a:xfrm xmlns:a="http://schemas.openxmlformats.org/drawingml/2006/main">
            <a:off x="1304925" y="6486525"/>
            <a:ext cx="9715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975" b="0">
                <a:solidFill>
                  <a:srgbClr val="FFFFFF"/>
                </a:solidFill>
                <a:latin typeface="DejaVu Sans"/>
                <a:ea typeface="DejaVu Sans"/>
                <a:cs typeface="DejaVu Sans"/>
              </a:defRPr>
            </a:defPPr>
          </a:lstStyle>
          <a:p xmlns:a="http://schemas.openxmlformats.org/drawingml/2006/main">
            <a:pPr>
              <a:defRPr sz="975" b="0">
                <a:solidFill>
                  <a:srgbClr val="FFFFFF"/>
                </a:solidFill>
                <a:latin typeface="DejaVu Sans"/>
                <a:ea typeface="DejaVu Sans"/>
                <a:cs typeface="DejaVu Sans"/>
              </a:defRPr>
            </a:pPr>
            <a:r>
              <a:rPr sz="975" b="0">
                <a:solidFill>
                  <a:srgbClr val="FFFFFF"/>
                </a:solidFill>
                <a:latin typeface="DejaVu Sans"/>
                <a:ea typeface="DejaVu Sans"/>
                <a:cs typeface="DejaVu Sans"/>
              </a:rPr>
              <a:t>IRS FS-2026-13, Q10–Q16</a:t>
            </a:r>
          </a:p>
        </p:txBody>
      </p:sp>
      <p:sp>
        <p:nvSpPr>
          <p:cNvPr id="13" name="">
            <a:extLst xmlns:a="http://schemas.openxmlformats.org/drawingml/2006/main">
              <a:ext uri="{FF2B5EF4-FFF2-40B4-BE49-F238E27FC236}">
                <a16:creationId xmlns:a16="http://schemas.microsoft.com/office/drawing/2014/main" id="{4B5F613C-D7D2-48D5-AF25-DAE5AC9C8E5B}"/>
              </a:ext>
            </a:extLst>
          </p:cNvPr>
          <p:cNvSpPr>
            <a:spLocks xmlns:a="http://schemas.openxmlformats.org/drawingml/2006/main" noGrp="1"/>
          </p:cNvSpPr>
          <p:nvPr/>
        </p:nvSpPr>
        <p:spPr>
          <a:xfrm xmlns:a="http://schemas.openxmlformats.org/drawingml/2006/main">
            <a:off x="11287125" y="6477000"/>
            <a:ext cx="523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FFFFFF"/>
                </a:solidFill>
                <a:latin typeface="DejaVu Sans"/>
                <a:ea typeface="DejaVu Sans"/>
                <a:cs typeface="DejaVu Sans"/>
              </a:defRPr>
            </a:defPPr>
          </a:lstStyle>
          <a:p xmlns:a="http://schemas.openxmlformats.org/drawingml/2006/main">
            <a:pPr>
              <a:defRPr sz="1200" b="0">
                <a:solidFill>
                  <a:srgbClr val="FFFFFF"/>
                </a:solidFill>
                <a:latin typeface="DejaVu Sans"/>
                <a:ea typeface="DejaVu Sans"/>
                <a:cs typeface="DejaVu Sans"/>
              </a:defRPr>
            </a:pPr>
            <a:r>
              <a:rPr sz="1200" b="0">
                <a:solidFill>
                  <a:srgbClr val="FFFFFF"/>
                </a:solidFill>
                <a:latin typeface="DejaVu Sans"/>
                <a:ea typeface="DejaVu Sans"/>
                <a:cs typeface="DejaVu Sans"/>
              </a:rPr>
              <a:t>28</a:t>
            </a:r>
          </a:p>
        </p:txBody>
      </p:sp>
    </p:spTree>
    <p:extLst>
      <p:ext uri="{BB962C8B-B14F-4D97-AF65-F5344CB8AC3E}">
        <p14:creationId xmlns:p14="http://schemas.microsoft.com/office/powerpoint/2010/main" val="1411016061"/>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FB4391C2-1559-43F4-A24B-8665BC302949}"/>
              </a:ext>
            </a:extLst>
          </p:cNvPr>
          <p:cNvSpPr>
            <a:spLocks xmlns:a="http://schemas.openxmlformats.org/drawingml/2006/main" noGrp="1"/>
          </p:cNvSpPr>
          <p:nvPr/>
        </p:nvSpPr>
        <p:spPr>
          <a:xfrm xmlns:a="http://schemas.openxmlformats.org/drawingml/2006/main">
            <a:off x="647700" y="457200"/>
            <a:ext cx="10906125"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150" b="1">
                <a:solidFill>
                  <a:srgbClr val="4E4C4E"/>
                </a:solidFill>
                <a:latin typeface="DejaVu Sans"/>
                <a:ea typeface="DejaVu Sans"/>
                <a:cs typeface="DejaVu Sans"/>
              </a:defRPr>
            </a:defPPr>
          </a:lstStyle>
          <a:p xmlns:a="http://schemas.openxmlformats.org/drawingml/2006/main">
            <a:pPr>
              <a:defRPr sz="3150" b="1">
                <a:solidFill>
                  <a:srgbClr val="4E4C4E"/>
                </a:solidFill>
                <a:latin typeface="DejaVu Sans"/>
                <a:ea typeface="DejaVu Sans"/>
                <a:cs typeface="DejaVu Sans"/>
              </a:defRPr>
            </a:pPr>
            <a:r>
              <a:rPr sz="3150" b="1">
                <a:solidFill>
                  <a:srgbClr val="4E4C4E"/>
                </a:solidFill>
                <a:latin typeface="DejaVu Sans"/>
                <a:ea typeface="DejaVu Sans"/>
                <a:cs typeface="DejaVu Sans"/>
              </a:rPr>
              <a:t>Public-sector tax reporting complications</a:t>
            </a:r>
          </a:p>
        </p:txBody>
      </p:sp>
      <p:sp>
        <p:nvSpPr>
          <p:cNvPr id="2" name="">
            <a:extLst xmlns:a="http://schemas.openxmlformats.org/drawingml/2006/main">
              <a:ext uri="{FF2B5EF4-FFF2-40B4-BE49-F238E27FC236}">
                <a16:creationId xmlns:a16="http://schemas.microsoft.com/office/drawing/2014/main" id="{BC4EDDFD-E126-4996-BA1C-CF68B185D690}"/>
              </a:ext>
            </a:extLst>
          </p:cNvPr>
          <p:cNvSpPr>
            <a:spLocks xmlns:a="http://schemas.openxmlformats.org/drawingml/2006/main" noGrp="1"/>
          </p:cNvSpPr>
          <p:nvPr/>
        </p:nvSpPr>
        <p:spPr>
          <a:xfrm xmlns:a="http://schemas.openxmlformats.org/drawingml/2006/main">
            <a:off x="685800" y="2095500"/>
            <a:ext cx="4429125"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925" b="1">
                <a:solidFill>
                  <a:srgbClr val="4E4C4E"/>
                </a:solidFill>
                <a:latin typeface="DejaVu Sans"/>
                <a:ea typeface="DejaVu Sans"/>
                <a:cs typeface="DejaVu Sans"/>
              </a:defRPr>
            </a:defPPr>
          </a:lstStyle>
          <a:p xmlns:a="http://schemas.openxmlformats.org/drawingml/2006/main">
            <a:pPr>
              <a:defRPr sz="2925" b="1">
                <a:solidFill>
                  <a:srgbClr val="4E4C4E"/>
                </a:solidFill>
                <a:latin typeface="DejaVu Sans"/>
                <a:ea typeface="DejaVu Sans"/>
                <a:cs typeface="DejaVu Sans"/>
              </a:defRPr>
            </a:pPr>
            <a:r>
              <a:rPr sz="2925" b="1">
                <a:solidFill>
                  <a:srgbClr val="4E4C4E"/>
                </a:solidFill>
                <a:latin typeface="DejaVu Sans"/>
                <a:ea typeface="DejaVu Sans"/>
                <a:cs typeface="DejaVu Sans"/>
              </a:rPr>
              <a:t>Section 7(k) uses its applicable statutory premium.</a:t>
            </a:r>
          </a:p>
        </p:txBody>
      </p:sp>
      <p:sp>
        <p:nvSpPr>
          <p:cNvPr id="3" name="">
            <a:extLst xmlns:a="http://schemas.openxmlformats.org/drawingml/2006/main">
              <a:ext uri="{FF2B5EF4-FFF2-40B4-BE49-F238E27FC236}">
                <a16:creationId xmlns:a16="http://schemas.microsoft.com/office/drawing/2014/main" id="{38A17EDB-62AA-40A8-B083-505F7E67FD69}"/>
              </a:ext>
            </a:extLst>
          </p:cNvPr>
          <p:cNvSpPr>
            <a:spLocks xmlns:a="http://schemas.openxmlformats.org/drawingml/2006/main" noGrp="1"/>
          </p:cNvSpPr>
          <p:nvPr/>
        </p:nvSpPr>
        <p:spPr>
          <a:xfrm xmlns:a="http://schemas.openxmlformats.org/drawingml/2006/main">
            <a:off x="6286500" y="2028825"/>
            <a:ext cx="5219700" cy="1152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0">
                <a:solidFill>
                  <a:srgbClr val="4E4C4E"/>
                </a:solidFill>
                <a:latin typeface="DejaVu Sans"/>
                <a:ea typeface="DejaVu Sans"/>
                <a:cs typeface="DejaVu Sans"/>
              </a:defRPr>
            </a:defPPr>
          </a:lstStyle>
          <a:p xmlns:a="http://schemas.openxmlformats.org/drawingml/2006/main">
            <a:pPr>
              <a:defRPr sz="2100" b="0">
                <a:solidFill>
                  <a:srgbClr val="4E4C4E"/>
                </a:solidFill>
                <a:latin typeface="DejaVu Sans"/>
                <a:ea typeface="DejaVu Sans"/>
                <a:cs typeface="DejaVu Sans"/>
              </a:defRPr>
            </a:pPr>
            <a:r>
              <a:rPr sz="2100" b="0">
                <a:solidFill>
                  <a:srgbClr val="4E4C4E"/>
                </a:solidFill>
                <a:latin typeface="DejaVu Sans"/>
                <a:ea typeface="DejaVu Sans"/>
                <a:cs typeface="DejaVu Sans"/>
              </a:rPr>
              <a:t>Comp-time accrual alone does not create paid qualified overtime.</a:t>
            </a:r>
          </a:p>
        </p:txBody>
      </p:sp>
      <p:sp>
        <p:nvSpPr>
          <p:cNvPr id="4" name="">
            <a:extLst xmlns:a="http://schemas.openxmlformats.org/drawingml/2006/main">
              <a:ext uri="{FF2B5EF4-FFF2-40B4-BE49-F238E27FC236}">
                <a16:creationId xmlns:a16="http://schemas.microsoft.com/office/drawing/2014/main" id="{B5F086D2-1751-4201-BBEF-51F4578059FE}"/>
              </a:ext>
            </a:extLst>
          </p:cNvPr>
          <p:cNvSpPr>
            <a:spLocks xmlns:a="http://schemas.openxmlformats.org/drawingml/2006/main" noGrp="1"/>
          </p:cNvSpPr>
          <p:nvPr/>
        </p:nvSpPr>
        <p:spPr>
          <a:xfrm xmlns:a="http://schemas.openxmlformats.org/drawingml/2006/main">
            <a:off x="6286500" y="3324225"/>
            <a:ext cx="5219700" cy="1152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0">
                <a:solidFill>
                  <a:srgbClr val="4E4C4E"/>
                </a:solidFill>
                <a:latin typeface="DejaVu Sans"/>
                <a:ea typeface="DejaVu Sans"/>
                <a:cs typeface="DejaVu Sans"/>
              </a:defRPr>
            </a:defPPr>
          </a:lstStyle>
          <a:p xmlns:a="http://schemas.openxmlformats.org/drawingml/2006/main">
            <a:pPr>
              <a:defRPr sz="2100" b="0">
                <a:solidFill>
                  <a:srgbClr val="4E4C4E"/>
                </a:solidFill>
                <a:latin typeface="DejaVu Sans"/>
                <a:ea typeface="DejaVu Sans"/>
                <a:cs typeface="DejaVu Sans"/>
              </a:defRPr>
            </a:pPr>
            <a:r>
              <a:rPr sz="2100" b="0">
                <a:solidFill>
                  <a:srgbClr val="4E4C4E"/>
                </a:solidFill>
                <a:latin typeface="DejaVu Sans"/>
                <a:ea typeface="DejaVu Sans"/>
                <a:cs typeface="DejaVu Sans"/>
              </a:rPr>
              <a:t>Paid use and cashout of statutory comp time can qualify.</a:t>
            </a:r>
          </a:p>
        </p:txBody>
      </p:sp>
      <p:sp>
        <p:nvSpPr>
          <p:cNvPr id="5" name="">
            <a:extLst xmlns:a="http://schemas.openxmlformats.org/drawingml/2006/main">
              <a:ext uri="{FF2B5EF4-FFF2-40B4-BE49-F238E27FC236}">
                <a16:creationId xmlns:a16="http://schemas.microsoft.com/office/drawing/2014/main" id="{D53B9A60-654B-41B3-929F-D9644DAA5705}"/>
              </a:ext>
            </a:extLst>
          </p:cNvPr>
          <p:cNvSpPr>
            <a:spLocks xmlns:a="http://schemas.openxmlformats.org/drawingml/2006/main" noGrp="1"/>
          </p:cNvSpPr>
          <p:nvPr/>
        </p:nvSpPr>
        <p:spPr>
          <a:xfrm xmlns:a="http://schemas.openxmlformats.org/drawingml/2006/main">
            <a:off x="6286500" y="4619625"/>
            <a:ext cx="5219700" cy="1152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0">
                <a:solidFill>
                  <a:srgbClr val="4E4C4E"/>
                </a:solidFill>
                <a:latin typeface="DejaVu Sans"/>
                <a:ea typeface="DejaVu Sans"/>
                <a:cs typeface="DejaVu Sans"/>
              </a:defRPr>
            </a:defPPr>
          </a:lstStyle>
          <a:p xmlns:a="http://schemas.openxmlformats.org/drawingml/2006/main">
            <a:pPr>
              <a:defRPr sz="2100" b="0">
                <a:solidFill>
                  <a:srgbClr val="4E4C4E"/>
                </a:solidFill>
                <a:latin typeface="DejaVu Sans"/>
                <a:ea typeface="DejaVu Sans"/>
                <a:cs typeface="DejaVu Sans"/>
              </a:defRPr>
            </a:pPr>
            <a:r>
              <a:rPr sz="2100" b="0">
                <a:solidFill>
                  <a:srgbClr val="4E4C4E"/>
                </a:solidFill>
                <a:latin typeface="DejaVu Sans"/>
                <a:ea typeface="DejaVu Sans"/>
                <a:cs typeface="DejaVu Sans"/>
              </a:rPr>
              <a:t>Separate FLSA comp time from other leave balances.</a:t>
            </a:r>
          </a:p>
        </p:txBody>
      </p:sp>
      <p:sp>
        <p:nvSpPr>
          <p:cNvPr id="6" name="">
            <a:extLst xmlns:a="http://schemas.openxmlformats.org/drawingml/2006/main">
              <a:ext uri="{FF2B5EF4-FFF2-40B4-BE49-F238E27FC236}">
                <a16:creationId xmlns:a16="http://schemas.microsoft.com/office/drawing/2014/main" id="{6C327ED7-5BB7-4E07-9A34-838E787E0999}"/>
              </a:ext>
            </a:extLst>
          </p:cNvPr>
          <p:cNvSpPr>
            <a:spLocks xmlns:a="http://schemas.openxmlformats.org/drawingml/2006/main" noGrp="1"/>
          </p:cNvSpPr>
          <p:nvPr/>
        </p:nvSpPr>
        <p:spPr>
          <a:xfrm xmlns:a="http://schemas.openxmlformats.org/drawingml/2006/main">
            <a:off x="0" y="6362700"/>
            <a:ext cx="12192000" cy="495300"/>
          </a:xfrm>
          <a:prstGeom xmlns:a="http://schemas.openxmlformats.org/drawingml/2006/main" prst="rect">
            <a:avLst/>
          </a:prstGeom>
          <a:solidFill xmlns:a="http://schemas.openxmlformats.org/drawingml/2006/main">
            <a:srgbClr val="0D2240"/>
          </a:solidFill>
          <a:ln xmlns:a="http://schemas.openxmlformats.org/drawingml/2006/main" w="0">
            <a:noFill/>
          </a:ln>
        </p:spPr>
      </p:sp>
      <p:pic>
        <p:nvPicPr>
          <p:cNvPr id="7" name="">
            <a:extLst xmlns:a="http://schemas.openxmlformats.org/drawingml/2006/main">
              <a:ext uri="{FF2B5EF4-FFF2-40B4-BE49-F238E27FC236}">
                <a16:creationId xmlns:a16="http://schemas.microsoft.com/office/drawing/2014/main" id="{476E0B92-2CF3-41F7-B1D3-752E5880BBE3}"/>
              </a:ext>
            </a:extLst>
          </p:cNvPr>
          <p:cNvPicPr>
            <a:picLocks xmlns:a="http://schemas.openxmlformats.org/drawingml/2006/main" noChangeAspect="1"/>
          </p:cNvPicPr>
          <p:nvPr/>
        </p:nvPicPr>
        <p:blipFill>
          <a:blip xmlns:r="http://schemas.openxmlformats.org/officeDocument/2006/relationships" xmlns:a="http://schemas.openxmlformats.org/drawingml/2006/main" r:embed="R3d2da6ee5cfb4c03"/>
          <a:srcRect xmlns:a="http://schemas.openxmlformats.org/drawingml/2006/main" l="13145" t="5304" r="13022" b="39408"/>
          <a:stretch xmlns:a="http://schemas.openxmlformats.org/drawingml/2006/main"/>
        </p:blipFill>
        <p:spPr>
          <a:xfrm xmlns:a="http://schemas.openxmlformats.org/drawingml/2006/main">
            <a:off x="209550" y="6448425"/>
            <a:ext cx="809625" cy="314325"/>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0226490D-E529-4524-8D08-AF91E0C5F4BF}"/>
              </a:ext>
            </a:extLst>
          </p:cNvPr>
          <p:cNvSpPr>
            <a:spLocks xmlns:a="http://schemas.openxmlformats.org/drawingml/2006/main" noGrp="1"/>
          </p:cNvSpPr>
          <p:nvPr/>
        </p:nvSpPr>
        <p:spPr>
          <a:xfrm xmlns:a="http://schemas.openxmlformats.org/drawingml/2006/main">
            <a:off x="1304925" y="6486525"/>
            <a:ext cx="9715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975" b="0">
                <a:solidFill>
                  <a:srgbClr val="FFFFFF"/>
                </a:solidFill>
                <a:latin typeface="DejaVu Sans"/>
                <a:ea typeface="DejaVu Sans"/>
                <a:cs typeface="DejaVu Sans"/>
              </a:defRPr>
            </a:defPPr>
          </a:lstStyle>
          <a:p xmlns:a="http://schemas.openxmlformats.org/drawingml/2006/main">
            <a:pPr>
              <a:defRPr sz="975" b="0">
                <a:solidFill>
                  <a:srgbClr val="FFFFFF"/>
                </a:solidFill>
                <a:latin typeface="DejaVu Sans"/>
                <a:ea typeface="DejaVu Sans"/>
                <a:cs typeface="DejaVu Sans"/>
              </a:defRPr>
            </a:pPr>
            <a:r>
              <a:rPr sz="975" b="0">
                <a:solidFill>
                  <a:srgbClr val="FFFFFF"/>
                </a:solidFill>
                <a:latin typeface="DejaVu Sans"/>
                <a:ea typeface="DejaVu Sans"/>
                <a:cs typeface="DejaVu Sans"/>
              </a:rPr>
              <a:t>IRS FS-2026-13, Q17–Q18</a:t>
            </a:r>
          </a:p>
        </p:txBody>
      </p:sp>
      <p:sp>
        <p:nvSpPr>
          <p:cNvPr id="9" name="">
            <a:extLst xmlns:a="http://schemas.openxmlformats.org/drawingml/2006/main">
              <a:ext uri="{FF2B5EF4-FFF2-40B4-BE49-F238E27FC236}">
                <a16:creationId xmlns:a16="http://schemas.microsoft.com/office/drawing/2014/main" id="{A545D71C-DFD9-4F43-A3DA-67E40F52C5E6}"/>
              </a:ext>
            </a:extLst>
          </p:cNvPr>
          <p:cNvSpPr>
            <a:spLocks xmlns:a="http://schemas.openxmlformats.org/drawingml/2006/main" noGrp="1"/>
          </p:cNvSpPr>
          <p:nvPr/>
        </p:nvSpPr>
        <p:spPr>
          <a:xfrm xmlns:a="http://schemas.openxmlformats.org/drawingml/2006/main">
            <a:off x="11287125" y="6477000"/>
            <a:ext cx="523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FFFFFF"/>
                </a:solidFill>
                <a:latin typeface="DejaVu Sans"/>
                <a:ea typeface="DejaVu Sans"/>
                <a:cs typeface="DejaVu Sans"/>
              </a:defRPr>
            </a:defPPr>
          </a:lstStyle>
          <a:p xmlns:a="http://schemas.openxmlformats.org/drawingml/2006/main">
            <a:pPr>
              <a:defRPr sz="1200" b="0">
                <a:solidFill>
                  <a:srgbClr val="FFFFFF"/>
                </a:solidFill>
                <a:latin typeface="DejaVu Sans"/>
                <a:ea typeface="DejaVu Sans"/>
                <a:cs typeface="DejaVu Sans"/>
              </a:defRPr>
            </a:pPr>
            <a:r>
              <a:rPr sz="1200" b="0">
                <a:solidFill>
                  <a:srgbClr val="FFFFFF"/>
                </a:solidFill>
                <a:latin typeface="DejaVu Sans"/>
                <a:ea typeface="DejaVu Sans"/>
                <a:cs typeface="DejaVu Sans"/>
              </a:rPr>
              <a:t>29</a:t>
            </a:r>
          </a:p>
        </p:txBody>
      </p:sp>
    </p:spTree>
    <p:extLst>
      <p:ext uri="{BB962C8B-B14F-4D97-AF65-F5344CB8AC3E}">
        <p14:creationId xmlns:p14="http://schemas.microsoft.com/office/powerpoint/2010/main" val="1569581900"/>
      </p:ext>
    </p:extLst>
  </p:cSld>
</p:sld>
</file>

<file path=ppt/slides/slide3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1C7377AE-9700-4649-B200-17956DF63B20}"/>
              </a:ext>
            </a:extLst>
          </p:cNvPr>
          <p:cNvSpPr>
            <a:spLocks xmlns:a="http://schemas.openxmlformats.org/drawingml/2006/main" noGrp="1"/>
          </p:cNvSpPr>
          <p:nvPr/>
        </p:nvSpPr>
        <p:spPr>
          <a:xfrm xmlns:a="http://schemas.openxmlformats.org/drawingml/2006/main">
            <a:off x="647700" y="457200"/>
            <a:ext cx="10906125"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150" b="1">
                <a:solidFill>
                  <a:srgbClr val="4E4C4E"/>
                </a:solidFill>
                <a:latin typeface="DejaVu Sans"/>
                <a:ea typeface="DejaVu Sans"/>
                <a:cs typeface="DejaVu Sans"/>
              </a:defRPr>
            </a:defPPr>
          </a:lstStyle>
          <a:p xmlns:a="http://schemas.openxmlformats.org/drawingml/2006/main">
            <a:pPr>
              <a:defRPr sz="3150" b="1">
                <a:solidFill>
                  <a:srgbClr val="4E4C4E"/>
                </a:solidFill>
                <a:latin typeface="DejaVu Sans"/>
                <a:ea typeface="DejaVu Sans"/>
                <a:cs typeface="DejaVu Sans"/>
              </a:defRPr>
            </a:pPr>
            <a:r>
              <a:rPr sz="3150" b="1">
                <a:solidFill>
                  <a:srgbClr val="4E4C4E"/>
                </a:solidFill>
                <a:latin typeface="DejaVu Sans"/>
                <a:ea typeface="DejaVu Sans"/>
                <a:cs typeface="DejaVu Sans"/>
              </a:rPr>
              <a:t>Tips in municipal operations</a:t>
            </a:r>
          </a:p>
        </p:txBody>
      </p:sp>
      <p:sp>
        <p:nvSpPr>
          <p:cNvPr id="2" name="">
            <a:extLst xmlns:a="http://schemas.openxmlformats.org/drawingml/2006/main">
              <a:ext uri="{FF2B5EF4-FFF2-40B4-BE49-F238E27FC236}">
                <a16:creationId xmlns:a16="http://schemas.microsoft.com/office/drawing/2014/main" id="{0037FE1D-3A5D-454B-85D0-A85C45C618CD}"/>
              </a:ext>
            </a:extLst>
          </p:cNvPr>
          <p:cNvSpPr>
            <a:spLocks xmlns:a="http://schemas.openxmlformats.org/drawingml/2006/main" noGrp="1"/>
          </p:cNvSpPr>
          <p:nvPr/>
        </p:nvSpPr>
        <p:spPr>
          <a:xfrm xmlns:a="http://schemas.openxmlformats.org/drawingml/2006/main">
            <a:off x="685800" y="2095500"/>
            <a:ext cx="4429125"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925" b="1">
                <a:solidFill>
                  <a:srgbClr val="4E4C4E"/>
                </a:solidFill>
                <a:latin typeface="DejaVu Sans"/>
                <a:ea typeface="DejaVu Sans"/>
                <a:cs typeface="DejaVu Sans"/>
              </a:defRPr>
            </a:defPPr>
          </a:lstStyle>
          <a:p xmlns:a="http://schemas.openxmlformats.org/drawingml/2006/main">
            <a:pPr>
              <a:defRPr sz="2925" b="1">
                <a:solidFill>
                  <a:srgbClr val="4E4C4E"/>
                </a:solidFill>
                <a:latin typeface="DejaVu Sans"/>
                <a:ea typeface="DejaVu Sans"/>
                <a:cs typeface="DejaVu Sans"/>
              </a:defRPr>
            </a:pPr>
            <a:r>
              <a:rPr sz="2925" b="1">
                <a:solidFill>
                  <a:srgbClr val="4E4C4E"/>
                </a:solidFill>
                <a:latin typeface="DejaVu Sans"/>
                <a:ea typeface="DejaVu Sans"/>
                <a:cs typeface="DejaVu Sans"/>
              </a:rPr>
              <a:t>Golf-course food service and similar operations may receive tips.</a:t>
            </a:r>
          </a:p>
        </p:txBody>
      </p:sp>
      <p:sp>
        <p:nvSpPr>
          <p:cNvPr id="3" name="">
            <a:extLst xmlns:a="http://schemas.openxmlformats.org/drawingml/2006/main">
              <a:ext uri="{FF2B5EF4-FFF2-40B4-BE49-F238E27FC236}">
                <a16:creationId xmlns:a16="http://schemas.microsoft.com/office/drawing/2014/main" id="{A9F0FD2C-0553-4057-BBEC-EEBC377EECF8}"/>
              </a:ext>
            </a:extLst>
          </p:cNvPr>
          <p:cNvSpPr>
            <a:spLocks xmlns:a="http://schemas.openxmlformats.org/drawingml/2006/main" noGrp="1"/>
          </p:cNvSpPr>
          <p:nvPr/>
        </p:nvSpPr>
        <p:spPr>
          <a:xfrm xmlns:a="http://schemas.openxmlformats.org/drawingml/2006/main">
            <a:off x="6286500" y="2028825"/>
            <a:ext cx="5219700" cy="1152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0">
                <a:solidFill>
                  <a:srgbClr val="4E4C4E"/>
                </a:solidFill>
                <a:latin typeface="DejaVu Sans"/>
                <a:ea typeface="DejaVu Sans"/>
                <a:cs typeface="DejaVu Sans"/>
              </a:defRPr>
            </a:defPPr>
          </a:lstStyle>
          <a:p xmlns:a="http://schemas.openxmlformats.org/drawingml/2006/main">
            <a:pPr>
              <a:defRPr sz="2100" b="0">
                <a:solidFill>
                  <a:srgbClr val="4E4C4E"/>
                </a:solidFill>
                <a:latin typeface="DejaVu Sans"/>
                <a:ea typeface="DejaVu Sans"/>
                <a:cs typeface="DejaVu Sans"/>
              </a:defRPr>
            </a:pPr>
            <a:r>
              <a:rPr sz="2100" b="0">
                <a:solidFill>
                  <a:srgbClr val="4E4C4E"/>
                </a:solidFill>
                <a:latin typeface="DejaVu Sans"/>
                <a:ea typeface="DejaVu Sans"/>
                <a:cs typeface="DejaVu Sans"/>
              </a:rPr>
              <a:t>Managers and supervisors cannot receive pooled employee tips.</a:t>
            </a:r>
          </a:p>
        </p:txBody>
      </p:sp>
      <p:sp>
        <p:nvSpPr>
          <p:cNvPr id="4" name="">
            <a:extLst xmlns:a="http://schemas.openxmlformats.org/drawingml/2006/main">
              <a:ext uri="{FF2B5EF4-FFF2-40B4-BE49-F238E27FC236}">
                <a16:creationId xmlns:a16="http://schemas.microsoft.com/office/drawing/2014/main" id="{60405CE7-C214-46A5-8D70-AEC96030A0CA}"/>
              </a:ext>
            </a:extLst>
          </p:cNvPr>
          <p:cNvSpPr>
            <a:spLocks xmlns:a="http://schemas.openxmlformats.org/drawingml/2006/main" noGrp="1"/>
          </p:cNvSpPr>
          <p:nvPr/>
        </p:nvSpPr>
        <p:spPr>
          <a:xfrm xmlns:a="http://schemas.openxmlformats.org/drawingml/2006/main">
            <a:off x="6286500" y="3324225"/>
            <a:ext cx="5219700" cy="1152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0">
                <a:solidFill>
                  <a:srgbClr val="4E4C4E"/>
                </a:solidFill>
                <a:latin typeface="DejaVu Sans"/>
                <a:ea typeface="DejaVu Sans"/>
                <a:cs typeface="DejaVu Sans"/>
              </a:defRPr>
            </a:defPPr>
          </a:lstStyle>
          <a:p xmlns:a="http://schemas.openxmlformats.org/drawingml/2006/main">
            <a:pPr>
              <a:defRPr sz="2100" b="0">
                <a:solidFill>
                  <a:srgbClr val="4E4C4E"/>
                </a:solidFill>
                <a:latin typeface="DejaVu Sans"/>
                <a:ea typeface="DejaVu Sans"/>
                <a:cs typeface="DejaVu Sans"/>
              </a:defRPr>
            </a:pPr>
            <a:r>
              <a:rPr sz="2100" b="0">
                <a:solidFill>
                  <a:srgbClr val="4E4C4E"/>
                </a:solidFill>
                <a:latin typeface="DejaVu Sans"/>
                <a:ea typeface="DejaVu Sans"/>
                <a:cs typeface="DejaVu Sans"/>
              </a:rPr>
              <a:t>Tip-credit rules differ from tax-deduction eligibility.</a:t>
            </a:r>
          </a:p>
        </p:txBody>
      </p:sp>
      <p:sp>
        <p:nvSpPr>
          <p:cNvPr id="5" name="">
            <a:extLst xmlns:a="http://schemas.openxmlformats.org/drawingml/2006/main">
              <a:ext uri="{FF2B5EF4-FFF2-40B4-BE49-F238E27FC236}">
                <a16:creationId xmlns:a16="http://schemas.microsoft.com/office/drawing/2014/main" id="{9D7F6EF2-E498-4A05-B9CF-D37879087C1B}"/>
              </a:ext>
            </a:extLst>
          </p:cNvPr>
          <p:cNvSpPr>
            <a:spLocks xmlns:a="http://schemas.openxmlformats.org/drawingml/2006/main" noGrp="1"/>
          </p:cNvSpPr>
          <p:nvPr/>
        </p:nvSpPr>
        <p:spPr>
          <a:xfrm xmlns:a="http://schemas.openxmlformats.org/drawingml/2006/main">
            <a:off x="6286500" y="4619625"/>
            <a:ext cx="5219700" cy="1152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0">
                <a:solidFill>
                  <a:srgbClr val="4E4C4E"/>
                </a:solidFill>
                <a:latin typeface="DejaVu Sans"/>
                <a:ea typeface="DejaVu Sans"/>
                <a:cs typeface="DejaVu Sans"/>
              </a:defRPr>
            </a:defPPr>
          </a:lstStyle>
          <a:p xmlns:a="http://schemas.openxmlformats.org/drawingml/2006/main">
            <a:pPr>
              <a:defRPr sz="2100" b="0">
                <a:solidFill>
                  <a:srgbClr val="4E4C4E"/>
                </a:solidFill>
                <a:latin typeface="DejaVu Sans"/>
                <a:ea typeface="DejaVu Sans"/>
                <a:cs typeface="DejaVu Sans"/>
              </a:defRPr>
            </a:pPr>
            <a:r>
              <a:rPr sz="2100" b="0">
                <a:solidFill>
                  <a:srgbClr val="4E4C4E"/>
                </a:solidFill>
                <a:latin typeface="DejaVu Sans"/>
                <a:ea typeface="DejaVu Sans"/>
                <a:cs typeface="DejaVu Sans"/>
              </a:rPr>
              <a:t>Dual jobs and mandatory service charges need separate review.</a:t>
            </a:r>
          </a:p>
        </p:txBody>
      </p:sp>
      <p:sp>
        <p:nvSpPr>
          <p:cNvPr id="6" name="">
            <a:extLst xmlns:a="http://schemas.openxmlformats.org/drawingml/2006/main">
              <a:ext uri="{FF2B5EF4-FFF2-40B4-BE49-F238E27FC236}">
                <a16:creationId xmlns:a16="http://schemas.microsoft.com/office/drawing/2014/main" id="{C1976FA9-D513-4695-BCD8-8DD8221C51E5}"/>
              </a:ext>
            </a:extLst>
          </p:cNvPr>
          <p:cNvSpPr>
            <a:spLocks xmlns:a="http://schemas.openxmlformats.org/drawingml/2006/main" noGrp="1"/>
          </p:cNvSpPr>
          <p:nvPr/>
        </p:nvSpPr>
        <p:spPr>
          <a:xfrm xmlns:a="http://schemas.openxmlformats.org/drawingml/2006/main">
            <a:off x="0" y="6362700"/>
            <a:ext cx="12192000" cy="495300"/>
          </a:xfrm>
          <a:prstGeom xmlns:a="http://schemas.openxmlformats.org/drawingml/2006/main" prst="rect">
            <a:avLst/>
          </a:prstGeom>
          <a:solidFill xmlns:a="http://schemas.openxmlformats.org/drawingml/2006/main">
            <a:srgbClr val="0D2240"/>
          </a:solidFill>
          <a:ln xmlns:a="http://schemas.openxmlformats.org/drawingml/2006/main" w="0">
            <a:noFill/>
          </a:ln>
        </p:spPr>
      </p:sp>
      <p:pic>
        <p:nvPicPr>
          <p:cNvPr id="7" name="">
            <a:extLst xmlns:a="http://schemas.openxmlformats.org/drawingml/2006/main">
              <a:ext uri="{FF2B5EF4-FFF2-40B4-BE49-F238E27FC236}">
                <a16:creationId xmlns:a16="http://schemas.microsoft.com/office/drawing/2014/main" id="{EB493E85-59D9-4D1D-95FD-BCDE4B141013}"/>
              </a:ext>
            </a:extLst>
          </p:cNvPr>
          <p:cNvPicPr>
            <a:picLocks xmlns:a="http://schemas.openxmlformats.org/drawingml/2006/main" noChangeAspect="1"/>
          </p:cNvPicPr>
          <p:nvPr/>
        </p:nvPicPr>
        <p:blipFill>
          <a:blip xmlns:r="http://schemas.openxmlformats.org/officeDocument/2006/relationships" xmlns:a="http://schemas.openxmlformats.org/drawingml/2006/main" r:embed="R860a06a89b6e41c7"/>
          <a:srcRect xmlns:a="http://schemas.openxmlformats.org/drawingml/2006/main" l="13145" t="5304" r="13022" b="39408"/>
          <a:stretch xmlns:a="http://schemas.openxmlformats.org/drawingml/2006/main"/>
        </p:blipFill>
        <p:spPr>
          <a:xfrm xmlns:a="http://schemas.openxmlformats.org/drawingml/2006/main">
            <a:off x="209550" y="6448425"/>
            <a:ext cx="809625" cy="314325"/>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1BCC470F-0FD1-41E5-B049-306651B1C779}"/>
              </a:ext>
            </a:extLst>
          </p:cNvPr>
          <p:cNvSpPr>
            <a:spLocks xmlns:a="http://schemas.openxmlformats.org/drawingml/2006/main" noGrp="1"/>
          </p:cNvSpPr>
          <p:nvPr/>
        </p:nvSpPr>
        <p:spPr>
          <a:xfrm xmlns:a="http://schemas.openxmlformats.org/drawingml/2006/main">
            <a:off x="1304925" y="6486525"/>
            <a:ext cx="9715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975" b="0">
                <a:solidFill>
                  <a:srgbClr val="FFFFFF"/>
                </a:solidFill>
                <a:latin typeface="DejaVu Sans"/>
                <a:ea typeface="DejaVu Sans"/>
                <a:cs typeface="DejaVu Sans"/>
              </a:defRPr>
            </a:defPPr>
          </a:lstStyle>
          <a:p xmlns:a="http://schemas.openxmlformats.org/drawingml/2006/main">
            <a:pPr>
              <a:defRPr sz="975" b="0">
                <a:solidFill>
                  <a:srgbClr val="FFFFFF"/>
                </a:solidFill>
                <a:latin typeface="DejaVu Sans"/>
                <a:ea typeface="DejaVu Sans"/>
                <a:cs typeface="DejaVu Sans"/>
              </a:defRPr>
            </a:pPr>
            <a:r>
              <a:rPr sz="975" b="0">
                <a:solidFill>
                  <a:srgbClr val="FFFFFF"/>
                </a:solidFill>
                <a:latin typeface="DejaVu Sans"/>
                <a:ea typeface="DejaVu Sans"/>
                <a:cs typeface="DejaVu Sans"/>
              </a:rPr>
              <a:t>29 U.S.C. § 203(m); 29 C.F.R. §§ 531.52–.56; IRC § 224</a:t>
            </a:r>
          </a:p>
        </p:txBody>
      </p:sp>
      <p:sp>
        <p:nvSpPr>
          <p:cNvPr id="9" name="">
            <a:extLst xmlns:a="http://schemas.openxmlformats.org/drawingml/2006/main">
              <a:ext uri="{FF2B5EF4-FFF2-40B4-BE49-F238E27FC236}">
                <a16:creationId xmlns:a16="http://schemas.microsoft.com/office/drawing/2014/main" id="{5C87FDB2-60F1-41DB-B0C6-3893A05A23E0}"/>
              </a:ext>
            </a:extLst>
          </p:cNvPr>
          <p:cNvSpPr>
            <a:spLocks xmlns:a="http://schemas.openxmlformats.org/drawingml/2006/main" noGrp="1"/>
          </p:cNvSpPr>
          <p:nvPr/>
        </p:nvSpPr>
        <p:spPr>
          <a:xfrm xmlns:a="http://schemas.openxmlformats.org/drawingml/2006/main">
            <a:off x="11287125" y="6477000"/>
            <a:ext cx="523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FFFFFF"/>
                </a:solidFill>
                <a:latin typeface="DejaVu Sans"/>
                <a:ea typeface="DejaVu Sans"/>
                <a:cs typeface="DejaVu Sans"/>
              </a:defRPr>
            </a:defPPr>
          </a:lstStyle>
          <a:p xmlns:a="http://schemas.openxmlformats.org/drawingml/2006/main">
            <a:pPr>
              <a:defRPr sz="1200" b="0">
                <a:solidFill>
                  <a:srgbClr val="FFFFFF"/>
                </a:solidFill>
                <a:latin typeface="DejaVu Sans"/>
                <a:ea typeface="DejaVu Sans"/>
                <a:cs typeface="DejaVu Sans"/>
              </a:defRPr>
            </a:pPr>
            <a:r>
              <a:rPr sz="1200" b="0">
                <a:solidFill>
                  <a:srgbClr val="FFFFFF"/>
                </a:solidFill>
                <a:latin typeface="DejaVu Sans"/>
                <a:ea typeface="DejaVu Sans"/>
                <a:cs typeface="DejaVu Sans"/>
              </a:rPr>
              <a:t>30</a:t>
            </a:r>
          </a:p>
        </p:txBody>
      </p:sp>
    </p:spTree>
    <p:extLst>
      <p:ext uri="{BB962C8B-B14F-4D97-AF65-F5344CB8AC3E}">
        <p14:creationId xmlns:p14="http://schemas.microsoft.com/office/powerpoint/2010/main" val="1119318677"/>
      </p:ext>
    </p:extLst>
  </p:cSld>
</p:sld>
</file>

<file path=ppt/slides/slide31.xml><?xml version="1.0" encoding="utf-8"?>
<p:sld xmlns:p="http://schemas.openxmlformats.org/presentationml/2006/main">
  <p:cSld>
    <p:bg>
      <p:bgPr>
        <a:solidFill xmlns:a="http://schemas.openxmlformats.org/drawingml/2006/main">
          <a:srgbClr val="0D2240"/>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B49BB528-3058-4730-AD31-2E2D0AA23063}"/>
              </a:ext>
            </a:extLst>
          </p:cNvPr>
          <p:cNvSpPr>
            <a:spLocks xmlns:a="http://schemas.openxmlformats.org/drawingml/2006/main" noGrp="1"/>
          </p:cNvSpPr>
          <p:nvPr/>
        </p:nvSpPr>
        <p:spPr>
          <a:xfrm xmlns:a="http://schemas.openxmlformats.org/drawingml/2006/main">
            <a:off x="647700" y="457200"/>
            <a:ext cx="10906125"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150" b="1">
                <a:solidFill>
                  <a:srgbClr val="FFFFFF"/>
                </a:solidFill>
                <a:latin typeface="DejaVu Sans"/>
                <a:ea typeface="DejaVu Sans"/>
                <a:cs typeface="DejaVu Sans"/>
              </a:defRPr>
            </a:defPPr>
          </a:lstStyle>
          <a:p xmlns:a="http://schemas.openxmlformats.org/drawingml/2006/main">
            <a:pPr>
              <a:defRPr sz="3150" b="1">
                <a:solidFill>
                  <a:srgbClr val="FFFFFF"/>
                </a:solidFill>
                <a:latin typeface="DejaVu Sans"/>
                <a:ea typeface="DejaVu Sans"/>
                <a:cs typeface="DejaVu Sans"/>
              </a:defRPr>
            </a:pPr>
            <a:r>
              <a:rPr sz="3150" b="1">
                <a:solidFill>
                  <a:srgbClr val="FFFFFF"/>
                </a:solidFill>
                <a:latin typeface="DejaVu Sans"/>
                <a:ea typeface="DejaVu Sans"/>
                <a:cs typeface="DejaVu Sans"/>
              </a:rPr>
              <a:t>Iowa wage-payment requirements</a:t>
            </a:r>
          </a:p>
        </p:txBody>
      </p:sp>
      <p:sp>
        <p:nvSpPr>
          <p:cNvPr id="2" name="">
            <a:extLst xmlns:a="http://schemas.openxmlformats.org/drawingml/2006/main">
              <a:ext uri="{FF2B5EF4-FFF2-40B4-BE49-F238E27FC236}">
                <a16:creationId xmlns:a16="http://schemas.microsoft.com/office/drawing/2014/main" id="{E7A0F82F-6493-449C-9A06-5B74FF81FF31}"/>
              </a:ext>
            </a:extLst>
          </p:cNvPr>
          <p:cNvSpPr>
            <a:spLocks xmlns:a="http://schemas.openxmlformats.org/drawingml/2006/main" noGrp="1"/>
          </p:cNvSpPr>
          <p:nvPr/>
        </p:nvSpPr>
        <p:spPr>
          <a:xfrm xmlns:a="http://schemas.openxmlformats.org/drawingml/2006/main">
            <a:off x="685800" y="2095500"/>
            <a:ext cx="4429125"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925" b="1">
                <a:solidFill>
                  <a:srgbClr val="FFFFFF"/>
                </a:solidFill>
                <a:latin typeface="DejaVu Sans"/>
                <a:ea typeface="DejaVu Sans"/>
                <a:cs typeface="DejaVu Sans"/>
              </a:defRPr>
            </a:defPPr>
          </a:lstStyle>
          <a:p xmlns:a="http://schemas.openxmlformats.org/drawingml/2006/main">
            <a:pPr>
              <a:defRPr sz="2925" b="1">
                <a:solidFill>
                  <a:srgbClr val="FFFFFF"/>
                </a:solidFill>
                <a:latin typeface="DejaVu Sans"/>
                <a:ea typeface="DejaVu Sans"/>
                <a:cs typeface="DejaVu Sans"/>
              </a:defRPr>
            </a:pPr>
            <a:r>
              <a:rPr sz="2925" b="1">
                <a:solidFill>
                  <a:srgbClr val="FFFFFF"/>
                </a:solidFill>
                <a:latin typeface="DejaVu Sans"/>
                <a:ea typeface="DejaVu Sans"/>
                <a:cs typeface="DejaVu Sans"/>
              </a:rPr>
              <a:t>Pay earned wages on the regular payday.</a:t>
            </a:r>
          </a:p>
        </p:txBody>
      </p:sp>
      <p:sp>
        <p:nvSpPr>
          <p:cNvPr id="3" name="">
            <a:extLst xmlns:a="http://schemas.openxmlformats.org/drawingml/2006/main">
              <a:ext uri="{FF2B5EF4-FFF2-40B4-BE49-F238E27FC236}">
                <a16:creationId xmlns:a16="http://schemas.microsoft.com/office/drawing/2014/main" id="{F4C9BD52-611C-4D2C-958D-F37D093F390A}"/>
              </a:ext>
            </a:extLst>
          </p:cNvPr>
          <p:cNvSpPr>
            <a:spLocks xmlns:a="http://schemas.openxmlformats.org/drawingml/2006/main" noGrp="1"/>
          </p:cNvSpPr>
          <p:nvPr/>
        </p:nvSpPr>
        <p:spPr>
          <a:xfrm xmlns:a="http://schemas.openxmlformats.org/drawingml/2006/main">
            <a:off x="6286500" y="2028825"/>
            <a:ext cx="5219700" cy="1152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0">
                <a:solidFill>
                  <a:srgbClr val="FFFFFF"/>
                </a:solidFill>
                <a:latin typeface="DejaVu Sans"/>
                <a:ea typeface="DejaVu Sans"/>
                <a:cs typeface="DejaVu Sans"/>
              </a:defRPr>
            </a:defPPr>
          </a:lstStyle>
          <a:p xmlns:a="http://schemas.openxmlformats.org/drawingml/2006/main">
            <a:pPr>
              <a:defRPr sz="2100" b="0">
                <a:solidFill>
                  <a:srgbClr val="FFFFFF"/>
                </a:solidFill>
                <a:latin typeface="DejaVu Sans"/>
                <a:ea typeface="DejaVu Sans"/>
                <a:cs typeface="DejaVu Sans"/>
              </a:defRPr>
            </a:pPr>
            <a:r>
              <a:rPr sz="2100" b="0">
                <a:solidFill>
                  <a:srgbClr val="FFFFFF"/>
                </a:solidFill>
                <a:latin typeface="DejaVu Sans"/>
                <a:ea typeface="DejaVu Sans"/>
                <a:cs typeface="DejaVu Sans"/>
              </a:rPr>
              <a:t>Final earned wages generally are due on the next regular payday.</a:t>
            </a:r>
          </a:p>
        </p:txBody>
      </p:sp>
      <p:sp>
        <p:nvSpPr>
          <p:cNvPr id="4" name="">
            <a:extLst xmlns:a="http://schemas.openxmlformats.org/drawingml/2006/main">
              <a:ext uri="{FF2B5EF4-FFF2-40B4-BE49-F238E27FC236}">
                <a16:creationId xmlns:a16="http://schemas.microsoft.com/office/drawing/2014/main" id="{C176C46E-80C7-4BC4-B435-F347AF050274}"/>
              </a:ext>
            </a:extLst>
          </p:cNvPr>
          <p:cNvSpPr>
            <a:spLocks xmlns:a="http://schemas.openxmlformats.org/drawingml/2006/main" noGrp="1"/>
          </p:cNvSpPr>
          <p:nvPr/>
        </p:nvSpPr>
        <p:spPr>
          <a:xfrm xmlns:a="http://schemas.openxmlformats.org/drawingml/2006/main">
            <a:off x="6286500" y="3324225"/>
            <a:ext cx="5219700" cy="1152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0">
                <a:solidFill>
                  <a:srgbClr val="FFFFFF"/>
                </a:solidFill>
                <a:latin typeface="DejaVu Sans"/>
                <a:ea typeface="DejaVu Sans"/>
                <a:cs typeface="DejaVu Sans"/>
              </a:defRPr>
            </a:defPPr>
          </a:lstStyle>
          <a:p xmlns:a="http://schemas.openxmlformats.org/drawingml/2006/main">
            <a:pPr>
              <a:defRPr sz="2100" b="0">
                <a:solidFill>
                  <a:srgbClr val="FFFFFF"/>
                </a:solidFill>
                <a:latin typeface="DejaVu Sans"/>
                <a:ea typeface="DejaVu Sans"/>
                <a:cs typeface="DejaVu Sans"/>
              </a:defRPr>
            </a:pPr>
            <a:r>
              <a:rPr sz="2100" b="0">
                <a:solidFill>
                  <a:srgbClr val="FFFFFF"/>
                </a:solidFill>
                <a:latin typeface="DejaVu Sans"/>
                <a:ea typeface="DejaVu Sans"/>
                <a:cs typeface="DejaVu Sans"/>
              </a:rPr>
              <a:t>Policies and agreements can create benefit-payment obligations.</a:t>
            </a:r>
          </a:p>
        </p:txBody>
      </p:sp>
      <p:sp>
        <p:nvSpPr>
          <p:cNvPr id="5" name="">
            <a:extLst xmlns:a="http://schemas.openxmlformats.org/drawingml/2006/main">
              <a:ext uri="{FF2B5EF4-FFF2-40B4-BE49-F238E27FC236}">
                <a16:creationId xmlns:a16="http://schemas.microsoft.com/office/drawing/2014/main" id="{50D72B11-34E8-4A96-B9D9-05469102D0BF}"/>
              </a:ext>
            </a:extLst>
          </p:cNvPr>
          <p:cNvSpPr>
            <a:spLocks xmlns:a="http://schemas.openxmlformats.org/drawingml/2006/main" noGrp="1"/>
          </p:cNvSpPr>
          <p:nvPr/>
        </p:nvSpPr>
        <p:spPr>
          <a:xfrm xmlns:a="http://schemas.openxmlformats.org/drawingml/2006/main">
            <a:off x="6286500" y="4619625"/>
            <a:ext cx="5219700" cy="1152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0">
                <a:solidFill>
                  <a:srgbClr val="FFFFFF"/>
                </a:solidFill>
                <a:latin typeface="DejaVu Sans"/>
                <a:ea typeface="DejaVu Sans"/>
                <a:cs typeface="DejaVu Sans"/>
              </a:defRPr>
            </a:defPPr>
          </a:lstStyle>
          <a:p xmlns:a="http://schemas.openxmlformats.org/drawingml/2006/main">
            <a:pPr>
              <a:defRPr sz="2100" b="0">
                <a:solidFill>
                  <a:srgbClr val="FFFFFF"/>
                </a:solidFill>
                <a:latin typeface="DejaVu Sans"/>
                <a:ea typeface="DejaVu Sans"/>
                <a:cs typeface="DejaVu Sans"/>
              </a:defRPr>
            </a:pPr>
            <a:r>
              <a:rPr sz="2100" b="0">
                <a:solidFill>
                  <a:srgbClr val="FFFFFF"/>
                </a:solidFill>
                <a:latin typeface="DejaVu Sans"/>
                <a:ea typeface="DejaVu Sans"/>
                <a:cs typeface="DejaVu Sans"/>
              </a:rPr>
              <a:t>Provide required wage statements and retain payroll records.</a:t>
            </a:r>
          </a:p>
        </p:txBody>
      </p:sp>
      <p:sp>
        <p:nvSpPr>
          <p:cNvPr id="6" name="">
            <a:extLst xmlns:a="http://schemas.openxmlformats.org/drawingml/2006/main">
              <a:ext uri="{FF2B5EF4-FFF2-40B4-BE49-F238E27FC236}">
                <a16:creationId xmlns:a16="http://schemas.microsoft.com/office/drawing/2014/main" id="{CF27ED96-C296-4008-8BC7-A2190C883D06}"/>
              </a:ext>
            </a:extLst>
          </p:cNvPr>
          <p:cNvSpPr>
            <a:spLocks xmlns:a="http://schemas.openxmlformats.org/drawingml/2006/main" noGrp="1"/>
          </p:cNvSpPr>
          <p:nvPr/>
        </p:nvSpPr>
        <p:spPr>
          <a:xfrm xmlns:a="http://schemas.openxmlformats.org/drawingml/2006/main">
            <a:off x="0" y="6362700"/>
            <a:ext cx="12192000" cy="495300"/>
          </a:xfrm>
          <a:prstGeom xmlns:a="http://schemas.openxmlformats.org/drawingml/2006/main" prst="rect">
            <a:avLst/>
          </a:prstGeom>
          <a:solidFill xmlns:a="http://schemas.openxmlformats.org/drawingml/2006/main">
            <a:srgbClr val="0D2240"/>
          </a:solidFill>
          <a:ln xmlns:a="http://schemas.openxmlformats.org/drawingml/2006/main" w="0">
            <a:noFill/>
          </a:ln>
        </p:spPr>
      </p:sp>
      <p:pic>
        <p:nvPicPr>
          <p:cNvPr id="7" name="">
            <a:extLst xmlns:a="http://schemas.openxmlformats.org/drawingml/2006/main">
              <a:ext uri="{FF2B5EF4-FFF2-40B4-BE49-F238E27FC236}">
                <a16:creationId xmlns:a16="http://schemas.microsoft.com/office/drawing/2014/main" id="{907E6E5C-2819-44B0-A7E1-44A004E7ECCB}"/>
              </a:ext>
            </a:extLst>
          </p:cNvPr>
          <p:cNvPicPr>
            <a:picLocks xmlns:a="http://schemas.openxmlformats.org/drawingml/2006/main" noChangeAspect="1"/>
          </p:cNvPicPr>
          <p:nvPr/>
        </p:nvPicPr>
        <p:blipFill>
          <a:blip xmlns:r="http://schemas.openxmlformats.org/officeDocument/2006/relationships" xmlns:a="http://schemas.openxmlformats.org/drawingml/2006/main" r:embed="R4880d0abb9134876"/>
          <a:srcRect xmlns:a="http://schemas.openxmlformats.org/drawingml/2006/main" l="13145" t="5304" r="13022" b="39408"/>
          <a:stretch xmlns:a="http://schemas.openxmlformats.org/drawingml/2006/main"/>
        </p:blipFill>
        <p:spPr>
          <a:xfrm xmlns:a="http://schemas.openxmlformats.org/drawingml/2006/main">
            <a:off x="209550" y="6448425"/>
            <a:ext cx="809625" cy="314325"/>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E4C93B1B-44D7-4291-B581-D995FF832D4C}"/>
              </a:ext>
            </a:extLst>
          </p:cNvPr>
          <p:cNvSpPr>
            <a:spLocks xmlns:a="http://schemas.openxmlformats.org/drawingml/2006/main" noGrp="1"/>
          </p:cNvSpPr>
          <p:nvPr/>
        </p:nvSpPr>
        <p:spPr>
          <a:xfrm xmlns:a="http://schemas.openxmlformats.org/drawingml/2006/main">
            <a:off x="1304925" y="6486525"/>
            <a:ext cx="9715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975" b="0">
                <a:solidFill>
                  <a:srgbClr val="FFFFFF"/>
                </a:solidFill>
                <a:latin typeface="DejaVu Sans"/>
                <a:ea typeface="DejaVu Sans"/>
                <a:cs typeface="DejaVu Sans"/>
              </a:defRPr>
            </a:defPPr>
          </a:lstStyle>
          <a:p xmlns:a="http://schemas.openxmlformats.org/drawingml/2006/main">
            <a:pPr>
              <a:defRPr sz="975" b="0">
                <a:solidFill>
                  <a:srgbClr val="FFFFFF"/>
                </a:solidFill>
                <a:latin typeface="DejaVu Sans"/>
                <a:ea typeface="DejaVu Sans"/>
                <a:cs typeface="DejaVu Sans"/>
              </a:defRPr>
            </a:pPr>
            <a:r>
              <a:rPr sz="975" b="0">
                <a:solidFill>
                  <a:srgbClr val="FFFFFF"/>
                </a:solidFill>
                <a:latin typeface="DejaVu Sans"/>
                <a:ea typeface="DejaVu Sans"/>
                <a:cs typeface="DejaVu Sans"/>
              </a:rPr>
              <a:t>Iowa Code §§ 91A.2–.4, 91A.6</a:t>
            </a:r>
          </a:p>
        </p:txBody>
      </p:sp>
      <p:sp>
        <p:nvSpPr>
          <p:cNvPr id="9" name="">
            <a:extLst xmlns:a="http://schemas.openxmlformats.org/drawingml/2006/main">
              <a:ext uri="{FF2B5EF4-FFF2-40B4-BE49-F238E27FC236}">
                <a16:creationId xmlns:a16="http://schemas.microsoft.com/office/drawing/2014/main" id="{5D7262F9-F2E8-46B2-8BCA-12597CC00D19}"/>
              </a:ext>
            </a:extLst>
          </p:cNvPr>
          <p:cNvSpPr>
            <a:spLocks xmlns:a="http://schemas.openxmlformats.org/drawingml/2006/main" noGrp="1"/>
          </p:cNvSpPr>
          <p:nvPr/>
        </p:nvSpPr>
        <p:spPr>
          <a:xfrm xmlns:a="http://schemas.openxmlformats.org/drawingml/2006/main">
            <a:off x="11287125" y="6477000"/>
            <a:ext cx="523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FFFFFF"/>
                </a:solidFill>
                <a:latin typeface="DejaVu Sans"/>
                <a:ea typeface="DejaVu Sans"/>
                <a:cs typeface="DejaVu Sans"/>
              </a:defRPr>
            </a:defPPr>
          </a:lstStyle>
          <a:p xmlns:a="http://schemas.openxmlformats.org/drawingml/2006/main">
            <a:pPr>
              <a:defRPr sz="1200" b="0">
                <a:solidFill>
                  <a:srgbClr val="FFFFFF"/>
                </a:solidFill>
                <a:latin typeface="DejaVu Sans"/>
                <a:ea typeface="DejaVu Sans"/>
                <a:cs typeface="DejaVu Sans"/>
              </a:defRPr>
            </a:pPr>
            <a:r>
              <a:rPr sz="1200" b="0">
                <a:solidFill>
                  <a:srgbClr val="FFFFFF"/>
                </a:solidFill>
                <a:latin typeface="DejaVu Sans"/>
                <a:ea typeface="DejaVu Sans"/>
                <a:cs typeface="DejaVu Sans"/>
              </a:rPr>
              <a:t>31</a:t>
            </a:r>
          </a:p>
        </p:txBody>
      </p:sp>
    </p:spTree>
    <p:extLst>
      <p:ext uri="{BB962C8B-B14F-4D97-AF65-F5344CB8AC3E}">
        <p14:creationId xmlns:p14="http://schemas.microsoft.com/office/powerpoint/2010/main" val="885275479"/>
      </p:ext>
    </p:extLst>
  </p:cSld>
</p:sld>
</file>

<file path=ppt/slides/slide3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142742D2-D6A3-44CA-B372-F79FC1C71E3F}"/>
              </a:ext>
            </a:extLst>
          </p:cNvPr>
          <p:cNvSpPr>
            <a:spLocks xmlns:a="http://schemas.openxmlformats.org/drawingml/2006/main" noGrp="1"/>
          </p:cNvSpPr>
          <p:nvPr/>
        </p:nvSpPr>
        <p:spPr>
          <a:xfrm xmlns:a="http://schemas.openxmlformats.org/drawingml/2006/main">
            <a:off x="647700" y="457200"/>
            <a:ext cx="10906125"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150" b="1">
                <a:solidFill>
                  <a:srgbClr val="4E4C4E"/>
                </a:solidFill>
                <a:latin typeface="DejaVu Sans"/>
                <a:ea typeface="DejaVu Sans"/>
                <a:cs typeface="DejaVu Sans"/>
              </a:defRPr>
            </a:defPPr>
          </a:lstStyle>
          <a:p xmlns:a="http://schemas.openxmlformats.org/drawingml/2006/main">
            <a:pPr>
              <a:defRPr sz="3150" b="1">
                <a:solidFill>
                  <a:srgbClr val="4E4C4E"/>
                </a:solidFill>
                <a:latin typeface="DejaVu Sans"/>
                <a:ea typeface="DejaVu Sans"/>
                <a:cs typeface="DejaVu Sans"/>
              </a:defRPr>
            </a:pPr>
            <a:r>
              <a:rPr sz="3150" b="1">
                <a:solidFill>
                  <a:srgbClr val="4E4C4E"/>
                </a:solidFill>
                <a:latin typeface="DejaVu Sans"/>
                <a:ea typeface="DejaVu Sans"/>
                <a:cs typeface="DejaVu Sans"/>
              </a:rPr>
              <a:t>Deductions and payroll corrections</a:t>
            </a:r>
          </a:p>
        </p:txBody>
      </p:sp>
      <p:sp>
        <p:nvSpPr>
          <p:cNvPr id="2" name="">
            <a:extLst xmlns:a="http://schemas.openxmlformats.org/drawingml/2006/main">
              <a:ext uri="{FF2B5EF4-FFF2-40B4-BE49-F238E27FC236}">
                <a16:creationId xmlns:a16="http://schemas.microsoft.com/office/drawing/2014/main" id="{C0913670-F8ED-4ED1-B586-F691708DBDFB}"/>
              </a:ext>
            </a:extLst>
          </p:cNvPr>
          <p:cNvSpPr>
            <a:spLocks xmlns:a="http://schemas.openxmlformats.org/drawingml/2006/main" noGrp="1"/>
          </p:cNvSpPr>
          <p:nvPr/>
        </p:nvSpPr>
        <p:spPr>
          <a:xfrm xmlns:a="http://schemas.openxmlformats.org/drawingml/2006/main">
            <a:off x="685800" y="2095500"/>
            <a:ext cx="4429125"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925" b="1">
                <a:solidFill>
                  <a:srgbClr val="4E4C4E"/>
                </a:solidFill>
                <a:latin typeface="DejaVu Sans"/>
                <a:ea typeface="DejaVu Sans"/>
                <a:cs typeface="DejaVu Sans"/>
              </a:defRPr>
            </a:defPPr>
          </a:lstStyle>
          <a:p xmlns:a="http://schemas.openxmlformats.org/drawingml/2006/main">
            <a:pPr>
              <a:defRPr sz="2925" b="1">
                <a:solidFill>
                  <a:srgbClr val="4E4C4E"/>
                </a:solidFill>
                <a:latin typeface="DejaVu Sans"/>
                <a:ea typeface="DejaVu Sans"/>
                <a:cs typeface="DejaVu Sans"/>
              </a:defRPr>
            </a:pPr>
            <a:r>
              <a:rPr sz="2925" b="1">
                <a:solidFill>
                  <a:srgbClr val="4E4C4E"/>
                </a:solidFill>
                <a:latin typeface="DejaVu Sans"/>
                <a:ea typeface="DejaVu Sans"/>
                <a:cs typeface="DejaVu Sans"/>
              </a:rPr>
              <a:t>Identify a lawful basis before withholding wages.</a:t>
            </a:r>
          </a:p>
        </p:txBody>
      </p:sp>
      <p:sp>
        <p:nvSpPr>
          <p:cNvPr id="3" name="">
            <a:extLst xmlns:a="http://schemas.openxmlformats.org/drawingml/2006/main">
              <a:ext uri="{FF2B5EF4-FFF2-40B4-BE49-F238E27FC236}">
                <a16:creationId xmlns:a16="http://schemas.microsoft.com/office/drawing/2014/main" id="{AA5F0368-83E6-4ACA-95C1-1C35D4228883}"/>
              </a:ext>
            </a:extLst>
          </p:cNvPr>
          <p:cNvSpPr>
            <a:spLocks xmlns:a="http://schemas.openxmlformats.org/drawingml/2006/main" noGrp="1"/>
          </p:cNvSpPr>
          <p:nvPr/>
        </p:nvSpPr>
        <p:spPr>
          <a:xfrm xmlns:a="http://schemas.openxmlformats.org/drawingml/2006/main">
            <a:off x="6286500" y="2028825"/>
            <a:ext cx="5219700" cy="1152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0">
                <a:solidFill>
                  <a:srgbClr val="4E4C4E"/>
                </a:solidFill>
                <a:latin typeface="DejaVu Sans"/>
                <a:ea typeface="DejaVu Sans"/>
                <a:cs typeface="DejaVu Sans"/>
              </a:defRPr>
            </a:defPPr>
          </a:lstStyle>
          <a:p xmlns:a="http://schemas.openxmlformats.org/drawingml/2006/main">
            <a:pPr>
              <a:defRPr sz="2100" b="0">
                <a:solidFill>
                  <a:srgbClr val="4E4C4E"/>
                </a:solidFill>
                <a:latin typeface="DejaVu Sans"/>
                <a:ea typeface="DejaVu Sans"/>
                <a:cs typeface="DejaVu Sans"/>
              </a:defRPr>
            </a:pPr>
            <a:r>
              <a:rPr sz="2100" b="0">
                <a:solidFill>
                  <a:srgbClr val="4E4C4E"/>
                </a:solidFill>
                <a:latin typeface="DejaVu Sans"/>
                <a:ea typeface="DejaVu Sans"/>
                <a:cs typeface="DejaVu Sans"/>
              </a:rPr>
              <a:t>Written consent does not authorize every deduction.</a:t>
            </a:r>
          </a:p>
        </p:txBody>
      </p:sp>
      <p:sp>
        <p:nvSpPr>
          <p:cNvPr id="4" name="">
            <a:extLst xmlns:a="http://schemas.openxmlformats.org/drawingml/2006/main">
              <a:ext uri="{FF2B5EF4-FFF2-40B4-BE49-F238E27FC236}">
                <a16:creationId xmlns:a16="http://schemas.microsoft.com/office/drawing/2014/main" id="{15BAFA6D-96A5-4299-8EB6-EF551B6D8DE2}"/>
              </a:ext>
            </a:extLst>
          </p:cNvPr>
          <p:cNvSpPr>
            <a:spLocks xmlns:a="http://schemas.openxmlformats.org/drawingml/2006/main" noGrp="1"/>
          </p:cNvSpPr>
          <p:nvPr/>
        </p:nvSpPr>
        <p:spPr>
          <a:xfrm xmlns:a="http://schemas.openxmlformats.org/drawingml/2006/main">
            <a:off x="6286500" y="3324225"/>
            <a:ext cx="5219700" cy="1152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0">
                <a:solidFill>
                  <a:srgbClr val="4E4C4E"/>
                </a:solidFill>
                <a:latin typeface="DejaVu Sans"/>
                <a:ea typeface="DejaVu Sans"/>
                <a:cs typeface="DejaVu Sans"/>
              </a:defRPr>
            </a:defPPr>
          </a:lstStyle>
          <a:p xmlns:a="http://schemas.openxmlformats.org/drawingml/2006/main">
            <a:pPr>
              <a:defRPr sz="2100" b="0">
                <a:solidFill>
                  <a:srgbClr val="4E4C4E"/>
                </a:solidFill>
                <a:latin typeface="DejaVu Sans"/>
                <a:ea typeface="DejaVu Sans"/>
                <a:cs typeface="DejaVu Sans"/>
              </a:defRPr>
            </a:pPr>
            <a:r>
              <a:rPr sz="2100" b="0">
                <a:solidFill>
                  <a:srgbClr val="4E4C4E"/>
                </a:solidFill>
                <a:latin typeface="DejaVu Sans"/>
                <a:ea typeface="DejaVu Sans"/>
                <a:cs typeface="DejaVu Sans"/>
              </a:rPr>
              <a:t>Equipment losses require careful statutory review.</a:t>
            </a:r>
          </a:p>
        </p:txBody>
      </p:sp>
      <p:sp>
        <p:nvSpPr>
          <p:cNvPr id="5" name="">
            <a:extLst xmlns:a="http://schemas.openxmlformats.org/drawingml/2006/main">
              <a:ext uri="{FF2B5EF4-FFF2-40B4-BE49-F238E27FC236}">
                <a16:creationId xmlns:a16="http://schemas.microsoft.com/office/drawing/2014/main" id="{A53BC1D9-9649-452E-A67B-F66C5F34BDBC}"/>
              </a:ext>
            </a:extLst>
          </p:cNvPr>
          <p:cNvSpPr>
            <a:spLocks xmlns:a="http://schemas.openxmlformats.org/drawingml/2006/main" noGrp="1"/>
          </p:cNvSpPr>
          <p:nvPr/>
        </p:nvSpPr>
        <p:spPr>
          <a:xfrm xmlns:a="http://schemas.openxmlformats.org/drawingml/2006/main">
            <a:off x="6286500" y="4619625"/>
            <a:ext cx="5219700" cy="1152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0">
                <a:solidFill>
                  <a:srgbClr val="4E4C4E"/>
                </a:solidFill>
                <a:latin typeface="DejaVu Sans"/>
                <a:ea typeface="DejaVu Sans"/>
                <a:cs typeface="DejaVu Sans"/>
              </a:defRPr>
            </a:defPPr>
          </a:lstStyle>
          <a:p xmlns:a="http://schemas.openxmlformats.org/drawingml/2006/main">
            <a:pPr>
              <a:defRPr sz="2100" b="0">
                <a:solidFill>
                  <a:srgbClr val="4E4C4E"/>
                </a:solidFill>
                <a:latin typeface="DejaVu Sans"/>
                <a:ea typeface="DejaVu Sans"/>
                <a:cs typeface="DejaVu Sans"/>
              </a:defRPr>
            </a:pPr>
            <a:r>
              <a:rPr sz="2100" b="0">
                <a:solidFill>
                  <a:srgbClr val="4E4C4E"/>
                </a:solidFill>
                <a:latin typeface="DejaVu Sans"/>
                <a:ea typeface="DejaVu Sans"/>
                <a:cs typeface="DejaVu Sans"/>
              </a:rPr>
              <a:t>Document overpayment corrections and pay undisputed wages.</a:t>
            </a:r>
          </a:p>
        </p:txBody>
      </p:sp>
      <p:sp>
        <p:nvSpPr>
          <p:cNvPr id="6" name="">
            <a:extLst xmlns:a="http://schemas.openxmlformats.org/drawingml/2006/main">
              <a:ext uri="{FF2B5EF4-FFF2-40B4-BE49-F238E27FC236}">
                <a16:creationId xmlns:a16="http://schemas.microsoft.com/office/drawing/2014/main" id="{8B763950-1323-47C0-86F8-D39104DC17F2}"/>
              </a:ext>
            </a:extLst>
          </p:cNvPr>
          <p:cNvSpPr>
            <a:spLocks xmlns:a="http://schemas.openxmlformats.org/drawingml/2006/main" noGrp="1"/>
          </p:cNvSpPr>
          <p:nvPr/>
        </p:nvSpPr>
        <p:spPr>
          <a:xfrm xmlns:a="http://schemas.openxmlformats.org/drawingml/2006/main">
            <a:off x="0" y="6362700"/>
            <a:ext cx="12192000" cy="495300"/>
          </a:xfrm>
          <a:prstGeom xmlns:a="http://schemas.openxmlformats.org/drawingml/2006/main" prst="rect">
            <a:avLst/>
          </a:prstGeom>
          <a:solidFill xmlns:a="http://schemas.openxmlformats.org/drawingml/2006/main">
            <a:srgbClr val="0D2240"/>
          </a:solidFill>
          <a:ln xmlns:a="http://schemas.openxmlformats.org/drawingml/2006/main" w="0">
            <a:noFill/>
          </a:ln>
        </p:spPr>
      </p:sp>
      <p:pic>
        <p:nvPicPr>
          <p:cNvPr id="7" name="">
            <a:extLst xmlns:a="http://schemas.openxmlformats.org/drawingml/2006/main">
              <a:ext uri="{FF2B5EF4-FFF2-40B4-BE49-F238E27FC236}">
                <a16:creationId xmlns:a16="http://schemas.microsoft.com/office/drawing/2014/main" id="{B9BD615D-7700-4A3E-8EF5-37B5EB35A3E0}"/>
              </a:ext>
            </a:extLst>
          </p:cNvPr>
          <p:cNvPicPr>
            <a:picLocks xmlns:a="http://schemas.openxmlformats.org/drawingml/2006/main" noChangeAspect="1"/>
          </p:cNvPicPr>
          <p:nvPr/>
        </p:nvPicPr>
        <p:blipFill>
          <a:blip xmlns:r="http://schemas.openxmlformats.org/officeDocument/2006/relationships" xmlns:a="http://schemas.openxmlformats.org/drawingml/2006/main" r:embed="Rfb9a808eea3a449d"/>
          <a:srcRect xmlns:a="http://schemas.openxmlformats.org/drawingml/2006/main" l="13145" t="5304" r="13022" b="39408"/>
          <a:stretch xmlns:a="http://schemas.openxmlformats.org/drawingml/2006/main"/>
        </p:blipFill>
        <p:spPr>
          <a:xfrm xmlns:a="http://schemas.openxmlformats.org/drawingml/2006/main">
            <a:off x="209550" y="6448425"/>
            <a:ext cx="809625" cy="314325"/>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5580D113-68A6-4907-80B3-4044138EB23E}"/>
              </a:ext>
            </a:extLst>
          </p:cNvPr>
          <p:cNvSpPr>
            <a:spLocks xmlns:a="http://schemas.openxmlformats.org/drawingml/2006/main" noGrp="1"/>
          </p:cNvSpPr>
          <p:nvPr/>
        </p:nvSpPr>
        <p:spPr>
          <a:xfrm xmlns:a="http://schemas.openxmlformats.org/drawingml/2006/main">
            <a:off x="1304925" y="6486525"/>
            <a:ext cx="9715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975" b="0">
                <a:solidFill>
                  <a:srgbClr val="FFFFFF"/>
                </a:solidFill>
                <a:latin typeface="DejaVu Sans"/>
                <a:ea typeface="DejaVu Sans"/>
                <a:cs typeface="DejaVu Sans"/>
              </a:defRPr>
            </a:defPPr>
          </a:lstStyle>
          <a:p xmlns:a="http://schemas.openxmlformats.org/drawingml/2006/main">
            <a:pPr>
              <a:defRPr sz="975" b="0">
                <a:solidFill>
                  <a:srgbClr val="FFFFFF"/>
                </a:solidFill>
                <a:latin typeface="DejaVu Sans"/>
                <a:ea typeface="DejaVu Sans"/>
                <a:cs typeface="DejaVu Sans"/>
              </a:defRPr>
            </a:pPr>
            <a:r>
              <a:rPr sz="975" b="0">
                <a:solidFill>
                  <a:srgbClr val="FFFFFF"/>
                </a:solidFill>
                <a:latin typeface="DejaVu Sans"/>
                <a:ea typeface="DejaVu Sans"/>
                <a:cs typeface="DejaVu Sans"/>
              </a:rPr>
              <a:t>Iowa Code §§ 91A.5, 91A.7</a:t>
            </a:r>
          </a:p>
        </p:txBody>
      </p:sp>
      <p:sp>
        <p:nvSpPr>
          <p:cNvPr id="9" name="">
            <a:extLst xmlns:a="http://schemas.openxmlformats.org/drawingml/2006/main">
              <a:ext uri="{FF2B5EF4-FFF2-40B4-BE49-F238E27FC236}">
                <a16:creationId xmlns:a16="http://schemas.microsoft.com/office/drawing/2014/main" id="{CFB34CF2-AB3C-4BA5-8271-924FB8695412}"/>
              </a:ext>
            </a:extLst>
          </p:cNvPr>
          <p:cNvSpPr>
            <a:spLocks xmlns:a="http://schemas.openxmlformats.org/drawingml/2006/main" noGrp="1"/>
          </p:cNvSpPr>
          <p:nvPr/>
        </p:nvSpPr>
        <p:spPr>
          <a:xfrm xmlns:a="http://schemas.openxmlformats.org/drawingml/2006/main">
            <a:off x="11287125" y="6477000"/>
            <a:ext cx="523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FFFFFF"/>
                </a:solidFill>
                <a:latin typeface="DejaVu Sans"/>
                <a:ea typeface="DejaVu Sans"/>
                <a:cs typeface="DejaVu Sans"/>
              </a:defRPr>
            </a:defPPr>
          </a:lstStyle>
          <a:p xmlns:a="http://schemas.openxmlformats.org/drawingml/2006/main">
            <a:pPr>
              <a:defRPr sz="1200" b="0">
                <a:solidFill>
                  <a:srgbClr val="FFFFFF"/>
                </a:solidFill>
                <a:latin typeface="DejaVu Sans"/>
                <a:ea typeface="DejaVu Sans"/>
                <a:cs typeface="DejaVu Sans"/>
              </a:defRPr>
            </a:pPr>
            <a:r>
              <a:rPr sz="1200" b="0">
                <a:solidFill>
                  <a:srgbClr val="FFFFFF"/>
                </a:solidFill>
                <a:latin typeface="DejaVu Sans"/>
                <a:ea typeface="DejaVu Sans"/>
                <a:cs typeface="DejaVu Sans"/>
              </a:rPr>
              <a:t>32</a:t>
            </a:r>
          </a:p>
        </p:txBody>
      </p:sp>
    </p:spTree>
    <p:extLst>
      <p:ext uri="{BB962C8B-B14F-4D97-AF65-F5344CB8AC3E}">
        <p14:creationId xmlns:p14="http://schemas.microsoft.com/office/powerpoint/2010/main" val="595099049"/>
      </p:ext>
    </p:extLst>
  </p:cSld>
</p:sld>
</file>

<file path=ppt/slides/slide3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4E50223F-EAB5-44FE-B3D9-D8073B514F55}"/>
              </a:ext>
            </a:extLst>
          </p:cNvPr>
          <p:cNvSpPr>
            <a:spLocks xmlns:a="http://schemas.openxmlformats.org/drawingml/2006/main" noGrp="1"/>
          </p:cNvSpPr>
          <p:nvPr/>
        </p:nvSpPr>
        <p:spPr>
          <a:xfrm xmlns:a="http://schemas.openxmlformats.org/drawingml/2006/main">
            <a:off x="647700" y="457200"/>
            <a:ext cx="10906125"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150" b="1">
                <a:solidFill>
                  <a:srgbClr val="4E4C4E"/>
                </a:solidFill>
                <a:latin typeface="DejaVu Sans"/>
                <a:ea typeface="DejaVu Sans"/>
                <a:cs typeface="DejaVu Sans"/>
              </a:defRPr>
            </a:defPPr>
          </a:lstStyle>
          <a:p xmlns:a="http://schemas.openxmlformats.org/drawingml/2006/main">
            <a:pPr>
              <a:defRPr sz="3150" b="1">
                <a:solidFill>
                  <a:srgbClr val="4E4C4E"/>
                </a:solidFill>
                <a:latin typeface="DejaVu Sans"/>
                <a:ea typeface="DejaVu Sans"/>
                <a:cs typeface="DejaVu Sans"/>
              </a:defRPr>
            </a:pPr>
            <a:r>
              <a:rPr sz="3150" b="1">
                <a:solidFill>
                  <a:srgbClr val="4E4C4E"/>
                </a:solidFill>
                <a:latin typeface="DejaVu Sans"/>
                <a:ea typeface="DejaVu Sans"/>
                <a:cs typeface="DejaVu Sans"/>
              </a:rPr>
              <a:t>A municipal payroll review</a:t>
            </a:r>
          </a:p>
        </p:txBody>
      </p:sp>
      <p:sp>
        <p:nvSpPr>
          <p:cNvPr id="2" name="">
            <a:extLst xmlns:a="http://schemas.openxmlformats.org/drawingml/2006/main">
              <a:ext uri="{FF2B5EF4-FFF2-40B4-BE49-F238E27FC236}">
                <a16:creationId xmlns:a16="http://schemas.microsoft.com/office/drawing/2014/main" id="{617D34DC-4973-4BF0-800C-0C3D82DA6510}"/>
              </a:ext>
            </a:extLst>
          </p:cNvPr>
          <p:cNvSpPr>
            <a:spLocks xmlns:a="http://schemas.openxmlformats.org/drawingml/2006/main" noGrp="1"/>
          </p:cNvSpPr>
          <p:nvPr/>
        </p:nvSpPr>
        <p:spPr>
          <a:xfrm xmlns:a="http://schemas.openxmlformats.org/drawingml/2006/main">
            <a:off x="685800" y="1943100"/>
            <a:ext cx="7334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550" b="1">
                <a:solidFill>
                  <a:srgbClr val="164781"/>
                </a:solidFill>
                <a:latin typeface="DejaVu Sans"/>
                <a:ea typeface="DejaVu Sans"/>
                <a:cs typeface="DejaVu Sans"/>
              </a:defRPr>
            </a:defPPr>
          </a:lstStyle>
          <a:p xmlns:a="http://schemas.openxmlformats.org/drawingml/2006/main">
            <a:pPr>
              <a:defRPr sz="2550" b="1">
                <a:solidFill>
                  <a:srgbClr val="164781"/>
                </a:solidFill>
                <a:latin typeface="DejaVu Sans"/>
                <a:ea typeface="DejaVu Sans"/>
                <a:cs typeface="DejaVu Sans"/>
              </a:defRPr>
            </a:pPr>
            <a:r>
              <a:rPr sz="2550" b="1">
                <a:solidFill>
                  <a:srgbClr val="164781"/>
                </a:solidFill>
                <a:latin typeface="DejaVu Sans"/>
                <a:ea typeface="DejaVu Sans"/>
                <a:cs typeface="DejaVu Sans"/>
              </a:rPr>
              <a:t>01</a:t>
            </a:r>
          </a:p>
        </p:txBody>
      </p:sp>
      <p:sp>
        <p:nvSpPr>
          <p:cNvPr id="3" name="">
            <a:extLst xmlns:a="http://schemas.openxmlformats.org/drawingml/2006/main">
              <a:ext uri="{FF2B5EF4-FFF2-40B4-BE49-F238E27FC236}">
                <a16:creationId xmlns:a16="http://schemas.microsoft.com/office/drawing/2014/main" id="{3CE59CE0-D36E-45ED-8791-E520CC19868B}"/>
              </a:ext>
            </a:extLst>
          </p:cNvPr>
          <p:cNvSpPr>
            <a:spLocks xmlns:a="http://schemas.openxmlformats.org/drawingml/2006/main" noGrp="1"/>
          </p:cNvSpPr>
          <p:nvPr/>
        </p:nvSpPr>
        <p:spPr>
          <a:xfrm xmlns:a="http://schemas.openxmlformats.org/drawingml/2006/main">
            <a:off x="1619250" y="1971675"/>
            <a:ext cx="976312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4E4C4E"/>
                </a:solidFill>
                <a:latin typeface="DejaVu Sans"/>
                <a:ea typeface="DejaVu Sans"/>
                <a:cs typeface="DejaVu Sans"/>
              </a:defRPr>
            </a:defPPr>
          </a:lstStyle>
          <a:p xmlns:a="http://schemas.openxmlformats.org/drawingml/2006/main">
            <a:pPr>
              <a:defRPr sz="2250" b="0">
                <a:solidFill>
                  <a:srgbClr val="4E4C4E"/>
                </a:solidFill>
                <a:latin typeface="DejaVu Sans"/>
                <a:ea typeface="DejaVu Sans"/>
                <a:cs typeface="DejaVu Sans"/>
              </a:defRPr>
            </a:pPr>
            <a:r>
              <a:rPr sz="2250" b="0">
                <a:solidFill>
                  <a:srgbClr val="4E4C4E"/>
                </a:solidFill>
                <a:latin typeface="DejaVu Sans"/>
                <a:ea typeface="DejaVu Sans"/>
                <a:cs typeface="DejaVu Sans"/>
              </a:rPr>
              <a:t>Document the reason for each exemption classification.</a:t>
            </a:r>
          </a:p>
        </p:txBody>
      </p:sp>
      <p:sp>
        <p:nvSpPr>
          <p:cNvPr id="4" name="">
            <a:extLst xmlns:a="http://schemas.openxmlformats.org/drawingml/2006/main">
              <a:ext uri="{FF2B5EF4-FFF2-40B4-BE49-F238E27FC236}">
                <a16:creationId xmlns:a16="http://schemas.microsoft.com/office/drawing/2014/main" id="{A345DB72-1339-44BD-8CE8-50E19BB7F1BA}"/>
              </a:ext>
            </a:extLst>
          </p:cNvPr>
          <p:cNvSpPr>
            <a:spLocks xmlns:a="http://schemas.openxmlformats.org/drawingml/2006/main" noGrp="1"/>
          </p:cNvSpPr>
          <p:nvPr/>
        </p:nvSpPr>
        <p:spPr>
          <a:xfrm xmlns:a="http://schemas.openxmlformats.org/drawingml/2006/main">
            <a:off x="685800" y="2962275"/>
            <a:ext cx="7334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550" b="1">
                <a:solidFill>
                  <a:srgbClr val="164781"/>
                </a:solidFill>
                <a:latin typeface="DejaVu Sans"/>
                <a:ea typeface="DejaVu Sans"/>
                <a:cs typeface="DejaVu Sans"/>
              </a:defRPr>
            </a:defPPr>
          </a:lstStyle>
          <a:p xmlns:a="http://schemas.openxmlformats.org/drawingml/2006/main">
            <a:pPr>
              <a:defRPr sz="2550" b="1">
                <a:solidFill>
                  <a:srgbClr val="164781"/>
                </a:solidFill>
                <a:latin typeface="DejaVu Sans"/>
                <a:ea typeface="DejaVu Sans"/>
                <a:cs typeface="DejaVu Sans"/>
              </a:defRPr>
            </a:pPr>
            <a:r>
              <a:rPr sz="2550" b="1">
                <a:solidFill>
                  <a:srgbClr val="164781"/>
                </a:solidFill>
                <a:latin typeface="DejaVu Sans"/>
                <a:ea typeface="DejaVu Sans"/>
                <a:cs typeface="DejaVu Sans"/>
              </a:rPr>
              <a:t>02</a:t>
            </a:r>
          </a:p>
        </p:txBody>
      </p:sp>
      <p:sp>
        <p:nvSpPr>
          <p:cNvPr id="5" name="">
            <a:extLst xmlns:a="http://schemas.openxmlformats.org/drawingml/2006/main">
              <a:ext uri="{FF2B5EF4-FFF2-40B4-BE49-F238E27FC236}">
                <a16:creationId xmlns:a16="http://schemas.microsoft.com/office/drawing/2014/main" id="{7EA542F9-55B1-4954-B17D-014CFAA5F50C}"/>
              </a:ext>
            </a:extLst>
          </p:cNvPr>
          <p:cNvSpPr>
            <a:spLocks xmlns:a="http://schemas.openxmlformats.org/drawingml/2006/main" noGrp="1"/>
          </p:cNvSpPr>
          <p:nvPr/>
        </p:nvSpPr>
        <p:spPr>
          <a:xfrm xmlns:a="http://schemas.openxmlformats.org/drawingml/2006/main">
            <a:off x="1619250" y="2990850"/>
            <a:ext cx="976312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4E4C4E"/>
                </a:solidFill>
                <a:latin typeface="DejaVu Sans"/>
                <a:ea typeface="DejaVu Sans"/>
                <a:cs typeface="DejaVu Sans"/>
              </a:defRPr>
            </a:defPPr>
          </a:lstStyle>
          <a:p xmlns:a="http://schemas.openxmlformats.org/drawingml/2006/main">
            <a:pPr>
              <a:defRPr sz="2250" b="0">
                <a:solidFill>
                  <a:srgbClr val="4E4C4E"/>
                </a:solidFill>
                <a:latin typeface="DejaVu Sans"/>
                <a:ea typeface="DejaVu Sans"/>
                <a:cs typeface="DejaVu Sans"/>
              </a:defRPr>
            </a:pPr>
            <a:r>
              <a:rPr sz="2250" b="0">
                <a:solidFill>
                  <a:srgbClr val="4E4C4E"/>
                </a:solidFill>
                <a:latin typeface="DejaVu Sans"/>
                <a:ea typeface="DejaVu Sans"/>
                <a:cs typeface="DejaVu Sans"/>
              </a:rPr>
              <a:t>Compare actual timekeeping with supervisors’ expectations.</a:t>
            </a:r>
          </a:p>
        </p:txBody>
      </p:sp>
      <p:sp>
        <p:nvSpPr>
          <p:cNvPr id="6" name="">
            <a:extLst xmlns:a="http://schemas.openxmlformats.org/drawingml/2006/main">
              <a:ext uri="{FF2B5EF4-FFF2-40B4-BE49-F238E27FC236}">
                <a16:creationId xmlns:a16="http://schemas.microsoft.com/office/drawing/2014/main" id="{064D19A0-6B39-467F-B818-A1195F565938}"/>
              </a:ext>
            </a:extLst>
          </p:cNvPr>
          <p:cNvSpPr>
            <a:spLocks xmlns:a="http://schemas.openxmlformats.org/drawingml/2006/main" noGrp="1"/>
          </p:cNvSpPr>
          <p:nvPr/>
        </p:nvSpPr>
        <p:spPr>
          <a:xfrm xmlns:a="http://schemas.openxmlformats.org/drawingml/2006/main">
            <a:off x="685800" y="3981450"/>
            <a:ext cx="7334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550" b="1">
                <a:solidFill>
                  <a:srgbClr val="164781"/>
                </a:solidFill>
                <a:latin typeface="DejaVu Sans"/>
                <a:ea typeface="DejaVu Sans"/>
                <a:cs typeface="DejaVu Sans"/>
              </a:defRPr>
            </a:defPPr>
          </a:lstStyle>
          <a:p xmlns:a="http://schemas.openxmlformats.org/drawingml/2006/main">
            <a:pPr>
              <a:defRPr sz="2550" b="1">
                <a:solidFill>
                  <a:srgbClr val="164781"/>
                </a:solidFill>
                <a:latin typeface="DejaVu Sans"/>
                <a:ea typeface="DejaVu Sans"/>
                <a:cs typeface="DejaVu Sans"/>
              </a:defRPr>
            </a:pPr>
            <a:r>
              <a:rPr sz="2550" b="1">
                <a:solidFill>
                  <a:srgbClr val="164781"/>
                </a:solidFill>
                <a:latin typeface="DejaVu Sans"/>
                <a:ea typeface="DejaVu Sans"/>
                <a:cs typeface="DejaVu Sans"/>
              </a:rPr>
              <a:t>03</a:t>
            </a:r>
          </a:p>
        </p:txBody>
      </p:sp>
      <p:sp>
        <p:nvSpPr>
          <p:cNvPr id="7" name="">
            <a:extLst xmlns:a="http://schemas.openxmlformats.org/drawingml/2006/main">
              <a:ext uri="{FF2B5EF4-FFF2-40B4-BE49-F238E27FC236}">
                <a16:creationId xmlns:a16="http://schemas.microsoft.com/office/drawing/2014/main" id="{238E05E4-3F29-4703-A59C-3444C15B1BEF}"/>
              </a:ext>
            </a:extLst>
          </p:cNvPr>
          <p:cNvSpPr>
            <a:spLocks xmlns:a="http://schemas.openxmlformats.org/drawingml/2006/main" noGrp="1"/>
          </p:cNvSpPr>
          <p:nvPr/>
        </p:nvSpPr>
        <p:spPr>
          <a:xfrm xmlns:a="http://schemas.openxmlformats.org/drawingml/2006/main">
            <a:off x="1619250" y="4010025"/>
            <a:ext cx="976312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4E4C4E"/>
                </a:solidFill>
                <a:latin typeface="DejaVu Sans"/>
                <a:ea typeface="DejaVu Sans"/>
                <a:cs typeface="DejaVu Sans"/>
              </a:defRPr>
            </a:defPPr>
          </a:lstStyle>
          <a:p xmlns:a="http://schemas.openxmlformats.org/drawingml/2006/main">
            <a:pPr>
              <a:defRPr sz="2250" b="0">
                <a:solidFill>
                  <a:srgbClr val="4E4C4E"/>
                </a:solidFill>
                <a:latin typeface="DejaVu Sans"/>
                <a:ea typeface="DejaVu Sans"/>
                <a:cs typeface="DejaVu Sans"/>
              </a:defRPr>
            </a:pPr>
            <a:r>
              <a:rPr sz="2250" b="0">
                <a:solidFill>
                  <a:srgbClr val="4E4C4E"/>
                </a:solidFill>
                <a:latin typeface="DejaVu Sans"/>
                <a:ea typeface="DejaVu Sans"/>
                <a:cs typeface="DejaVu Sans"/>
              </a:rPr>
              <a:t>Review pay codes, regular rates, and comp-time balances.</a:t>
            </a:r>
          </a:p>
        </p:txBody>
      </p:sp>
      <p:sp>
        <p:nvSpPr>
          <p:cNvPr id="8" name="">
            <a:extLst xmlns:a="http://schemas.openxmlformats.org/drawingml/2006/main">
              <a:ext uri="{FF2B5EF4-FFF2-40B4-BE49-F238E27FC236}">
                <a16:creationId xmlns:a16="http://schemas.microsoft.com/office/drawing/2014/main" id="{4D3B1021-3ED1-4D83-9B45-4FD0F5B02D36}"/>
              </a:ext>
            </a:extLst>
          </p:cNvPr>
          <p:cNvSpPr>
            <a:spLocks xmlns:a="http://schemas.openxmlformats.org/drawingml/2006/main" noGrp="1"/>
          </p:cNvSpPr>
          <p:nvPr/>
        </p:nvSpPr>
        <p:spPr>
          <a:xfrm xmlns:a="http://schemas.openxmlformats.org/drawingml/2006/main">
            <a:off x="685800" y="5000625"/>
            <a:ext cx="7334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550" b="1">
                <a:solidFill>
                  <a:srgbClr val="164781"/>
                </a:solidFill>
                <a:latin typeface="DejaVu Sans"/>
                <a:ea typeface="DejaVu Sans"/>
                <a:cs typeface="DejaVu Sans"/>
              </a:defRPr>
            </a:defPPr>
          </a:lstStyle>
          <a:p xmlns:a="http://schemas.openxmlformats.org/drawingml/2006/main">
            <a:pPr>
              <a:defRPr sz="2550" b="1">
                <a:solidFill>
                  <a:srgbClr val="164781"/>
                </a:solidFill>
                <a:latin typeface="DejaVu Sans"/>
                <a:ea typeface="DejaVu Sans"/>
                <a:cs typeface="DejaVu Sans"/>
              </a:defRPr>
            </a:pPr>
            <a:r>
              <a:rPr sz="2550" b="1">
                <a:solidFill>
                  <a:srgbClr val="164781"/>
                </a:solidFill>
                <a:latin typeface="DejaVu Sans"/>
                <a:ea typeface="DejaVu Sans"/>
                <a:cs typeface="DejaVu Sans"/>
              </a:rPr>
              <a:t>04</a:t>
            </a:r>
          </a:p>
        </p:txBody>
      </p:sp>
      <p:sp>
        <p:nvSpPr>
          <p:cNvPr id="9" name="">
            <a:extLst xmlns:a="http://schemas.openxmlformats.org/drawingml/2006/main">
              <a:ext uri="{FF2B5EF4-FFF2-40B4-BE49-F238E27FC236}">
                <a16:creationId xmlns:a16="http://schemas.microsoft.com/office/drawing/2014/main" id="{D729B0B0-7E07-45F0-B66A-346293A359FE}"/>
              </a:ext>
            </a:extLst>
          </p:cNvPr>
          <p:cNvSpPr>
            <a:spLocks xmlns:a="http://schemas.openxmlformats.org/drawingml/2006/main" noGrp="1"/>
          </p:cNvSpPr>
          <p:nvPr/>
        </p:nvSpPr>
        <p:spPr>
          <a:xfrm xmlns:a="http://schemas.openxmlformats.org/drawingml/2006/main">
            <a:off x="1619250" y="5029200"/>
            <a:ext cx="976312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4E4C4E"/>
                </a:solidFill>
                <a:latin typeface="DejaVu Sans"/>
                <a:ea typeface="DejaVu Sans"/>
                <a:cs typeface="DejaVu Sans"/>
              </a:defRPr>
            </a:defPPr>
          </a:lstStyle>
          <a:p xmlns:a="http://schemas.openxmlformats.org/drawingml/2006/main">
            <a:pPr>
              <a:defRPr sz="2250" b="0">
                <a:solidFill>
                  <a:srgbClr val="4E4C4E"/>
                </a:solidFill>
                <a:latin typeface="DejaVu Sans"/>
                <a:ea typeface="DejaVu Sans"/>
                <a:cs typeface="DejaVu Sans"/>
              </a:defRPr>
            </a:pPr>
            <a:r>
              <a:rPr sz="2250" b="0">
                <a:solidFill>
                  <a:srgbClr val="4E4C4E"/>
                </a:solidFill>
                <a:latin typeface="DejaVu Sans"/>
                <a:ea typeface="DejaVu Sans"/>
                <a:cs typeface="DejaVu Sans"/>
              </a:rPr>
              <a:t>Reconcile 2026 reporting with the payroll provider.</a:t>
            </a:r>
          </a:p>
        </p:txBody>
      </p:sp>
      <p:sp>
        <p:nvSpPr>
          <p:cNvPr id="10" name="">
            <a:extLst xmlns:a="http://schemas.openxmlformats.org/drawingml/2006/main">
              <a:ext uri="{FF2B5EF4-FFF2-40B4-BE49-F238E27FC236}">
                <a16:creationId xmlns:a16="http://schemas.microsoft.com/office/drawing/2014/main" id="{636EFEB6-9DB9-4C3E-AEC3-D1F8C9EEEA00}"/>
              </a:ext>
            </a:extLst>
          </p:cNvPr>
          <p:cNvSpPr>
            <a:spLocks xmlns:a="http://schemas.openxmlformats.org/drawingml/2006/main" noGrp="1"/>
          </p:cNvSpPr>
          <p:nvPr/>
        </p:nvSpPr>
        <p:spPr>
          <a:xfrm xmlns:a="http://schemas.openxmlformats.org/drawingml/2006/main">
            <a:off x="0" y="6362700"/>
            <a:ext cx="12192000" cy="495300"/>
          </a:xfrm>
          <a:prstGeom xmlns:a="http://schemas.openxmlformats.org/drawingml/2006/main" prst="rect">
            <a:avLst/>
          </a:prstGeom>
          <a:solidFill xmlns:a="http://schemas.openxmlformats.org/drawingml/2006/main">
            <a:srgbClr val="0D2240"/>
          </a:solidFill>
          <a:ln xmlns:a="http://schemas.openxmlformats.org/drawingml/2006/main" w="0">
            <a:noFill/>
          </a:ln>
        </p:spPr>
      </p:sp>
      <p:pic>
        <p:nvPicPr>
          <p:cNvPr id="11" name="">
            <a:extLst xmlns:a="http://schemas.openxmlformats.org/drawingml/2006/main">
              <a:ext uri="{FF2B5EF4-FFF2-40B4-BE49-F238E27FC236}">
                <a16:creationId xmlns:a16="http://schemas.microsoft.com/office/drawing/2014/main" id="{5DACCDC0-C165-4171-8215-D81A8EDDEA4B}"/>
              </a:ext>
            </a:extLst>
          </p:cNvPr>
          <p:cNvPicPr>
            <a:picLocks xmlns:a="http://schemas.openxmlformats.org/drawingml/2006/main" noChangeAspect="1"/>
          </p:cNvPicPr>
          <p:nvPr/>
        </p:nvPicPr>
        <p:blipFill>
          <a:blip xmlns:r="http://schemas.openxmlformats.org/officeDocument/2006/relationships" xmlns:a="http://schemas.openxmlformats.org/drawingml/2006/main" r:embed="R842890f607d44d5b"/>
          <a:srcRect xmlns:a="http://schemas.openxmlformats.org/drawingml/2006/main" l="13145" t="5304" r="13022" b="39408"/>
          <a:stretch xmlns:a="http://schemas.openxmlformats.org/drawingml/2006/main"/>
        </p:blipFill>
        <p:spPr>
          <a:xfrm xmlns:a="http://schemas.openxmlformats.org/drawingml/2006/main">
            <a:off x="209550" y="6448425"/>
            <a:ext cx="809625" cy="314325"/>
          </a:xfrm>
          <a:prstGeom xmlns:a="http://schemas.openxmlformats.org/drawingml/2006/main" prst="rect">
            <a:avLst/>
          </a:prstGeom>
        </p:spPr>
      </p:pic>
      <p:sp>
        <p:nvSpPr>
          <p:cNvPr id="12" name="">
            <a:extLst xmlns:a="http://schemas.openxmlformats.org/drawingml/2006/main">
              <a:ext uri="{FF2B5EF4-FFF2-40B4-BE49-F238E27FC236}">
                <a16:creationId xmlns:a16="http://schemas.microsoft.com/office/drawing/2014/main" id="{23A20244-997B-485B-B9DA-2C330CB92D9A}"/>
              </a:ext>
            </a:extLst>
          </p:cNvPr>
          <p:cNvSpPr>
            <a:spLocks xmlns:a="http://schemas.openxmlformats.org/drawingml/2006/main" noGrp="1"/>
          </p:cNvSpPr>
          <p:nvPr/>
        </p:nvSpPr>
        <p:spPr>
          <a:xfrm xmlns:a="http://schemas.openxmlformats.org/drawingml/2006/main">
            <a:off x="1304925" y="6486525"/>
            <a:ext cx="9715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975" b="0">
                <a:solidFill>
                  <a:srgbClr val="FFFFFF"/>
                </a:solidFill>
                <a:latin typeface="DejaVu Sans"/>
                <a:ea typeface="DejaVu Sans"/>
                <a:cs typeface="DejaVu Sans"/>
              </a:defRPr>
            </a:defPPr>
          </a:lstStyle>
          <a:p xmlns:a="http://schemas.openxmlformats.org/drawingml/2006/main">
            <a:pPr>
              <a:defRPr sz="975" b="0">
                <a:solidFill>
                  <a:srgbClr val="FFFFFF"/>
                </a:solidFill>
                <a:latin typeface="DejaVu Sans"/>
                <a:ea typeface="DejaVu Sans"/>
                <a:cs typeface="DejaVu Sans"/>
              </a:defRPr>
            </a:pPr>
            <a:r>
              <a:rPr sz="975" b="0">
                <a:solidFill>
                  <a:srgbClr val="FFFFFF"/>
                </a:solidFill>
                <a:latin typeface="DejaVu Sans"/>
                <a:ea typeface="DejaVu Sans"/>
                <a:cs typeface="DejaVu Sans"/>
              </a:rPr>
              <a:t>29 C.F.R. pts. 516, 541, 553, 778; Iowa Code ch. 91A</a:t>
            </a:r>
          </a:p>
        </p:txBody>
      </p:sp>
      <p:sp>
        <p:nvSpPr>
          <p:cNvPr id="13" name="">
            <a:extLst xmlns:a="http://schemas.openxmlformats.org/drawingml/2006/main">
              <a:ext uri="{FF2B5EF4-FFF2-40B4-BE49-F238E27FC236}">
                <a16:creationId xmlns:a16="http://schemas.microsoft.com/office/drawing/2014/main" id="{C5B68A51-058E-4113-AFC1-9ED027864A3F}"/>
              </a:ext>
            </a:extLst>
          </p:cNvPr>
          <p:cNvSpPr>
            <a:spLocks xmlns:a="http://schemas.openxmlformats.org/drawingml/2006/main" noGrp="1"/>
          </p:cNvSpPr>
          <p:nvPr/>
        </p:nvSpPr>
        <p:spPr>
          <a:xfrm xmlns:a="http://schemas.openxmlformats.org/drawingml/2006/main">
            <a:off x="11287125" y="6477000"/>
            <a:ext cx="523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FFFFFF"/>
                </a:solidFill>
                <a:latin typeface="DejaVu Sans"/>
                <a:ea typeface="DejaVu Sans"/>
                <a:cs typeface="DejaVu Sans"/>
              </a:defRPr>
            </a:defPPr>
          </a:lstStyle>
          <a:p xmlns:a="http://schemas.openxmlformats.org/drawingml/2006/main">
            <a:pPr>
              <a:defRPr sz="1200" b="0">
                <a:solidFill>
                  <a:srgbClr val="FFFFFF"/>
                </a:solidFill>
                <a:latin typeface="DejaVu Sans"/>
                <a:ea typeface="DejaVu Sans"/>
                <a:cs typeface="DejaVu Sans"/>
              </a:defRPr>
            </a:pPr>
            <a:r>
              <a:rPr sz="1200" b="0">
                <a:solidFill>
                  <a:srgbClr val="FFFFFF"/>
                </a:solidFill>
                <a:latin typeface="DejaVu Sans"/>
                <a:ea typeface="DejaVu Sans"/>
                <a:cs typeface="DejaVu Sans"/>
              </a:rPr>
              <a:t>33</a:t>
            </a:r>
          </a:p>
        </p:txBody>
      </p:sp>
    </p:spTree>
    <p:extLst>
      <p:ext uri="{BB962C8B-B14F-4D97-AF65-F5344CB8AC3E}">
        <p14:creationId xmlns:p14="http://schemas.microsoft.com/office/powerpoint/2010/main" val="367020548"/>
      </p:ext>
    </p:extLst>
  </p:cSld>
</p:sld>
</file>

<file path=ppt/slides/slide3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D06EA6E3-8A31-46B1-92C6-01B6AF12904E}"/>
              </a:ext>
            </a:extLst>
          </p:cNvPr>
          <p:cNvSpPr>
            <a:spLocks xmlns:a="http://schemas.openxmlformats.org/drawingml/2006/main" noGrp="1"/>
          </p:cNvSpPr>
          <p:nvPr/>
        </p:nvSpPr>
        <p:spPr>
          <a:xfrm xmlns:a="http://schemas.openxmlformats.org/drawingml/2006/main">
            <a:off x="647700" y="457200"/>
            <a:ext cx="10906125"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150" b="1">
                <a:solidFill>
                  <a:srgbClr val="4E4C4E"/>
                </a:solidFill>
                <a:latin typeface="DejaVu Sans"/>
                <a:ea typeface="DejaVu Sans"/>
                <a:cs typeface="DejaVu Sans"/>
              </a:defRPr>
            </a:defPPr>
          </a:lstStyle>
          <a:p xmlns:a="http://schemas.openxmlformats.org/drawingml/2006/main">
            <a:pPr>
              <a:defRPr sz="3150" b="1">
                <a:solidFill>
                  <a:srgbClr val="4E4C4E"/>
                </a:solidFill>
                <a:latin typeface="DejaVu Sans"/>
                <a:ea typeface="DejaVu Sans"/>
                <a:cs typeface="DejaVu Sans"/>
              </a:defRPr>
            </a:pPr>
            <a:r>
              <a:rPr sz="3150" b="1">
                <a:solidFill>
                  <a:srgbClr val="4E4C4E"/>
                </a:solidFill>
                <a:latin typeface="DejaVu Sans"/>
                <a:ea typeface="DejaVu Sans"/>
                <a:cs typeface="DejaVu Sans"/>
              </a:rPr>
              <a:t>Form I-9 essentials</a:t>
            </a:r>
          </a:p>
        </p:txBody>
      </p:sp>
      <p:sp>
        <p:nvSpPr>
          <p:cNvPr id="2" name="">
            <a:extLst xmlns:a="http://schemas.openxmlformats.org/drawingml/2006/main">
              <a:ext uri="{FF2B5EF4-FFF2-40B4-BE49-F238E27FC236}">
                <a16:creationId xmlns:a16="http://schemas.microsoft.com/office/drawing/2014/main" id="{D784E103-F9F9-40FD-BFB5-0C0BE380095E}"/>
              </a:ext>
            </a:extLst>
          </p:cNvPr>
          <p:cNvSpPr>
            <a:spLocks xmlns:a="http://schemas.openxmlformats.org/drawingml/2006/main" noGrp="1"/>
          </p:cNvSpPr>
          <p:nvPr/>
        </p:nvSpPr>
        <p:spPr>
          <a:xfrm xmlns:a="http://schemas.openxmlformats.org/drawingml/2006/main">
            <a:off x="685800" y="1943100"/>
            <a:ext cx="7334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550" b="1">
                <a:solidFill>
                  <a:srgbClr val="164781"/>
                </a:solidFill>
                <a:latin typeface="DejaVu Sans"/>
                <a:ea typeface="DejaVu Sans"/>
                <a:cs typeface="DejaVu Sans"/>
              </a:defRPr>
            </a:defPPr>
          </a:lstStyle>
          <a:p xmlns:a="http://schemas.openxmlformats.org/drawingml/2006/main">
            <a:pPr>
              <a:defRPr sz="2550" b="1">
                <a:solidFill>
                  <a:srgbClr val="164781"/>
                </a:solidFill>
                <a:latin typeface="DejaVu Sans"/>
                <a:ea typeface="DejaVu Sans"/>
                <a:cs typeface="DejaVu Sans"/>
              </a:defRPr>
            </a:pPr>
            <a:r>
              <a:rPr sz="2550" b="1">
                <a:solidFill>
                  <a:srgbClr val="164781"/>
                </a:solidFill>
                <a:latin typeface="DejaVu Sans"/>
                <a:ea typeface="DejaVu Sans"/>
                <a:cs typeface="DejaVu Sans"/>
              </a:rPr>
              <a:t>01</a:t>
            </a:r>
          </a:p>
        </p:txBody>
      </p:sp>
      <p:sp>
        <p:nvSpPr>
          <p:cNvPr id="3" name="">
            <a:extLst xmlns:a="http://schemas.openxmlformats.org/drawingml/2006/main">
              <a:ext uri="{FF2B5EF4-FFF2-40B4-BE49-F238E27FC236}">
                <a16:creationId xmlns:a16="http://schemas.microsoft.com/office/drawing/2014/main" id="{4596F145-1D8C-4C46-A213-B18928A5BDD0}"/>
              </a:ext>
            </a:extLst>
          </p:cNvPr>
          <p:cNvSpPr>
            <a:spLocks xmlns:a="http://schemas.openxmlformats.org/drawingml/2006/main" noGrp="1"/>
          </p:cNvSpPr>
          <p:nvPr/>
        </p:nvSpPr>
        <p:spPr>
          <a:xfrm xmlns:a="http://schemas.openxmlformats.org/drawingml/2006/main">
            <a:off x="1619250" y="1971675"/>
            <a:ext cx="976312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4E4C4E"/>
                </a:solidFill>
                <a:latin typeface="DejaVu Sans"/>
                <a:ea typeface="DejaVu Sans"/>
                <a:cs typeface="DejaVu Sans"/>
              </a:defRPr>
            </a:defPPr>
          </a:lstStyle>
          <a:p xmlns:a="http://schemas.openxmlformats.org/drawingml/2006/main">
            <a:pPr>
              <a:defRPr sz="2250" b="0">
                <a:solidFill>
                  <a:srgbClr val="4E4C4E"/>
                </a:solidFill>
                <a:latin typeface="DejaVu Sans"/>
                <a:ea typeface="DejaVu Sans"/>
                <a:cs typeface="DejaVu Sans"/>
              </a:defRPr>
            </a:pPr>
            <a:r>
              <a:rPr sz="2250" b="0">
                <a:solidFill>
                  <a:srgbClr val="4E4C4E"/>
                </a:solidFill>
                <a:latin typeface="DejaVu Sans"/>
                <a:ea typeface="DejaVu Sans"/>
                <a:cs typeface="DejaVu Sans"/>
              </a:rPr>
              <a:t>Section 1: employee completes by the first day of paid work.</a:t>
            </a:r>
          </a:p>
        </p:txBody>
      </p:sp>
      <p:sp>
        <p:nvSpPr>
          <p:cNvPr id="4" name="">
            <a:extLst xmlns:a="http://schemas.openxmlformats.org/drawingml/2006/main">
              <a:ext uri="{FF2B5EF4-FFF2-40B4-BE49-F238E27FC236}">
                <a16:creationId xmlns:a16="http://schemas.microsoft.com/office/drawing/2014/main" id="{F84F95B5-FEBA-4D4C-BFAF-95E45BD81C33}"/>
              </a:ext>
            </a:extLst>
          </p:cNvPr>
          <p:cNvSpPr>
            <a:spLocks xmlns:a="http://schemas.openxmlformats.org/drawingml/2006/main" noGrp="1"/>
          </p:cNvSpPr>
          <p:nvPr/>
        </p:nvSpPr>
        <p:spPr>
          <a:xfrm xmlns:a="http://schemas.openxmlformats.org/drawingml/2006/main">
            <a:off x="685800" y="2962275"/>
            <a:ext cx="7334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550" b="1">
                <a:solidFill>
                  <a:srgbClr val="164781"/>
                </a:solidFill>
                <a:latin typeface="DejaVu Sans"/>
                <a:ea typeface="DejaVu Sans"/>
                <a:cs typeface="DejaVu Sans"/>
              </a:defRPr>
            </a:defPPr>
          </a:lstStyle>
          <a:p xmlns:a="http://schemas.openxmlformats.org/drawingml/2006/main">
            <a:pPr>
              <a:defRPr sz="2550" b="1">
                <a:solidFill>
                  <a:srgbClr val="164781"/>
                </a:solidFill>
                <a:latin typeface="DejaVu Sans"/>
                <a:ea typeface="DejaVu Sans"/>
                <a:cs typeface="DejaVu Sans"/>
              </a:defRPr>
            </a:pPr>
            <a:r>
              <a:rPr sz="2550" b="1">
                <a:solidFill>
                  <a:srgbClr val="164781"/>
                </a:solidFill>
                <a:latin typeface="DejaVu Sans"/>
                <a:ea typeface="DejaVu Sans"/>
                <a:cs typeface="DejaVu Sans"/>
              </a:rPr>
              <a:t>02</a:t>
            </a:r>
          </a:p>
        </p:txBody>
      </p:sp>
      <p:sp>
        <p:nvSpPr>
          <p:cNvPr id="5" name="">
            <a:extLst xmlns:a="http://schemas.openxmlformats.org/drawingml/2006/main">
              <a:ext uri="{FF2B5EF4-FFF2-40B4-BE49-F238E27FC236}">
                <a16:creationId xmlns:a16="http://schemas.microsoft.com/office/drawing/2014/main" id="{B755D949-BC43-4642-BC03-C7B77EABB6B9}"/>
              </a:ext>
            </a:extLst>
          </p:cNvPr>
          <p:cNvSpPr>
            <a:spLocks xmlns:a="http://schemas.openxmlformats.org/drawingml/2006/main" noGrp="1"/>
          </p:cNvSpPr>
          <p:nvPr/>
        </p:nvSpPr>
        <p:spPr>
          <a:xfrm xmlns:a="http://schemas.openxmlformats.org/drawingml/2006/main">
            <a:off x="1619250" y="2990850"/>
            <a:ext cx="976312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4E4C4E"/>
                </a:solidFill>
                <a:latin typeface="DejaVu Sans"/>
                <a:ea typeface="DejaVu Sans"/>
                <a:cs typeface="DejaVu Sans"/>
              </a:defRPr>
            </a:defPPr>
          </a:lstStyle>
          <a:p xmlns:a="http://schemas.openxmlformats.org/drawingml/2006/main">
            <a:pPr>
              <a:defRPr sz="2250" b="0">
                <a:solidFill>
                  <a:srgbClr val="4E4C4E"/>
                </a:solidFill>
                <a:latin typeface="DejaVu Sans"/>
                <a:ea typeface="DejaVu Sans"/>
                <a:cs typeface="DejaVu Sans"/>
              </a:defRPr>
            </a:pPr>
            <a:r>
              <a:rPr sz="2250" b="0">
                <a:solidFill>
                  <a:srgbClr val="4E4C4E"/>
                </a:solidFill>
                <a:latin typeface="DejaVu Sans"/>
                <a:ea typeface="DejaVu Sans"/>
                <a:cs typeface="DejaVu Sans"/>
              </a:rPr>
              <a:t>Section 2: employer generally completes within 3 business days.</a:t>
            </a:r>
          </a:p>
        </p:txBody>
      </p:sp>
      <p:sp>
        <p:nvSpPr>
          <p:cNvPr id="6" name="">
            <a:extLst xmlns:a="http://schemas.openxmlformats.org/drawingml/2006/main">
              <a:ext uri="{FF2B5EF4-FFF2-40B4-BE49-F238E27FC236}">
                <a16:creationId xmlns:a16="http://schemas.microsoft.com/office/drawing/2014/main" id="{7335B426-CF51-465A-8532-04C65BC1F14A}"/>
              </a:ext>
            </a:extLst>
          </p:cNvPr>
          <p:cNvSpPr>
            <a:spLocks xmlns:a="http://schemas.openxmlformats.org/drawingml/2006/main" noGrp="1"/>
          </p:cNvSpPr>
          <p:nvPr/>
        </p:nvSpPr>
        <p:spPr>
          <a:xfrm xmlns:a="http://schemas.openxmlformats.org/drawingml/2006/main">
            <a:off x="685800" y="3981450"/>
            <a:ext cx="7334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550" b="1">
                <a:solidFill>
                  <a:srgbClr val="164781"/>
                </a:solidFill>
                <a:latin typeface="DejaVu Sans"/>
                <a:ea typeface="DejaVu Sans"/>
                <a:cs typeface="DejaVu Sans"/>
              </a:defRPr>
            </a:defPPr>
          </a:lstStyle>
          <a:p xmlns:a="http://schemas.openxmlformats.org/drawingml/2006/main">
            <a:pPr>
              <a:defRPr sz="2550" b="1">
                <a:solidFill>
                  <a:srgbClr val="164781"/>
                </a:solidFill>
                <a:latin typeface="DejaVu Sans"/>
                <a:ea typeface="DejaVu Sans"/>
                <a:cs typeface="DejaVu Sans"/>
              </a:defRPr>
            </a:pPr>
            <a:r>
              <a:rPr sz="2550" b="1">
                <a:solidFill>
                  <a:srgbClr val="164781"/>
                </a:solidFill>
                <a:latin typeface="DejaVu Sans"/>
                <a:ea typeface="DejaVu Sans"/>
                <a:cs typeface="DejaVu Sans"/>
              </a:rPr>
              <a:t>03</a:t>
            </a:r>
          </a:p>
        </p:txBody>
      </p:sp>
      <p:sp>
        <p:nvSpPr>
          <p:cNvPr id="7" name="">
            <a:extLst xmlns:a="http://schemas.openxmlformats.org/drawingml/2006/main">
              <a:ext uri="{FF2B5EF4-FFF2-40B4-BE49-F238E27FC236}">
                <a16:creationId xmlns:a16="http://schemas.microsoft.com/office/drawing/2014/main" id="{EF43AB75-1A74-4CE9-9385-D436C57ACFA4}"/>
              </a:ext>
            </a:extLst>
          </p:cNvPr>
          <p:cNvSpPr>
            <a:spLocks xmlns:a="http://schemas.openxmlformats.org/drawingml/2006/main" noGrp="1"/>
          </p:cNvSpPr>
          <p:nvPr/>
        </p:nvSpPr>
        <p:spPr>
          <a:xfrm xmlns:a="http://schemas.openxmlformats.org/drawingml/2006/main">
            <a:off x="1619250" y="4010025"/>
            <a:ext cx="976312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4E4C4E"/>
                </a:solidFill>
                <a:latin typeface="DejaVu Sans"/>
                <a:ea typeface="DejaVu Sans"/>
                <a:cs typeface="DejaVu Sans"/>
              </a:defRPr>
            </a:defPPr>
          </a:lstStyle>
          <a:p xmlns:a="http://schemas.openxmlformats.org/drawingml/2006/main">
            <a:pPr>
              <a:defRPr sz="2250" b="0">
                <a:solidFill>
                  <a:srgbClr val="4E4C4E"/>
                </a:solidFill>
                <a:latin typeface="DejaVu Sans"/>
                <a:ea typeface="DejaVu Sans"/>
                <a:cs typeface="DejaVu Sans"/>
              </a:defRPr>
            </a:pPr>
            <a:r>
              <a:rPr sz="2250" b="0">
                <a:solidFill>
                  <a:srgbClr val="4E4C4E"/>
                </a:solidFill>
                <a:latin typeface="DejaVu Sans"/>
                <a:ea typeface="DejaVu Sans"/>
                <a:cs typeface="DejaVu Sans"/>
              </a:rPr>
              <a:t>Employees choose which acceptable documents to present.</a:t>
            </a:r>
          </a:p>
        </p:txBody>
      </p:sp>
      <p:sp>
        <p:nvSpPr>
          <p:cNvPr id="8" name="">
            <a:extLst xmlns:a="http://schemas.openxmlformats.org/drawingml/2006/main">
              <a:ext uri="{FF2B5EF4-FFF2-40B4-BE49-F238E27FC236}">
                <a16:creationId xmlns:a16="http://schemas.microsoft.com/office/drawing/2014/main" id="{F914892D-2E11-4323-8331-17207CA9D929}"/>
              </a:ext>
            </a:extLst>
          </p:cNvPr>
          <p:cNvSpPr>
            <a:spLocks xmlns:a="http://schemas.openxmlformats.org/drawingml/2006/main" noGrp="1"/>
          </p:cNvSpPr>
          <p:nvPr/>
        </p:nvSpPr>
        <p:spPr>
          <a:xfrm xmlns:a="http://schemas.openxmlformats.org/drawingml/2006/main">
            <a:off x="685800" y="5000625"/>
            <a:ext cx="7334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550" b="1">
                <a:solidFill>
                  <a:srgbClr val="164781"/>
                </a:solidFill>
                <a:latin typeface="DejaVu Sans"/>
                <a:ea typeface="DejaVu Sans"/>
                <a:cs typeface="DejaVu Sans"/>
              </a:defRPr>
            </a:defPPr>
          </a:lstStyle>
          <a:p xmlns:a="http://schemas.openxmlformats.org/drawingml/2006/main">
            <a:pPr>
              <a:defRPr sz="2550" b="1">
                <a:solidFill>
                  <a:srgbClr val="164781"/>
                </a:solidFill>
                <a:latin typeface="DejaVu Sans"/>
                <a:ea typeface="DejaVu Sans"/>
                <a:cs typeface="DejaVu Sans"/>
              </a:defRPr>
            </a:pPr>
            <a:r>
              <a:rPr sz="2550" b="1">
                <a:solidFill>
                  <a:srgbClr val="164781"/>
                </a:solidFill>
                <a:latin typeface="DejaVu Sans"/>
                <a:ea typeface="DejaVu Sans"/>
                <a:cs typeface="DejaVu Sans"/>
              </a:rPr>
              <a:t>04</a:t>
            </a:r>
          </a:p>
        </p:txBody>
      </p:sp>
      <p:sp>
        <p:nvSpPr>
          <p:cNvPr id="9" name="">
            <a:extLst xmlns:a="http://schemas.openxmlformats.org/drawingml/2006/main">
              <a:ext uri="{FF2B5EF4-FFF2-40B4-BE49-F238E27FC236}">
                <a16:creationId xmlns:a16="http://schemas.microsoft.com/office/drawing/2014/main" id="{F37F289E-F742-4A64-9EC9-D2C6D91A8FAB}"/>
              </a:ext>
            </a:extLst>
          </p:cNvPr>
          <p:cNvSpPr>
            <a:spLocks xmlns:a="http://schemas.openxmlformats.org/drawingml/2006/main" noGrp="1"/>
          </p:cNvSpPr>
          <p:nvPr/>
        </p:nvSpPr>
        <p:spPr>
          <a:xfrm xmlns:a="http://schemas.openxmlformats.org/drawingml/2006/main">
            <a:off x="1619250" y="5029200"/>
            <a:ext cx="976312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4E4C4E"/>
                </a:solidFill>
                <a:latin typeface="DejaVu Sans"/>
                <a:ea typeface="DejaVu Sans"/>
                <a:cs typeface="DejaVu Sans"/>
              </a:defRPr>
            </a:defPPr>
          </a:lstStyle>
          <a:p xmlns:a="http://schemas.openxmlformats.org/drawingml/2006/main">
            <a:pPr>
              <a:defRPr sz="2250" b="0">
                <a:solidFill>
                  <a:srgbClr val="4E4C4E"/>
                </a:solidFill>
                <a:latin typeface="DejaVu Sans"/>
                <a:ea typeface="DejaVu Sans"/>
                <a:cs typeface="DejaVu Sans"/>
              </a:defRPr>
            </a:pPr>
            <a:r>
              <a:rPr sz="2250" b="0">
                <a:solidFill>
                  <a:srgbClr val="4E4C4E"/>
                </a:solidFill>
                <a:latin typeface="DejaVu Sans"/>
                <a:ea typeface="DejaVu Sans"/>
                <a:cs typeface="DejaVu Sans"/>
              </a:rPr>
              <a:t>Retain for 3 years after hire or 1 year after separation, whichever is later.</a:t>
            </a:r>
          </a:p>
        </p:txBody>
      </p:sp>
      <p:sp>
        <p:nvSpPr>
          <p:cNvPr id="10" name="">
            <a:extLst xmlns:a="http://schemas.openxmlformats.org/drawingml/2006/main">
              <a:ext uri="{FF2B5EF4-FFF2-40B4-BE49-F238E27FC236}">
                <a16:creationId xmlns:a16="http://schemas.microsoft.com/office/drawing/2014/main" id="{58E77255-3489-4DB1-8415-EFC53D738F00}"/>
              </a:ext>
            </a:extLst>
          </p:cNvPr>
          <p:cNvSpPr>
            <a:spLocks xmlns:a="http://schemas.openxmlformats.org/drawingml/2006/main" noGrp="1"/>
          </p:cNvSpPr>
          <p:nvPr/>
        </p:nvSpPr>
        <p:spPr>
          <a:xfrm xmlns:a="http://schemas.openxmlformats.org/drawingml/2006/main">
            <a:off x="0" y="6362700"/>
            <a:ext cx="12192000" cy="495300"/>
          </a:xfrm>
          <a:prstGeom xmlns:a="http://schemas.openxmlformats.org/drawingml/2006/main" prst="rect">
            <a:avLst/>
          </a:prstGeom>
          <a:solidFill xmlns:a="http://schemas.openxmlformats.org/drawingml/2006/main">
            <a:srgbClr val="0D2240"/>
          </a:solidFill>
          <a:ln xmlns:a="http://schemas.openxmlformats.org/drawingml/2006/main" w="0">
            <a:noFill/>
          </a:ln>
        </p:spPr>
      </p:sp>
      <p:pic>
        <p:nvPicPr>
          <p:cNvPr id="11" name="">
            <a:extLst xmlns:a="http://schemas.openxmlformats.org/drawingml/2006/main">
              <a:ext uri="{FF2B5EF4-FFF2-40B4-BE49-F238E27FC236}">
                <a16:creationId xmlns:a16="http://schemas.microsoft.com/office/drawing/2014/main" id="{AE09EA0E-5C15-46D5-AB5E-337F0C543001}"/>
              </a:ext>
            </a:extLst>
          </p:cNvPr>
          <p:cNvPicPr>
            <a:picLocks xmlns:a="http://schemas.openxmlformats.org/drawingml/2006/main" noChangeAspect="1"/>
          </p:cNvPicPr>
          <p:nvPr/>
        </p:nvPicPr>
        <p:blipFill>
          <a:blip xmlns:r="http://schemas.openxmlformats.org/officeDocument/2006/relationships" xmlns:a="http://schemas.openxmlformats.org/drawingml/2006/main" r:embed="R03307f16173c406d"/>
          <a:srcRect xmlns:a="http://schemas.openxmlformats.org/drawingml/2006/main" l="13145" t="5304" r="13022" b="39408"/>
          <a:stretch xmlns:a="http://schemas.openxmlformats.org/drawingml/2006/main"/>
        </p:blipFill>
        <p:spPr>
          <a:xfrm xmlns:a="http://schemas.openxmlformats.org/drawingml/2006/main">
            <a:off x="209550" y="6448425"/>
            <a:ext cx="809625" cy="314325"/>
          </a:xfrm>
          <a:prstGeom xmlns:a="http://schemas.openxmlformats.org/drawingml/2006/main" prst="rect">
            <a:avLst/>
          </a:prstGeom>
        </p:spPr>
      </p:pic>
      <p:sp>
        <p:nvSpPr>
          <p:cNvPr id="12" name="">
            <a:extLst xmlns:a="http://schemas.openxmlformats.org/drawingml/2006/main">
              <a:ext uri="{FF2B5EF4-FFF2-40B4-BE49-F238E27FC236}">
                <a16:creationId xmlns:a16="http://schemas.microsoft.com/office/drawing/2014/main" id="{ED036F2D-3DA6-4F4B-AF37-693E30FB1AA9}"/>
              </a:ext>
            </a:extLst>
          </p:cNvPr>
          <p:cNvSpPr>
            <a:spLocks xmlns:a="http://schemas.openxmlformats.org/drawingml/2006/main" noGrp="1"/>
          </p:cNvSpPr>
          <p:nvPr/>
        </p:nvSpPr>
        <p:spPr>
          <a:xfrm xmlns:a="http://schemas.openxmlformats.org/drawingml/2006/main">
            <a:off x="1304925" y="6486525"/>
            <a:ext cx="9715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975" b="0">
                <a:solidFill>
                  <a:srgbClr val="FFFFFF"/>
                </a:solidFill>
                <a:latin typeface="DejaVu Sans"/>
                <a:ea typeface="DejaVu Sans"/>
                <a:cs typeface="DejaVu Sans"/>
              </a:defRPr>
            </a:defPPr>
          </a:lstStyle>
          <a:p xmlns:a="http://schemas.openxmlformats.org/drawingml/2006/main">
            <a:pPr>
              <a:defRPr sz="975" b="0">
                <a:solidFill>
                  <a:srgbClr val="FFFFFF"/>
                </a:solidFill>
                <a:latin typeface="DejaVu Sans"/>
                <a:ea typeface="DejaVu Sans"/>
                <a:cs typeface="DejaVu Sans"/>
              </a:defRPr>
            </a:pPr>
            <a:r>
              <a:rPr sz="975" b="0">
                <a:solidFill>
                  <a:srgbClr val="FFFFFF"/>
                </a:solidFill>
                <a:latin typeface="DejaVu Sans"/>
                <a:ea typeface="DejaVu Sans"/>
                <a:cs typeface="DejaVu Sans"/>
              </a:rPr>
              <a:t>8 C.F.R. § 274a.2; USCIS Form I-9 instructions</a:t>
            </a:r>
          </a:p>
        </p:txBody>
      </p:sp>
      <p:sp>
        <p:nvSpPr>
          <p:cNvPr id="13" name="">
            <a:extLst xmlns:a="http://schemas.openxmlformats.org/drawingml/2006/main">
              <a:ext uri="{FF2B5EF4-FFF2-40B4-BE49-F238E27FC236}">
                <a16:creationId xmlns:a16="http://schemas.microsoft.com/office/drawing/2014/main" id="{525EAC49-DAAF-45A8-80C7-62F5E0F8588E}"/>
              </a:ext>
            </a:extLst>
          </p:cNvPr>
          <p:cNvSpPr>
            <a:spLocks xmlns:a="http://schemas.openxmlformats.org/drawingml/2006/main" noGrp="1"/>
          </p:cNvSpPr>
          <p:nvPr/>
        </p:nvSpPr>
        <p:spPr>
          <a:xfrm xmlns:a="http://schemas.openxmlformats.org/drawingml/2006/main">
            <a:off x="11287125" y="6477000"/>
            <a:ext cx="523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FFFFFF"/>
                </a:solidFill>
                <a:latin typeface="DejaVu Sans"/>
                <a:ea typeface="DejaVu Sans"/>
                <a:cs typeface="DejaVu Sans"/>
              </a:defRPr>
            </a:defPPr>
          </a:lstStyle>
          <a:p xmlns:a="http://schemas.openxmlformats.org/drawingml/2006/main">
            <a:pPr>
              <a:defRPr sz="1200" b="0">
                <a:solidFill>
                  <a:srgbClr val="FFFFFF"/>
                </a:solidFill>
                <a:latin typeface="DejaVu Sans"/>
                <a:ea typeface="DejaVu Sans"/>
                <a:cs typeface="DejaVu Sans"/>
              </a:defRPr>
            </a:pPr>
            <a:r>
              <a:rPr sz="1200" b="0">
                <a:solidFill>
                  <a:srgbClr val="FFFFFF"/>
                </a:solidFill>
                <a:latin typeface="DejaVu Sans"/>
                <a:ea typeface="DejaVu Sans"/>
                <a:cs typeface="DejaVu Sans"/>
              </a:rPr>
              <a:t>34</a:t>
            </a:r>
          </a:p>
        </p:txBody>
      </p:sp>
    </p:spTree>
    <p:extLst>
      <p:ext uri="{BB962C8B-B14F-4D97-AF65-F5344CB8AC3E}">
        <p14:creationId xmlns:p14="http://schemas.microsoft.com/office/powerpoint/2010/main" val="628700199"/>
      </p:ext>
    </p:extLst>
  </p:cSld>
</p:sld>
</file>

<file path=ppt/slides/slide3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CDD8A2CF-E4F0-42B2-952E-0BB1510C54D2}"/>
              </a:ext>
            </a:extLst>
          </p:cNvPr>
          <p:cNvSpPr>
            <a:spLocks xmlns:a="http://schemas.openxmlformats.org/drawingml/2006/main" noGrp="1"/>
          </p:cNvSpPr>
          <p:nvPr/>
        </p:nvSpPr>
        <p:spPr>
          <a:xfrm xmlns:a="http://schemas.openxmlformats.org/drawingml/2006/main">
            <a:off x="647700" y="457200"/>
            <a:ext cx="10906125"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150" b="1">
                <a:solidFill>
                  <a:srgbClr val="4E4C4E"/>
                </a:solidFill>
                <a:latin typeface="DejaVu Sans"/>
                <a:ea typeface="DejaVu Sans"/>
                <a:cs typeface="DejaVu Sans"/>
              </a:defRPr>
            </a:defPPr>
          </a:lstStyle>
          <a:p xmlns:a="http://schemas.openxmlformats.org/drawingml/2006/main">
            <a:pPr>
              <a:defRPr sz="3150" b="1">
                <a:solidFill>
                  <a:srgbClr val="4E4C4E"/>
                </a:solidFill>
                <a:latin typeface="DejaVu Sans"/>
                <a:ea typeface="DejaVu Sans"/>
                <a:cs typeface="DejaVu Sans"/>
              </a:defRPr>
            </a:pPr>
            <a:r>
              <a:rPr sz="3150" b="1">
                <a:solidFill>
                  <a:srgbClr val="4E4C4E"/>
                </a:solidFill>
                <a:latin typeface="DejaVu Sans"/>
                <a:ea typeface="DejaVu Sans"/>
                <a:cs typeface="DejaVu Sans"/>
              </a:rPr>
              <a:t>E-Verify and remote document review</a:t>
            </a:r>
          </a:p>
        </p:txBody>
      </p:sp>
      <p:sp>
        <p:nvSpPr>
          <p:cNvPr id="2" name="">
            <a:extLst xmlns:a="http://schemas.openxmlformats.org/drawingml/2006/main">
              <a:ext uri="{FF2B5EF4-FFF2-40B4-BE49-F238E27FC236}">
                <a16:creationId xmlns:a16="http://schemas.microsoft.com/office/drawing/2014/main" id="{670FC304-75A3-40E6-B2EB-202862F18F60}"/>
              </a:ext>
            </a:extLst>
          </p:cNvPr>
          <p:cNvSpPr>
            <a:spLocks xmlns:a="http://schemas.openxmlformats.org/drawingml/2006/main" noGrp="1"/>
          </p:cNvSpPr>
          <p:nvPr/>
        </p:nvSpPr>
        <p:spPr>
          <a:xfrm xmlns:a="http://schemas.openxmlformats.org/drawingml/2006/main">
            <a:off x="685800" y="2095500"/>
            <a:ext cx="4429125"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925" b="1">
                <a:solidFill>
                  <a:srgbClr val="4E4C4E"/>
                </a:solidFill>
                <a:latin typeface="DejaVu Sans"/>
                <a:ea typeface="DejaVu Sans"/>
                <a:cs typeface="DejaVu Sans"/>
              </a:defRPr>
            </a:defPPr>
          </a:lstStyle>
          <a:p xmlns:a="http://schemas.openxmlformats.org/drawingml/2006/main">
            <a:pPr>
              <a:defRPr sz="2925" b="1">
                <a:solidFill>
                  <a:srgbClr val="4E4C4E"/>
                </a:solidFill>
                <a:latin typeface="DejaVu Sans"/>
                <a:ea typeface="DejaVu Sans"/>
                <a:cs typeface="DejaVu Sans"/>
              </a:defRPr>
            </a:pPr>
            <a:r>
              <a:rPr sz="2925" b="1">
                <a:solidFill>
                  <a:srgbClr val="4E4C4E"/>
                </a:solidFill>
                <a:latin typeface="DejaVu Sans"/>
                <a:ea typeface="DejaVu Sans"/>
                <a:cs typeface="DejaVu Sans"/>
              </a:rPr>
              <a:t>E-Verify supplements the Form I-9 process.</a:t>
            </a:r>
          </a:p>
        </p:txBody>
      </p:sp>
      <p:sp>
        <p:nvSpPr>
          <p:cNvPr id="3" name="">
            <a:extLst xmlns:a="http://schemas.openxmlformats.org/drawingml/2006/main">
              <a:ext uri="{FF2B5EF4-FFF2-40B4-BE49-F238E27FC236}">
                <a16:creationId xmlns:a16="http://schemas.microsoft.com/office/drawing/2014/main" id="{4008C354-EC70-4892-B7D3-6E5EE95DE0AB}"/>
              </a:ext>
            </a:extLst>
          </p:cNvPr>
          <p:cNvSpPr>
            <a:spLocks xmlns:a="http://schemas.openxmlformats.org/drawingml/2006/main" noGrp="1"/>
          </p:cNvSpPr>
          <p:nvPr/>
        </p:nvSpPr>
        <p:spPr>
          <a:xfrm xmlns:a="http://schemas.openxmlformats.org/drawingml/2006/main">
            <a:off x="6286500" y="2028825"/>
            <a:ext cx="5219700" cy="1152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0">
                <a:solidFill>
                  <a:srgbClr val="4E4C4E"/>
                </a:solidFill>
                <a:latin typeface="DejaVu Sans"/>
                <a:ea typeface="DejaVu Sans"/>
                <a:cs typeface="DejaVu Sans"/>
              </a:defRPr>
            </a:defPPr>
          </a:lstStyle>
          <a:p xmlns:a="http://schemas.openxmlformats.org/drawingml/2006/main">
            <a:pPr>
              <a:defRPr sz="2100" b="0">
                <a:solidFill>
                  <a:srgbClr val="4E4C4E"/>
                </a:solidFill>
                <a:latin typeface="DejaVu Sans"/>
                <a:ea typeface="DejaVu Sans"/>
                <a:cs typeface="DejaVu Sans"/>
              </a:defRPr>
            </a:pPr>
            <a:r>
              <a:rPr sz="2100" b="0">
                <a:solidFill>
                  <a:srgbClr val="4E4C4E"/>
                </a:solidFill>
                <a:latin typeface="DejaVu Sans"/>
                <a:ea typeface="DejaVu Sans"/>
                <a:cs typeface="DejaVu Sans"/>
              </a:rPr>
              <a:t>Check applicable mandates and federal contract clauses.</a:t>
            </a:r>
          </a:p>
        </p:txBody>
      </p:sp>
      <p:sp>
        <p:nvSpPr>
          <p:cNvPr id="4" name="">
            <a:extLst xmlns:a="http://schemas.openxmlformats.org/drawingml/2006/main">
              <a:ext uri="{FF2B5EF4-FFF2-40B4-BE49-F238E27FC236}">
                <a16:creationId xmlns:a16="http://schemas.microsoft.com/office/drawing/2014/main" id="{3F478CAB-EFEC-477B-93C2-7FBFC5682C83}"/>
              </a:ext>
            </a:extLst>
          </p:cNvPr>
          <p:cNvSpPr>
            <a:spLocks xmlns:a="http://schemas.openxmlformats.org/drawingml/2006/main" noGrp="1"/>
          </p:cNvSpPr>
          <p:nvPr/>
        </p:nvSpPr>
        <p:spPr>
          <a:xfrm xmlns:a="http://schemas.openxmlformats.org/drawingml/2006/main">
            <a:off x="6286500" y="3324225"/>
            <a:ext cx="5219700" cy="1152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0">
                <a:solidFill>
                  <a:srgbClr val="4E4C4E"/>
                </a:solidFill>
                <a:latin typeface="DejaVu Sans"/>
                <a:ea typeface="DejaVu Sans"/>
                <a:cs typeface="DejaVu Sans"/>
              </a:defRPr>
            </a:defPPr>
          </a:lstStyle>
          <a:p xmlns:a="http://schemas.openxmlformats.org/drawingml/2006/main">
            <a:pPr>
              <a:defRPr sz="2100" b="0">
                <a:solidFill>
                  <a:srgbClr val="4E4C4E"/>
                </a:solidFill>
                <a:latin typeface="DejaVu Sans"/>
                <a:ea typeface="DejaVu Sans"/>
                <a:cs typeface="DejaVu Sans"/>
              </a:defRPr>
            </a:pPr>
            <a:r>
              <a:rPr sz="2100" b="0">
                <a:solidFill>
                  <a:srgbClr val="4E4C4E"/>
                </a:solidFill>
                <a:latin typeface="DejaVu Sans"/>
                <a:ea typeface="DejaVu Sans"/>
                <a:cs typeface="DejaVu Sans"/>
              </a:rPr>
              <a:t>Enrolled employers generally create cases within 3 business days.</a:t>
            </a:r>
          </a:p>
        </p:txBody>
      </p:sp>
      <p:sp>
        <p:nvSpPr>
          <p:cNvPr id="5" name="">
            <a:extLst xmlns:a="http://schemas.openxmlformats.org/drawingml/2006/main">
              <a:ext uri="{FF2B5EF4-FFF2-40B4-BE49-F238E27FC236}">
                <a16:creationId xmlns:a16="http://schemas.microsoft.com/office/drawing/2014/main" id="{175AA841-450A-4AE6-A9B2-5E7F838F742A}"/>
              </a:ext>
            </a:extLst>
          </p:cNvPr>
          <p:cNvSpPr>
            <a:spLocks xmlns:a="http://schemas.openxmlformats.org/drawingml/2006/main" noGrp="1"/>
          </p:cNvSpPr>
          <p:nvPr/>
        </p:nvSpPr>
        <p:spPr>
          <a:xfrm xmlns:a="http://schemas.openxmlformats.org/drawingml/2006/main">
            <a:off x="6286500" y="4619625"/>
            <a:ext cx="5219700" cy="1152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0">
                <a:solidFill>
                  <a:srgbClr val="4E4C4E"/>
                </a:solidFill>
                <a:latin typeface="DejaVu Sans"/>
                <a:ea typeface="DejaVu Sans"/>
                <a:cs typeface="DejaVu Sans"/>
              </a:defRPr>
            </a:defPPr>
          </a:lstStyle>
          <a:p xmlns:a="http://schemas.openxmlformats.org/drawingml/2006/main">
            <a:pPr>
              <a:defRPr sz="2100" b="0">
                <a:solidFill>
                  <a:srgbClr val="4E4C4E"/>
                </a:solidFill>
                <a:latin typeface="DejaVu Sans"/>
                <a:ea typeface="DejaVu Sans"/>
                <a:cs typeface="DejaVu Sans"/>
              </a:defRPr>
            </a:pPr>
            <a:r>
              <a:rPr sz="2100" b="0">
                <a:solidFill>
                  <a:srgbClr val="4E4C4E"/>
                </a:solidFill>
                <a:latin typeface="DejaVu Sans"/>
                <a:ea typeface="DejaVu Sans"/>
                <a:cs typeface="DejaVu Sans"/>
              </a:rPr>
              <a:t>Remote review requires eligibility for the DHS alternative procedure.</a:t>
            </a:r>
          </a:p>
        </p:txBody>
      </p:sp>
      <p:sp>
        <p:nvSpPr>
          <p:cNvPr id="6" name="">
            <a:extLst xmlns:a="http://schemas.openxmlformats.org/drawingml/2006/main">
              <a:ext uri="{FF2B5EF4-FFF2-40B4-BE49-F238E27FC236}">
                <a16:creationId xmlns:a16="http://schemas.microsoft.com/office/drawing/2014/main" id="{DE5EF9FB-5E78-400B-A558-EEF515F18356}"/>
              </a:ext>
            </a:extLst>
          </p:cNvPr>
          <p:cNvSpPr>
            <a:spLocks xmlns:a="http://schemas.openxmlformats.org/drawingml/2006/main" noGrp="1"/>
          </p:cNvSpPr>
          <p:nvPr/>
        </p:nvSpPr>
        <p:spPr>
          <a:xfrm xmlns:a="http://schemas.openxmlformats.org/drawingml/2006/main">
            <a:off x="0" y="6362700"/>
            <a:ext cx="12192000" cy="495300"/>
          </a:xfrm>
          <a:prstGeom xmlns:a="http://schemas.openxmlformats.org/drawingml/2006/main" prst="rect">
            <a:avLst/>
          </a:prstGeom>
          <a:solidFill xmlns:a="http://schemas.openxmlformats.org/drawingml/2006/main">
            <a:srgbClr val="0D2240"/>
          </a:solidFill>
          <a:ln xmlns:a="http://schemas.openxmlformats.org/drawingml/2006/main" w="0">
            <a:noFill/>
          </a:ln>
        </p:spPr>
      </p:sp>
      <p:pic>
        <p:nvPicPr>
          <p:cNvPr id="7" name="">
            <a:extLst xmlns:a="http://schemas.openxmlformats.org/drawingml/2006/main">
              <a:ext uri="{FF2B5EF4-FFF2-40B4-BE49-F238E27FC236}">
                <a16:creationId xmlns:a16="http://schemas.microsoft.com/office/drawing/2014/main" id="{44573930-FCD1-422A-A9F9-6757246235BA}"/>
              </a:ext>
            </a:extLst>
          </p:cNvPr>
          <p:cNvPicPr>
            <a:picLocks xmlns:a="http://schemas.openxmlformats.org/drawingml/2006/main" noChangeAspect="1"/>
          </p:cNvPicPr>
          <p:nvPr/>
        </p:nvPicPr>
        <p:blipFill>
          <a:blip xmlns:r="http://schemas.openxmlformats.org/officeDocument/2006/relationships" xmlns:a="http://schemas.openxmlformats.org/drawingml/2006/main" r:embed="R6961dc9c960b4bab"/>
          <a:srcRect xmlns:a="http://schemas.openxmlformats.org/drawingml/2006/main" l="13145" t="5304" r="13022" b="39408"/>
          <a:stretch xmlns:a="http://schemas.openxmlformats.org/drawingml/2006/main"/>
        </p:blipFill>
        <p:spPr>
          <a:xfrm xmlns:a="http://schemas.openxmlformats.org/drawingml/2006/main">
            <a:off x="209550" y="6448425"/>
            <a:ext cx="809625" cy="314325"/>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390921CF-1CA6-4D81-B58D-8CAB6F0B300C}"/>
              </a:ext>
            </a:extLst>
          </p:cNvPr>
          <p:cNvSpPr>
            <a:spLocks xmlns:a="http://schemas.openxmlformats.org/drawingml/2006/main" noGrp="1"/>
          </p:cNvSpPr>
          <p:nvPr/>
        </p:nvSpPr>
        <p:spPr>
          <a:xfrm xmlns:a="http://schemas.openxmlformats.org/drawingml/2006/main">
            <a:off x="1304925" y="6486525"/>
            <a:ext cx="9715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975" b="0">
                <a:solidFill>
                  <a:srgbClr val="FFFFFF"/>
                </a:solidFill>
                <a:latin typeface="DejaVu Sans"/>
                <a:ea typeface="DejaVu Sans"/>
                <a:cs typeface="DejaVu Sans"/>
              </a:defRPr>
            </a:defPPr>
          </a:lstStyle>
          <a:p xmlns:a="http://schemas.openxmlformats.org/drawingml/2006/main">
            <a:pPr>
              <a:defRPr sz="975" b="0">
                <a:solidFill>
                  <a:srgbClr val="FFFFFF"/>
                </a:solidFill>
                <a:latin typeface="DejaVu Sans"/>
                <a:ea typeface="DejaVu Sans"/>
                <a:cs typeface="DejaVu Sans"/>
              </a:defRPr>
            </a:pPr>
            <a:r>
              <a:rPr sz="975" b="0">
                <a:solidFill>
                  <a:srgbClr val="FFFFFF"/>
                </a:solidFill>
                <a:latin typeface="DejaVu Sans"/>
                <a:ea typeface="DejaVu Sans"/>
                <a:cs typeface="DejaVu Sans"/>
              </a:rPr>
              <a:t>USCIS M-274; E-Verify User Manual; 8 C.F.R. § 274a.2</a:t>
            </a:r>
          </a:p>
        </p:txBody>
      </p:sp>
      <p:sp>
        <p:nvSpPr>
          <p:cNvPr id="9" name="">
            <a:extLst xmlns:a="http://schemas.openxmlformats.org/drawingml/2006/main">
              <a:ext uri="{FF2B5EF4-FFF2-40B4-BE49-F238E27FC236}">
                <a16:creationId xmlns:a16="http://schemas.microsoft.com/office/drawing/2014/main" id="{4C9278A3-3068-4FCF-966D-8E7FEB963B7D}"/>
              </a:ext>
            </a:extLst>
          </p:cNvPr>
          <p:cNvSpPr>
            <a:spLocks xmlns:a="http://schemas.openxmlformats.org/drawingml/2006/main" noGrp="1"/>
          </p:cNvSpPr>
          <p:nvPr/>
        </p:nvSpPr>
        <p:spPr>
          <a:xfrm xmlns:a="http://schemas.openxmlformats.org/drawingml/2006/main">
            <a:off x="11287125" y="6477000"/>
            <a:ext cx="523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FFFFFF"/>
                </a:solidFill>
                <a:latin typeface="DejaVu Sans"/>
                <a:ea typeface="DejaVu Sans"/>
                <a:cs typeface="DejaVu Sans"/>
              </a:defRPr>
            </a:defPPr>
          </a:lstStyle>
          <a:p xmlns:a="http://schemas.openxmlformats.org/drawingml/2006/main">
            <a:pPr>
              <a:defRPr sz="1200" b="0">
                <a:solidFill>
                  <a:srgbClr val="FFFFFF"/>
                </a:solidFill>
                <a:latin typeface="DejaVu Sans"/>
                <a:ea typeface="DejaVu Sans"/>
                <a:cs typeface="DejaVu Sans"/>
              </a:defRPr>
            </a:pPr>
            <a:r>
              <a:rPr sz="1200" b="0">
                <a:solidFill>
                  <a:srgbClr val="FFFFFF"/>
                </a:solidFill>
                <a:latin typeface="DejaVu Sans"/>
                <a:ea typeface="DejaVu Sans"/>
                <a:cs typeface="DejaVu Sans"/>
              </a:rPr>
              <a:t>35</a:t>
            </a:r>
          </a:p>
        </p:txBody>
      </p:sp>
    </p:spTree>
    <p:extLst>
      <p:ext uri="{BB962C8B-B14F-4D97-AF65-F5344CB8AC3E}">
        <p14:creationId xmlns:p14="http://schemas.microsoft.com/office/powerpoint/2010/main" val="1687291559"/>
      </p:ext>
    </p:extLst>
  </p:cSld>
</p:sld>
</file>

<file path=ppt/slides/slide36.xml><?xml version="1.0" encoding="utf-8"?>
<p:sld xmlns:p="http://schemas.openxmlformats.org/presentationml/2006/main">
  <p:cSld>
    <p:bg>
      <p:bgPr>
        <a:solidFill xmlns:a="http://schemas.openxmlformats.org/drawingml/2006/main">
          <a:srgbClr val="0D224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63CBEE78-B11D-4D3B-AB0B-F13D9AF9A6F2}"/>
              </a:ext>
            </a:extLst>
          </p:cNvPr>
          <p:cNvSpPr>
            <a:spLocks xmlns:a="http://schemas.openxmlformats.org/drawingml/2006/main" noGrp="1"/>
          </p:cNvSpPr>
          <p:nvPr/>
        </p:nvSpPr>
        <p:spPr>
          <a:xfrm xmlns:a="http://schemas.openxmlformats.org/drawingml/2006/main">
            <a:off x="647700" y="457200"/>
            <a:ext cx="10906125"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150" b="1">
                <a:solidFill>
                  <a:srgbClr val="FFFFFF"/>
                </a:solidFill>
                <a:latin typeface="DejaVu Sans"/>
                <a:ea typeface="DejaVu Sans"/>
                <a:cs typeface="DejaVu Sans"/>
              </a:defRPr>
            </a:defPPr>
          </a:lstStyle>
          <a:p xmlns:a="http://schemas.openxmlformats.org/drawingml/2006/main">
            <a:pPr>
              <a:defRPr sz="3150" b="1">
                <a:solidFill>
                  <a:srgbClr val="FFFFFF"/>
                </a:solidFill>
                <a:latin typeface="DejaVu Sans"/>
                <a:ea typeface="DejaVu Sans"/>
                <a:cs typeface="DejaVu Sans"/>
              </a:defRPr>
            </a:pPr>
            <a:r>
              <a:rPr sz="3150" b="1">
                <a:solidFill>
                  <a:srgbClr val="FFFFFF"/>
                </a:solidFill>
                <a:latin typeface="DejaVu Sans"/>
                <a:ea typeface="DejaVu Sans"/>
                <a:cs typeface="DejaVu Sans"/>
              </a:rPr>
              <a:t>Questions and municipal examples</a:t>
            </a:r>
          </a:p>
        </p:txBody>
      </p:sp>
      <p:sp>
        <p:nvSpPr>
          <p:cNvPr id="2" name="">
            <a:extLst xmlns:a="http://schemas.openxmlformats.org/drawingml/2006/main">
              <a:ext uri="{FF2B5EF4-FFF2-40B4-BE49-F238E27FC236}">
                <a16:creationId xmlns:a16="http://schemas.microsoft.com/office/drawing/2014/main" id="{303A26A8-8C6C-4F2F-B391-730241764C51}"/>
              </a:ext>
            </a:extLst>
          </p:cNvPr>
          <p:cNvSpPr>
            <a:spLocks xmlns:a="http://schemas.openxmlformats.org/drawingml/2006/main" noGrp="1"/>
          </p:cNvSpPr>
          <p:nvPr/>
        </p:nvSpPr>
        <p:spPr>
          <a:xfrm xmlns:a="http://schemas.openxmlformats.org/drawingml/2006/main">
            <a:off x="685800" y="1924050"/>
            <a:ext cx="762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700" b="1">
                <a:solidFill>
                  <a:srgbClr val="93B7DA"/>
                </a:solidFill>
                <a:latin typeface="DejaVu Sans"/>
                <a:ea typeface="DejaVu Sans"/>
                <a:cs typeface="DejaVu Sans"/>
              </a:defRPr>
            </a:defPPr>
          </a:lstStyle>
          <a:p xmlns:a="http://schemas.openxmlformats.org/drawingml/2006/main">
            <a:pPr>
              <a:defRPr sz="2700" b="1">
                <a:solidFill>
                  <a:srgbClr val="93B7DA"/>
                </a:solidFill>
                <a:latin typeface="DejaVu Sans"/>
                <a:ea typeface="DejaVu Sans"/>
                <a:cs typeface="DejaVu Sans"/>
              </a:defRPr>
            </a:pPr>
            <a:r>
              <a:rPr sz="2700" b="1">
                <a:solidFill>
                  <a:srgbClr val="93B7DA"/>
                </a:solidFill>
                <a:latin typeface="DejaVu Sans"/>
                <a:ea typeface="DejaVu Sans"/>
                <a:cs typeface="DejaVu Sans"/>
              </a:rPr>
              <a:t>01</a:t>
            </a:r>
          </a:p>
        </p:txBody>
      </p:sp>
      <p:sp>
        <p:nvSpPr>
          <p:cNvPr id="3" name="">
            <a:extLst xmlns:a="http://schemas.openxmlformats.org/drawingml/2006/main">
              <a:ext uri="{FF2B5EF4-FFF2-40B4-BE49-F238E27FC236}">
                <a16:creationId xmlns:a16="http://schemas.microsoft.com/office/drawing/2014/main" id="{A88509CF-35F9-4544-B21F-98F8400817D1}"/>
              </a:ext>
            </a:extLst>
          </p:cNvPr>
          <p:cNvSpPr>
            <a:spLocks xmlns:a="http://schemas.openxmlformats.org/drawingml/2006/main" noGrp="1"/>
          </p:cNvSpPr>
          <p:nvPr/>
        </p:nvSpPr>
        <p:spPr>
          <a:xfrm xmlns:a="http://schemas.openxmlformats.org/drawingml/2006/main">
            <a:off x="1676400" y="1971675"/>
            <a:ext cx="9810750"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75" b="0">
                <a:solidFill>
                  <a:srgbClr val="FFFFFF"/>
                </a:solidFill>
                <a:latin typeface="DejaVu Sans"/>
                <a:ea typeface="DejaVu Sans"/>
                <a:cs typeface="DejaVu Sans"/>
              </a:defRPr>
            </a:defPPr>
          </a:lstStyle>
          <a:p xmlns:a="http://schemas.openxmlformats.org/drawingml/2006/main">
            <a:pPr>
              <a:defRPr sz="2175" b="0">
                <a:solidFill>
                  <a:srgbClr val="FFFFFF"/>
                </a:solidFill>
                <a:latin typeface="DejaVu Sans"/>
                <a:ea typeface="DejaVu Sans"/>
                <a:cs typeface="DejaVu Sans"/>
              </a:defRPr>
            </a:pPr>
            <a:r>
              <a:rPr sz="2175" b="0">
                <a:solidFill>
                  <a:srgbClr val="FFFFFF"/>
                </a:solidFill>
                <a:latin typeface="DejaVu Sans"/>
                <a:ea typeface="DejaVu Sans"/>
                <a:cs typeface="DejaVu Sans"/>
              </a:rPr>
              <a:t>Which classification deserves a closer review?</a:t>
            </a:r>
          </a:p>
        </p:txBody>
      </p:sp>
      <p:sp>
        <p:nvSpPr>
          <p:cNvPr id="4" name="">
            <a:extLst xmlns:a="http://schemas.openxmlformats.org/drawingml/2006/main">
              <a:ext uri="{FF2B5EF4-FFF2-40B4-BE49-F238E27FC236}">
                <a16:creationId xmlns:a16="http://schemas.microsoft.com/office/drawing/2014/main" id="{6F503097-73D6-4C59-A677-F13A26A7F3C1}"/>
              </a:ext>
            </a:extLst>
          </p:cNvPr>
          <p:cNvSpPr>
            <a:spLocks xmlns:a="http://schemas.openxmlformats.org/drawingml/2006/main" noGrp="1"/>
          </p:cNvSpPr>
          <p:nvPr/>
        </p:nvSpPr>
        <p:spPr>
          <a:xfrm xmlns:a="http://schemas.openxmlformats.org/drawingml/2006/main">
            <a:off x="685800" y="2905125"/>
            <a:ext cx="762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700" b="1">
                <a:solidFill>
                  <a:srgbClr val="93B7DA"/>
                </a:solidFill>
                <a:latin typeface="DejaVu Sans"/>
                <a:ea typeface="DejaVu Sans"/>
                <a:cs typeface="DejaVu Sans"/>
              </a:defRPr>
            </a:defPPr>
          </a:lstStyle>
          <a:p xmlns:a="http://schemas.openxmlformats.org/drawingml/2006/main">
            <a:pPr>
              <a:defRPr sz="2700" b="1">
                <a:solidFill>
                  <a:srgbClr val="93B7DA"/>
                </a:solidFill>
                <a:latin typeface="DejaVu Sans"/>
                <a:ea typeface="DejaVu Sans"/>
                <a:cs typeface="DejaVu Sans"/>
              </a:defRPr>
            </a:pPr>
            <a:r>
              <a:rPr sz="2700" b="1">
                <a:solidFill>
                  <a:srgbClr val="93B7DA"/>
                </a:solidFill>
                <a:latin typeface="DejaVu Sans"/>
                <a:ea typeface="DejaVu Sans"/>
                <a:cs typeface="DejaVu Sans"/>
              </a:rPr>
              <a:t>02</a:t>
            </a:r>
          </a:p>
        </p:txBody>
      </p:sp>
      <p:sp>
        <p:nvSpPr>
          <p:cNvPr id="5" name="">
            <a:extLst xmlns:a="http://schemas.openxmlformats.org/drawingml/2006/main">
              <a:ext uri="{FF2B5EF4-FFF2-40B4-BE49-F238E27FC236}">
                <a16:creationId xmlns:a16="http://schemas.microsoft.com/office/drawing/2014/main" id="{6B88208D-334C-4160-AAFA-D1610929DDA5}"/>
              </a:ext>
            </a:extLst>
          </p:cNvPr>
          <p:cNvSpPr>
            <a:spLocks xmlns:a="http://schemas.openxmlformats.org/drawingml/2006/main" noGrp="1"/>
          </p:cNvSpPr>
          <p:nvPr/>
        </p:nvSpPr>
        <p:spPr>
          <a:xfrm xmlns:a="http://schemas.openxmlformats.org/drawingml/2006/main">
            <a:off x="1676400" y="2952750"/>
            <a:ext cx="9810750"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75" b="0">
                <a:solidFill>
                  <a:srgbClr val="FFFFFF"/>
                </a:solidFill>
                <a:latin typeface="DejaVu Sans"/>
                <a:ea typeface="DejaVu Sans"/>
                <a:cs typeface="DejaVu Sans"/>
              </a:defRPr>
            </a:defPPr>
          </a:lstStyle>
          <a:p xmlns:a="http://schemas.openxmlformats.org/drawingml/2006/main">
            <a:pPr>
              <a:defRPr sz="2175" b="0">
                <a:solidFill>
                  <a:srgbClr val="FFFFFF"/>
                </a:solidFill>
                <a:latin typeface="DejaVu Sans"/>
                <a:ea typeface="DejaVu Sans"/>
                <a:cs typeface="DejaVu Sans"/>
              </a:defRPr>
            </a:pPr>
            <a:r>
              <a:rPr sz="2175" b="0">
                <a:solidFill>
                  <a:srgbClr val="FFFFFF"/>
                </a:solidFill>
                <a:latin typeface="DejaVu Sans"/>
                <a:ea typeface="DejaVu Sans"/>
                <a:cs typeface="DejaVu Sans"/>
              </a:rPr>
              <a:t>Where does work occur outside the timekeeping system?</a:t>
            </a:r>
          </a:p>
        </p:txBody>
      </p:sp>
      <p:sp>
        <p:nvSpPr>
          <p:cNvPr id="6" name="">
            <a:extLst xmlns:a="http://schemas.openxmlformats.org/drawingml/2006/main">
              <a:ext uri="{FF2B5EF4-FFF2-40B4-BE49-F238E27FC236}">
                <a16:creationId xmlns:a16="http://schemas.microsoft.com/office/drawing/2014/main" id="{853D14E5-63F3-40F8-9796-FB7EE0C1441F}"/>
              </a:ext>
            </a:extLst>
          </p:cNvPr>
          <p:cNvSpPr>
            <a:spLocks xmlns:a="http://schemas.openxmlformats.org/drawingml/2006/main" noGrp="1"/>
          </p:cNvSpPr>
          <p:nvPr/>
        </p:nvSpPr>
        <p:spPr>
          <a:xfrm xmlns:a="http://schemas.openxmlformats.org/drawingml/2006/main">
            <a:off x="685800" y="3886200"/>
            <a:ext cx="762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700" b="1">
                <a:solidFill>
                  <a:srgbClr val="93B7DA"/>
                </a:solidFill>
                <a:latin typeface="DejaVu Sans"/>
                <a:ea typeface="DejaVu Sans"/>
                <a:cs typeface="DejaVu Sans"/>
              </a:defRPr>
            </a:defPPr>
          </a:lstStyle>
          <a:p xmlns:a="http://schemas.openxmlformats.org/drawingml/2006/main">
            <a:pPr>
              <a:defRPr sz="2700" b="1">
                <a:solidFill>
                  <a:srgbClr val="93B7DA"/>
                </a:solidFill>
                <a:latin typeface="DejaVu Sans"/>
                <a:ea typeface="DejaVu Sans"/>
                <a:cs typeface="DejaVu Sans"/>
              </a:defRPr>
            </a:pPr>
            <a:r>
              <a:rPr sz="2700" b="1">
                <a:solidFill>
                  <a:srgbClr val="93B7DA"/>
                </a:solidFill>
                <a:latin typeface="DejaVu Sans"/>
                <a:ea typeface="DejaVu Sans"/>
                <a:cs typeface="DejaVu Sans"/>
              </a:rPr>
              <a:t>03</a:t>
            </a:r>
          </a:p>
        </p:txBody>
      </p:sp>
      <p:sp>
        <p:nvSpPr>
          <p:cNvPr id="7" name="">
            <a:extLst xmlns:a="http://schemas.openxmlformats.org/drawingml/2006/main">
              <a:ext uri="{FF2B5EF4-FFF2-40B4-BE49-F238E27FC236}">
                <a16:creationId xmlns:a16="http://schemas.microsoft.com/office/drawing/2014/main" id="{D9EF375E-39DC-4C46-AD7B-BEEC1019054F}"/>
              </a:ext>
            </a:extLst>
          </p:cNvPr>
          <p:cNvSpPr>
            <a:spLocks xmlns:a="http://schemas.openxmlformats.org/drawingml/2006/main" noGrp="1"/>
          </p:cNvSpPr>
          <p:nvPr/>
        </p:nvSpPr>
        <p:spPr>
          <a:xfrm xmlns:a="http://schemas.openxmlformats.org/drawingml/2006/main">
            <a:off x="1676400" y="3933825"/>
            <a:ext cx="9810750"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75" b="0">
                <a:solidFill>
                  <a:srgbClr val="FFFFFF"/>
                </a:solidFill>
                <a:latin typeface="DejaVu Sans"/>
                <a:ea typeface="DejaVu Sans"/>
                <a:cs typeface="DejaVu Sans"/>
              </a:defRPr>
            </a:defPPr>
          </a:lstStyle>
          <a:p xmlns:a="http://schemas.openxmlformats.org/drawingml/2006/main">
            <a:pPr>
              <a:defRPr sz="2175" b="0">
                <a:solidFill>
                  <a:srgbClr val="FFFFFF"/>
                </a:solidFill>
                <a:latin typeface="DejaVu Sans"/>
                <a:ea typeface="DejaVu Sans"/>
                <a:cs typeface="DejaVu Sans"/>
              </a:defRPr>
            </a:pPr>
            <a:r>
              <a:rPr sz="2175" b="0">
                <a:solidFill>
                  <a:srgbClr val="FFFFFF"/>
                </a:solidFill>
                <a:latin typeface="DejaVu Sans"/>
                <a:ea typeface="DejaVu Sans"/>
                <a:cs typeface="DejaVu Sans"/>
              </a:rPr>
              <a:t>Are comp-time balances supported by the right agreements?</a:t>
            </a:r>
          </a:p>
        </p:txBody>
      </p:sp>
      <p:sp>
        <p:nvSpPr>
          <p:cNvPr id="8" name="">
            <a:extLst xmlns:a="http://schemas.openxmlformats.org/drawingml/2006/main">
              <a:ext uri="{FF2B5EF4-FFF2-40B4-BE49-F238E27FC236}">
                <a16:creationId xmlns:a16="http://schemas.microsoft.com/office/drawing/2014/main" id="{1D6C34C5-E1FD-4FBC-9733-43354450049A}"/>
              </a:ext>
            </a:extLst>
          </p:cNvPr>
          <p:cNvSpPr>
            <a:spLocks xmlns:a="http://schemas.openxmlformats.org/drawingml/2006/main" noGrp="1"/>
          </p:cNvSpPr>
          <p:nvPr/>
        </p:nvSpPr>
        <p:spPr>
          <a:xfrm xmlns:a="http://schemas.openxmlformats.org/drawingml/2006/main">
            <a:off x="685800" y="4867275"/>
            <a:ext cx="762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700" b="1">
                <a:solidFill>
                  <a:srgbClr val="93B7DA"/>
                </a:solidFill>
                <a:latin typeface="DejaVu Sans"/>
                <a:ea typeface="DejaVu Sans"/>
                <a:cs typeface="DejaVu Sans"/>
              </a:defRPr>
            </a:defPPr>
          </a:lstStyle>
          <a:p xmlns:a="http://schemas.openxmlformats.org/drawingml/2006/main">
            <a:pPr>
              <a:defRPr sz="2700" b="1">
                <a:solidFill>
                  <a:srgbClr val="93B7DA"/>
                </a:solidFill>
                <a:latin typeface="DejaVu Sans"/>
                <a:ea typeface="DejaVu Sans"/>
                <a:cs typeface="DejaVu Sans"/>
              </a:defRPr>
            </a:pPr>
            <a:r>
              <a:rPr sz="2700" b="1">
                <a:solidFill>
                  <a:srgbClr val="93B7DA"/>
                </a:solidFill>
                <a:latin typeface="DejaVu Sans"/>
                <a:ea typeface="DejaVu Sans"/>
                <a:cs typeface="DejaVu Sans"/>
              </a:rPr>
              <a:t>04</a:t>
            </a:r>
          </a:p>
        </p:txBody>
      </p:sp>
      <p:sp>
        <p:nvSpPr>
          <p:cNvPr id="9" name="">
            <a:extLst xmlns:a="http://schemas.openxmlformats.org/drawingml/2006/main">
              <a:ext uri="{FF2B5EF4-FFF2-40B4-BE49-F238E27FC236}">
                <a16:creationId xmlns:a16="http://schemas.microsoft.com/office/drawing/2014/main" id="{8477390D-2578-4723-B8E1-ACD7187FA9B5}"/>
              </a:ext>
            </a:extLst>
          </p:cNvPr>
          <p:cNvSpPr>
            <a:spLocks xmlns:a="http://schemas.openxmlformats.org/drawingml/2006/main" noGrp="1"/>
          </p:cNvSpPr>
          <p:nvPr/>
        </p:nvSpPr>
        <p:spPr>
          <a:xfrm xmlns:a="http://schemas.openxmlformats.org/drawingml/2006/main">
            <a:off x="1676400" y="4914900"/>
            <a:ext cx="9810750"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75" b="0">
                <a:solidFill>
                  <a:srgbClr val="FFFFFF"/>
                </a:solidFill>
                <a:latin typeface="DejaVu Sans"/>
                <a:ea typeface="DejaVu Sans"/>
                <a:cs typeface="DejaVu Sans"/>
              </a:defRPr>
            </a:defPPr>
          </a:lstStyle>
          <a:p xmlns:a="http://schemas.openxmlformats.org/drawingml/2006/main">
            <a:pPr>
              <a:defRPr sz="2175" b="0">
                <a:solidFill>
                  <a:srgbClr val="FFFFFF"/>
                </a:solidFill>
                <a:latin typeface="DejaVu Sans"/>
                <a:ea typeface="DejaVu Sans"/>
                <a:cs typeface="DejaVu Sans"/>
              </a:defRPr>
            </a:pPr>
            <a:r>
              <a:rPr sz="2175" b="0">
                <a:solidFill>
                  <a:srgbClr val="FFFFFF"/>
                </a:solidFill>
                <a:latin typeface="DejaVu Sans"/>
                <a:ea typeface="DejaVu Sans"/>
                <a:cs typeface="DejaVu Sans"/>
              </a:rPr>
              <a:t>Can payroll identify the FLSA-required premium?</a:t>
            </a:r>
          </a:p>
        </p:txBody>
      </p:sp>
      <p:sp>
        <p:nvSpPr>
          <p:cNvPr id="10" name="">
            <a:extLst xmlns:a="http://schemas.openxmlformats.org/drawingml/2006/main">
              <a:ext uri="{FF2B5EF4-FFF2-40B4-BE49-F238E27FC236}">
                <a16:creationId xmlns:a16="http://schemas.microsoft.com/office/drawing/2014/main" id="{F542B7FD-5A4B-4D46-8400-EAC685E0B1BE}"/>
              </a:ext>
            </a:extLst>
          </p:cNvPr>
          <p:cNvSpPr>
            <a:spLocks xmlns:a="http://schemas.openxmlformats.org/drawingml/2006/main" noGrp="1"/>
          </p:cNvSpPr>
          <p:nvPr/>
        </p:nvSpPr>
        <p:spPr>
          <a:xfrm xmlns:a="http://schemas.openxmlformats.org/drawingml/2006/main">
            <a:off x="0" y="6362700"/>
            <a:ext cx="12192000" cy="495300"/>
          </a:xfrm>
          <a:prstGeom xmlns:a="http://schemas.openxmlformats.org/drawingml/2006/main" prst="rect">
            <a:avLst/>
          </a:prstGeom>
          <a:solidFill xmlns:a="http://schemas.openxmlformats.org/drawingml/2006/main">
            <a:srgbClr val="0D2240"/>
          </a:solidFill>
          <a:ln xmlns:a="http://schemas.openxmlformats.org/drawingml/2006/main" w="0">
            <a:noFill/>
          </a:ln>
        </p:spPr>
      </p:sp>
      <p:pic>
        <p:nvPicPr>
          <p:cNvPr id="11" name="">
            <a:extLst xmlns:a="http://schemas.openxmlformats.org/drawingml/2006/main">
              <a:ext uri="{FF2B5EF4-FFF2-40B4-BE49-F238E27FC236}">
                <a16:creationId xmlns:a16="http://schemas.microsoft.com/office/drawing/2014/main" id="{D122165F-7DA0-4F00-B754-982CD83E3AD3}"/>
              </a:ext>
            </a:extLst>
          </p:cNvPr>
          <p:cNvPicPr>
            <a:picLocks xmlns:a="http://schemas.openxmlformats.org/drawingml/2006/main" noChangeAspect="1"/>
          </p:cNvPicPr>
          <p:nvPr/>
        </p:nvPicPr>
        <p:blipFill>
          <a:blip xmlns:r="http://schemas.openxmlformats.org/officeDocument/2006/relationships" xmlns:a="http://schemas.openxmlformats.org/drawingml/2006/main" r:embed="Ra411dd9b649749e0"/>
          <a:srcRect xmlns:a="http://schemas.openxmlformats.org/drawingml/2006/main" l="13145" t="5304" r="13022" b="39408"/>
          <a:stretch xmlns:a="http://schemas.openxmlformats.org/drawingml/2006/main"/>
        </p:blipFill>
        <p:spPr>
          <a:xfrm xmlns:a="http://schemas.openxmlformats.org/drawingml/2006/main">
            <a:off x="209550" y="6448425"/>
            <a:ext cx="809625" cy="314325"/>
          </a:xfrm>
          <a:prstGeom xmlns:a="http://schemas.openxmlformats.org/drawingml/2006/main" prst="rect">
            <a:avLst/>
          </a:prstGeom>
        </p:spPr>
      </p:pic>
      <p:sp>
        <p:nvSpPr>
          <p:cNvPr id="12" name="">
            <a:extLst xmlns:a="http://schemas.openxmlformats.org/drawingml/2006/main">
              <a:ext uri="{FF2B5EF4-FFF2-40B4-BE49-F238E27FC236}">
                <a16:creationId xmlns:a16="http://schemas.microsoft.com/office/drawing/2014/main" id="{8A3B0419-EC9E-4908-9AF6-CF8BC81993B1}"/>
              </a:ext>
            </a:extLst>
          </p:cNvPr>
          <p:cNvSpPr>
            <a:spLocks xmlns:a="http://schemas.openxmlformats.org/drawingml/2006/main" noGrp="1"/>
          </p:cNvSpPr>
          <p:nvPr/>
        </p:nvSpPr>
        <p:spPr>
          <a:xfrm xmlns:a="http://schemas.openxmlformats.org/drawingml/2006/main">
            <a:off x="11287125" y="6477000"/>
            <a:ext cx="523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FFFFFF"/>
                </a:solidFill>
                <a:latin typeface="DejaVu Sans"/>
                <a:ea typeface="DejaVu Sans"/>
                <a:cs typeface="DejaVu Sans"/>
              </a:defRPr>
            </a:defPPr>
          </a:lstStyle>
          <a:p xmlns:a="http://schemas.openxmlformats.org/drawingml/2006/main">
            <a:pPr>
              <a:defRPr sz="1200" b="0">
                <a:solidFill>
                  <a:srgbClr val="FFFFFF"/>
                </a:solidFill>
                <a:latin typeface="DejaVu Sans"/>
                <a:ea typeface="DejaVu Sans"/>
                <a:cs typeface="DejaVu Sans"/>
              </a:defRPr>
            </a:pPr>
            <a:r>
              <a:rPr sz="1200" b="0">
                <a:solidFill>
                  <a:srgbClr val="FFFFFF"/>
                </a:solidFill>
                <a:latin typeface="DejaVu Sans"/>
                <a:ea typeface="DejaVu Sans"/>
                <a:cs typeface="DejaVu Sans"/>
              </a:rPr>
              <a:t>36</a:t>
            </a:r>
          </a:p>
        </p:txBody>
      </p:sp>
    </p:spTree>
    <p:extLst>
      <p:ext uri="{BB962C8B-B14F-4D97-AF65-F5344CB8AC3E}">
        <p14:creationId xmlns:p14="http://schemas.microsoft.com/office/powerpoint/2010/main" val="1925132901"/>
      </p:ext>
    </p:extLst>
  </p:cSld>
</p:sld>
</file>

<file path=ppt/slides/slide3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D4715734-E686-4EEE-8E1F-66C4F3283A7D}"/>
              </a:ext>
            </a:extLst>
          </p:cNvPr>
          <p:cNvSpPr>
            <a:spLocks xmlns:a="http://schemas.openxmlformats.org/drawingml/2006/main" noGrp="1"/>
          </p:cNvSpPr>
          <p:nvPr/>
        </p:nvSpPr>
        <p:spPr>
          <a:xfrm xmlns:a="http://schemas.openxmlformats.org/drawingml/2006/main">
            <a:off x="647700" y="457200"/>
            <a:ext cx="10906125"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150" b="1">
                <a:solidFill>
                  <a:srgbClr val="4E4C4E"/>
                </a:solidFill>
                <a:latin typeface="DejaVu Sans"/>
                <a:ea typeface="DejaVu Sans"/>
                <a:cs typeface="DejaVu Sans"/>
              </a:defRPr>
            </a:defPPr>
          </a:lstStyle>
          <a:p xmlns:a="http://schemas.openxmlformats.org/drawingml/2006/main">
            <a:pPr>
              <a:defRPr sz="3150" b="1">
                <a:solidFill>
                  <a:srgbClr val="4E4C4E"/>
                </a:solidFill>
                <a:latin typeface="DejaVu Sans"/>
                <a:ea typeface="DejaVu Sans"/>
                <a:cs typeface="DejaVu Sans"/>
              </a:defRPr>
            </a:pPr>
            <a:r>
              <a:rPr sz="3150" b="1">
                <a:solidFill>
                  <a:srgbClr val="4E4C4E"/>
                </a:solidFill>
                <a:latin typeface="DejaVu Sans"/>
                <a:ea typeface="DejaVu Sans"/>
                <a:cs typeface="DejaVu Sans"/>
              </a:rPr>
              <a:t>Reference materials: wage and hour</a:t>
            </a:r>
          </a:p>
        </p:txBody>
      </p:sp>
      <p:sp>
        <p:nvSpPr>
          <p:cNvPr id="2" name="">
            <a:extLst xmlns:a="http://schemas.openxmlformats.org/drawingml/2006/main">
              <a:ext uri="{FF2B5EF4-FFF2-40B4-BE49-F238E27FC236}">
                <a16:creationId xmlns:a16="http://schemas.microsoft.com/office/drawing/2014/main" id="{AB9C84BB-56B2-4D1C-BAB8-387A912E081C}"/>
              </a:ext>
            </a:extLst>
          </p:cNvPr>
          <p:cNvSpPr>
            <a:spLocks xmlns:a="http://schemas.openxmlformats.org/drawingml/2006/main" noGrp="1"/>
          </p:cNvSpPr>
          <p:nvPr/>
        </p:nvSpPr>
        <p:spPr>
          <a:xfrm xmlns:a="http://schemas.openxmlformats.org/drawingml/2006/main">
            <a:off x="685800" y="2000250"/>
            <a:ext cx="10668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0">
                <a:solidFill>
                  <a:srgbClr val="4E4C4E"/>
                </a:solidFill>
                <a:latin typeface="DejaVu Sans"/>
                <a:ea typeface="DejaVu Sans"/>
                <a:cs typeface="DejaVu Sans"/>
              </a:defRPr>
            </a:defPPr>
          </a:lstStyle>
          <a:p xmlns:a="http://schemas.openxmlformats.org/drawingml/2006/main">
            <a:pPr>
              <a:defRPr sz="2100" b="0">
                <a:solidFill>
                  <a:srgbClr val="4E4C4E"/>
                </a:solidFill>
                <a:latin typeface="DejaVu Sans"/>
                <a:ea typeface="DejaVu Sans"/>
                <a:cs typeface="DejaVu Sans"/>
              </a:defRPr>
            </a:pPr>
            <a:r>
              <a:rPr sz="2100" b="0">
                <a:solidFill>
                  <a:srgbClr val="4E4C4E"/>
                </a:solidFill>
                <a:latin typeface="DejaVu Sans"/>
                <a:ea typeface="DejaVu Sans"/>
                <a:cs typeface="DejaVu Sans"/>
              </a:rPr>
              <a:t>FLSA: 29 U.S.C. §§ 203, 206–207, 213, 216, 255, 260</a:t>
            </a:r>
          </a:p>
        </p:txBody>
      </p:sp>
      <p:sp>
        <p:nvSpPr>
          <p:cNvPr id="3" name="">
            <a:extLst xmlns:a="http://schemas.openxmlformats.org/drawingml/2006/main">
              <a:ext uri="{FF2B5EF4-FFF2-40B4-BE49-F238E27FC236}">
                <a16:creationId xmlns:a16="http://schemas.microsoft.com/office/drawing/2014/main" id="{44D0887B-30D6-4265-886D-124F0504F5E6}"/>
              </a:ext>
            </a:extLst>
          </p:cNvPr>
          <p:cNvSpPr>
            <a:spLocks xmlns:a="http://schemas.openxmlformats.org/drawingml/2006/main" noGrp="1"/>
          </p:cNvSpPr>
          <p:nvPr/>
        </p:nvSpPr>
        <p:spPr>
          <a:xfrm xmlns:a="http://schemas.openxmlformats.org/drawingml/2006/main">
            <a:off x="685800" y="2943225"/>
            <a:ext cx="10668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0">
                <a:solidFill>
                  <a:srgbClr val="4E4C4E"/>
                </a:solidFill>
                <a:latin typeface="DejaVu Sans"/>
                <a:ea typeface="DejaVu Sans"/>
                <a:cs typeface="DejaVu Sans"/>
              </a:defRPr>
            </a:defPPr>
          </a:lstStyle>
          <a:p xmlns:a="http://schemas.openxmlformats.org/drawingml/2006/main">
            <a:pPr>
              <a:defRPr sz="2100" b="0">
                <a:solidFill>
                  <a:srgbClr val="4E4C4E"/>
                </a:solidFill>
                <a:latin typeface="DejaVu Sans"/>
                <a:ea typeface="DejaVu Sans"/>
                <a:cs typeface="DejaVu Sans"/>
              </a:defRPr>
            </a:pPr>
            <a:r>
              <a:rPr sz="2100" b="0">
                <a:solidFill>
                  <a:srgbClr val="4E4C4E"/>
                </a:solidFill>
                <a:latin typeface="DejaVu Sans"/>
                <a:ea typeface="DejaVu Sans"/>
                <a:cs typeface="DejaVu Sans"/>
              </a:rPr>
              <a:t>Exemptions: 29 C.F.R. pt. 541</a:t>
            </a:r>
          </a:p>
        </p:txBody>
      </p:sp>
      <p:sp>
        <p:nvSpPr>
          <p:cNvPr id="4" name="">
            <a:extLst xmlns:a="http://schemas.openxmlformats.org/drawingml/2006/main">
              <a:ext uri="{FF2B5EF4-FFF2-40B4-BE49-F238E27FC236}">
                <a16:creationId xmlns:a16="http://schemas.microsoft.com/office/drawing/2014/main" id="{7D326F3F-1BB2-4898-975C-C8EBB9892876}"/>
              </a:ext>
            </a:extLst>
          </p:cNvPr>
          <p:cNvSpPr>
            <a:spLocks xmlns:a="http://schemas.openxmlformats.org/drawingml/2006/main" noGrp="1"/>
          </p:cNvSpPr>
          <p:nvPr/>
        </p:nvSpPr>
        <p:spPr>
          <a:xfrm xmlns:a="http://schemas.openxmlformats.org/drawingml/2006/main">
            <a:off x="685800" y="3886200"/>
            <a:ext cx="10668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0">
                <a:solidFill>
                  <a:srgbClr val="4E4C4E"/>
                </a:solidFill>
                <a:latin typeface="DejaVu Sans"/>
                <a:ea typeface="DejaVu Sans"/>
                <a:cs typeface="DejaVu Sans"/>
              </a:defRPr>
            </a:defPPr>
          </a:lstStyle>
          <a:p xmlns:a="http://schemas.openxmlformats.org/drawingml/2006/main">
            <a:pPr>
              <a:defRPr sz="2100" b="0">
                <a:solidFill>
                  <a:srgbClr val="4E4C4E"/>
                </a:solidFill>
                <a:latin typeface="DejaVu Sans"/>
                <a:ea typeface="DejaVu Sans"/>
                <a:cs typeface="DejaVu Sans"/>
              </a:defRPr>
            </a:pPr>
            <a:r>
              <a:rPr sz="2100" b="0">
                <a:solidFill>
                  <a:srgbClr val="4E4C4E"/>
                </a:solidFill>
                <a:latin typeface="DejaVu Sans"/>
                <a:ea typeface="DejaVu Sans"/>
                <a:cs typeface="DejaVu Sans"/>
              </a:rPr>
              <a:t>Hours worked and regular rate: 29 C.F.R. pts. 785 and 778</a:t>
            </a:r>
          </a:p>
        </p:txBody>
      </p:sp>
      <p:sp>
        <p:nvSpPr>
          <p:cNvPr id="5" name="">
            <a:extLst xmlns:a="http://schemas.openxmlformats.org/drawingml/2006/main">
              <a:ext uri="{FF2B5EF4-FFF2-40B4-BE49-F238E27FC236}">
                <a16:creationId xmlns:a16="http://schemas.microsoft.com/office/drawing/2014/main" id="{ADDC9D6F-CBFC-4AAC-9F0F-6E29AE7560A2}"/>
              </a:ext>
            </a:extLst>
          </p:cNvPr>
          <p:cNvSpPr>
            <a:spLocks xmlns:a="http://schemas.openxmlformats.org/drawingml/2006/main" noGrp="1"/>
          </p:cNvSpPr>
          <p:nvPr/>
        </p:nvSpPr>
        <p:spPr>
          <a:xfrm xmlns:a="http://schemas.openxmlformats.org/drawingml/2006/main">
            <a:off x="685800" y="4829175"/>
            <a:ext cx="10668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0">
                <a:solidFill>
                  <a:srgbClr val="4E4C4E"/>
                </a:solidFill>
                <a:latin typeface="DejaVu Sans"/>
                <a:ea typeface="DejaVu Sans"/>
                <a:cs typeface="DejaVu Sans"/>
              </a:defRPr>
            </a:defPPr>
          </a:lstStyle>
          <a:p xmlns:a="http://schemas.openxmlformats.org/drawingml/2006/main">
            <a:pPr>
              <a:defRPr sz="2100" b="0">
                <a:solidFill>
                  <a:srgbClr val="4E4C4E"/>
                </a:solidFill>
                <a:latin typeface="DejaVu Sans"/>
                <a:ea typeface="DejaVu Sans"/>
                <a:cs typeface="DejaVu Sans"/>
              </a:defRPr>
            </a:pPr>
            <a:r>
              <a:rPr sz="2100" b="0">
                <a:solidFill>
                  <a:srgbClr val="4E4C4E"/>
                </a:solidFill>
                <a:latin typeface="DejaVu Sans"/>
                <a:ea typeface="DejaVu Sans"/>
                <a:cs typeface="DejaVu Sans"/>
              </a:rPr>
              <a:t>Public agencies: 29 C.F.R. pt. 553</a:t>
            </a:r>
          </a:p>
        </p:txBody>
      </p:sp>
      <p:sp>
        <p:nvSpPr>
          <p:cNvPr id="6" name="">
            <a:extLst xmlns:a="http://schemas.openxmlformats.org/drawingml/2006/main">
              <a:ext uri="{FF2B5EF4-FFF2-40B4-BE49-F238E27FC236}">
                <a16:creationId xmlns:a16="http://schemas.microsoft.com/office/drawing/2014/main" id="{7FE71A3B-560F-4D60-B528-6BA2ABC0A783}"/>
              </a:ext>
            </a:extLst>
          </p:cNvPr>
          <p:cNvSpPr>
            <a:spLocks xmlns:a="http://schemas.openxmlformats.org/drawingml/2006/main" noGrp="1"/>
          </p:cNvSpPr>
          <p:nvPr/>
        </p:nvSpPr>
        <p:spPr>
          <a:xfrm xmlns:a="http://schemas.openxmlformats.org/drawingml/2006/main">
            <a:off x="0" y="6362700"/>
            <a:ext cx="12192000" cy="495300"/>
          </a:xfrm>
          <a:prstGeom xmlns:a="http://schemas.openxmlformats.org/drawingml/2006/main" prst="rect">
            <a:avLst/>
          </a:prstGeom>
          <a:solidFill xmlns:a="http://schemas.openxmlformats.org/drawingml/2006/main">
            <a:srgbClr val="0D2240"/>
          </a:solidFill>
          <a:ln xmlns:a="http://schemas.openxmlformats.org/drawingml/2006/main" w="0">
            <a:noFill/>
          </a:ln>
        </p:spPr>
      </p:sp>
      <p:pic>
        <p:nvPicPr>
          <p:cNvPr id="7" name="">
            <a:extLst xmlns:a="http://schemas.openxmlformats.org/drawingml/2006/main">
              <a:ext uri="{FF2B5EF4-FFF2-40B4-BE49-F238E27FC236}">
                <a16:creationId xmlns:a16="http://schemas.microsoft.com/office/drawing/2014/main" id="{A5EC1541-83A0-499E-BA8D-79917F69E6D9}"/>
              </a:ext>
            </a:extLst>
          </p:cNvPr>
          <p:cNvPicPr>
            <a:picLocks xmlns:a="http://schemas.openxmlformats.org/drawingml/2006/main" noChangeAspect="1"/>
          </p:cNvPicPr>
          <p:nvPr/>
        </p:nvPicPr>
        <p:blipFill>
          <a:blip xmlns:r="http://schemas.openxmlformats.org/officeDocument/2006/relationships" xmlns:a="http://schemas.openxmlformats.org/drawingml/2006/main" r:embed="R7783617b4bd94a25"/>
          <a:srcRect xmlns:a="http://schemas.openxmlformats.org/drawingml/2006/main" l="13145" t="5304" r="13022" b="39408"/>
          <a:stretch xmlns:a="http://schemas.openxmlformats.org/drawingml/2006/main"/>
        </p:blipFill>
        <p:spPr>
          <a:xfrm xmlns:a="http://schemas.openxmlformats.org/drawingml/2006/main">
            <a:off x="209550" y="6448425"/>
            <a:ext cx="809625" cy="314325"/>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D3AA3B53-99C0-4B8F-9D2E-5DC729570FFA}"/>
              </a:ext>
            </a:extLst>
          </p:cNvPr>
          <p:cNvSpPr>
            <a:spLocks xmlns:a="http://schemas.openxmlformats.org/drawingml/2006/main" noGrp="1"/>
          </p:cNvSpPr>
          <p:nvPr/>
        </p:nvSpPr>
        <p:spPr>
          <a:xfrm xmlns:a="http://schemas.openxmlformats.org/drawingml/2006/main">
            <a:off x="11287125" y="6477000"/>
            <a:ext cx="523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FFFFFF"/>
                </a:solidFill>
                <a:latin typeface="DejaVu Sans"/>
                <a:ea typeface="DejaVu Sans"/>
                <a:cs typeface="DejaVu Sans"/>
              </a:defRPr>
            </a:defPPr>
          </a:lstStyle>
          <a:p xmlns:a="http://schemas.openxmlformats.org/drawingml/2006/main">
            <a:pPr>
              <a:defRPr sz="1200" b="0">
                <a:solidFill>
                  <a:srgbClr val="FFFFFF"/>
                </a:solidFill>
                <a:latin typeface="DejaVu Sans"/>
                <a:ea typeface="DejaVu Sans"/>
                <a:cs typeface="DejaVu Sans"/>
              </a:defRPr>
            </a:pPr>
            <a:r>
              <a:rPr sz="1200" b="0">
                <a:solidFill>
                  <a:srgbClr val="FFFFFF"/>
                </a:solidFill>
                <a:latin typeface="DejaVu Sans"/>
                <a:ea typeface="DejaVu Sans"/>
                <a:cs typeface="DejaVu Sans"/>
              </a:rPr>
              <a:t>37</a:t>
            </a:r>
          </a:p>
        </p:txBody>
      </p:sp>
    </p:spTree>
    <p:extLst>
      <p:ext uri="{BB962C8B-B14F-4D97-AF65-F5344CB8AC3E}">
        <p14:creationId xmlns:p14="http://schemas.microsoft.com/office/powerpoint/2010/main" val="645744736"/>
      </p:ext>
    </p:extLst>
  </p:cSld>
</p:sld>
</file>

<file path=ppt/slides/slide3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D8147EDB-A7C5-4EDA-86FB-017E02C6B363}"/>
              </a:ext>
            </a:extLst>
          </p:cNvPr>
          <p:cNvSpPr>
            <a:spLocks xmlns:a="http://schemas.openxmlformats.org/drawingml/2006/main" noGrp="1"/>
          </p:cNvSpPr>
          <p:nvPr/>
        </p:nvSpPr>
        <p:spPr>
          <a:xfrm xmlns:a="http://schemas.openxmlformats.org/drawingml/2006/main">
            <a:off x="647700" y="457200"/>
            <a:ext cx="10906125"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150" b="1">
                <a:solidFill>
                  <a:srgbClr val="4E4C4E"/>
                </a:solidFill>
                <a:latin typeface="DejaVu Sans"/>
                <a:ea typeface="DejaVu Sans"/>
                <a:cs typeface="DejaVu Sans"/>
              </a:defRPr>
            </a:defPPr>
          </a:lstStyle>
          <a:p xmlns:a="http://schemas.openxmlformats.org/drawingml/2006/main">
            <a:pPr>
              <a:defRPr sz="3150" b="1">
                <a:solidFill>
                  <a:srgbClr val="4E4C4E"/>
                </a:solidFill>
                <a:latin typeface="DejaVu Sans"/>
                <a:ea typeface="DejaVu Sans"/>
                <a:cs typeface="DejaVu Sans"/>
              </a:defRPr>
            </a:pPr>
            <a:r>
              <a:rPr sz="3150" b="1">
                <a:solidFill>
                  <a:srgbClr val="4E4C4E"/>
                </a:solidFill>
                <a:latin typeface="DejaVu Sans"/>
                <a:ea typeface="DejaVu Sans"/>
                <a:cs typeface="DejaVu Sans"/>
              </a:rPr>
              <a:t>Reference materials: current payroll issues</a:t>
            </a:r>
          </a:p>
        </p:txBody>
      </p:sp>
      <p:sp>
        <p:nvSpPr>
          <p:cNvPr id="2" name="">
            <a:extLst xmlns:a="http://schemas.openxmlformats.org/drawingml/2006/main">
              <a:ext uri="{FF2B5EF4-FFF2-40B4-BE49-F238E27FC236}">
                <a16:creationId xmlns:a16="http://schemas.microsoft.com/office/drawing/2014/main" id="{31F1C73F-7B67-471D-8E50-414543C45C9C}"/>
              </a:ext>
            </a:extLst>
          </p:cNvPr>
          <p:cNvSpPr>
            <a:spLocks xmlns:a="http://schemas.openxmlformats.org/drawingml/2006/main" noGrp="1"/>
          </p:cNvSpPr>
          <p:nvPr/>
        </p:nvSpPr>
        <p:spPr>
          <a:xfrm xmlns:a="http://schemas.openxmlformats.org/drawingml/2006/main">
            <a:off x="685800" y="2000250"/>
            <a:ext cx="10668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0">
                <a:solidFill>
                  <a:srgbClr val="4E4C4E"/>
                </a:solidFill>
                <a:latin typeface="DejaVu Sans"/>
                <a:ea typeface="DejaVu Sans"/>
                <a:cs typeface="DejaVu Sans"/>
              </a:defRPr>
            </a:defPPr>
          </a:lstStyle>
          <a:p xmlns:a="http://schemas.openxmlformats.org/drawingml/2006/main">
            <a:pPr>
              <a:defRPr sz="2100" b="0">
                <a:solidFill>
                  <a:srgbClr val="4E4C4E"/>
                </a:solidFill>
                <a:latin typeface="DejaVu Sans"/>
                <a:ea typeface="DejaVu Sans"/>
                <a:cs typeface="DejaVu Sans"/>
              </a:defRPr>
            </a:pPr>
            <a:r>
              <a:rPr sz="2100" b="0">
                <a:solidFill>
                  <a:srgbClr val="4E4C4E"/>
                </a:solidFill>
                <a:latin typeface="DejaVu Sans"/>
                <a:ea typeface="DejaVu Sans"/>
                <a:cs typeface="DejaVu Sans"/>
              </a:rPr>
              <a:t>Iowa Wage Payment Collection Law: Iowa Code ch. 91A</a:t>
            </a:r>
          </a:p>
        </p:txBody>
      </p:sp>
      <p:sp>
        <p:nvSpPr>
          <p:cNvPr id="3" name="">
            <a:extLst xmlns:a="http://schemas.openxmlformats.org/drawingml/2006/main">
              <a:ext uri="{FF2B5EF4-FFF2-40B4-BE49-F238E27FC236}">
                <a16:creationId xmlns:a16="http://schemas.microsoft.com/office/drawing/2014/main" id="{EB42BBB8-74B6-4A91-96E3-073A8441D336}"/>
              </a:ext>
            </a:extLst>
          </p:cNvPr>
          <p:cNvSpPr>
            <a:spLocks xmlns:a="http://schemas.openxmlformats.org/drawingml/2006/main" noGrp="1"/>
          </p:cNvSpPr>
          <p:nvPr/>
        </p:nvSpPr>
        <p:spPr>
          <a:xfrm xmlns:a="http://schemas.openxmlformats.org/drawingml/2006/main">
            <a:off x="685800" y="2943225"/>
            <a:ext cx="10668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0">
                <a:solidFill>
                  <a:srgbClr val="4E4C4E"/>
                </a:solidFill>
                <a:latin typeface="DejaVu Sans"/>
                <a:ea typeface="DejaVu Sans"/>
                <a:cs typeface="DejaVu Sans"/>
              </a:defRPr>
            </a:defPPr>
          </a:lstStyle>
          <a:p xmlns:a="http://schemas.openxmlformats.org/drawingml/2006/main">
            <a:pPr>
              <a:defRPr sz="2100" b="0">
                <a:solidFill>
                  <a:srgbClr val="4E4C4E"/>
                </a:solidFill>
                <a:latin typeface="DejaVu Sans"/>
                <a:ea typeface="DejaVu Sans"/>
                <a:cs typeface="DejaVu Sans"/>
              </a:defRPr>
            </a:pPr>
            <a:r>
              <a:rPr sz="2100" b="0">
                <a:solidFill>
                  <a:srgbClr val="4E4C4E"/>
                </a:solidFill>
                <a:latin typeface="DejaVu Sans"/>
                <a:ea typeface="DejaVu Sans"/>
                <a:cs typeface="DejaVu Sans"/>
              </a:rPr>
              <a:t>Qualified overtime: IRC § 225 and IRS FS-2026-13</a:t>
            </a:r>
          </a:p>
        </p:txBody>
      </p:sp>
      <p:sp>
        <p:nvSpPr>
          <p:cNvPr id="4" name="">
            <a:extLst xmlns:a="http://schemas.openxmlformats.org/drawingml/2006/main">
              <a:ext uri="{FF2B5EF4-FFF2-40B4-BE49-F238E27FC236}">
                <a16:creationId xmlns:a16="http://schemas.microsoft.com/office/drawing/2014/main" id="{9216B610-531B-4CCD-A9F5-B34923904B78}"/>
              </a:ext>
            </a:extLst>
          </p:cNvPr>
          <p:cNvSpPr>
            <a:spLocks xmlns:a="http://schemas.openxmlformats.org/drawingml/2006/main" noGrp="1"/>
          </p:cNvSpPr>
          <p:nvPr/>
        </p:nvSpPr>
        <p:spPr>
          <a:xfrm xmlns:a="http://schemas.openxmlformats.org/drawingml/2006/main">
            <a:off x="685800" y="3886200"/>
            <a:ext cx="10668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0">
                <a:solidFill>
                  <a:srgbClr val="4E4C4E"/>
                </a:solidFill>
                <a:latin typeface="DejaVu Sans"/>
                <a:ea typeface="DejaVu Sans"/>
                <a:cs typeface="DejaVu Sans"/>
              </a:defRPr>
            </a:defPPr>
          </a:lstStyle>
          <a:p xmlns:a="http://schemas.openxmlformats.org/drawingml/2006/main">
            <a:pPr>
              <a:defRPr sz="2100" b="0">
                <a:solidFill>
                  <a:srgbClr val="4E4C4E"/>
                </a:solidFill>
                <a:latin typeface="DejaVu Sans"/>
                <a:ea typeface="DejaVu Sans"/>
                <a:cs typeface="DejaVu Sans"/>
              </a:defRPr>
            </a:pPr>
            <a:r>
              <a:rPr sz="2100" b="0">
                <a:solidFill>
                  <a:srgbClr val="4E4C4E"/>
                </a:solidFill>
                <a:latin typeface="DejaVu Sans"/>
                <a:ea typeface="DejaVu Sans"/>
                <a:cs typeface="DejaVu Sans"/>
              </a:rPr>
              <a:t>Tips: IRC § 224 and DOL tip regulations</a:t>
            </a:r>
          </a:p>
        </p:txBody>
      </p:sp>
      <p:sp>
        <p:nvSpPr>
          <p:cNvPr id="5" name="">
            <a:extLst xmlns:a="http://schemas.openxmlformats.org/drawingml/2006/main">
              <a:ext uri="{FF2B5EF4-FFF2-40B4-BE49-F238E27FC236}">
                <a16:creationId xmlns:a16="http://schemas.microsoft.com/office/drawing/2014/main" id="{A7D2684C-C715-446F-8B42-E6B0C1F89541}"/>
              </a:ext>
            </a:extLst>
          </p:cNvPr>
          <p:cNvSpPr>
            <a:spLocks xmlns:a="http://schemas.openxmlformats.org/drawingml/2006/main" noGrp="1"/>
          </p:cNvSpPr>
          <p:nvPr/>
        </p:nvSpPr>
        <p:spPr>
          <a:xfrm xmlns:a="http://schemas.openxmlformats.org/drawingml/2006/main">
            <a:off x="685800" y="4829175"/>
            <a:ext cx="10668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0">
                <a:solidFill>
                  <a:srgbClr val="4E4C4E"/>
                </a:solidFill>
                <a:latin typeface="DejaVu Sans"/>
                <a:ea typeface="DejaVu Sans"/>
                <a:cs typeface="DejaVu Sans"/>
              </a:defRPr>
            </a:defPPr>
          </a:lstStyle>
          <a:p xmlns:a="http://schemas.openxmlformats.org/drawingml/2006/main">
            <a:pPr>
              <a:defRPr sz="2100" b="0">
                <a:solidFill>
                  <a:srgbClr val="4E4C4E"/>
                </a:solidFill>
                <a:latin typeface="DejaVu Sans"/>
                <a:ea typeface="DejaVu Sans"/>
                <a:cs typeface="DejaVu Sans"/>
              </a:defRPr>
            </a:pPr>
            <a:r>
              <a:rPr sz="2100" b="0">
                <a:solidFill>
                  <a:srgbClr val="4E4C4E"/>
                </a:solidFill>
                <a:latin typeface="DejaVu Sans"/>
                <a:ea typeface="DejaVu Sans"/>
                <a:cs typeface="DejaVu Sans"/>
              </a:rPr>
              <a:t>Hiring verification: USCIS Form I-9 and E-Verify guidance</a:t>
            </a:r>
          </a:p>
        </p:txBody>
      </p:sp>
      <p:sp>
        <p:nvSpPr>
          <p:cNvPr id="6" name="">
            <a:extLst xmlns:a="http://schemas.openxmlformats.org/drawingml/2006/main">
              <a:ext uri="{FF2B5EF4-FFF2-40B4-BE49-F238E27FC236}">
                <a16:creationId xmlns:a16="http://schemas.microsoft.com/office/drawing/2014/main" id="{557BCA45-EFA8-4641-AE8C-0566318698F9}"/>
              </a:ext>
            </a:extLst>
          </p:cNvPr>
          <p:cNvSpPr>
            <a:spLocks xmlns:a="http://schemas.openxmlformats.org/drawingml/2006/main" noGrp="1"/>
          </p:cNvSpPr>
          <p:nvPr/>
        </p:nvSpPr>
        <p:spPr>
          <a:xfrm xmlns:a="http://schemas.openxmlformats.org/drawingml/2006/main">
            <a:off x="0" y="6362700"/>
            <a:ext cx="12192000" cy="495300"/>
          </a:xfrm>
          <a:prstGeom xmlns:a="http://schemas.openxmlformats.org/drawingml/2006/main" prst="rect">
            <a:avLst/>
          </a:prstGeom>
          <a:solidFill xmlns:a="http://schemas.openxmlformats.org/drawingml/2006/main">
            <a:srgbClr val="0D2240"/>
          </a:solidFill>
          <a:ln xmlns:a="http://schemas.openxmlformats.org/drawingml/2006/main" w="0">
            <a:noFill/>
          </a:ln>
        </p:spPr>
      </p:sp>
      <p:pic>
        <p:nvPicPr>
          <p:cNvPr id="7" name="">
            <a:extLst xmlns:a="http://schemas.openxmlformats.org/drawingml/2006/main">
              <a:ext uri="{FF2B5EF4-FFF2-40B4-BE49-F238E27FC236}">
                <a16:creationId xmlns:a16="http://schemas.microsoft.com/office/drawing/2014/main" id="{E9F815F3-7E95-46B6-9948-1CBF64670876}"/>
              </a:ext>
            </a:extLst>
          </p:cNvPr>
          <p:cNvPicPr>
            <a:picLocks xmlns:a="http://schemas.openxmlformats.org/drawingml/2006/main" noChangeAspect="1"/>
          </p:cNvPicPr>
          <p:nvPr/>
        </p:nvPicPr>
        <p:blipFill>
          <a:blip xmlns:r="http://schemas.openxmlformats.org/officeDocument/2006/relationships" xmlns:a="http://schemas.openxmlformats.org/drawingml/2006/main" r:embed="R2cb8ac64c39441a7"/>
          <a:srcRect xmlns:a="http://schemas.openxmlformats.org/drawingml/2006/main" l="13145" t="5304" r="13022" b="39408"/>
          <a:stretch xmlns:a="http://schemas.openxmlformats.org/drawingml/2006/main"/>
        </p:blipFill>
        <p:spPr>
          <a:xfrm xmlns:a="http://schemas.openxmlformats.org/drawingml/2006/main">
            <a:off x="209550" y="6448425"/>
            <a:ext cx="809625" cy="314325"/>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72D0A66A-2EF5-4DD6-91B9-CBE99813152D}"/>
              </a:ext>
            </a:extLst>
          </p:cNvPr>
          <p:cNvSpPr>
            <a:spLocks xmlns:a="http://schemas.openxmlformats.org/drawingml/2006/main" noGrp="1"/>
          </p:cNvSpPr>
          <p:nvPr/>
        </p:nvSpPr>
        <p:spPr>
          <a:xfrm xmlns:a="http://schemas.openxmlformats.org/drawingml/2006/main">
            <a:off x="1304925" y="6486525"/>
            <a:ext cx="9715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975" b="0">
                <a:solidFill>
                  <a:srgbClr val="FFFFFF"/>
                </a:solidFill>
                <a:latin typeface="DejaVu Sans"/>
                <a:ea typeface="DejaVu Sans"/>
                <a:cs typeface="DejaVu Sans"/>
              </a:defRPr>
            </a:defPPr>
          </a:lstStyle>
          <a:p xmlns:a="http://schemas.openxmlformats.org/drawingml/2006/main">
            <a:pPr>
              <a:defRPr sz="975" b="0">
                <a:solidFill>
                  <a:srgbClr val="FFFFFF"/>
                </a:solidFill>
                <a:latin typeface="DejaVu Sans"/>
                <a:ea typeface="DejaVu Sans"/>
                <a:cs typeface="DejaVu Sans"/>
              </a:defRPr>
            </a:pPr>
            <a:r>
              <a:rPr sz="975" b="0">
                <a:solidFill>
                  <a:srgbClr val="FFFFFF"/>
                </a:solidFill>
                <a:latin typeface="DejaVu Sans"/>
                <a:ea typeface="DejaVu Sans"/>
                <a:cs typeface="DejaVu Sans"/>
              </a:rPr>
              <a:t>Sources current through October 10, 2026</a:t>
            </a:r>
          </a:p>
        </p:txBody>
      </p:sp>
      <p:sp>
        <p:nvSpPr>
          <p:cNvPr id="9" name="">
            <a:extLst xmlns:a="http://schemas.openxmlformats.org/drawingml/2006/main">
              <a:ext uri="{FF2B5EF4-FFF2-40B4-BE49-F238E27FC236}">
                <a16:creationId xmlns:a16="http://schemas.microsoft.com/office/drawing/2014/main" id="{69D9562F-2364-47D8-BD5F-F4AB4EEDFF39}"/>
              </a:ext>
            </a:extLst>
          </p:cNvPr>
          <p:cNvSpPr>
            <a:spLocks xmlns:a="http://schemas.openxmlformats.org/drawingml/2006/main" noGrp="1"/>
          </p:cNvSpPr>
          <p:nvPr/>
        </p:nvSpPr>
        <p:spPr>
          <a:xfrm xmlns:a="http://schemas.openxmlformats.org/drawingml/2006/main">
            <a:off x="11287125" y="6477000"/>
            <a:ext cx="523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FFFFFF"/>
                </a:solidFill>
                <a:latin typeface="DejaVu Sans"/>
                <a:ea typeface="DejaVu Sans"/>
                <a:cs typeface="DejaVu Sans"/>
              </a:defRPr>
            </a:defPPr>
          </a:lstStyle>
          <a:p xmlns:a="http://schemas.openxmlformats.org/drawingml/2006/main">
            <a:pPr>
              <a:defRPr sz="1200" b="0">
                <a:solidFill>
                  <a:srgbClr val="FFFFFF"/>
                </a:solidFill>
                <a:latin typeface="DejaVu Sans"/>
                <a:ea typeface="DejaVu Sans"/>
                <a:cs typeface="DejaVu Sans"/>
              </a:defRPr>
            </a:pPr>
            <a:r>
              <a:rPr sz="1200" b="0">
                <a:solidFill>
                  <a:srgbClr val="FFFFFF"/>
                </a:solidFill>
                <a:latin typeface="DejaVu Sans"/>
                <a:ea typeface="DejaVu Sans"/>
                <a:cs typeface="DejaVu Sans"/>
              </a:rPr>
              <a:t>38</a:t>
            </a:r>
          </a:p>
        </p:txBody>
      </p:sp>
    </p:spTree>
    <p:extLst>
      <p:ext uri="{BB962C8B-B14F-4D97-AF65-F5344CB8AC3E}">
        <p14:creationId xmlns:p14="http://schemas.microsoft.com/office/powerpoint/2010/main" val="1653691755"/>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2026-10-10T19:04:28.6100000Z</dcterms:created>
  <dcterms:modified xsi:type="dcterms:W3CDTF">2026-10-10T19:04:28.6100000Z</dcterms:modified>
</coreProperties>
</file>