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7010400" cy="9296400"/>
  <p:embeddedFontLst>
    <p:embeddedFont>
      <p:font typeface="Work Sans Medium"/>
      <p:regular r:id="rId33"/>
      <p:bold r:id="rId34"/>
      <p:italic r:id="rId35"/>
      <p:boldItalic r:id="rId36"/>
    </p:embeddedFont>
    <p:embeddedFont>
      <p:font typeface="Source Serif 4 Medium"/>
      <p:regular r:id="rId37"/>
      <p:bold r:id="rId38"/>
      <p:italic r:id="rId39"/>
      <p:boldItalic r:id="rId40"/>
    </p:embeddedFont>
    <p:embeddedFont>
      <p:font typeface="Work Sans ExtraBold"/>
      <p:bold r:id="rId41"/>
      <p:boldItalic r:id="rId42"/>
    </p:embeddedFont>
    <p:embeddedFont>
      <p:font typeface="Work Sans SemiBold"/>
      <p:regular r:id="rId43"/>
      <p:bold r:id="rId44"/>
      <p:italic r:id="rId45"/>
      <p:boldItalic r:id="rId46"/>
    </p:embeddedFont>
    <p:embeddedFont>
      <p:font typeface="Work Sans"/>
      <p:regular r:id="rId47"/>
      <p:bold r:id="rId48"/>
      <p:italic r:id="rId49"/>
      <p:boldItalic r:id="rId50"/>
    </p:embeddedFont>
    <p:embeddedFont>
      <p:font typeface="Source Serif 4"/>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erif4Medium-boldItalic.fntdata"/><Relationship Id="rId42" Type="http://schemas.openxmlformats.org/officeDocument/2006/relationships/font" Target="fonts/WorkSansExtraBold-boldItalic.fntdata"/><Relationship Id="rId41" Type="http://schemas.openxmlformats.org/officeDocument/2006/relationships/font" Target="fonts/WorkSansExtraBold-bold.fntdata"/><Relationship Id="rId44" Type="http://schemas.openxmlformats.org/officeDocument/2006/relationships/font" Target="fonts/WorkSansSemiBold-bold.fntdata"/><Relationship Id="rId43" Type="http://schemas.openxmlformats.org/officeDocument/2006/relationships/font" Target="fonts/WorkSansSemiBold-regular.fntdata"/><Relationship Id="rId46" Type="http://schemas.openxmlformats.org/officeDocument/2006/relationships/font" Target="fonts/WorkSansSemiBold-boldItalic.fntdata"/><Relationship Id="rId45" Type="http://schemas.openxmlformats.org/officeDocument/2006/relationships/font" Target="fonts/Work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WorkSans-bold.fntdata"/><Relationship Id="rId47" Type="http://schemas.openxmlformats.org/officeDocument/2006/relationships/font" Target="fonts/WorkSans-regular.fntdata"/><Relationship Id="rId49" Type="http://schemas.openxmlformats.org/officeDocument/2006/relationships/font" Target="fonts/Work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WorkSansMedium-regular.fntdata"/><Relationship Id="rId32" Type="http://schemas.openxmlformats.org/officeDocument/2006/relationships/slide" Target="slides/slide26.xml"/><Relationship Id="rId35" Type="http://schemas.openxmlformats.org/officeDocument/2006/relationships/font" Target="fonts/WorkSansMedium-italic.fntdata"/><Relationship Id="rId34" Type="http://schemas.openxmlformats.org/officeDocument/2006/relationships/font" Target="fonts/WorkSansMedium-bold.fntdata"/><Relationship Id="rId37" Type="http://schemas.openxmlformats.org/officeDocument/2006/relationships/font" Target="fonts/SourceSerif4Medium-regular.fntdata"/><Relationship Id="rId36" Type="http://schemas.openxmlformats.org/officeDocument/2006/relationships/font" Target="fonts/WorkSansMedium-boldItalic.fntdata"/><Relationship Id="rId39" Type="http://schemas.openxmlformats.org/officeDocument/2006/relationships/font" Target="fonts/SourceSerif4Medium-italic.fntdata"/><Relationship Id="rId38" Type="http://schemas.openxmlformats.org/officeDocument/2006/relationships/font" Target="fonts/SourceSerif4Medium-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Serif4-regular.fntdata"/><Relationship Id="rId50" Type="http://schemas.openxmlformats.org/officeDocument/2006/relationships/font" Target="fonts/WorkSans-boldItalic.fntdata"/><Relationship Id="rId53" Type="http://schemas.openxmlformats.org/officeDocument/2006/relationships/font" Target="fonts/SourceSerif4-italic.fntdata"/><Relationship Id="rId52" Type="http://schemas.openxmlformats.org/officeDocument/2006/relationships/font" Target="fonts/SourceSerif4-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SourceSerif4-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12770f457b_0_3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 name="Google Shape;75;g312770f457b_0_31: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spcBef>
                <a:spcPts val="360"/>
              </a:spcBef>
              <a:spcAft>
                <a:spcPts val="0"/>
              </a:spcAft>
              <a:buNone/>
            </a:pPr>
            <a:r>
              <a:rPr b="1" lang="en-US"/>
              <a:t>Vetted and approved by CX and Licensing management 04/03/2026.</a:t>
            </a:r>
            <a:endParaRPr b="1"/>
          </a:p>
        </p:txBody>
      </p:sp>
      <p:sp>
        <p:nvSpPr>
          <p:cNvPr id="76" name="Google Shape;76;g312770f457b_0_3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ca800863d7_0_5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ca800863d7_0_5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51" name="Google Shape;151;g3ca800863d7_0_51: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ca800863d7_0_5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ca800863d7_0_5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58" name="Google Shape;158;g3ca800863d7_0_57: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ca800863d7_2_4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ca800863d7_2_4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71" name="Google Shape;171;g3ca800863d7_2_43: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ca800863d7_0_7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ca800863d7_0_7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78" name="Google Shape;178;g3ca800863d7_0_71: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ca800863d7_0_7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ca800863d7_0_7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85" name="Google Shape;185;g3ca800863d7_0_77: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ca800863d7_0_8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ca800863d7_0_8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92" name="Google Shape;192;g3ca800863d7_0_83: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ca800863d7_0_89: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ca800863d7_0_8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99" name="Google Shape;199;g3ca800863d7_0_89: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2eec63ef7e_0_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g32eec63ef7e_0_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206" name="Google Shape;206;g32eec63ef7e_0_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65d195c579_0_6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3" name="Google Shape;213;g265d195c579_0_61: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214" name="Google Shape;214;g265d195c579_0_6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036cf53b2c_0_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g3036cf53b2c_0_1: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221" name="Google Shape;221;g3036cf53b2c_0_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ca800863d7_0_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82" name="Google Shape;82;g3ca800863d7_0_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83" name="Google Shape;83;g3ca800863d7_0_6: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5d195c579_0_8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g265d195c579_0_8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228" name="Google Shape;228;g265d195c579_0_8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604be06ea3_0_0: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604be06ea3_0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8: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p8: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243" name="Google Shape;243;p8: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ca800863d7_0_104: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ca800863d7_0_10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250" name="Google Shape;250;g3ca800863d7_0_104: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ca800863d7_0_202: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ca800863d7_0_20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rPr lang="en-US"/>
              <a:t>Before we dive in further, I want to introduce you to someone very special. This is The Kernel, our chatbot and unofficial mascot. Yes, he’s a corncob, and yes, he’s all ears. He’s available 24/7 to answer your questions, tell a few corny jokes, and help you out anytime. You’ll find him in the bottom right hand corner of the screen. He is pre-programmed which means, staff here at IDR specifically wrote answers to your questions. He is not Ai so he cannot give specific answers about your particular account, letter, or situation. But he is here to help you navigate GovConnectIowa and answer all of your general tax and licensing questions.</a:t>
            </a:r>
            <a:endParaRPr/>
          </a:p>
        </p:txBody>
      </p:sp>
      <p:sp>
        <p:nvSpPr>
          <p:cNvPr id="257" name="Google Shape;257;g3ca800863d7_0_202:notes"/>
          <p:cNvSpPr txBox="1"/>
          <p:nvPr>
            <p:ph idx="12" type="sldNum"/>
          </p:nvPr>
        </p:nvSpPr>
        <p:spPr>
          <a:xfrm>
            <a:off x="3970938" y="8829967"/>
            <a:ext cx="3037800" cy="464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en-US"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60d2452dc_0_2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860d2452dc_0_2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271" name="Google Shape;271;g2860d2452dc_0_23: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12770f457b_0_7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12770f457b_0_7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281" name="Google Shape;281;g312770f457b_0_77: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ca800863d7_0_1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89" name="Google Shape;89;g3ca800863d7_0_1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90" name="Google Shape;90;g3ca800863d7_0_13: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60e34b87fa_0_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 name="Google Shape;96;g160e34b87fa_0_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97" name="Google Shape;97;g160e34b87fa_0_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a800863d7_0_19: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ca800863d7_0_1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14" name="Google Shape;114;g3ca800863d7_0_19: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ca800863d7_0_25: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ca800863d7_0_2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22" name="Google Shape;122;g3ca800863d7_0_25: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ca800863d7_0_33: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ca800863d7_0_3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30" name="Google Shape;130;g3ca800863d7_0_33: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ca800863d7_0_39: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ca800863d7_0_3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37" name="Google Shape;137;g3ca800863d7_0_39: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ca800863d7_0_45: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ca800863d7_0_4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44" name="Google Shape;144;g3ca800863d7_0_45: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Revenue">
  <p:cSld name="TITLE_1">
    <p:spTree>
      <p:nvGrpSpPr>
        <p:cNvPr id="15" name="Shape 15"/>
        <p:cNvGrpSpPr/>
        <p:nvPr/>
      </p:nvGrpSpPr>
      <p:grpSpPr>
        <a:xfrm>
          <a:off x="0" y="0"/>
          <a:ext cx="0" cy="0"/>
          <a:chOff x="0" y="0"/>
          <a:chExt cx="0" cy="0"/>
        </a:xfrm>
      </p:grpSpPr>
      <p:pic>
        <p:nvPicPr>
          <p:cNvPr id="16" name="Google Shape;16;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2"/>
          <p:cNvSpPr txBox="1"/>
          <p:nvPr>
            <p:ph type="ctrTitle"/>
          </p:nvPr>
        </p:nvSpPr>
        <p:spPr>
          <a:xfrm>
            <a:off x="290850" y="2099250"/>
            <a:ext cx="85623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15637C"/>
              </a:buClr>
              <a:buSzPts val="3600"/>
              <a:buFont typeface="Work Sans SemiBold"/>
              <a:buNone/>
              <a:defRPr i="0" sz="3600" u="none" cap="none" strike="noStrike">
                <a:solidFill>
                  <a:srgbClr val="15637C"/>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 name="Google Shape;18;p2"/>
          <p:cNvSpPr txBox="1"/>
          <p:nvPr>
            <p:ph idx="1" type="subTitle"/>
          </p:nvPr>
        </p:nvSpPr>
        <p:spPr>
          <a:xfrm>
            <a:off x="1371613" y="3145536"/>
            <a:ext cx="6400800" cy="6987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640"/>
              </a:spcBef>
              <a:spcAft>
                <a:spcPts val="0"/>
              </a:spcAft>
              <a:buClr>
                <a:srgbClr val="888888"/>
              </a:buClr>
              <a:buSzPts val="3200"/>
              <a:buFont typeface="Source Sans Pro"/>
              <a:buNone/>
              <a:defRPr i="0" sz="3200" u="none" cap="none" strike="noStrike">
                <a:solidFill>
                  <a:srgbClr val="888888"/>
                </a:solidFill>
                <a:latin typeface="Source Sans Pro"/>
                <a:ea typeface="Source Sans Pro"/>
                <a:cs typeface="Source Sans Pro"/>
                <a:sym typeface="Source Sans Pro"/>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19" name="Google Shape;19;p2"/>
          <p:cNvPicPr preferRelativeResize="0"/>
          <p:nvPr/>
        </p:nvPicPr>
        <p:blipFill rotWithShape="1">
          <a:blip r:embed="rId3">
            <a:alphaModFix/>
          </a:blip>
          <a:srcRect b="0" l="169" r="169" t="0"/>
          <a:stretch/>
        </p:blipFill>
        <p:spPr>
          <a:xfrm>
            <a:off x="2919413" y="218525"/>
            <a:ext cx="3305175" cy="1143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 Revenue" type="title">
  <p:cSld name="TITLE">
    <p:spTree>
      <p:nvGrpSpPr>
        <p:cNvPr id="68" name="Shape 68"/>
        <p:cNvGrpSpPr/>
        <p:nvPr/>
      </p:nvGrpSpPr>
      <p:grpSpPr>
        <a:xfrm>
          <a:off x="0" y="0"/>
          <a:ext cx="0" cy="0"/>
          <a:chOff x="0" y="0"/>
          <a:chExt cx="0" cy="0"/>
        </a:xfrm>
      </p:grpSpPr>
      <p:pic>
        <p:nvPicPr>
          <p:cNvPr id="69" name="Google Shape;69;p12"/>
          <p:cNvPicPr preferRelativeResize="0"/>
          <p:nvPr/>
        </p:nvPicPr>
        <p:blipFill>
          <a:blip r:embed="rId2">
            <a:alphaModFix/>
          </a:blip>
          <a:stretch>
            <a:fillRect/>
          </a:stretch>
        </p:blipFill>
        <p:spPr>
          <a:xfrm>
            <a:off x="0" y="0"/>
            <a:ext cx="9144003" cy="5143501"/>
          </a:xfrm>
          <a:prstGeom prst="rect">
            <a:avLst/>
          </a:prstGeom>
          <a:noFill/>
          <a:ln>
            <a:noFill/>
          </a:ln>
        </p:spPr>
      </p:pic>
      <p:sp>
        <p:nvSpPr>
          <p:cNvPr id="70" name="Google Shape;70;p12"/>
          <p:cNvSpPr txBox="1"/>
          <p:nvPr>
            <p:ph type="ctrTitle"/>
          </p:nvPr>
        </p:nvSpPr>
        <p:spPr>
          <a:xfrm>
            <a:off x="274340" y="1737360"/>
            <a:ext cx="85953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FFFFFF"/>
              </a:buClr>
              <a:buSzPts val="3600"/>
              <a:buFont typeface="Work Sans SemiBold"/>
              <a:buNone/>
              <a:defRPr i="0" sz="3600" u="none" cap="none" strike="noStrike">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1" name="Google Shape;71;p12"/>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640"/>
              </a:spcBef>
              <a:spcAft>
                <a:spcPts val="0"/>
              </a:spcAft>
              <a:buClr>
                <a:srgbClr val="C5D969"/>
              </a:buClr>
              <a:buSzPts val="3200"/>
              <a:buFont typeface="Source Sans Pro"/>
              <a:buNone/>
              <a:defRPr i="0" sz="3200" u="none" cap="none" strike="noStrike">
                <a:solidFill>
                  <a:srgbClr val="C5D969"/>
                </a:solidFill>
                <a:latin typeface="Source Sans Pro"/>
                <a:ea typeface="Source Sans Pro"/>
                <a:cs typeface="Source Sans Pro"/>
                <a:sym typeface="Source Sans Pro"/>
              </a:defRPr>
            </a:lvl1pPr>
            <a:lvl2pPr lvl="1" marR="0" algn="ctr">
              <a:lnSpc>
                <a:spcPct val="100000"/>
              </a:lnSpc>
              <a:spcBef>
                <a:spcPts val="560"/>
              </a:spcBef>
              <a:spcAft>
                <a:spcPts val="0"/>
              </a:spcAft>
              <a:buClr>
                <a:srgbClr val="888888"/>
              </a:buClr>
              <a:buSzPts val="2800"/>
              <a:buFont typeface="Source Sans Pro"/>
              <a:buNone/>
              <a:defRPr i="0" sz="2800" u="none" cap="none" strike="noStrike">
                <a:solidFill>
                  <a:srgbClr val="888888"/>
                </a:solidFill>
                <a:latin typeface="Source Sans Pro"/>
                <a:ea typeface="Source Sans Pro"/>
                <a:cs typeface="Source Sans Pro"/>
                <a:sym typeface="Source Sans Pro"/>
              </a:defRPr>
            </a:lvl2pPr>
            <a:lvl3pPr lvl="2" marR="0" algn="ctr">
              <a:lnSpc>
                <a:spcPct val="100000"/>
              </a:lnSpc>
              <a:spcBef>
                <a:spcPts val="480"/>
              </a:spcBef>
              <a:spcAft>
                <a:spcPts val="0"/>
              </a:spcAft>
              <a:buClr>
                <a:srgbClr val="888888"/>
              </a:buClr>
              <a:buSzPts val="2400"/>
              <a:buFont typeface="Source Sans Pro"/>
              <a:buNone/>
              <a:defRPr i="0" sz="2400" u="none" cap="none" strike="noStrike">
                <a:solidFill>
                  <a:srgbClr val="888888"/>
                </a:solidFill>
                <a:latin typeface="Source Sans Pro"/>
                <a:ea typeface="Source Sans Pro"/>
                <a:cs typeface="Source Sans Pro"/>
                <a:sym typeface="Source Sans Pro"/>
              </a:defRPr>
            </a:lvl3pPr>
            <a:lvl4pPr lvl="3"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4pPr>
            <a:lvl5pPr lvl="4"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5pPr>
            <a:lvl6pPr lvl="5"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6pPr>
            <a:lvl7pPr lvl="6"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7pPr>
            <a:lvl8pPr lvl="7"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8pPr>
            <a:lvl9pPr lvl="8"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9pPr>
          </a:lstStyle>
          <a:p/>
        </p:txBody>
      </p:sp>
      <p:pic>
        <p:nvPicPr>
          <p:cNvPr id="72" name="Google Shape;72;p12"/>
          <p:cNvPicPr preferRelativeResize="0"/>
          <p:nvPr/>
        </p:nvPicPr>
        <p:blipFill>
          <a:blip r:embed="rId3">
            <a:alphaModFix/>
          </a:blip>
          <a:stretch>
            <a:fillRect/>
          </a:stretch>
        </p:blipFill>
        <p:spPr>
          <a:xfrm>
            <a:off x="2051098" y="245474"/>
            <a:ext cx="5041800" cy="4840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v1"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0" y="0"/>
            <a:ext cx="9144003" cy="5143501"/>
          </a:xfrm>
          <a:prstGeom prst="rect">
            <a:avLst/>
          </a:prstGeom>
          <a:noFill/>
          <a:ln>
            <a:noFill/>
          </a:ln>
        </p:spPr>
      </p:pic>
      <p:pic>
        <p:nvPicPr>
          <p:cNvPr id="22" name="Google Shape;22;p3"/>
          <p:cNvPicPr preferRelativeResize="0"/>
          <p:nvPr/>
        </p:nvPicPr>
        <p:blipFill rotWithShape="1">
          <a:blip r:embed="rId3">
            <a:alphaModFix/>
          </a:blip>
          <a:srcRect b="100" l="0" r="0" t="100"/>
          <a:stretch/>
        </p:blipFill>
        <p:spPr>
          <a:xfrm>
            <a:off x="689700" y="4683600"/>
            <a:ext cx="1039526" cy="357575"/>
          </a:xfrm>
          <a:prstGeom prst="rect">
            <a:avLst/>
          </a:prstGeom>
          <a:noFill/>
          <a:ln>
            <a:noFill/>
          </a:ln>
        </p:spPr>
      </p:pic>
      <p:sp>
        <p:nvSpPr>
          <p:cNvPr id="23" name="Google Shape;23;p3"/>
          <p:cNvSpPr txBox="1"/>
          <p:nvPr>
            <p:ph type="title"/>
          </p:nvPr>
        </p:nvSpPr>
        <p:spPr>
          <a:xfrm>
            <a:off x="152400" y="0"/>
            <a:ext cx="8813100" cy="730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405B"/>
              </a:buClr>
              <a:buSzPts val="3000"/>
              <a:buFont typeface="Work Sans SemiBold"/>
              <a:buNone/>
              <a:defRPr i="0" sz="3000" u="none" cap="none" strike="noStrike">
                <a:solidFill>
                  <a:srgbClr val="19405B"/>
                </a:solidFill>
                <a:latin typeface="Work Sans SemiBold"/>
                <a:ea typeface="Work Sans SemiBold"/>
                <a:cs typeface="Work Sans SemiBold"/>
                <a:sym typeface="Work Sans SemiBold"/>
              </a:defRPr>
            </a:lvl1pPr>
            <a:lvl2pPr lvl="1"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p:txBody>
      </p:sp>
      <p:sp>
        <p:nvSpPr>
          <p:cNvPr id="24" name="Google Shape;24;p3"/>
          <p:cNvSpPr txBox="1"/>
          <p:nvPr>
            <p:ph idx="1" type="body"/>
          </p:nvPr>
        </p:nvSpPr>
        <p:spPr>
          <a:xfrm>
            <a:off x="253525" y="857250"/>
            <a:ext cx="8712000" cy="3394500"/>
          </a:xfrm>
          <a:prstGeom prst="rect">
            <a:avLst/>
          </a:prstGeom>
          <a:noFill/>
          <a:ln>
            <a:noFill/>
          </a:ln>
        </p:spPr>
        <p:txBody>
          <a:bodyPr anchorCtr="0" anchor="t" bIns="45700" lIns="91425" spcFirstLastPara="1" rIns="91425" wrap="square" tIns="45700">
            <a:noAutofit/>
          </a:bodyPr>
          <a:lstStyle>
            <a:lvl1pPr indent="-368300" lvl="0" marL="457200" marR="0" algn="l">
              <a:lnSpc>
                <a:spcPct val="100000"/>
              </a:lnSpc>
              <a:spcBef>
                <a:spcPts val="64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1pPr>
            <a:lvl2pPr indent="-355600" lvl="1" marL="914400" marR="0" algn="l">
              <a:lnSpc>
                <a:spcPct val="100000"/>
              </a:lnSpc>
              <a:spcBef>
                <a:spcPts val="0"/>
              </a:spcBef>
              <a:spcAft>
                <a:spcPts val="0"/>
              </a:spcAft>
              <a:buClr>
                <a:schemeClr val="dk1"/>
              </a:buClr>
              <a:buSzPts val="2000"/>
              <a:buFont typeface="Source Sans Pro"/>
              <a:buChar char="–"/>
              <a:defRPr i="0" sz="2000" u="none" cap="none" strike="noStrike">
                <a:solidFill>
                  <a:schemeClr val="dk1"/>
                </a:solidFill>
                <a:latin typeface="Source Sans Pro"/>
                <a:ea typeface="Source Sans Pro"/>
                <a:cs typeface="Source Sans Pro"/>
                <a:sym typeface="Source Sans Pro"/>
              </a:defRPr>
            </a:lvl2pPr>
            <a:lvl3pPr indent="-330200" lvl="2" marL="13716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3pPr>
            <a:lvl4pPr indent="-330200" lvl="3" marL="18288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4pPr>
            <a:lvl5pPr indent="-330200" lvl="4" marL="22860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5pPr>
            <a:lvl6pPr indent="-330200" lvl="5" marL="27432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6pPr>
            <a:lvl7pPr indent="-330200" lvl="6" marL="32004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7pPr>
            <a:lvl8pPr indent="-330200" lvl="7" marL="36576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8pPr>
            <a:lvl9pPr indent="-330200" lvl="8" marL="41148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9pPr>
          </a:lstStyle>
          <a:p/>
        </p:txBody>
      </p:sp>
      <p:sp>
        <p:nvSpPr>
          <p:cNvPr id="25" name="Google Shape;25;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v2">
  <p:cSld name="OBJECT_2">
    <p:spTree>
      <p:nvGrpSpPr>
        <p:cNvPr id="26" name="Shape 26"/>
        <p:cNvGrpSpPr/>
        <p:nvPr/>
      </p:nvGrpSpPr>
      <p:grpSpPr>
        <a:xfrm>
          <a:off x="0" y="0"/>
          <a:ext cx="0" cy="0"/>
          <a:chOff x="0" y="0"/>
          <a:chExt cx="0" cy="0"/>
        </a:xfrm>
      </p:grpSpPr>
      <p:sp>
        <p:nvSpPr>
          <p:cNvPr id="27" name="Google Shape;27;p4"/>
          <p:cNvSpPr txBox="1"/>
          <p:nvPr>
            <p:ph type="title"/>
          </p:nvPr>
        </p:nvSpPr>
        <p:spPr>
          <a:xfrm>
            <a:off x="152400" y="0"/>
            <a:ext cx="8813100" cy="731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405B"/>
              </a:buClr>
              <a:buSzPts val="3000"/>
              <a:buFont typeface="Work Sans SemiBold"/>
              <a:buNone/>
              <a:defRPr i="0" sz="3000" u="none" cap="none" strike="noStrike">
                <a:solidFill>
                  <a:srgbClr val="19405B"/>
                </a:solidFill>
                <a:latin typeface="Work Sans SemiBold"/>
                <a:ea typeface="Work Sans SemiBold"/>
                <a:cs typeface="Work Sans SemiBold"/>
                <a:sym typeface="Work Sans SemiBold"/>
              </a:defRPr>
            </a:lvl1pPr>
            <a:lvl2pPr lvl="1"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rtl="0"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p:txBody>
      </p:sp>
      <p:sp>
        <p:nvSpPr>
          <p:cNvPr id="28" name="Google Shape;28;p4"/>
          <p:cNvSpPr txBox="1"/>
          <p:nvPr>
            <p:ph idx="1" type="body"/>
          </p:nvPr>
        </p:nvSpPr>
        <p:spPr>
          <a:xfrm>
            <a:off x="256032" y="857250"/>
            <a:ext cx="8727300" cy="3394500"/>
          </a:xfrm>
          <a:prstGeom prst="rect">
            <a:avLst/>
          </a:prstGeom>
          <a:noFill/>
          <a:ln>
            <a:noFill/>
          </a:ln>
        </p:spPr>
        <p:txBody>
          <a:bodyPr anchorCtr="0" anchor="t" bIns="45700" lIns="91425" spcFirstLastPara="1" rIns="91425" wrap="square" tIns="45700">
            <a:noAutofit/>
          </a:bodyPr>
          <a:lstStyle>
            <a:lvl1pPr indent="-368300" lvl="0" marL="457200" marR="0" rtl="0" algn="l">
              <a:lnSpc>
                <a:spcPct val="100000"/>
              </a:lnSpc>
              <a:spcBef>
                <a:spcPts val="64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1pPr>
            <a:lvl2pPr indent="-355600" lvl="1" marL="914400" marR="0" rtl="0" algn="l">
              <a:lnSpc>
                <a:spcPct val="100000"/>
              </a:lnSpc>
              <a:spcBef>
                <a:spcPts val="0"/>
              </a:spcBef>
              <a:spcAft>
                <a:spcPts val="0"/>
              </a:spcAft>
              <a:buClr>
                <a:schemeClr val="dk1"/>
              </a:buClr>
              <a:buSzPts val="2000"/>
              <a:buFont typeface="Source Sans Pro"/>
              <a:buChar char="–"/>
              <a:defRPr i="0" sz="2000" u="none" cap="none" strike="noStrike">
                <a:solidFill>
                  <a:schemeClr val="dk1"/>
                </a:solidFill>
                <a:latin typeface="Source Sans Pro"/>
                <a:ea typeface="Source Sans Pro"/>
                <a:cs typeface="Source Sans Pro"/>
                <a:sym typeface="Source Sans Pro"/>
              </a:defRPr>
            </a:lvl2pPr>
            <a:lvl3pPr indent="-330200" lvl="2" marL="1371600" marR="0" rtl="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3pPr>
            <a:lvl4pPr indent="-330200" lvl="3" marL="1828800" marR="0" rtl="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4pPr>
            <a:lvl5pPr indent="-330200" lvl="4" marL="22860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5pPr>
            <a:lvl6pPr indent="-330200" lvl="5" marL="27432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6pPr>
            <a:lvl7pPr indent="-330200" lvl="6" marL="32004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7pPr>
            <a:lvl8pPr indent="-330200" lvl="7" marL="36576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8pPr>
            <a:lvl9pPr indent="-330200" lvl="8" marL="4114800" marR="0" rtl="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9pPr>
          </a:lstStyle>
          <a:p/>
        </p:txBody>
      </p:sp>
      <p:sp>
        <p:nvSpPr>
          <p:cNvPr id="29" name="Google Shape;29;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b="100" l="0" r="0" t="100"/>
          <a:stretch/>
        </p:blipFill>
        <p:spPr>
          <a:xfrm>
            <a:off x="201750" y="4683525"/>
            <a:ext cx="1039526" cy="3575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 Revenue" type="title">
  <p:cSld name="TITLE">
    <p:spTree>
      <p:nvGrpSpPr>
        <p:cNvPr id="31" name="Shape 31"/>
        <p:cNvGrpSpPr/>
        <p:nvPr/>
      </p:nvGrpSpPr>
      <p:grpSpPr>
        <a:xfrm>
          <a:off x="0" y="0"/>
          <a:ext cx="0" cy="0"/>
          <a:chOff x="0" y="0"/>
          <a:chExt cx="0" cy="0"/>
        </a:xfrm>
      </p:grpSpPr>
      <p:pic>
        <p:nvPicPr>
          <p:cNvPr id="32" name="Google Shape;32;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33" name="Google Shape;33;p5"/>
          <p:cNvSpPr txBox="1"/>
          <p:nvPr>
            <p:ph type="ctrTitle"/>
          </p:nvPr>
        </p:nvSpPr>
        <p:spPr>
          <a:xfrm>
            <a:off x="274340" y="1737360"/>
            <a:ext cx="85953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FFFFFF"/>
              </a:buClr>
              <a:buSzPts val="3600"/>
              <a:buFont typeface="Work Sans SemiBold"/>
              <a:buNone/>
              <a:defRPr i="0" sz="3600" u="none" cap="none" strike="noStrike">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4" name="Google Shape;34;p5"/>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640"/>
              </a:spcBef>
              <a:spcAft>
                <a:spcPts val="0"/>
              </a:spcAft>
              <a:buClr>
                <a:srgbClr val="C5D969"/>
              </a:buClr>
              <a:buSzPts val="3200"/>
              <a:buFont typeface="Source Sans Pro"/>
              <a:buNone/>
              <a:defRPr i="0" sz="3200" u="none" cap="none" strike="noStrike">
                <a:solidFill>
                  <a:srgbClr val="C5D969"/>
                </a:solidFill>
                <a:latin typeface="Source Sans Pro"/>
                <a:ea typeface="Source Sans Pro"/>
                <a:cs typeface="Source Sans Pro"/>
                <a:sym typeface="Source Sans Pro"/>
              </a:defRPr>
            </a:lvl1pPr>
            <a:lvl2pPr lvl="1" marR="0" algn="ctr">
              <a:lnSpc>
                <a:spcPct val="100000"/>
              </a:lnSpc>
              <a:spcBef>
                <a:spcPts val="560"/>
              </a:spcBef>
              <a:spcAft>
                <a:spcPts val="0"/>
              </a:spcAft>
              <a:buClr>
                <a:srgbClr val="888888"/>
              </a:buClr>
              <a:buSzPts val="2800"/>
              <a:buFont typeface="Source Sans Pro"/>
              <a:buNone/>
              <a:defRPr i="0" sz="2800" u="none" cap="none" strike="noStrike">
                <a:solidFill>
                  <a:srgbClr val="888888"/>
                </a:solidFill>
                <a:latin typeface="Source Sans Pro"/>
                <a:ea typeface="Source Sans Pro"/>
                <a:cs typeface="Source Sans Pro"/>
                <a:sym typeface="Source Sans Pro"/>
              </a:defRPr>
            </a:lvl2pPr>
            <a:lvl3pPr lvl="2" marR="0" algn="ctr">
              <a:lnSpc>
                <a:spcPct val="100000"/>
              </a:lnSpc>
              <a:spcBef>
                <a:spcPts val="480"/>
              </a:spcBef>
              <a:spcAft>
                <a:spcPts val="0"/>
              </a:spcAft>
              <a:buClr>
                <a:srgbClr val="888888"/>
              </a:buClr>
              <a:buSzPts val="2400"/>
              <a:buFont typeface="Source Sans Pro"/>
              <a:buNone/>
              <a:defRPr i="0" sz="2400" u="none" cap="none" strike="noStrike">
                <a:solidFill>
                  <a:srgbClr val="888888"/>
                </a:solidFill>
                <a:latin typeface="Source Sans Pro"/>
                <a:ea typeface="Source Sans Pro"/>
                <a:cs typeface="Source Sans Pro"/>
                <a:sym typeface="Source Sans Pro"/>
              </a:defRPr>
            </a:lvl3pPr>
            <a:lvl4pPr lvl="3"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4pPr>
            <a:lvl5pPr lvl="4"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5pPr>
            <a:lvl6pPr lvl="5"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6pPr>
            <a:lvl7pPr lvl="6"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7pPr>
            <a:lvl8pPr lvl="7"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8pPr>
            <a:lvl9pPr lvl="8" marR="0" algn="ctr">
              <a:lnSpc>
                <a:spcPct val="100000"/>
              </a:lnSpc>
              <a:spcBef>
                <a:spcPts val="400"/>
              </a:spcBef>
              <a:spcAft>
                <a:spcPts val="0"/>
              </a:spcAft>
              <a:buClr>
                <a:srgbClr val="888888"/>
              </a:buClr>
              <a:buSzPts val="2000"/>
              <a:buFont typeface="Source Sans Pro"/>
              <a:buNone/>
              <a:defRPr i="0" sz="2000" u="none" cap="none" strike="noStrike">
                <a:solidFill>
                  <a:srgbClr val="888888"/>
                </a:solidFill>
                <a:latin typeface="Source Sans Pro"/>
                <a:ea typeface="Source Sans Pro"/>
                <a:cs typeface="Source Sans Pro"/>
                <a:sym typeface="Source Sans Pro"/>
              </a:defRPr>
            </a:lvl9pPr>
          </a:lstStyle>
          <a:p/>
        </p:txBody>
      </p:sp>
      <p:pic>
        <p:nvPicPr>
          <p:cNvPr id="35" name="Google Shape;35;p5"/>
          <p:cNvPicPr preferRelativeResize="0"/>
          <p:nvPr/>
        </p:nvPicPr>
        <p:blipFill>
          <a:blip r:embed="rId3">
            <a:alphaModFix/>
          </a:blip>
          <a:stretch>
            <a:fillRect/>
          </a:stretch>
        </p:blipFill>
        <p:spPr>
          <a:xfrm>
            <a:off x="2051098" y="245474"/>
            <a:ext cx="5041800" cy="4840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Revenue 2">
  <p:cSld name="TITLE_1_2_1">
    <p:spTree>
      <p:nvGrpSpPr>
        <p:cNvPr id="36"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8" name="Google Shape;38;p6"/>
          <p:cNvSpPr txBox="1"/>
          <p:nvPr>
            <p:ph type="ctrTitle"/>
          </p:nvPr>
        </p:nvSpPr>
        <p:spPr>
          <a:xfrm>
            <a:off x="496525" y="1664525"/>
            <a:ext cx="83040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FFFFFF"/>
              </a:buClr>
              <a:buSzPts val="4300"/>
              <a:buFont typeface="Work Sans ExtraBold"/>
              <a:buNone/>
              <a:defRPr i="0" sz="4300" u="none" cap="none" strike="noStrike">
                <a:solidFill>
                  <a:srgbClr val="FFFFFF"/>
                </a:solidFill>
                <a:latin typeface="Work Sans ExtraBold"/>
                <a:ea typeface="Work Sans ExtraBold"/>
                <a:cs typeface="Work Sans ExtraBold"/>
                <a:sym typeface="Work Sans ExtraBold"/>
              </a:defRPr>
            </a:lvl1pPr>
            <a:lvl2pPr lvl="1"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2pPr>
            <a:lvl3pPr lvl="2"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3pPr>
            <a:lvl4pPr lvl="3"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4pPr>
            <a:lvl5pPr lvl="4"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5pPr>
            <a:lvl6pPr lvl="5"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6pPr>
            <a:lvl7pPr lvl="6"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7pPr>
            <a:lvl8pPr lvl="7"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8pPr>
            <a:lvl9pPr lvl="8"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9pPr>
          </a:lstStyle>
          <a:p/>
        </p:txBody>
      </p:sp>
      <p:sp>
        <p:nvSpPr>
          <p:cNvPr id="39" name="Google Shape;39;p6"/>
          <p:cNvSpPr txBox="1"/>
          <p:nvPr>
            <p:ph idx="1" type="subTitle"/>
          </p:nvPr>
        </p:nvSpPr>
        <p:spPr>
          <a:xfrm>
            <a:off x="3759600" y="2748350"/>
            <a:ext cx="4012800" cy="1001700"/>
          </a:xfrm>
          <a:prstGeom prst="rect">
            <a:avLst/>
          </a:prstGeom>
          <a:noFill/>
          <a:ln>
            <a:noFill/>
          </a:ln>
        </p:spPr>
        <p:txBody>
          <a:bodyPr anchorCtr="0" anchor="t" bIns="45700" lIns="91425" spcFirstLastPara="1" rIns="91425" wrap="square" tIns="45700">
            <a:noAutofit/>
          </a:bodyPr>
          <a:lstStyle>
            <a:lvl1pPr lvl="0" marR="0">
              <a:lnSpc>
                <a:spcPct val="100000"/>
              </a:lnSpc>
              <a:spcBef>
                <a:spcPts val="640"/>
              </a:spcBef>
              <a:spcAft>
                <a:spcPts val="0"/>
              </a:spcAft>
              <a:buClr>
                <a:srgbClr val="FFFFFF"/>
              </a:buClr>
              <a:buSzPts val="2600"/>
              <a:buFont typeface="Source Serif 4 Medium"/>
              <a:buNone/>
              <a:defRPr i="0" sz="2600" u="none" cap="none" strike="noStrike">
                <a:solidFill>
                  <a:srgbClr val="FFFFFF"/>
                </a:solidFill>
                <a:latin typeface="Source Serif 4 Medium"/>
                <a:ea typeface="Source Serif 4 Medium"/>
                <a:cs typeface="Source Serif 4 Medium"/>
                <a:sym typeface="Source Serif 4 Medium"/>
              </a:defRPr>
            </a:lvl1pPr>
            <a:lvl2pPr lvl="1" marR="0">
              <a:lnSpc>
                <a:spcPct val="100000"/>
              </a:lnSpc>
              <a:spcBef>
                <a:spcPts val="56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2pPr>
            <a:lvl3pPr lvl="2" marR="0">
              <a:lnSpc>
                <a:spcPct val="100000"/>
              </a:lnSpc>
              <a:spcBef>
                <a:spcPts val="48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3pPr>
            <a:lvl4pPr lvl="3"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4pPr>
            <a:lvl5pPr lvl="4"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5pPr>
            <a:lvl6pPr lvl="5"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6pPr>
            <a:lvl7pPr lvl="6"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7pPr>
            <a:lvl8pPr lvl="7"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8pPr>
            <a:lvl9pPr lvl="8"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9pPr>
          </a:lstStyle>
          <a:p/>
        </p:txBody>
      </p:sp>
      <p:pic>
        <p:nvPicPr>
          <p:cNvPr id="40" name="Google Shape;40;p6"/>
          <p:cNvPicPr preferRelativeResize="0"/>
          <p:nvPr/>
        </p:nvPicPr>
        <p:blipFill>
          <a:blip r:embed="rId3">
            <a:alphaModFix/>
          </a:blip>
          <a:stretch>
            <a:fillRect/>
          </a:stretch>
        </p:blipFill>
        <p:spPr>
          <a:xfrm>
            <a:off x="584625" y="386000"/>
            <a:ext cx="1829975" cy="6304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Revenue">
  <p:cSld name="TITLE_1">
    <p:spTree>
      <p:nvGrpSpPr>
        <p:cNvPr id="47" name="Shape 47"/>
        <p:cNvGrpSpPr/>
        <p:nvPr/>
      </p:nvGrpSpPr>
      <p:grpSpPr>
        <a:xfrm>
          <a:off x="0" y="0"/>
          <a:ext cx="0" cy="0"/>
          <a:chOff x="0" y="0"/>
          <a:chExt cx="0" cy="0"/>
        </a:xfrm>
      </p:grpSpPr>
      <p:pic>
        <p:nvPicPr>
          <p:cNvPr id="48" name="Google Shape;48;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49" name="Google Shape;49;p8"/>
          <p:cNvSpPr txBox="1"/>
          <p:nvPr>
            <p:ph type="ctrTitle"/>
          </p:nvPr>
        </p:nvSpPr>
        <p:spPr>
          <a:xfrm>
            <a:off x="290850" y="2099250"/>
            <a:ext cx="85623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15637C"/>
              </a:buClr>
              <a:buSzPts val="3600"/>
              <a:buFont typeface="Work Sans SemiBold"/>
              <a:buNone/>
              <a:defRPr i="0" sz="3600" u="none" cap="none" strike="noStrike">
                <a:solidFill>
                  <a:srgbClr val="15637C"/>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0" name="Google Shape;50;p8"/>
          <p:cNvSpPr txBox="1"/>
          <p:nvPr>
            <p:ph idx="1" type="subTitle"/>
          </p:nvPr>
        </p:nvSpPr>
        <p:spPr>
          <a:xfrm>
            <a:off x="1371613" y="3145536"/>
            <a:ext cx="6400800" cy="6987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640"/>
              </a:spcBef>
              <a:spcAft>
                <a:spcPts val="0"/>
              </a:spcAft>
              <a:buClr>
                <a:srgbClr val="888888"/>
              </a:buClr>
              <a:buSzPts val="3200"/>
              <a:buFont typeface="Source Sans Pro"/>
              <a:buNone/>
              <a:defRPr i="0" sz="3200" u="none" cap="none" strike="noStrike">
                <a:solidFill>
                  <a:srgbClr val="888888"/>
                </a:solidFill>
                <a:latin typeface="Source Sans Pro"/>
                <a:ea typeface="Source Sans Pro"/>
                <a:cs typeface="Source Sans Pro"/>
                <a:sym typeface="Source Sans Pro"/>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51" name="Google Shape;51;p8"/>
          <p:cNvPicPr preferRelativeResize="0"/>
          <p:nvPr/>
        </p:nvPicPr>
        <p:blipFill rotWithShape="1">
          <a:blip r:embed="rId3">
            <a:alphaModFix/>
          </a:blip>
          <a:srcRect b="0" l="169" r="169" t="0"/>
          <a:stretch/>
        </p:blipFill>
        <p:spPr>
          <a:xfrm>
            <a:off x="2919413" y="218525"/>
            <a:ext cx="3305175" cy="1143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Revenue 2">
  <p:cSld name="TITLE_1_2">
    <p:spTree>
      <p:nvGrpSpPr>
        <p:cNvPr id="52" name="Shape 52"/>
        <p:cNvGrpSpPr/>
        <p:nvPr/>
      </p:nvGrpSpPr>
      <p:grpSpPr>
        <a:xfrm>
          <a:off x="0" y="0"/>
          <a:ext cx="0" cy="0"/>
          <a:chOff x="0" y="0"/>
          <a:chExt cx="0" cy="0"/>
        </a:xfrm>
      </p:grpSpPr>
      <p:pic>
        <p:nvPicPr>
          <p:cNvPr id="53" name="Google Shape;53;p9"/>
          <p:cNvPicPr preferRelativeResize="0"/>
          <p:nvPr/>
        </p:nvPicPr>
        <p:blipFill>
          <a:blip r:embed="rId2">
            <a:alphaModFix/>
          </a:blip>
          <a:stretch>
            <a:fillRect/>
          </a:stretch>
        </p:blipFill>
        <p:spPr>
          <a:xfrm>
            <a:off x="0" y="0"/>
            <a:ext cx="9144003" cy="5143501"/>
          </a:xfrm>
          <a:prstGeom prst="rect">
            <a:avLst/>
          </a:prstGeom>
          <a:noFill/>
          <a:ln>
            <a:noFill/>
          </a:ln>
        </p:spPr>
      </p:pic>
      <p:sp>
        <p:nvSpPr>
          <p:cNvPr id="54" name="Google Shape;54;p9"/>
          <p:cNvSpPr txBox="1"/>
          <p:nvPr>
            <p:ph type="ctrTitle"/>
          </p:nvPr>
        </p:nvSpPr>
        <p:spPr>
          <a:xfrm>
            <a:off x="496525" y="1664525"/>
            <a:ext cx="8304000" cy="945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FFFFFF"/>
              </a:buClr>
              <a:buSzPts val="4300"/>
              <a:buFont typeface="Work Sans ExtraBold"/>
              <a:buNone/>
              <a:defRPr i="0" sz="4300" u="none" cap="none" strike="noStrike">
                <a:solidFill>
                  <a:srgbClr val="FFFFFF"/>
                </a:solidFill>
                <a:latin typeface="Work Sans ExtraBold"/>
                <a:ea typeface="Work Sans ExtraBold"/>
                <a:cs typeface="Work Sans ExtraBold"/>
                <a:sym typeface="Work Sans ExtraBold"/>
              </a:defRPr>
            </a:lvl1pPr>
            <a:lvl2pPr lvl="1"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2pPr>
            <a:lvl3pPr lvl="2"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3pPr>
            <a:lvl4pPr lvl="3"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4pPr>
            <a:lvl5pPr lvl="4"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5pPr>
            <a:lvl6pPr lvl="5"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6pPr>
            <a:lvl7pPr lvl="6"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7pPr>
            <a:lvl8pPr lvl="7"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8pPr>
            <a:lvl9pPr lvl="8" algn="ctr">
              <a:lnSpc>
                <a:spcPct val="100000"/>
              </a:lnSpc>
              <a:spcBef>
                <a:spcPts val="0"/>
              </a:spcBef>
              <a:spcAft>
                <a:spcPts val="0"/>
              </a:spcAft>
              <a:buClr>
                <a:srgbClr val="FFFFFF"/>
              </a:buClr>
              <a:buSzPts val="2100"/>
              <a:buFont typeface="Work Sans ExtraBold"/>
              <a:buNone/>
              <a:defRPr sz="2500">
                <a:solidFill>
                  <a:srgbClr val="FFFFFF"/>
                </a:solidFill>
                <a:latin typeface="Work Sans ExtraBold"/>
                <a:ea typeface="Work Sans ExtraBold"/>
                <a:cs typeface="Work Sans ExtraBold"/>
                <a:sym typeface="Work Sans ExtraBold"/>
              </a:defRPr>
            </a:lvl9pPr>
          </a:lstStyle>
          <a:p/>
        </p:txBody>
      </p:sp>
      <p:sp>
        <p:nvSpPr>
          <p:cNvPr id="55" name="Google Shape;55;p9"/>
          <p:cNvSpPr txBox="1"/>
          <p:nvPr>
            <p:ph idx="1" type="subTitle"/>
          </p:nvPr>
        </p:nvSpPr>
        <p:spPr>
          <a:xfrm>
            <a:off x="3759600" y="2748350"/>
            <a:ext cx="4012800" cy="1001700"/>
          </a:xfrm>
          <a:prstGeom prst="rect">
            <a:avLst/>
          </a:prstGeom>
          <a:noFill/>
          <a:ln>
            <a:noFill/>
          </a:ln>
        </p:spPr>
        <p:txBody>
          <a:bodyPr anchorCtr="0" anchor="t" bIns="45700" lIns="91425" spcFirstLastPara="1" rIns="91425" wrap="square" tIns="45700">
            <a:noAutofit/>
          </a:bodyPr>
          <a:lstStyle>
            <a:lvl1pPr lvl="0" marR="0">
              <a:lnSpc>
                <a:spcPct val="100000"/>
              </a:lnSpc>
              <a:spcBef>
                <a:spcPts val="640"/>
              </a:spcBef>
              <a:spcAft>
                <a:spcPts val="0"/>
              </a:spcAft>
              <a:buClr>
                <a:srgbClr val="FFFFFF"/>
              </a:buClr>
              <a:buSzPts val="2600"/>
              <a:buFont typeface="Source Serif 4 Medium"/>
              <a:buNone/>
              <a:defRPr i="0" sz="2600" u="none" cap="none" strike="noStrike">
                <a:solidFill>
                  <a:srgbClr val="FFFFFF"/>
                </a:solidFill>
                <a:latin typeface="Source Serif 4 Medium"/>
                <a:ea typeface="Source Serif 4 Medium"/>
                <a:cs typeface="Source Serif 4 Medium"/>
                <a:sym typeface="Source Serif 4 Medium"/>
              </a:defRPr>
            </a:lvl1pPr>
            <a:lvl2pPr lvl="1" marR="0">
              <a:lnSpc>
                <a:spcPct val="100000"/>
              </a:lnSpc>
              <a:spcBef>
                <a:spcPts val="56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2pPr>
            <a:lvl3pPr lvl="2" marR="0">
              <a:lnSpc>
                <a:spcPct val="100000"/>
              </a:lnSpc>
              <a:spcBef>
                <a:spcPts val="48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3pPr>
            <a:lvl4pPr lvl="3"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4pPr>
            <a:lvl5pPr lvl="4"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5pPr>
            <a:lvl6pPr lvl="5"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6pPr>
            <a:lvl7pPr lvl="6"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7pPr>
            <a:lvl8pPr lvl="7"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8pPr>
            <a:lvl9pPr lvl="8" marR="0">
              <a:lnSpc>
                <a:spcPct val="100000"/>
              </a:lnSpc>
              <a:spcBef>
                <a:spcPts val="400"/>
              </a:spcBef>
              <a:spcAft>
                <a:spcPts val="0"/>
              </a:spcAft>
              <a:buClr>
                <a:srgbClr val="888888"/>
              </a:buClr>
              <a:buSzPts val="1400"/>
              <a:buFont typeface="Source Serif 4"/>
              <a:buNone/>
              <a:defRPr i="0" sz="1400" u="none" cap="none" strike="noStrike">
                <a:solidFill>
                  <a:srgbClr val="888888"/>
                </a:solidFill>
                <a:latin typeface="Source Serif 4"/>
                <a:ea typeface="Source Serif 4"/>
                <a:cs typeface="Source Serif 4"/>
                <a:sym typeface="Source Serif 4"/>
              </a:defRPr>
            </a:lvl9pPr>
          </a:lstStyle>
          <a:p/>
        </p:txBody>
      </p:sp>
      <p:pic>
        <p:nvPicPr>
          <p:cNvPr id="56" name="Google Shape;56;p9"/>
          <p:cNvPicPr preferRelativeResize="0"/>
          <p:nvPr/>
        </p:nvPicPr>
        <p:blipFill>
          <a:blip r:embed="rId3">
            <a:alphaModFix/>
          </a:blip>
          <a:stretch>
            <a:fillRect/>
          </a:stretch>
        </p:blipFill>
        <p:spPr>
          <a:xfrm>
            <a:off x="584625" y="386000"/>
            <a:ext cx="1829975" cy="630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v1" type="obj">
  <p:cSld name="OBJECT">
    <p:spTree>
      <p:nvGrpSpPr>
        <p:cNvPr id="57" name="Shape 57"/>
        <p:cNvGrpSpPr/>
        <p:nvPr/>
      </p:nvGrpSpPr>
      <p:grpSpPr>
        <a:xfrm>
          <a:off x="0" y="0"/>
          <a:ext cx="0" cy="0"/>
          <a:chOff x="0" y="0"/>
          <a:chExt cx="0" cy="0"/>
        </a:xfrm>
      </p:grpSpPr>
      <p:pic>
        <p:nvPicPr>
          <p:cNvPr id="58" name="Google Shape;58;p10"/>
          <p:cNvPicPr preferRelativeResize="0"/>
          <p:nvPr/>
        </p:nvPicPr>
        <p:blipFill rotWithShape="1">
          <a:blip r:embed="rId2">
            <a:alphaModFix/>
          </a:blip>
          <a:srcRect b="0" l="0" r="0" t="0"/>
          <a:stretch/>
        </p:blipFill>
        <p:spPr>
          <a:xfrm>
            <a:off x="0" y="0"/>
            <a:ext cx="9144003" cy="5143501"/>
          </a:xfrm>
          <a:prstGeom prst="rect">
            <a:avLst/>
          </a:prstGeom>
          <a:noFill/>
          <a:ln>
            <a:noFill/>
          </a:ln>
        </p:spPr>
      </p:pic>
      <p:pic>
        <p:nvPicPr>
          <p:cNvPr id="59" name="Google Shape;59;p10"/>
          <p:cNvPicPr preferRelativeResize="0"/>
          <p:nvPr/>
        </p:nvPicPr>
        <p:blipFill rotWithShape="1">
          <a:blip r:embed="rId3">
            <a:alphaModFix/>
          </a:blip>
          <a:srcRect b="100" l="0" r="0" t="100"/>
          <a:stretch/>
        </p:blipFill>
        <p:spPr>
          <a:xfrm>
            <a:off x="689700" y="4683600"/>
            <a:ext cx="1039526" cy="357575"/>
          </a:xfrm>
          <a:prstGeom prst="rect">
            <a:avLst/>
          </a:prstGeom>
          <a:noFill/>
          <a:ln>
            <a:noFill/>
          </a:ln>
        </p:spPr>
      </p:pic>
      <p:sp>
        <p:nvSpPr>
          <p:cNvPr id="60" name="Google Shape;60;p10"/>
          <p:cNvSpPr txBox="1"/>
          <p:nvPr>
            <p:ph type="title"/>
          </p:nvPr>
        </p:nvSpPr>
        <p:spPr>
          <a:xfrm>
            <a:off x="152400" y="0"/>
            <a:ext cx="8813100" cy="7302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19405B"/>
              </a:buClr>
              <a:buSzPts val="3000"/>
              <a:buFont typeface="Work Sans SemiBold"/>
              <a:buNone/>
              <a:defRPr i="0" sz="3000" u="none" cap="none" strike="noStrike">
                <a:solidFill>
                  <a:srgbClr val="19405B"/>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p:txBody>
      </p:sp>
      <p:sp>
        <p:nvSpPr>
          <p:cNvPr id="61" name="Google Shape;61;p10"/>
          <p:cNvSpPr txBox="1"/>
          <p:nvPr>
            <p:ph idx="1" type="body"/>
          </p:nvPr>
        </p:nvSpPr>
        <p:spPr>
          <a:xfrm>
            <a:off x="253525" y="857250"/>
            <a:ext cx="8712000" cy="3394500"/>
          </a:xfrm>
          <a:prstGeom prst="rect">
            <a:avLst/>
          </a:prstGeom>
          <a:noFill/>
          <a:ln>
            <a:noFill/>
          </a:ln>
        </p:spPr>
        <p:txBody>
          <a:bodyPr anchorCtr="0" anchor="t" bIns="45700" lIns="91425" spcFirstLastPara="1" rIns="91425" wrap="square" tIns="45700">
            <a:noAutofit/>
          </a:bodyPr>
          <a:lstStyle>
            <a:lvl1pPr indent="-368300" lvl="0" marL="457200" marR="0" algn="l">
              <a:lnSpc>
                <a:spcPct val="100000"/>
              </a:lnSpc>
              <a:spcBef>
                <a:spcPts val="64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1pPr>
            <a:lvl2pPr indent="-355600" lvl="1" marL="914400" marR="0" algn="l">
              <a:lnSpc>
                <a:spcPct val="100000"/>
              </a:lnSpc>
              <a:spcBef>
                <a:spcPts val="0"/>
              </a:spcBef>
              <a:spcAft>
                <a:spcPts val="0"/>
              </a:spcAft>
              <a:buClr>
                <a:schemeClr val="dk1"/>
              </a:buClr>
              <a:buSzPts val="2000"/>
              <a:buFont typeface="Source Sans Pro"/>
              <a:buChar char="–"/>
              <a:defRPr i="0" sz="2000" u="none" cap="none" strike="noStrike">
                <a:solidFill>
                  <a:schemeClr val="dk1"/>
                </a:solidFill>
                <a:latin typeface="Source Sans Pro"/>
                <a:ea typeface="Source Sans Pro"/>
                <a:cs typeface="Source Sans Pro"/>
                <a:sym typeface="Source Sans Pro"/>
              </a:defRPr>
            </a:lvl2pPr>
            <a:lvl3pPr indent="-330200" lvl="2" marL="13716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3pPr>
            <a:lvl4pPr indent="-330200" lvl="3" marL="18288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4pPr>
            <a:lvl5pPr indent="-330200" lvl="4" marL="22860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5pPr>
            <a:lvl6pPr indent="-330200" lvl="5" marL="27432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6pPr>
            <a:lvl7pPr indent="-330200" lvl="6" marL="32004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7pPr>
            <a:lvl8pPr indent="-330200" lvl="7" marL="36576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8pPr>
            <a:lvl9pPr indent="-330200" lvl="8" marL="41148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9pPr>
          </a:lstStyle>
          <a:p/>
        </p:txBody>
      </p:sp>
      <p:sp>
        <p:nvSpPr>
          <p:cNvPr id="62" name="Google Shape;62;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v2">
  <p:cSld name="OBJECT_2">
    <p:spTree>
      <p:nvGrpSpPr>
        <p:cNvPr id="63" name="Shape 63"/>
        <p:cNvGrpSpPr/>
        <p:nvPr/>
      </p:nvGrpSpPr>
      <p:grpSpPr>
        <a:xfrm>
          <a:off x="0" y="0"/>
          <a:ext cx="0" cy="0"/>
          <a:chOff x="0" y="0"/>
          <a:chExt cx="0" cy="0"/>
        </a:xfrm>
      </p:grpSpPr>
      <p:sp>
        <p:nvSpPr>
          <p:cNvPr id="64" name="Google Shape;64;p11"/>
          <p:cNvSpPr txBox="1"/>
          <p:nvPr>
            <p:ph type="title"/>
          </p:nvPr>
        </p:nvSpPr>
        <p:spPr>
          <a:xfrm>
            <a:off x="152400" y="0"/>
            <a:ext cx="8813100" cy="7314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19405B"/>
              </a:buClr>
              <a:buSzPts val="3000"/>
              <a:buFont typeface="Work Sans SemiBold"/>
              <a:buNone/>
              <a:defRPr i="0" sz="3000" u="none" cap="none" strike="noStrike">
                <a:solidFill>
                  <a:srgbClr val="19405B"/>
                </a:solidFill>
                <a:latin typeface="Work Sans SemiBold"/>
                <a:ea typeface="Work Sans SemiBold"/>
                <a:cs typeface="Work Sans SemiBold"/>
                <a:sym typeface="Work Sans SemiBold"/>
              </a:defRPr>
            </a:lvl1pPr>
            <a:lvl2pPr lvl="1"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2pPr>
            <a:lvl3pPr lvl="2"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3pPr>
            <a:lvl4pPr lvl="3"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4pPr>
            <a:lvl5pPr lvl="4"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5pPr>
            <a:lvl6pPr lvl="5"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6pPr>
            <a:lvl7pPr lvl="6"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7pPr>
            <a:lvl8pPr lvl="7"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8pPr>
            <a:lvl9pPr lvl="8" algn="l">
              <a:lnSpc>
                <a:spcPct val="100000"/>
              </a:lnSpc>
              <a:spcBef>
                <a:spcPts val="0"/>
              </a:spcBef>
              <a:spcAft>
                <a:spcPts val="0"/>
              </a:spcAft>
              <a:buSzPts val="1400"/>
              <a:buFont typeface="Work Sans Medium"/>
              <a:buNone/>
              <a:defRPr sz="1800">
                <a:latin typeface="Work Sans Medium"/>
                <a:ea typeface="Work Sans Medium"/>
                <a:cs typeface="Work Sans Medium"/>
                <a:sym typeface="Work Sans Medium"/>
              </a:defRPr>
            </a:lvl9pPr>
          </a:lstStyle>
          <a:p/>
        </p:txBody>
      </p:sp>
      <p:sp>
        <p:nvSpPr>
          <p:cNvPr id="65" name="Google Shape;65;p11"/>
          <p:cNvSpPr txBox="1"/>
          <p:nvPr>
            <p:ph idx="1" type="body"/>
          </p:nvPr>
        </p:nvSpPr>
        <p:spPr>
          <a:xfrm>
            <a:off x="256032" y="857250"/>
            <a:ext cx="8727300" cy="3394500"/>
          </a:xfrm>
          <a:prstGeom prst="rect">
            <a:avLst/>
          </a:prstGeom>
          <a:noFill/>
          <a:ln>
            <a:noFill/>
          </a:ln>
        </p:spPr>
        <p:txBody>
          <a:bodyPr anchorCtr="0" anchor="t" bIns="45700" lIns="91425" spcFirstLastPara="1" rIns="91425" wrap="square" tIns="45700">
            <a:noAutofit/>
          </a:bodyPr>
          <a:lstStyle>
            <a:lvl1pPr indent="-368300" lvl="0" marL="457200" marR="0" algn="l">
              <a:lnSpc>
                <a:spcPct val="100000"/>
              </a:lnSpc>
              <a:spcBef>
                <a:spcPts val="64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1pPr>
            <a:lvl2pPr indent="-355600" lvl="1" marL="914400" marR="0" algn="l">
              <a:lnSpc>
                <a:spcPct val="100000"/>
              </a:lnSpc>
              <a:spcBef>
                <a:spcPts val="0"/>
              </a:spcBef>
              <a:spcAft>
                <a:spcPts val="0"/>
              </a:spcAft>
              <a:buClr>
                <a:schemeClr val="dk1"/>
              </a:buClr>
              <a:buSzPts val="2000"/>
              <a:buFont typeface="Source Sans Pro"/>
              <a:buChar char="–"/>
              <a:defRPr i="0" sz="2000" u="none" cap="none" strike="noStrike">
                <a:solidFill>
                  <a:schemeClr val="dk1"/>
                </a:solidFill>
                <a:latin typeface="Source Sans Pro"/>
                <a:ea typeface="Source Sans Pro"/>
                <a:cs typeface="Source Sans Pro"/>
                <a:sym typeface="Source Sans Pro"/>
              </a:defRPr>
            </a:lvl2pPr>
            <a:lvl3pPr indent="-330200" lvl="2" marL="13716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3pPr>
            <a:lvl4pPr indent="-330200" lvl="3" marL="1828800" marR="0" algn="l">
              <a:lnSpc>
                <a:spcPct val="100000"/>
              </a:lnSpc>
              <a:spcBef>
                <a:spcPts val="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4pPr>
            <a:lvl5pPr indent="-330200" lvl="4" marL="22860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5pPr>
            <a:lvl6pPr indent="-330200" lvl="5" marL="27432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6pPr>
            <a:lvl7pPr indent="-330200" lvl="6" marL="32004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7pPr>
            <a:lvl8pPr indent="-330200" lvl="7" marL="36576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8pPr>
            <a:lvl9pPr indent="-330200" lvl="8" marL="4114800" marR="0" algn="l">
              <a:lnSpc>
                <a:spcPct val="100000"/>
              </a:lnSpc>
              <a:spcBef>
                <a:spcPts val="400"/>
              </a:spcBef>
              <a:spcAft>
                <a:spcPts val="0"/>
              </a:spcAft>
              <a:buClr>
                <a:schemeClr val="dk1"/>
              </a:buClr>
              <a:buSzPts val="1600"/>
              <a:buFont typeface="Source Sans Pro"/>
              <a:buChar char="•"/>
              <a:defRPr i="0" sz="1600" u="none" cap="none" strike="noStrike">
                <a:solidFill>
                  <a:schemeClr val="dk1"/>
                </a:solidFill>
                <a:latin typeface="Source Sans Pro"/>
                <a:ea typeface="Source Sans Pro"/>
                <a:cs typeface="Source Sans Pro"/>
                <a:sym typeface="Source Sans Pro"/>
              </a:defRPr>
            </a:lvl9pPr>
          </a:lstStyle>
          <a:p/>
        </p:txBody>
      </p:sp>
      <p:sp>
        <p:nvSpPr>
          <p:cNvPr id="66" name="Google Shape;66;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7" name="Google Shape;67;p11"/>
          <p:cNvPicPr preferRelativeResize="0"/>
          <p:nvPr/>
        </p:nvPicPr>
        <p:blipFill rotWithShape="1">
          <a:blip r:embed="rId2">
            <a:alphaModFix/>
          </a:blip>
          <a:srcRect b="100" l="0" r="0" t="100"/>
          <a:stretch/>
        </p:blipFill>
        <p:spPr>
          <a:xfrm>
            <a:off x="201750" y="4683525"/>
            <a:ext cx="1039526" cy="3575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43575" y="51450"/>
            <a:ext cx="8543400" cy="857400"/>
          </a:xfrm>
          <a:prstGeom prst="rect">
            <a:avLst/>
          </a:prstGeom>
          <a:noFill/>
          <a:ln>
            <a:noFill/>
          </a:ln>
        </p:spPr>
        <p:txBody>
          <a:bodyPr anchorCtr="0" anchor="ctr" bIns="45700" lIns="91425" spcFirstLastPara="1" rIns="91425" wrap="square" tIns="45700">
            <a:noAutofit/>
          </a:bodyPr>
          <a:lstStyle>
            <a:lvl1pPr lvl="0" marR="0" rtl="0">
              <a:lnSpc>
                <a:spcPct val="100000"/>
              </a:lnSpc>
              <a:spcBef>
                <a:spcPts val="0"/>
              </a:spcBef>
              <a:spcAft>
                <a:spcPts val="0"/>
              </a:spcAft>
              <a:buClr>
                <a:schemeClr val="lt1"/>
              </a:buClr>
              <a:buSzPts val="3000"/>
              <a:buFont typeface="Work Sans Medium"/>
              <a:buNone/>
              <a:defRPr i="0" sz="3000" u="none" cap="none" strike="noStrike">
                <a:solidFill>
                  <a:schemeClr val="lt1"/>
                </a:solidFill>
                <a:latin typeface="Work Sans Medium"/>
                <a:ea typeface="Work Sans Medium"/>
                <a:cs typeface="Work Sans Medium"/>
                <a:sym typeface="Work Sans Medium"/>
              </a:defRPr>
            </a:lvl1pPr>
            <a:lvl2pPr lvl="1"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2pPr>
            <a:lvl3pPr lvl="2"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3pPr>
            <a:lvl4pPr lvl="3"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4pPr>
            <a:lvl5pPr lvl="4"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5pPr>
            <a:lvl6pPr lvl="5"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6pPr>
            <a:lvl7pPr lvl="6"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7pPr>
            <a:lvl8pPr lvl="7"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8pPr>
            <a:lvl9pPr lvl="8" marR="0" rtl="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9pPr>
          </a:lstStyle>
          <a:p/>
        </p:txBody>
      </p:sp>
      <p:sp>
        <p:nvSpPr>
          <p:cNvPr id="11" name="Google Shape;11;p1"/>
          <p:cNvSpPr txBox="1"/>
          <p:nvPr>
            <p:ph idx="1" type="body"/>
          </p:nvPr>
        </p:nvSpPr>
        <p:spPr>
          <a:xfrm>
            <a:off x="457200" y="1047750"/>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40"/>
              </a:spcBef>
              <a:spcAft>
                <a:spcPts val="0"/>
              </a:spcAft>
              <a:buClr>
                <a:schemeClr val="dk1"/>
              </a:buClr>
              <a:buSzPts val="3000"/>
              <a:buFont typeface="Source Sans Pro"/>
              <a:buChar char="•"/>
              <a:defRPr i="0" sz="3000" u="none" cap="none" strike="noStrike">
                <a:solidFill>
                  <a:schemeClr val="dk1"/>
                </a:solidFill>
                <a:latin typeface="Source Sans Pro"/>
                <a:ea typeface="Source Sans Pro"/>
                <a:cs typeface="Source Sans Pro"/>
                <a:sym typeface="Source Sans Pro"/>
              </a:defRPr>
            </a:lvl1pPr>
            <a:lvl2pPr indent="-393700" lvl="1" marL="914400" marR="0" rtl="0" algn="l">
              <a:lnSpc>
                <a:spcPct val="100000"/>
              </a:lnSpc>
              <a:spcBef>
                <a:spcPts val="560"/>
              </a:spcBef>
              <a:spcAft>
                <a:spcPts val="0"/>
              </a:spcAft>
              <a:buClr>
                <a:schemeClr val="dk1"/>
              </a:buClr>
              <a:buSzPts val="2600"/>
              <a:buFont typeface="Source Sans Pro"/>
              <a:buChar char="–"/>
              <a:defRPr i="0" sz="2600" u="none" cap="none" strike="noStrike">
                <a:solidFill>
                  <a:schemeClr val="dk1"/>
                </a:solidFill>
                <a:latin typeface="Source Sans Pro"/>
                <a:ea typeface="Source Sans Pro"/>
                <a:cs typeface="Source Sans Pro"/>
                <a:sym typeface="Source Sans Pro"/>
              </a:defRPr>
            </a:lvl2pPr>
            <a:lvl3pPr indent="-368300" lvl="2" marL="1371600" marR="0" rtl="0" algn="l">
              <a:lnSpc>
                <a:spcPct val="100000"/>
              </a:lnSpc>
              <a:spcBef>
                <a:spcPts val="48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3pPr>
            <a:lvl4pPr indent="-342900" lvl="3" marL="18288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9pPr>
          </a:lstStyle>
          <a:p/>
        </p:txBody>
      </p:sp>
      <p:sp>
        <p:nvSpPr>
          <p:cNvPr id="12" name="Google Shape;12;p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 name="Shape 41"/>
        <p:cNvGrpSpPr/>
        <p:nvPr/>
      </p:nvGrpSpPr>
      <p:grpSpPr>
        <a:xfrm>
          <a:off x="0" y="0"/>
          <a:ext cx="0" cy="0"/>
          <a:chOff x="0" y="0"/>
          <a:chExt cx="0" cy="0"/>
        </a:xfrm>
      </p:grpSpPr>
      <p:sp>
        <p:nvSpPr>
          <p:cNvPr id="42" name="Google Shape;42;p7"/>
          <p:cNvSpPr txBox="1"/>
          <p:nvPr>
            <p:ph type="title"/>
          </p:nvPr>
        </p:nvSpPr>
        <p:spPr>
          <a:xfrm>
            <a:off x="143575" y="51450"/>
            <a:ext cx="8543400" cy="857400"/>
          </a:xfrm>
          <a:prstGeom prst="rect">
            <a:avLst/>
          </a:prstGeom>
          <a:noFill/>
          <a:ln>
            <a:noFill/>
          </a:ln>
        </p:spPr>
        <p:txBody>
          <a:bodyPr anchorCtr="0" anchor="ctr" bIns="45700" lIns="91425" spcFirstLastPara="1" rIns="91425" wrap="square" tIns="45700">
            <a:noAutofit/>
          </a:bodyPr>
          <a:lstStyle>
            <a:lvl1pPr lvl="0" marR="0">
              <a:lnSpc>
                <a:spcPct val="100000"/>
              </a:lnSpc>
              <a:spcBef>
                <a:spcPts val="0"/>
              </a:spcBef>
              <a:spcAft>
                <a:spcPts val="0"/>
              </a:spcAft>
              <a:buClr>
                <a:schemeClr val="lt1"/>
              </a:buClr>
              <a:buSzPts val="3000"/>
              <a:buFont typeface="Work Sans Medium"/>
              <a:buNone/>
              <a:defRPr i="0" sz="3000" u="none" cap="none" strike="noStrike">
                <a:solidFill>
                  <a:schemeClr val="lt1"/>
                </a:solidFill>
                <a:latin typeface="Work Sans Medium"/>
                <a:ea typeface="Work Sans Medium"/>
                <a:cs typeface="Work Sans Medium"/>
                <a:sym typeface="Work Sans Medium"/>
              </a:defRPr>
            </a:lvl1pPr>
            <a:lvl2pPr lvl="1"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2pPr>
            <a:lvl3pPr lvl="2"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3pPr>
            <a:lvl4pPr lvl="3"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4pPr>
            <a:lvl5pPr lvl="4"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5pPr>
            <a:lvl6pPr lvl="5"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6pPr>
            <a:lvl7pPr lvl="6"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7pPr>
            <a:lvl8pPr lvl="7"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8pPr>
            <a:lvl9pPr lvl="8" marR="0">
              <a:lnSpc>
                <a:spcPct val="100000"/>
              </a:lnSpc>
              <a:spcBef>
                <a:spcPts val="0"/>
              </a:spcBef>
              <a:spcAft>
                <a:spcPts val="0"/>
              </a:spcAft>
              <a:buClr>
                <a:schemeClr val="lt1"/>
              </a:buClr>
              <a:buSzPts val="1400"/>
              <a:buFont typeface="Work Sans Medium"/>
              <a:buNone/>
              <a:defRPr i="0" sz="1800" u="none" cap="none" strike="noStrike">
                <a:solidFill>
                  <a:schemeClr val="lt1"/>
                </a:solidFill>
                <a:latin typeface="Work Sans Medium"/>
                <a:ea typeface="Work Sans Medium"/>
                <a:cs typeface="Work Sans Medium"/>
                <a:sym typeface="Work Sans Medium"/>
              </a:defRPr>
            </a:lvl9pPr>
          </a:lstStyle>
          <a:p/>
        </p:txBody>
      </p:sp>
      <p:sp>
        <p:nvSpPr>
          <p:cNvPr id="43" name="Google Shape;43;p7"/>
          <p:cNvSpPr txBox="1"/>
          <p:nvPr>
            <p:ph idx="1" type="body"/>
          </p:nvPr>
        </p:nvSpPr>
        <p:spPr>
          <a:xfrm>
            <a:off x="457200" y="1047750"/>
            <a:ext cx="8229600" cy="3394500"/>
          </a:xfrm>
          <a:prstGeom prst="rect">
            <a:avLst/>
          </a:prstGeom>
          <a:noFill/>
          <a:ln>
            <a:noFill/>
          </a:ln>
        </p:spPr>
        <p:txBody>
          <a:bodyPr anchorCtr="0" anchor="t" bIns="45700" lIns="91425" spcFirstLastPara="1" rIns="91425" wrap="square" tIns="45700">
            <a:noAutofit/>
          </a:bodyPr>
          <a:lstStyle>
            <a:lvl1pPr indent="-419100" lvl="0" marL="457200" marR="0" algn="l">
              <a:lnSpc>
                <a:spcPct val="100000"/>
              </a:lnSpc>
              <a:spcBef>
                <a:spcPts val="640"/>
              </a:spcBef>
              <a:spcAft>
                <a:spcPts val="0"/>
              </a:spcAft>
              <a:buClr>
                <a:schemeClr val="dk1"/>
              </a:buClr>
              <a:buSzPts val="3000"/>
              <a:buFont typeface="Source Sans Pro"/>
              <a:buChar char="•"/>
              <a:defRPr i="0" sz="3000" u="none" cap="none" strike="noStrike">
                <a:solidFill>
                  <a:schemeClr val="dk1"/>
                </a:solidFill>
                <a:latin typeface="Source Sans Pro"/>
                <a:ea typeface="Source Sans Pro"/>
                <a:cs typeface="Source Sans Pro"/>
                <a:sym typeface="Source Sans Pro"/>
              </a:defRPr>
            </a:lvl1pPr>
            <a:lvl2pPr indent="-393700" lvl="1" marL="914400" marR="0" algn="l">
              <a:lnSpc>
                <a:spcPct val="100000"/>
              </a:lnSpc>
              <a:spcBef>
                <a:spcPts val="560"/>
              </a:spcBef>
              <a:spcAft>
                <a:spcPts val="0"/>
              </a:spcAft>
              <a:buClr>
                <a:schemeClr val="dk1"/>
              </a:buClr>
              <a:buSzPts val="2600"/>
              <a:buFont typeface="Source Sans Pro"/>
              <a:buChar char="–"/>
              <a:defRPr i="0" sz="2600" u="none" cap="none" strike="noStrike">
                <a:solidFill>
                  <a:schemeClr val="dk1"/>
                </a:solidFill>
                <a:latin typeface="Source Sans Pro"/>
                <a:ea typeface="Source Sans Pro"/>
                <a:cs typeface="Source Sans Pro"/>
                <a:sym typeface="Source Sans Pro"/>
              </a:defRPr>
            </a:lvl2pPr>
            <a:lvl3pPr indent="-368300" lvl="2" marL="1371600" marR="0" algn="l">
              <a:lnSpc>
                <a:spcPct val="100000"/>
              </a:lnSpc>
              <a:spcBef>
                <a:spcPts val="480"/>
              </a:spcBef>
              <a:spcAft>
                <a:spcPts val="0"/>
              </a:spcAft>
              <a:buClr>
                <a:schemeClr val="dk1"/>
              </a:buClr>
              <a:buSzPts val="2200"/>
              <a:buFont typeface="Source Sans Pro"/>
              <a:buChar char="•"/>
              <a:defRPr i="0" sz="2200" u="none" cap="none" strike="noStrike">
                <a:solidFill>
                  <a:schemeClr val="dk1"/>
                </a:solidFill>
                <a:latin typeface="Source Sans Pro"/>
                <a:ea typeface="Source Sans Pro"/>
                <a:cs typeface="Source Sans Pro"/>
                <a:sym typeface="Source Sans Pro"/>
              </a:defRPr>
            </a:lvl3pPr>
            <a:lvl4pPr indent="-342900" lvl="3" marL="1828800" marR="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4pPr>
            <a:lvl5pPr indent="-342900" lvl="4" marL="2286000" marR="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5pPr>
            <a:lvl6pPr indent="-342900" lvl="5" marL="2743200" marR="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6pPr>
            <a:lvl7pPr indent="-342900" lvl="6" marL="3200400" marR="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7pPr>
            <a:lvl8pPr indent="-342900" lvl="7" marL="3657600" marR="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8pPr>
            <a:lvl9pPr indent="-342900" lvl="8" marL="4114800" marR="0" algn="l">
              <a:lnSpc>
                <a:spcPct val="100000"/>
              </a:lnSpc>
              <a:spcBef>
                <a:spcPts val="400"/>
              </a:spcBef>
              <a:spcAft>
                <a:spcPts val="0"/>
              </a:spcAft>
              <a:buClr>
                <a:schemeClr val="dk1"/>
              </a:buClr>
              <a:buSzPts val="1800"/>
              <a:buFont typeface="Source Sans Pro"/>
              <a:buChar char="•"/>
              <a:defRPr i="0" sz="1800" u="none" cap="none" strike="noStrike">
                <a:solidFill>
                  <a:schemeClr val="dk1"/>
                </a:solidFill>
                <a:latin typeface="Source Sans Pro"/>
                <a:ea typeface="Source Sans Pro"/>
                <a:cs typeface="Source Sans Pro"/>
                <a:sym typeface="Source Sans Pro"/>
              </a:defRPr>
            </a:lvl9pPr>
          </a:lstStyle>
          <a:p/>
        </p:txBody>
      </p:sp>
      <p:sp>
        <p:nvSpPr>
          <p:cNvPr id="44" name="Google Shape;44;p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5" name="Google Shape;45;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6" name="Google Shape;46;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revenue.iowa.gov/resources/law-policy-information/alcohol-laws/employing-16-and-17-year-ol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licensing@iowaabd.com" TargetMode="External"/><Relationship Id="rId4" Type="http://schemas.openxmlformats.org/officeDocument/2006/relationships/hyperlink" Target="mailto:accounting@iowaabd.com" TargetMode="External"/><Relationship Id="rId5" Type="http://schemas.openxmlformats.org/officeDocument/2006/relationships/hyperlink" Target="http://revenue.iowa.gov/alcoho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7.gif"/><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0.png"/><Relationship Id="rId8"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acebook.com/iowadepartmentofrevenue" TargetMode="External"/><Relationship Id="rId4" Type="http://schemas.openxmlformats.org/officeDocument/2006/relationships/image" Target="../media/image25.png"/><Relationship Id="rId10" Type="http://schemas.openxmlformats.org/officeDocument/2006/relationships/image" Target="../media/image28.png"/><Relationship Id="rId9" Type="http://schemas.openxmlformats.org/officeDocument/2006/relationships/hyperlink" Target="https://www.youtube.com/channel/UCn0emIpnsUUhxwsZOjnhLBw" TargetMode="External"/><Relationship Id="rId5" Type="http://schemas.openxmlformats.org/officeDocument/2006/relationships/hyperlink" Target="https://www.linkedin.com/company/iowa-department-of-revenue/" TargetMode="External"/><Relationship Id="rId6" Type="http://schemas.openxmlformats.org/officeDocument/2006/relationships/image" Target="../media/image22.png"/><Relationship Id="rId7" Type="http://schemas.openxmlformats.org/officeDocument/2006/relationships/hyperlink" Target="https://twitter.com/iowarevenue" TargetMode="External"/><Relationship Id="rId8"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govconnect.iow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ctrTitle"/>
          </p:nvPr>
        </p:nvSpPr>
        <p:spPr>
          <a:xfrm>
            <a:off x="496525" y="1486425"/>
            <a:ext cx="8304000" cy="1123200"/>
          </a:xfrm>
          <a:prstGeom prst="rect">
            <a:avLst/>
          </a:prstGeom>
        </p:spPr>
        <p:txBody>
          <a:bodyPr anchorCtr="0" anchor="ctr" bIns="45700" lIns="91425" spcFirstLastPara="1" rIns="91425" wrap="square" tIns="45700">
            <a:noAutofit/>
          </a:bodyPr>
          <a:lstStyle/>
          <a:p>
            <a:pPr indent="0" lvl="0" marL="0" rtl="0" algn="ctr">
              <a:spcBef>
                <a:spcPts val="0"/>
              </a:spcBef>
              <a:spcAft>
                <a:spcPts val="1000"/>
              </a:spcAft>
              <a:buNone/>
            </a:pPr>
            <a:r>
              <a:rPr lang="en-US" sz="3500"/>
              <a:t>Special Event Licensing</a:t>
            </a:r>
            <a:endParaRPr sz="3500">
              <a:latin typeface="Work Sans"/>
              <a:ea typeface="Work Sans"/>
              <a:cs typeface="Work Sans"/>
              <a:sym typeface="Work Sans"/>
            </a:endParaRPr>
          </a:p>
        </p:txBody>
      </p:sp>
      <p:pic>
        <p:nvPicPr>
          <p:cNvPr id="79" name="Google Shape;79;p13"/>
          <p:cNvPicPr preferRelativeResize="0"/>
          <p:nvPr/>
        </p:nvPicPr>
        <p:blipFill>
          <a:blip r:embed="rId3">
            <a:alphaModFix/>
          </a:blip>
          <a:stretch>
            <a:fillRect/>
          </a:stretch>
        </p:blipFill>
        <p:spPr>
          <a:xfrm>
            <a:off x="3857425" y="2780500"/>
            <a:ext cx="1429150" cy="147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Required Documents - Sketch</a:t>
            </a:r>
            <a:endParaRPr/>
          </a:p>
        </p:txBody>
      </p:sp>
      <p:sp>
        <p:nvSpPr>
          <p:cNvPr id="154" name="Google Shape;154;p22"/>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US"/>
              <a:t>Sketch must include:</a:t>
            </a:r>
            <a:endParaRPr b="1"/>
          </a:p>
          <a:p>
            <a:pPr indent="-368300" lvl="0" marL="457200" rtl="0" algn="l">
              <a:spcBef>
                <a:spcPts val="640"/>
              </a:spcBef>
              <a:spcAft>
                <a:spcPts val="0"/>
              </a:spcAft>
              <a:buSzPts val="2200"/>
              <a:buChar char="•"/>
            </a:pPr>
            <a:r>
              <a:rPr lang="en-US"/>
              <a:t>The boundary of your licensed premises (must be discernible).</a:t>
            </a:r>
            <a:endParaRPr/>
          </a:p>
          <a:p>
            <a:pPr indent="-368300" lvl="0" marL="457200" rtl="0" algn="l">
              <a:spcBef>
                <a:spcPts val="0"/>
              </a:spcBef>
              <a:spcAft>
                <a:spcPts val="0"/>
              </a:spcAft>
              <a:buSzPts val="2200"/>
              <a:buChar char="•"/>
            </a:pPr>
            <a:r>
              <a:rPr lang="en-US"/>
              <a:t>Entrances and exits of your licensed premises.</a:t>
            </a:r>
            <a:endParaRPr/>
          </a:p>
          <a:p>
            <a:pPr indent="-368300" lvl="0" marL="457200" rtl="0" algn="l">
              <a:spcBef>
                <a:spcPts val="0"/>
              </a:spcBef>
              <a:spcAft>
                <a:spcPts val="0"/>
              </a:spcAft>
              <a:buSzPts val="2200"/>
              <a:buChar char="•"/>
            </a:pPr>
            <a:r>
              <a:rPr lang="en-US"/>
              <a:t>Seating for 25 within your licensed premises.</a:t>
            </a:r>
            <a:endParaRPr/>
          </a:p>
          <a:p>
            <a:pPr indent="-368300" lvl="0" marL="457200" rtl="0" algn="l">
              <a:spcBef>
                <a:spcPts val="0"/>
              </a:spcBef>
              <a:spcAft>
                <a:spcPts val="0"/>
              </a:spcAft>
              <a:buSzPts val="2200"/>
              <a:buChar char="•"/>
            </a:pPr>
            <a:r>
              <a:rPr lang="en-US"/>
              <a:t>Where you will be selling alcohol within your licensed premises.</a:t>
            </a:r>
            <a:endParaRPr/>
          </a:p>
          <a:p>
            <a:pPr indent="-368300" lvl="0" marL="457200" rtl="0" algn="l">
              <a:spcBef>
                <a:spcPts val="0"/>
              </a:spcBef>
              <a:spcAft>
                <a:spcPts val="0"/>
              </a:spcAft>
              <a:buSzPts val="2200"/>
              <a:buChar char="•"/>
            </a:pPr>
            <a:r>
              <a:rPr lang="en-US"/>
              <a:t>At least one conveniently located accessible bathroom.</a:t>
            </a:r>
            <a:endParaRPr/>
          </a:p>
          <a:p>
            <a:pPr indent="0" lvl="0" marL="457200" rtl="0" algn="l">
              <a:spcBef>
                <a:spcPts val="64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Sketch Example</a:t>
            </a:r>
            <a:endParaRPr/>
          </a:p>
        </p:txBody>
      </p:sp>
      <p:sp>
        <p:nvSpPr>
          <p:cNvPr id="161" name="Google Shape;161;p23"/>
          <p:cNvSpPr txBox="1"/>
          <p:nvPr>
            <p:ph idx="1" type="body"/>
          </p:nvPr>
        </p:nvSpPr>
        <p:spPr>
          <a:xfrm>
            <a:off x="253525" y="857250"/>
            <a:ext cx="2590500" cy="3394500"/>
          </a:xfrm>
          <a:prstGeom prst="rect">
            <a:avLst/>
          </a:prstGeom>
        </p:spPr>
        <p:txBody>
          <a:bodyPr anchorCtr="0" anchor="t" bIns="45700" lIns="91425" spcFirstLastPara="1" rIns="91425" wrap="square" tIns="45700">
            <a:noAutofit/>
          </a:bodyPr>
          <a:lstStyle/>
          <a:p>
            <a:pPr indent="-368300" lvl="0" marL="457200" rtl="0" algn="l">
              <a:spcBef>
                <a:spcPts val="640"/>
              </a:spcBef>
              <a:spcAft>
                <a:spcPts val="0"/>
              </a:spcAft>
              <a:buSzPts val="2200"/>
              <a:buChar char="•"/>
            </a:pPr>
            <a:r>
              <a:rPr lang="en-US"/>
              <a:t>Boundary</a:t>
            </a:r>
            <a:endParaRPr/>
          </a:p>
          <a:p>
            <a:pPr indent="-368300" lvl="0" marL="457200" rtl="0" algn="l">
              <a:spcBef>
                <a:spcPts val="0"/>
              </a:spcBef>
              <a:spcAft>
                <a:spcPts val="0"/>
              </a:spcAft>
              <a:buSzPts val="2200"/>
              <a:buChar char="•"/>
            </a:pPr>
            <a:r>
              <a:rPr lang="en-US"/>
              <a:t>Entrances/Exits</a:t>
            </a:r>
            <a:endParaRPr/>
          </a:p>
          <a:p>
            <a:pPr indent="-368300" lvl="0" marL="457200" rtl="0" algn="l">
              <a:spcBef>
                <a:spcPts val="0"/>
              </a:spcBef>
              <a:spcAft>
                <a:spcPts val="0"/>
              </a:spcAft>
              <a:buSzPts val="2200"/>
              <a:buChar char="•"/>
            </a:pPr>
            <a:r>
              <a:rPr lang="en-US"/>
              <a:t>Seating for 25</a:t>
            </a:r>
            <a:endParaRPr/>
          </a:p>
          <a:p>
            <a:pPr indent="-368300" lvl="0" marL="457200" rtl="0" algn="l">
              <a:spcBef>
                <a:spcPts val="0"/>
              </a:spcBef>
              <a:spcAft>
                <a:spcPts val="0"/>
              </a:spcAft>
              <a:buSzPts val="2200"/>
              <a:buChar char="•"/>
            </a:pPr>
            <a:r>
              <a:rPr lang="en-US"/>
              <a:t>Selling Location</a:t>
            </a:r>
            <a:endParaRPr/>
          </a:p>
          <a:p>
            <a:pPr indent="-368300" lvl="0" marL="457200" rtl="0" algn="l">
              <a:spcBef>
                <a:spcPts val="0"/>
              </a:spcBef>
              <a:spcAft>
                <a:spcPts val="0"/>
              </a:spcAft>
              <a:buSzPts val="2200"/>
              <a:buChar char="•"/>
            </a:pPr>
            <a:r>
              <a:rPr lang="en-US"/>
              <a:t>Bathrooms</a:t>
            </a:r>
            <a:endParaRPr/>
          </a:p>
          <a:p>
            <a:pPr indent="0" lvl="0" marL="457200" rtl="0" algn="l">
              <a:spcBef>
                <a:spcPts val="640"/>
              </a:spcBef>
              <a:spcAft>
                <a:spcPts val="0"/>
              </a:spcAft>
              <a:buNone/>
            </a:pPr>
            <a:r>
              <a:t/>
            </a:r>
            <a:endParaRPr/>
          </a:p>
        </p:txBody>
      </p:sp>
      <p:pic>
        <p:nvPicPr>
          <p:cNvPr descr="Green check mark icon. Vector. (Provided by Getty Images)" id="162" name="Google Shape;162;p23"/>
          <p:cNvPicPr preferRelativeResize="0"/>
          <p:nvPr/>
        </p:nvPicPr>
        <p:blipFill>
          <a:blip r:embed="rId3">
            <a:alphaModFix/>
          </a:blip>
          <a:stretch>
            <a:fillRect/>
          </a:stretch>
        </p:blipFill>
        <p:spPr>
          <a:xfrm>
            <a:off x="348975" y="983125"/>
            <a:ext cx="381798" cy="381798"/>
          </a:xfrm>
          <a:prstGeom prst="rect">
            <a:avLst/>
          </a:prstGeom>
          <a:noFill/>
          <a:ln>
            <a:noFill/>
          </a:ln>
        </p:spPr>
      </p:pic>
      <p:pic>
        <p:nvPicPr>
          <p:cNvPr descr="Green check mark icon. Vector. (Provided by Getty Images)" id="163" name="Google Shape;163;p23"/>
          <p:cNvPicPr preferRelativeResize="0"/>
          <p:nvPr/>
        </p:nvPicPr>
        <p:blipFill>
          <a:blip r:embed="rId3">
            <a:alphaModFix/>
          </a:blip>
          <a:stretch>
            <a:fillRect/>
          </a:stretch>
        </p:blipFill>
        <p:spPr>
          <a:xfrm>
            <a:off x="348975" y="1323563"/>
            <a:ext cx="381798" cy="381798"/>
          </a:xfrm>
          <a:prstGeom prst="rect">
            <a:avLst/>
          </a:prstGeom>
          <a:noFill/>
          <a:ln>
            <a:noFill/>
          </a:ln>
        </p:spPr>
      </p:pic>
      <p:pic>
        <p:nvPicPr>
          <p:cNvPr descr="Green check mark icon. Vector. (Provided by Getty Images)" id="164" name="Google Shape;164;p23"/>
          <p:cNvPicPr preferRelativeResize="0"/>
          <p:nvPr/>
        </p:nvPicPr>
        <p:blipFill>
          <a:blip r:embed="rId3">
            <a:alphaModFix/>
          </a:blip>
          <a:stretch>
            <a:fillRect/>
          </a:stretch>
        </p:blipFill>
        <p:spPr>
          <a:xfrm>
            <a:off x="348975" y="1640925"/>
            <a:ext cx="381798" cy="381798"/>
          </a:xfrm>
          <a:prstGeom prst="rect">
            <a:avLst/>
          </a:prstGeom>
          <a:noFill/>
          <a:ln>
            <a:noFill/>
          </a:ln>
        </p:spPr>
      </p:pic>
      <p:pic>
        <p:nvPicPr>
          <p:cNvPr descr="Green check mark icon. Vector. (Provided by Getty Images)" id="165" name="Google Shape;165;p23"/>
          <p:cNvPicPr preferRelativeResize="0"/>
          <p:nvPr/>
        </p:nvPicPr>
        <p:blipFill>
          <a:blip r:embed="rId3">
            <a:alphaModFix/>
          </a:blip>
          <a:stretch>
            <a:fillRect/>
          </a:stretch>
        </p:blipFill>
        <p:spPr>
          <a:xfrm>
            <a:off x="348975" y="1980263"/>
            <a:ext cx="381798" cy="381798"/>
          </a:xfrm>
          <a:prstGeom prst="rect">
            <a:avLst/>
          </a:prstGeom>
          <a:noFill/>
          <a:ln>
            <a:noFill/>
          </a:ln>
        </p:spPr>
      </p:pic>
      <p:pic>
        <p:nvPicPr>
          <p:cNvPr descr="Green check mark icon. Vector. (Provided by Getty Images)" id="166" name="Google Shape;166;p23"/>
          <p:cNvPicPr preferRelativeResize="0"/>
          <p:nvPr/>
        </p:nvPicPr>
        <p:blipFill>
          <a:blip r:embed="rId3">
            <a:alphaModFix/>
          </a:blip>
          <a:stretch>
            <a:fillRect/>
          </a:stretch>
        </p:blipFill>
        <p:spPr>
          <a:xfrm>
            <a:off x="348975" y="2298725"/>
            <a:ext cx="381798" cy="381798"/>
          </a:xfrm>
          <a:prstGeom prst="rect">
            <a:avLst/>
          </a:prstGeom>
          <a:noFill/>
          <a:ln>
            <a:noFill/>
          </a:ln>
        </p:spPr>
      </p:pic>
      <p:pic>
        <p:nvPicPr>
          <p:cNvPr id="167" name="Google Shape;167;p23"/>
          <p:cNvPicPr preferRelativeResize="0"/>
          <p:nvPr/>
        </p:nvPicPr>
        <p:blipFill>
          <a:blip r:embed="rId4">
            <a:alphaModFix/>
          </a:blip>
          <a:stretch>
            <a:fillRect/>
          </a:stretch>
        </p:blipFill>
        <p:spPr>
          <a:xfrm>
            <a:off x="2844025" y="699900"/>
            <a:ext cx="5784574" cy="4291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Alcohol Deliveries/Returns</a:t>
            </a:r>
            <a:endParaRPr/>
          </a:p>
        </p:txBody>
      </p:sp>
      <p:sp>
        <p:nvSpPr>
          <p:cNvPr id="174" name="Google Shape;174;p24"/>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368300" lvl="0" marL="457200" rtl="0" algn="l">
              <a:spcBef>
                <a:spcPts val="640"/>
              </a:spcBef>
              <a:spcAft>
                <a:spcPts val="0"/>
              </a:spcAft>
              <a:buSzPts val="2200"/>
              <a:buChar char="•"/>
            </a:pPr>
            <a:r>
              <a:rPr lang="en-US"/>
              <a:t>Alcohol must be delivered to the 5 or 14 day licensed premises, not to another one of your permanent licensed premises.</a:t>
            </a:r>
            <a:endParaRPr/>
          </a:p>
          <a:p>
            <a:pPr indent="-368300" lvl="0" marL="457200" rtl="0" algn="l">
              <a:spcBef>
                <a:spcPts val="0"/>
              </a:spcBef>
              <a:spcAft>
                <a:spcPts val="0"/>
              </a:spcAft>
              <a:buSzPts val="2200"/>
              <a:buChar char="•"/>
            </a:pPr>
            <a:r>
              <a:rPr lang="en-US"/>
              <a:t>Alcohol must be secured on the licensed premises for the duration of the license.</a:t>
            </a:r>
            <a:endParaRPr/>
          </a:p>
          <a:p>
            <a:pPr indent="-368300" lvl="0" marL="457200" rtl="0" algn="l">
              <a:spcBef>
                <a:spcPts val="0"/>
              </a:spcBef>
              <a:spcAft>
                <a:spcPts val="0"/>
              </a:spcAft>
              <a:buSzPts val="2200"/>
              <a:buChar char="•"/>
            </a:pPr>
            <a:r>
              <a:rPr lang="en-US"/>
              <a:t>Upon cancellation, alcohol (unopened containers) can be returned to the wholesaler, if the wholesaler agrees to take it back.  They do not have to take it back!</a:t>
            </a:r>
            <a:endParaRPr/>
          </a:p>
          <a:p>
            <a:pPr indent="0" lvl="0" marL="0" rtl="0" algn="l">
              <a:spcBef>
                <a:spcPts val="640"/>
              </a:spcBef>
              <a:spcAft>
                <a:spcPts val="0"/>
              </a:spcAft>
              <a:buNone/>
            </a:pPr>
            <a:r>
              <a:rPr lang="en-US"/>
              <a:t>Do </a:t>
            </a:r>
            <a:r>
              <a:rPr b="1" lang="en-US"/>
              <a:t>not</a:t>
            </a:r>
            <a:r>
              <a:rPr lang="en-US"/>
              <a:t> take beer, wine, or liquor back to your permanent licensed premises!  It must be returned to the wholesaler or destroyed.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Special Events</a:t>
            </a:r>
            <a:endParaRPr/>
          </a:p>
        </p:txBody>
      </p:sp>
      <p:sp>
        <p:nvSpPr>
          <p:cNvPr id="181" name="Google Shape;181;p25"/>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2000"/>
              <a:t>Operationally, special events (5 and 14 day licenses) are no different than 12 month bars and restaurants:  </a:t>
            </a:r>
            <a:endParaRPr b="1" sz="2000"/>
          </a:p>
          <a:p>
            <a:pPr indent="-355600" lvl="0" marL="457200" rtl="0" algn="l">
              <a:spcBef>
                <a:spcPts val="640"/>
              </a:spcBef>
              <a:spcAft>
                <a:spcPts val="0"/>
              </a:spcAft>
              <a:buSzPts val="2000"/>
              <a:buChar char="•"/>
            </a:pPr>
            <a:r>
              <a:rPr lang="en-US" sz="2000"/>
              <a:t>Alcohol must be ordered separately for the stand alone license and must be delivered to the licensed premises.</a:t>
            </a:r>
            <a:endParaRPr sz="2000"/>
          </a:p>
          <a:p>
            <a:pPr indent="-355600" lvl="0" marL="457200" rtl="0" algn="l">
              <a:spcBef>
                <a:spcPts val="1000"/>
              </a:spcBef>
              <a:spcAft>
                <a:spcPts val="0"/>
              </a:spcAft>
              <a:buSzPts val="2000"/>
              <a:buChar char="•"/>
            </a:pPr>
            <a:r>
              <a:rPr lang="en-US" sz="2000" u="sng"/>
              <a:t>Open containers of beer, wine and liquor can leave the licensed premises into ONLY these 3 immediately adjacent areas:</a:t>
            </a:r>
            <a:endParaRPr sz="2000" u="sng"/>
          </a:p>
          <a:p>
            <a:pPr indent="-342900" lvl="1" marL="914400" rtl="0" algn="l">
              <a:spcBef>
                <a:spcPts val="0"/>
              </a:spcBef>
              <a:spcAft>
                <a:spcPts val="0"/>
              </a:spcAft>
              <a:buSzPts val="1800"/>
              <a:buChar char="–"/>
            </a:pPr>
            <a:r>
              <a:rPr lang="en-US" sz="1800"/>
              <a:t>A licensed premises authorized to sell the same type of alcoholic beverage for consumption on the licensed premises</a:t>
            </a:r>
            <a:endParaRPr sz="1800"/>
          </a:p>
          <a:p>
            <a:pPr indent="-342900" lvl="1" marL="914400" rtl="0" algn="l">
              <a:spcBef>
                <a:spcPts val="0"/>
              </a:spcBef>
              <a:spcAft>
                <a:spcPts val="0"/>
              </a:spcAft>
              <a:buSzPts val="1800"/>
              <a:buChar char="–"/>
            </a:pPr>
            <a:r>
              <a:rPr lang="en-US" sz="1800"/>
              <a:t>A temporarily closed public right-of-way</a:t>
            </a:r>
            <a:endParaRPr sz="1800"/>
          </a:p>
          <a:p>
            <a:pPr indent="-342900" lvl="1" marL="914400" rtl="0" algn="l">
              <a:spcBef>
                <a:spcPts val="0"/>
              </a:spcBef>
              <a:spcAft>
                <a:spcPts val="0"/>
              </a:spcAft>
              <a:buSzPts val="1800"/>
              <a:buChar char="–"/>
            </a:pPr>
            <a:r>
              <a:rPr lang="en-US" sz="1800"/>
              <a:t>A private place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Selling on Licensed Premises</a:t>
            </a:r>
            <a:endParaRPr/>
          </a:p>
        </p:txBody>
      </p:sp>
      <p:sp>
        <p:nvSpPr>
          <p:cNvPr id="188" name="Google Shape;188;p26"/>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A licensed premises authorized to sell the same type of alcoholic beverage for consumption on the licensed premises.</a:t>
            </a:r>
            <a:endParaRPr/>
          </a:p>
          <a:p>
            <a:pPr indent="0" lvl="0" marL="0" rtl="0" algn="l">
              <a:spcBef>
                <a:spcPts val="640"/>
              </a:spcBef>
              <a:spcAft>
                <a:spcPts val="0"/>
              </a:spcAft>
              <a:buNone/>
            </a:pPr>
            <a:r>
              <a:t/>
            </a:r>
            <a:endParaRPr sz="1000"/>
          </a:p>
          <a:p>
            <a:pPr indent="0" lvl="0" marL="0" rtl="0" algn="l">
              <a:spcBef>
                <a:spcPts val="640"/>
              </a:spcBef>
              <a:spcAft>
                <a:spcPts val="0"/>
              </a:spcAft>
              <a:buNone/>
            </a:pPr>
            <a:r>
              <a:rPr lang="en-US"/>
              <a:t>The licensee of the immediately adjacent licensed premises, or owner of the immediately adjacent private place, may refuse to allow the customer to enter the licensed premises or private place with an alcoholic beverage in an open container.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Temporarily Closed Public Right-of-Way</a:t>
            </a:r>
            <a:endParaRPr/>
          </a:p>
        </p:txBody>
      </p:sp>
      <p:sp>
        <p:nvSpPr>
          <p:cNvPr id="195" name="Google Shape;195;p27"/>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2000"/>
              <a:t>Closing a public right of way for an event involves temporarily restricting access to a public right-of-way, such as a road or sidewalk, for a specific time and purpose. This typically requires approval from a local authority through a permit process that includes submitting event details, safety plans, and ensuring emergency access.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Private Place</a:t>
            </a:r>
            <a:endParaRPr/>
          </a:p>
        </p:txBody>
      </p:sp>
      <p:sp>
        <p:nvSpPr>
          <p:cNvPr id="202" name="Google Shape;202;p28"/>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2000"/>
              <a:t>A location which, at the time alcoholic beverages are kept, dispensed, or consumed, meets all of the following criteria:</a:t>
            </a:r>
            <a:endParaRPr sz="2000"/>
          </a:p>
          <a:p>
            <a:pPr indent="-355600" lvl="0" marL="457200" rtl="0" algn="l">
              <a:spcBef>
                <a:spcPts val="640"/>
              </a:spcBef>
              <a:spcAft>
                <a:spcPts val="0"/>
              </a:spcAft>
              <a:buSzPts val="2000"/>
              <a:buChar char="•"/>
            </a:pPr>
            <a:r>
              <a:rPr lang="en-US" sz="2000"/>
              <a:t>The general public does not have access to the location and attendees are limited to bona fide social hosts and invited guests</a:t>
            </a:r>
            <a:endParaRPr sz="2000"/>
          </a:p>
          <a:p>
            <a:pPr indent="-355600" lvl="0" marL="457200" rtl="0" algn="l">
              <a:spcBef>
                <a:spcPts val="0"/>
              </a:spcBef>
              <a:spcAft>
                <a:spcPts val="0"/>
              </a:spcAft>
              <a:buSzPts val="2000"/>
              <a:buChar char="•"/>
            </a:pPr>
            <a:r>
              <a:rPr lang="en-US" sz="2000"/>
              <a:t>The location is not of a commercial nature</a:t>
            </a:r>
            <a:endParaRPr sz="2000"/>
          </a:p>
          <a:p>
            <a:pPr indent="-355600" lvl="0" marL="457200" rtl="0" algn="l">
              <a:spcBef>
                <a:spcPts val="0"/>
              </a:spcBef>
              <a:spcAft>
                <a:spcPts val="0"/>
              </a:spcAft>
              <a:buSzPts val="2000"/>
              <a:buChar char="•"/>
            </a:pPr>
            <a:r>
              <a:rPr lang="en-US" sz="2000"/>
              <a:t>Goods or services are neither sold nor purchased at the location.</a:t>
            </a:r>
            <a:endParaRPr sz="2000"/>
          </a:p>
          <a:p>
            <a:pPr indent="-355600" lvl="0" marL="457200" rtl="0" algn="l">
              <a:spcBef>
                <a:spcPts val="0"/>
              </a:spcBef>
              <a:spcAft>
                <a:spcPts val="0"/>
              </a:spcAft>
              <a:buSzPts val="2000"/>
              <a:buChar char="•"/>
            </a:pPr>
            <a:r>
              <a:rPr lang="en-US" sz="2000"/>
              <a:t>The location is not a licensed premises</a:t>
            </a:r>
            <a:endParaRPr sz="2000"/>
          </a:p>
          <a:p>
            <a:pPr indent="-355600" lvl="0" marL="457200" rtl="0" algn="l">
              <a:spcBef>
                <a:spcPts val="0"/>
              </a:spcBef>
              <a:spcAft>
                <a:spcPts val="0"/>
              </a:spcAft>
              <a:buSzPts val="2000"/>
              <a:buChar char="•"/>
            </a:pPr>
            <a:r>
              <a:rPr lang="en-US" sz="2000"/>
              <a:t>Admission fees or other kinds of entrance fees, fare, ticket, donation or charges are not made or are required of the invited guests to enter the location</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19405B"/>
                </a:solidFill>
              </a:rPr>
              <a:t>Laws &amp; Regulations</a:t>
            </a:r>
            <a:endParaRPr>
              <a:solidFill>
                <a:srgbClr val="19405B"/>
              </a:solidFill>
            </a:endParaRPr>
          </a:p>
        </p:txBody>
      </p:sp>
      <p:sp>
        <p:nvSpPr>
          <p:cNvPr id="209" name="Google Shape;209;p29"/>
          <p:cNvSpPr txBox="1"/>
          <p:nvPr/>
        </p:nvSpPr>
        <p:spPr>
          <a:xfrm>
            <a:off x="3145875" y="4207600"/>
            <a:ext cx="453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000">
              <a:solidFill>
                <a:schemeClr val="dk1"/>
              </a:solidFill>
              <a:latin typeface="Source Sans Pro"/>
              <a:ea typeface="Source Sans Pro"/>
              <a:cs typeface="Source Sans Pro"/>
              <a:sym typeface="Source Sans Pro"/>
            </a:endParaRPr>
          </a:p>
        </p:txBody>
      </p:sp>
      <p:pic>
        <p:nvPicPr>
          <p:cNvPr id="210" name="Google Shape;210;p29"/>
          <p:cNvPicPr preferRelativeResize="0"/>
          <p:nvPr/>
        </p:nvPicPr>
        <p:blipFill>
          <a:blip r:embed="rId3">
            <a:alphaModFix/>
          </a:blip>
          <a:stretch>
            <a:fillRect/>
          </a:stretch>
        </p:blipFill>
        <p:spPr>
          <a:xfrm>
            <a:off x="1945525" y="730200"/>
            <a:ext cx="5557375" cy="42809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nvSpPr>
        <p:spPr>
          <a:xfrm>
            <a:off x="542250" y="1098775"/>
            <a:ext cx="8118000" cy="3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600">
                <a:solidFill>
                  <a:schemeClr val="dk1"/>
                </a:solidFill>
                <a:latin typeface="Source Sans Pro"/>
                <a:ea typeface="Source Sans Pro"/>
                <a:cs typeface="Source Sans Pro"/>
                <a:sym typeface="Source Sans Pro"/>
              </a:rPr>
              <a:t>Monday – Sunday </a:t>
            </a:r>
            <a:endParaRPr b="1" sz="2600">
              <a:solidFill>
                <a:schemeClr val="dk1"/>
              </a:solidFill>
              <a:latin typeface="Source Sans Pro"/>
              <a:ea typeface="Source Sans Pro"/>
              <a:cs typeface="Source Sans Pro"/>
              <a:sym typeface="Source Sans Pro"/>
            </a:endParaRPr>
          </a:p>
          <a:p>
            <a:pPr indent="0" lvl="0" marL="0" rtl="0" algn="ctr">
              <a:spcBef>
                <a:spcPts val="0"/>
              </a:spcBef>
              <a:spcAft>
                <a:spcPts val="0"/>
              </a:spcAft>
              <a:buClr>
                <a:schemeClr val="dk1"/>
              </a:buClr>
              <a:buSzPts val="1100"/>
              <a:buFont typeface="Arial"/>
              <a:buNone/>
            </a:pPr>
            <a:r>
              <a:rPr b="1" lang="en-US" sz="2600">
                <a:solidFill>
                  <a:schemeClr val="dk1"/>
                </a:solidFill>
                <a:latin typeface="Source Sans Pro"/>
                <a:ea typeface="Source Sans Pro"/>
                <a:cs typeface="Source Sans Pro"/>
                <a:sym typeface="Source Sans Pro"/>
              </a:rPr>
              <a:t>6:00 a.m. – 2:00 a.m. </a:t>
            </a:r>
            <a:endParaRPr b="1" sz="2600">
              <a:solidFill>
                <a:schemeClr val="dk1"/>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b="1" sz="2600">
              <a:solidFill>
                <a:schemeClr val="dk1"/>
              </a:solidFill>
              <a:latin typeface="Source Sans Pro"/>
              <a:ea typeface="Source Sans Pro"/>
              <a:cs typeface="Source Sans Pro"/>
              <a:sym typeface="Source Sans Pro"/>
            </a:endParaRPr>
          </a:p>
          <a:p>
            <a:pPr indent="0" lvl="0" marL="0" rtl="0" algn="ctr">
              <a:lnSpc>
                <a:spcPct val="115000"/>
              </a:lnSpc>
              <a:spcBef>
                <a:spcPts val="400"/>
              </a:spcBef>
              <a:spcAft>
                <a:spcPts val="0"/>
              </a:spcAft>
              <a:buClr>
                <a:schemeClr val="dk1"/>
              </a:buClr>
              <a:buSzPts val="1100"/>
              <a:buFont typeface="Arial"/>
              <a:buNone/>
            </a:pPr>
            <a:r>
              <a:rPr b="1" lang="en-US" sz="2600">
                <a:solidFill>
                  <a:srgbClr val="CC0000"/>
                </a:solidFill>
                <a:latin typeface="Source Sans Pro"/>
                <a:ea typeface="Source Sans Pro"/>
                <a:cs typeface="Source Sans Pro"/>
                <a:sym typeface="Source Sans Pro"/>
              </a:rPr>
              <a:t>No alcohol can be sold, served, consumed, or given away after selling/serving hours.</a:t>
            </a:r>
            <a:endParaRPr b="1" sz="2600">
              <a:solidFill>
                <a:srgbClr val="CC0000"/>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chemeClr val="dk1"/>
              </a:solidFill>
              <a:latin typeface="Source Sans Pro"/>
              <a:ea typeface="Source Sans Pro"/>
              <a:cs typeface="Source Sans Pro"/>
              <a:sym typeface="Source Sans Pro"/>
            </a:endParaRPr>
          </a:p>
        </p:txBody>
      </p:sp>
      <p:sp>
        <p:nvSpPr>
          <p:cNvPr id="217" name="Google Shape;217;p30"/>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Allowed Hours of Operation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idx="1" type="body"/>
          </p:nvPr>
        </p:nvSpPr>
        <p:spPr>
          <a:xfrm>
            <a:off x="253525" y="857250"/>
            <a:ext cx="8712000" cy="40929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1100"/>
              <a:buFont typeface="Arial"/>
              <a:buNone/>
            </a:pPr>
            <a:r>
              <a:rPr b="1" lang="en-US" sz="2000">
                <a:solidFill>
                  <a:schemeClr val="dk2"/>
                </a:solidFill>
              </a:rPr>
              <a:t>Legal Drinking Age</a:t>
            </a:r>
            <a:endParaRPr b="1" sz="2000">
              <a:solidFill>
                <a:schemeClr val="dk2"/>
              </a:solidFill>
            </a:endParaRPr>
          </a:p>
          <a:p>
            <a:pPr indent="-355600" lvl="0" marL="457200" rtl="0" algn="l">
              <a:spcBef>
                <a:spcPts val="640"/>
              </a:spcBef>
              <a:spcAft>
                <a:spcPts val="0"/>
              </a:spcAft>
              <a:buSzPts val="2000"/>
              <a:buChar char="•"/>
            </a:pPr>
            <a:r>
              <a:rPr lang="en-US" sz="2000"/>
              <a:t>21 &amp; older</a:t>
            </a:r>
            <a:endParaRPr sz="2000"/>
          </a:p>
          <a:p>
            <a:pPr indent="-355600" lvl="0" marL="457200" rtl="0" algn="l">
              <a:spcBef>
                <a:spcPts val="0"/>
              </a:spcBef>
              <a:spcAft>
                <a:spcPts val="0"/>
              </a:spcAft>
              <a:buSzPts val="2000"/>
              <a:buChar char="•"/>
            </a:pPr>
            <a:r>
              <a:rPr lang="en-US" sz="2000"/>
              <a:t>ID</a:t>
            </a:r>
            <a:endParaRPr sz="2000"/>
          </a:p>
          <a:p>
            <a:pPr indent="-355600" lvl="0" marL="457200" rtl="0" algn="l">
              <a:spcBef>
                <a:spcPts val="0"/>
              </a:spcBef>
              <a:spcAft>
                <a:spcPts val="0"/>
              </a:spcAft>
              <a:buSzPts val="2000"/>
              <a:buChar char="•"/>
            </a:pPr>
            <a:r>
              <a:rPr lang="en-US" sz="2000"/>
              <a:t>If in doubt, do not serve</a:t>
            </a:r>
            <a:endParaRPr sz="2000"/>
          </a:p>
          <a:p>
            <a:pPr indent="0" lvl="0" marL="0" rtl="0" algn="l">
              <a:spcBef>
                <a:spcPts val="640"/>
              </a:spcBef>
              <a:spcAft>
                <a:spcPts val="0"/>
              </a:spcAft>
              <a:buNone/>
            </a:pPr>
            <a:r>
              <a:rPr b="1" lang="en-US" sz="2000">
                <a:solidFill>
                  <a:schemeClr val="dk2"/>
                </a:solidFill>
              </a:rPr>
              <a:t>Age to Serve</a:t>
            </a:r>
            <a:endParaRPr b="1" sz="2000">
              <a:solidFill>
                <a:schemeClr val="dk2"/>
              </a:solidFill>
            </a:endParaRPr>
          </a:p>
          <a:p>
            <a:pPr indent="-355600" lvl="0" marL="457200" rtl="0" algn="l">
              <a:spcBef>
                <a:spcPts val="640"/>
              </a:spcBef>
              <a:spcAft>
                <a:spcPts val="0"/>
              </a:spcAft>
              <a:buSzPts val="2000"/>
              <a:buChar char="•"/>
            </a:pPr>
            <a:r>
              <a:rPr lang="en-US" sz="2000"/>
              <a:t>18 &amp; older</a:t>
            </a:r>
            <a:endParaRPr sz="2000"/>
          </a:p>
          <a:p>
            <a:pPr indent="-355600" lvl="0" marL="457200" rtl="0" algn="l">
              <a:spcBef>
                <a:spcPts val="0"/>
              </a:spcBef>
              <a:spcAft>
                <a:spcPts val="0"/>
              </a:spcAft>
              <a:buSzPts val="2000"/>
              <a:buChar char="•"/>
            </a:pPr>
            <a:r>
              <a:rPr lang="en-US" sz="2000"/>
              <a:t>16 &amp; 17 year olds in restaurants. Requirements found in link below.</a:t>
            </a:r>
            <a:endParaRPr sz="2000"/>
          </a:p>
          <a:p>
            <a:pPr indent="-355600" lvl="0" marL="457200" rtl="0" algn="l">
              <a:spcBef>
                <a:spcPts val="640"/>
              </a:spcBef>
              <a:spcAft>
                <a:spcPts val="0"/>
              </a:spcAft>
              <a:buSzPts val="2000"/>
              <a:buChar char="•"/>
            </a:pPr>
            <a:r>
              <a:rPr lang="en-US" sz="2000"/>
              <a:t>Local ordinances apply.</a:t>
            </a:r>
            <a:endParaRPr sz="2000"/>
          </a:p>
          <a:p>
            <a:pPr indent="0" lvl="0" marL="457200" rtl="0" algn="l">
              <a:spcBef>
                <a:spcPts val="1000"/>
              </a:spcBef>
              <a:spcAft>
                <a:spcPts val="0"/>
              </a:spcAft>
              <a:buNone/>
            </a:pPr>
            <a:r>
              <a:rPr b="1" lang="en-US" sz="1300" u="sng">
                <a:solidFill>
                  <a:schemeClr val="hlink"/>
                </a:solidFill>
                <a:hlinkClick r:id="rId3"/>
              </a:rPr>
              <a:t>revenue.iowa.gov/resources/law-policy-information/alcohol-laws/employing-16-and-17-year-olds</a:t>
            </a:r>
            <a:endParaRPr b="1" sz="1300"/>
          </a:p>
          <a:p>
            <a:pPr indent="457200" lvl="0" marL="1828800" rtl="0" algn="l">
              <a:spcBef>
                <a:spcPts val="640"/>
              </a:spcBef>
              <a:spcAft>
                <a:spcPts val="0"/>
              </a:spcAft>
              <a:buNone/>
            </a:pPr>
            <a:r>
              <a:rPr b="1" lang="en-US" sz="2000"/>
              <a:t>Intoxicated Persons - </a:t>
            </a:r>
            <a:r>
              <a:rPr b="1" lang="en-US" sz="2000">
                <a:solidFill>
                  <a:srgbClr val="CC0000"/>
                </a:solidFill>
              </a:rPr>
              <a:t>If in doubt, DO NOT SERVE.</a:t>
            </a:r>
            <a:endParaRPr b="1" sz="2000">
              <a:solidFill>
                <a:srgbClr val="CC0000"/>
              </a:solidFill>
            </a:endParaRPr>
          </a:p>
        </p:txBody>
      </p:sp>
      <p:sp>
        <p:nvSpPr>
          <p:cNvPr id="224" name="Google Shape;224;p31"/>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Age to Serve or Drink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Disclaimer</a:t>
            </a:r>
            <a:endParaRPr/>
          </a:p>
        </p:txBody>
      </p:sp>
      <p:sp>
        <p:nvSpPr>
          <p:cNvPr id="86" name="Google Shape;86;p14"/>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2000"/>
              <a:t>Please be advised that the information in this presentation contains informal opinions and are only applicable to the factual situations referenced and to the statutes in existence as of the date of this presentation. </a:t>
            </a:r>
            <a:endParaRPr sz="2000"/>
          </a:p>
          <a:p>
            <a:pPr indent="0" lvl="0" marL="0" rtl="0" algn="l">
              <a:spcBef>
                <a:spcPts val="640"/>
              </a:spcBef>
              <a:spcAft>
                <a:spcPts val="0"/>
              </a:spcAft>
              <a:buNone/>
            </a:pPr>
            <a:r>
              <a:rPr lang="en-US" sz="2000"/>
              <a:t>The Iowa Department of Revenue may take a contrary position in the future to what is stated today. Any oral or written guidance or opinion given by Department personnel not pursuant to a Petition for Declaratory Order under Iowa Administrative Code 701—4.7 is not binding upon the Department.</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2"/>
          <p:cNvPicPr preferRelativeResize="0"/>
          <p:nvPr/>
        </p:nvPicPr>
        <p:blipFill>
          <a:blip r:embed="rId3">
            <a:alphaModFix/>
          </a:blip>
          <a:stretch>
            <a:fillRect/>
          </a:stretch>
        </p:blipFill>
        <p:spPr>
          <a:xfrm>
            <a:off x="7027900" y="730200"/>
            <a:ext cx="1564550" cy="1479000"/>
          </a:xfrm>
          <a:prstGeom prst="rect">
            <a:avLst/>
          </a:prstGeom>
          <a:noFill/>
          <a:ln>
            <a:noFill/>
          </a:ln>
        </p:spPr>
      </p:pic>
      <p:sp>
        <p:nvSpPr>
          <p:cNvPr id="231" name="Google Shape;231;p32"/>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2000">
                <a:solidFill>
                  <a:schemeClr val="dk2"/>
                </a:solidFill>
                <a:latin typeface="Work Sans"/>
                <a:ea typeface="Work Sans"/>
                <a:cs typeface="Work Sans"/>
                <a:sym typeface="Work Sans"/>
              </a:rPr>
              <a:t>Iowa Program for Alcohol Compliance Training</a:t>
            </a:r>
            <a:endParaRPr b="1" sz="2000">
              <a:solidFill>
                <a:schemeClr val="dk2"/>
              </a:solidFill>
              <a:latin typeface="Work Sans"/>
              <a:ea typeface="Work Sans"/>
              <a:cs typeface="Work Sans"/>
              <a:sym typeface="Work Sans"/>
            </a:endParaRPr>
          </a:p>
          <a:p>
            <a:pPr indent="-355600" lvl="0" marL="457200" rtl="0" algn="l">
              <a:spcBef>
                <a:spcPts val="640"/>
              </a:spcBef>
              <a:spcAft>
                <a:spcPts val="0"/>
              </a:spcAft>
              <a:buSzPts val="2000"/>
              <a:buChar char="•"/>
            </a:pPr>
            <a:r>
              <a:rPr lang="en-US" sz="2000"/>
              <a:t>Free to Users</a:t>
            </a:r>
            <a:endParaRPr sz="2000"/>
          </a:p>
          <a:p>
            <a:pPr indent="-355600" lvl="0" marL="457200" rtl="0" algn="l">
              <a:spcBef>
                <a:spcPts val="0"/>
              </a:spcBef>
              <a:spcAft>
                <a:spcPts val="0"/>
              </a:spcAft>
              <a:buSzPts val="2000"/>
              <a:buChar char="•"/>
            </a:pPr>
            <a:r>
              <a:rPr lang="en-US" sz="2000"/>
              <a:t>Available 24/7</a:t>
            </a:r>
            <a:endParaRPr sz="2000"/>
          </a:p>
          <a:p>
            <a:pPr indent="0" lvl="0" marL="0" rtl="0" algn="l">
              <a:spcBef>
                <a:spcPts val="640"/>
              </a:spcBef>
              <a:spcAft>
                <a:spcPts val="0"/>
              </a:spcAft>
              <a:buClr>
                <a:schemeClr val="dk1"/>
              </a:buClr>
              <a:buSzPts val="1100"/>
              <a:buFont typeface="Arial"/>
              <a:buNone/>
            </a:pPr>
            <a:r>
              <a:t/>
            </a:r>
            <a:endParaRPr sz="2000"/>
          </a:p>
          <a:p>
            <a:pPr indent="0" lvl="0" marL="0" rtl="0" algn="l">
              <a:spcBef>
                <a:spcPts val="640"/>
              </a:spcBef>
              <a:spcAft>
                <a:spcPts val="0"/>
              </a:spcAft>
              <a:buClr>
                <a:schemeClr val="dk1"/>
              </a:buClr>
              <a:buSzPts val="1100"/>
              <a:buFont typeface="Arial"/>
              <a:buNone/>
            </a:pPr>
            <a:r>
              <a:rPr b="1" lang="en-US" sz="2000">
                <a:solidFill>
                  <a:schemeClr val="dk2"/>
                </a:solidFill>
                <a:latin typeface="Work Sans"/>
                <a:ea typeface="Work Sans"/>
                <a:cs typeface="Work Sans"/>
                <a:sym typeface="Work Sans"/>
              </a:rPr>
              <a:t>Why should I have my employees take the training?</a:t>
            </a:r>
            <a:endParaRPr b="1" sz="2000">
              <a:solidFill>
                <a:schemeClr val="dk2"/>
              </a:solidFill>
              <a:latin typeface="Work Sans"/>
              <a:ea typeface="Work Sans"/>
              <a:cs typeface="Work Sans"/>
              <a:sym typeface="Work Sans"/>
            </a:endParaRPr>
          </a:p>
          <a:p>
            <a:pPr indent="-355600" lvl="0" marL="457200" rtl="0" algn="l">
              <a:spcBef>
                <a:spcPts val="640"/>
              </a:spcBef>
              <a:spcAft>
                <a:spcPts val="0"/>
              </a:spcAft>
              <a:buSzPts val="2000"/>
              <a:buChar char="•"/>
            </a:pPr>
            <a:r>
              <a:rPr lang="en-US" sz="2000"/>
              <a:t>Assists in preventing illegal sales</a:t>
            </a:r>
            <a:endParaRPr sz="2000"/>
          </a:p>
          <a:p>
            <a:pPr indent="-355600" lvl="0" marL="457200" rtl="0" algn="l">
              <a:spcBef>
                <a:spcPts val="0"/>
              </a:spcBef>
              <a:spcAft>
                <a:spcPts val="0"/>
              </a:spcAft>
              <a:buSzPts val="2000"/>
              <a:buChar char="•"/>
            </a:pPr>
            <a:r>
              <a:rPr lang="en-US" sz="2000"/>
              <a:t>Provides education for owners/employees/volunteers</a:t>
            </a:r>
            <a:endParaRPr sz="2000"/>
          </a:p>
          <a:p>
            <a:pPr indent="-355600" lvl="0" marL="457200" rtl="0" algn="l">
              <a:spcBef>
                <a:spcPts val="0"/>
              </a:spcBef>
              <a:spcAft>
                <a:spcPts val="0"/>
              </a:spcAft>
              <a:buSzPts val="2000"/>
              <a:buChar char="•"/>
            </a:pPr>
            <a:r>
              <a:rPr lang="en-US" sz="2000"/>
              <a:t>Affirmative defense for licensee’s civil penalties (once every 4 years)</a:t>
            </a:r>
            <a:endParaRPr sz="2000"/>
          </a:p>
        </p:txBody>
      </p:sp>
      <p:sp>
        <p:nvSpPr>
          <p:cNvPr id="232" name="Google Shape;232;p32"/>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I-PACT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3"/>
          <p:cNvSpPr txBox="1"/>
          <p:nvPr>
            <p:ph idx="1" type="body"/>
          </p:nvPr>
        </p:nvSpPr>
        <p:spPr>
          <a:xfrm>
            <a:off x="253525" y="857250"/>
            <a:ext cx="8712000" cy="27633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000">
                <a:solidFill>
                  <a:srgbClr val="262828"/>
                </a:solidFill>
              </a:rPr>
              <a:t>Who must obtain a Sales and Use tax permit?</a:t>
            </a:r>
            <a:endParaRPr b="1" sz="2000">
              <a:solidFill>
                <a:srgbClr val="262828"/>
              </a:solidFill>
            </a:endParaRPr>
          </a:p>
          <a:p>
            <a:pPr indent="0" lvl="0" marL="0" rtl="0" algn="l">
              <a:lnSpc>
                <a:spcPct val="115000"/>
              </a:lnSpc>
              <a:spcBef>
                <a:spcPts val="0"/>
              </a:spcBef>
              <a:spcAft>
                <a:spcPts val="0"/>
              </a:spcAft>
              <a:buNone/>
            </a:pPr>
            <a:r>
              <a:rPr lang="en-US" sz="2000">
                <a:solidFill>
                  <a:srgbClr val="262828"/>
                </a:solidFill>
              </a:rPr>
              <a:t>Vendors that sell taxable tangible personal property, services, and products in or into Iowa must obtain a Sales and Use tax permit.</a:t>
            </a:r>
            <a:endParaRPr sz="2000">
              <a:solidFill>
                <a:srgbClr val="262828"/>
              </a:solidFill>
            </a:endParaRPr>
          </a:p>
          <a:p>
            <a:pPr indent="0" lvl="0" marL="0" rtl="0" algn="l">
              <a:lnSpc>
                <a:spcPct val="115000"/>
              </a:lnSpc>
              <a:spcBef>
                <a:spcPts val="0"/>
              </a:spcBef>
              <a:spcAft>
                <a:spcPts val="0"/>
              </a:spcAft>
              <a:buNone/>
            </a:pPr>
            <a:r>
              <a:t/>
            </a:r>
            <a:endParaRPr sz="2000">
              <a:solidFill>
                <a:srgbClr val="262828"/>
              </a:solidFill>
            </a:endParaRPr>
          </a:p>
          <a:p>
            <a:pPr indent="0" lvl="0" marL="0" rtl="0" algn="l">
              <a:lnSpc>
                <a:spcPct val="115000"/>
              </a:lnSpc>
              <a:spcBef>
                <a:spcPts val="0"/>
              </a:spcBef>
              <a:spcAft>
                <a:spcPts val="0"/>
              </a:spcAft>
              <a:buNone/>
            </a:pPr>
            <a:r>
              <a:rPr lang="en-US" sz="2000">
                <a:solidFill>
                  <a:srgbClr val="262828"/>
                </a:solidFill>
              </a:rPr>
              <a:t>A vendor does not need to get an Iowa sales and use tax permit or file Iowa Sales and Use tax returns if the business does not make any taxable retail sales.</a:t>
            </a:r>
            <a:endParaRPr sz="2000">
              <a:solidFill>
                <a:srgbClr val="262828"/>
              </a:solidFill>
            </a:endParaRPr>
          </a:p>
        </p:txBody>
      </p:sp>
      <p:sp>
        <p:nvSpPr>
          <p:cNvPr id="238" name="Google Shape;238;p33"/>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Sales and Use Tax </a:t>
            </a:r>
            <a:r>
              <a:rPr lang="en-US"/>
              <a:t>Permit Requirements</a:t>
            </a:r>
            <a:endParaRPr/>
          </a:p>
        </p:txBody>
      </p:sp>
      <p:sp>
        <p:nvSpPr>
          <p:cNvPr id="239" name="Google Shape;239;p33"/>
          <p:cNvSpPr txBox="1"/>
          <p:nvPr/>
        </p:nvSpPr>
        <p:spPr>
          <a:xfrm>
            <a:off x="2181150" y="4050650"/>
            <a:ext cx="6432000" cy="997500"/>
          </a:xfrm>
          <a:prstGeom prst="rect">
            <a:avLst/>
          </a:prstGeom>
          <a:solidFill>
            <a:srgbClr val="C5D969"/>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600">
                <a:solidFill>
                  <a:srgbClr val="262828"/>
                </a:solidFill>
                <a:latin typeface="Source Sans Pro"/>
                <a:ea typeface="Source Sans Pro"/>
                <a:cs typeface="Source Sans Pro"/>
                <a:sym typeface="Source Sans Pro"/>
              </a:rPr>
              <a:t>If these businesses begin making taxable retail sales in Iowa, they must collect sales tax and applicable local option sales tax, obtain an Iowa Sales and Use tax permit, and begin filing Iowa Sales and Use tax returns.</a:t>
            </a:r>
            <a:endParaRPr sz="1600">
              <a:solidFill>
                <a:srgbClr val="262828"/>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1100"/>
              <a:buFont typeface="Arial"/>
              <a:buNone/>
            </a:pPr>
            <a:r>
              <a:rPr b="1" lang="en-US" sz="2000">
                <a:solidFill>
                  <a:schemeClr val="dk2"/>
                </a:solidFill>
                <a:latin typeface="Work Sans"/>
                <a:ea typeface="Work Sans"/>
                <a:cs typeface="Work Sans"/>
                <a:sym typeface="Work Sans"/>
              </a:rPr>
              <a:t>Department of Inspections, Appeals &amp; Licensing - Food Licenses </a:t>
            </a:r>
            <a:endParaRPr b="1" sz="2000">
              <a:solidFill>
                <a:schemeClr val="dk2"/>
              </a:solidFill>
              <a:latin typeface="Work Sans"/>
              <a:ea typeface="Work Sans"/>
              <a:cs typeface="Work Sans"/>
              <a:sym typeface="Work Sans"/>
            </a:endParaRPr>
          </a:p>
          <a:p>
            <a:pPr indent="0" lvl="0" marL="228600" rtl="0" algn="l">
              <a:spcBef>
                <a:spcPts val="0"/>
              </a:spcBef>
              <a:spcAft>
                <a:spcPts val="0"/>
              </a:spcAft>
              <a:buClr>
                <a:schemeClr val="dk1"/>
              </a:buClr>
              <a:buSzPts val="1100"/>
              <a:buFont typeface="Arial"/>
              <a:buNone/>
            </a:pPr>
            <a:r>
              <a:rPr lang="en-US" sz="2000"/>
              <a:t>Phone: </a:t>
            </a:r>
            <a:r>
              <a:rPr lang="en-US" sz="2000"/>
              <a:t>515-281-6538</a:t>
            </a:r>
            <a:endParaRPr sz="2000"/>
          </a:p>
          <a:p>
            <a:pPr indent="0" lvl="0" marL="228600" rtl="0" algn="l">
              <a:spcBef>
                <a:spcPts val="0"/>
              </a:spcBef>
              <a:spcAft>
                <a:spcPts val="0"/>
              </a:spcAft>
              <a:buClr>
                <a:schemeClr val="dk1"/>
              </a:buClr>
              <a:buSzPts val="1100"/>
              <a:buFont typeface="Arial"/>
              <a:buNone/>
            </a:pPr>
            <a:r>
              <a:rPr lang="en-US" sz="2000"/>
              <a:t>dial.iowa.gov/licenses/food-hotels</a:t>
            </a:r>
            <a:br>
              <a:rPr lang="en-US" sz="2000"/>
            </a:br>
            <a:endParaRPr sz="1000"/>
          </a:p>
          <a:p>
            <a:pPr indent="0" lvl="0" marL="0" rtl="0" algn="l">
              <a:spcBef>
                <a:spcPts val="640"/>
              </a:spcBef>
              <a:spcAft>
                <a:spcPts val="0"/>
              </a:spcAft>
              <a:buClr>
                <a:schemeClr val="dk1"/>
              </a:buClr>
              <a:buSzPts val="1100"/>
              <a:buFont typeface="Arial"/>
              <a:buNone/>
            </a:pPr>
            <a:r>
              <a:rPr b="1" lang="en-US" sz="2000">
                <a:solidFill>
                  <a:schemeClr val="dk2"/>
                </a:solidFill>
                <a:latin typeface="Work Sans"/>
                <a:ea typeface="Work Sans"/>
                <a:cs typeface="Work Sans"/>
                <a:sym typeface="Work Sans"/>
              </a:rPr>
              <a:t>Department of Inspections, Appeals &amp; Licensing - Social Gambling</a:t>
            </a:r>
            <a:endParaRPr b="1" sz="2000">
              <a:solidFill>
                <a:schemeClr val="dk2"/>
              </a:solidFill>
              <a:latin typeface="Work Sans"/>
              <a:ea typeface="Work Sans"/>
              <a:cs typeface="Work Sans"/>
              <a:sym typeface="Work Sans"/>
            </a:endParaRPr>
          </a:p>
          <a:p>
            <a:pPr indent="0" lvl="0" marL="228600" rtl="0" algn="l">
              <a:spcBef>
                <a:spcPts val="0"/>
              </a:spcBef>
              <a:spcAft>
                <a:spcPts val="0"/>
              </a:spcAft>
              <a:buClr>
                <a:schemeClr val="dk1"/>
              </a:buClr>
              <a:buSzPts val="1100"/>
              <a:buFont typeface="Arial"/>
              <a:buNone/>
            </a:pPr>
            <a:r>
              <a:rPr lang="en-US" sz="2000"/>
              <a:t>Phone: 515-281-6848</a:t>
            </a:r>
            <a:endParaRPr sz="2000"/>
          </a:p>
          <a:p>
            <a:pPr indent="0" lvl="0" marL="228600" rtl="0" algn="l">
              <a:spcBef>
                <a:spcPts val="0"/>
              </a:spcBef>
              <a:spcAft>
                <a:spcPts val="0"/>
              </a:spcAft>
              <a:buClr>
                <a:schemeClr val="dk1"/>
              </a:buClr>
              <a:buSzPts val="1100"/>
              <a:buFont typeface="Arial"/>
              <a:buNone/>
            </a:pPr>
            <a:r>
              <a:rPr lang="en-US" sz="2000"/>
              <a:t>dial.iowa.gov/licenses/gambling</a:t>
            </a:r>
            <a:br>
              <a:rPr lang="en-US" sz="2000"/>
            </a:br>
            <a:endParaRPr sz="1000"/>
          </a:p>
          <a:p>
            <a:pPr indent="0" lvl="0" marL="0" rtl="0" algn="l">
              <a:spcBef>
                <a:spcPts val="640"/>
              </a:spcBef>
              <a:spcAft>
                <a:spcPts val="0"/>
              </a:spcAft>
              <a:buClr>
                <a:schemeClr val="dk1"/>
              </a:buClr>
              <a:buSzPts val="1100"/>
              <a:buFont typeface="Arial"/>
              <a:buNone/>
            </a:pPr>
            <a:r>
              <a:rPr b="1" lang="en-US" sz="2000">
                <a:solidFill>
                  <a:schemeClr val="dk2"/>
                </a:solidFill>
                <a:latin typeface="Work Sans"/>
                <a:ea typeface="Work Sans"/>
                <a:cs typeface="Work Sans"/>
                <a:sym typeface="Work Sans"/>
              </a:rPr>
              <a:t>Department of Revenue - Sales Tax Permitting</a:t>
            </a:r>
            <a:endParaRPr b="1" sz="2000">
              <a:solidFill>
                <a:schemeClr val="dk2"/>
              </a:solidFill>
              <a:latin typeface="Work Sans"/>
              <a:ea typeface="Work Sans"/>
              <a:cs typeface="Work Sans"/>
              <a:sym typeface="Work Sans"/>
            </a:endParaRPr>
          </a:p>
          <a:p>
            <a:pPr indent="0" lvl="0" marL="228600" rtl="0" algn="l">
              <a:spcBef>
                <a:spcPts val="0"/>
              </a:spcBef>
              <a:spcAft>
                <a:spcPts val="0"/>
              </a:spcAft>
              <a:buClr>
                <a:schemeClr val="dk1"/>
              </a:buClr>
              <a:buSzPts val="1100"/>
              <a:buFont typeface="Arial"/>
              <a:buNone/>
            </a:pPr>
            <a:r>
              <a:rPr lang="en-US" sz="2000"/>
              <a:t>Phone: 515-281-5777</a:t>
            </a:r>
            <a:endParaRPr sz="2000"/>
          </a:p>
          <a:p>
            <a:pPr indent="0" lvl="0" marL="228600" rtl="0" algn="l">
              <a:spcBef>
                <a:spcPts val="0"/>
              </a:spcBef>
              <a:spcAft>
                <a:spcPts val="0"/>
              </a:spcAft>
              <a:buNone/>
            </a:pPr>
            <a:r>
              <a:rPr lang="en-US" sz="2000"/>
              <a:t>revenue.iowa.gov</a:t>
            </a:r>
            <a:endParaRPr sz="2000"/>
          </a:p>
        </p:txBody>
      </p:sp>
      <p:sp>
        <p:nvSpPr>
          <p:cNvPr id="246" name="Google Shape;246;p34"/>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External Agency Contacts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Contact Us</a:t>
            </a:r>
            <a:endParaRPr/>
          </a:p>
        </p:txBody>
      </p:sp>
      <p:sp>
        <p:nvSpPr>
          <p:cNvPr id="253" name="Google Shape;253;p35"/>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2000"/>
              <a:t>Email:</a:t>
            </a:r>
            <a:endParaRPr b="1" sz="2000"/>
          </a:p>
          <a:p>
            <a:pPr indent="-355600" lvl="0" marL="457200" rtl="0" algn="l">
              <a:spcBef>
                <a:spcPts val="640"/>
              </a:spcBef>
              <a:spcAft>
                <a:spcPts val="0"/>
              </a:spcAft>
              <a:buSzPts val="2000"/>
              <a:buChar char="•"/>
            </a:pPr>
            <a:r>
              <a:rPr lang="en-US" sz="2000"/>
              <a:t>Licensing: </a:t>
            </a:r>
            <a:r>
              <a:rPr lang="en-US" sz="2000" u="sng">
                <a:solidFill>
                  <a:schemeClr val="hlink"/>
                </a:solidFill>
                <a:hlinkClick r:id="rId3"/>
              </a:rPr>
              <a:t>licensing@iowaabd.com</a:t>
            </a:r>
            <a:r>
              <a:rPr lang="en-US" sz="2000"/>
              <a:t> </a:t>
            </a:r>
            <a:endParaRPr sz="2000"/>
          </a:p>
          <a:p>
            <a:pPr indent="-355600" lvl="0" marL="457200" rtl="0" algn="l">
              <a:spcBef>
                <a:spcPts val="0"/>
              </a:spcBef>
              <a:spcAft>
                <a:spcPts val="0"/>
              </a:spcAft>
              <a:buSzPts val="2000"/>
              <a:buChar char="•"/>
            </a:pPr>
            <a:r>
              <a:rPr lang="en-US" sz="2000"/>
              <a:t>Accounting: </a:t>
            </a:r>
            <a:r>
              <a:rPr lang="en-US" sz="2000" u="sng">
                <a:solidFill>
                  <a:schemeClr val="hlink"/>
                </a:solidFill>
                <a:hlinkClick r:id="rId4"/>
              </a:rPr>
              <a:t>accounting@iowaabd.com</a:t>
            </a:r>
            <a:endParaRPr sz="2000"/>
          </a:p>
          <a:p>
            <a:pPr indent="-355600" lvl="0" marL="457200" rtl="0" algn="l">
              <a:spcBef>
                <a:spcPts val="0"/>
              </a:spcBef>
              <a:spcAft>
                <a:spcPts val="0"/>
              </a:spcAft>
              <a:buSzPts val="2000"/>
              <a:buChar char="•"/>
            </a:pPr>
            <a:r>
              <a:rPr lang="en-US" sz="2000"/>
              <a:t>Send a message via GovConnectIowa</a:t>
            </a:r>
            <a:endParaRPr sz="2000"/>
          </a:p>
          <a:p>
            <a:pPr indent="0" lvl="0" marL="0" rtl="0" algn="l">
              <a:spcBef>
                <a:spcPts val="640"/>
              </a:spcBef>
              <a:spcAft>
                <a:spcPts val="0"/>
              </a:spcAft>
              <a:buNone/>
            </a:pPr>
            <a:r>
              <a:rPr b="1" lang="en-US" sz="2000"/>
              <a:t>Phone:</a:t>
            </a:r>
            <a:endParaRPr b="1" sz="2000"/>
          </a:p>
          <a:p>
            <a:pPr indent="-355600" lvl="0" marL="457200" rtl="0" algn="l">
              <a:spcBef>
                <a:spcPts val="640"/>
              </a:spcBef>
              <a:spcAft>
                <a:spcPts val="0"/>
              </a:spcAft>
              <a:buSzPts val="2000"/>
              <a:buChar char="•"/>
            </a:pPr>
            <a:r>
              <a:rPr lang="en-US" sz="2000"/>
              <a:t>Portal navigation: 515-281-3114</a:t>
            </a:r>
            <a:endParaRPr sz="2000"/>
          </a:p>
          <a:p>
            <a:pPr indent="-355600" lvl="0" marL="457200" rtl="0" algn="l">
              <a:spcBef>
                <a:spcPts val="0"/>
              </a:spcBef>
              <a:spcAft>
                <a:spcPts val="0"/>
              </a:spcAft>
              <a:buSzPts val="2000"/>
              <a:buChar char="•"/>
            </a:pPr>
            <a:r>
              <a:rPr lang="en-US" sz="2000"/>
              <a:t>Alcohol: 515-281-7400, option 1</a:t>
            </a:r>
            <a:endParaRPr sz="2000"/>
          </a:p>
          <a:p>
            <a:pPr indent="0" lvl="0" marL="0" rtl="0" algn="l">
              <a:spcBef>
                <a:spcPts val="640"/>
              </a:spcBef>
              <a:spcAft>
                <a:spcPts val="0"/>
              </a:spcAft>
              <a:buNone/>
            </a:pPr>
            <a:r>
              <a:rPr b="1" lang="en-US" sz="2000"/>
              <a:t>Website:</a:t>
            </a:r>
            <a:r>
              <a:rPr lang="en-US" sz="2000"/>
              <a:t> </a:t>
            </a:r>
            <a:endParaRPr sz="2000"/>
          </a:p>
          <a:p>
            <a:pPr indent="-355600" lvl="0" marL="457200" rtl="0" algn="l">
              <a:spcBef>
                <a:spcPts val="640"/>
              </a:spcBef>
              <a:spcAft>
                <a:spcPts val="0"/>
              </a:spcAft>
              <a:buSzPts val="2000"/>
              <a:buChar char="•"/>
            </a:pPr>
            <a:r>
              <a:rPr lang="en-US" sz="2000" u="sng">
                <a:solidFill>
                  <a:schemeClr val="hlink"/>
                </a:solidFill>
                <a:hlinkClick r:id="rId5"/>
              </a:rPr>
              <a:t>revenue.iowa.gov/alcohol</a:t>
            </a:r>
            <a:endParaRPr sz="2000"/>
          </a:p>
          <a:p>
            <a:pPr indent="0" lvl="0" marL="0" rtl="0" algn="l">
              <a:spcBef>
                <a:spcPts val="640"/>
              </a:spcBef>
              <a:spcAft>
                <a:spcPts val="0"/>
              </a:spcAft>
              <a:buNone/>
            </a:pPr>
            <a:r>
              <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6"/>
          <p:cNvSpPr txBox="1"/>
          <p:nvPr>
            <p:ph type="title"/>
          </p:nvPr>
        </p:nvSpPr>
        <p:spPr>
          <a:xfrm>
            <a:off x="100350" y="3615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800"/>
              <a:t>Meet “The Kernel” - GovConnectIowa’s Chatbot</a:t>
            </a:r>
            <a:endParaRPr sz="2800"/>
          </a:p>
        </p:txBody>
      </p:sp>
      <p:sp>
        <p:nvSpPr>
          <p:cNvPr id="260" name="Google Shape;260;p36"/>
          <p:cNvSpPr txBox="1"/>
          <p:nvPr>
            <p:ph idx="1" type="body"/>
          </p:nvPr>
        </p:nvSpPr>
        <p:spPr>
          <a:xfrm>
            <a:off x="253525" y="849775"/>
            <a:ext cx="8241900" cy="21264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US"/>
              <a:t>Available 24/7/365 to help you</a:t>
            </a:r>
            <a:endParaRPr/>
          </a:p>
          <a:p>
            <a:pPr indent="-368300" lvl="0" marL="457200" rtl="0" algn="l">
              <a:spcBef>
                <a:spcPts val="1000"/>
              </a:spcBef>
              <a:spcAft>
                <a:spcPts val="1000"/>
              </a:spcAft>
              <a:buSzPts val="2200"/>
              <a:buChar char="•"/>
            </a:pPr>
            <a:r>
              <a:rPr lang="en-US"/>
              <a:t>Does not answer specific questions about your license</a:t>
            </a:r>
            <a:endParaRPr/>
          </a:p>
        </p:txBody>
      </p:sp>
      <p:grpSp>
        <p:nvGrpSpPr>
          <p:cNvPr id="261" name="Google Shape;261;p36"/>
          <p:cNvGrpSpPr/>
          <p:nvPr/>
        </p:nvGrpSpPr>
        <p:grpSpPr>
          <a:xfrm>
            <a:off x="7228199" y="982425"/>
            <a:ext cx="1267225" cy="1017876"/>
            <a:chOff x="6078949" y="3233875"/>
            <a:chExt cx="1267225" cy="1017876"/>
          </a:xfrm>
        </p:grpSpPr>
        <p:pic>
          <p:nvPicPr>
            <p:cNvPr id="262" name="Google Shape;262;p36"/>
            <p:cNvPicPr preferRelativeResize="0"/>
            <p:nvPr/>
          </p:nvPicPr>
          <p:blipFill rotWithShape="1">
            <a:blip r:embed="rId3">
              <a:alphaModFix/>
            </a:blip>
            <a:srcRect b="0" l="13238" r="6922" t="14067"/>
            <a:stretch/>
          </p:blipFill>
          <p:spPr>
            <a:xfrm>
              <a:off x="6479275" y="3233875"/>
              <a:ext cx="866900" cy="94127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descr="a black and white drawing of a hand pointing with a light coming out of it . (Provided by Tenor)" id="263" name="Google Shape;263;p36"/>
            <p:cNvPicPr preferRelativeResize="0"/>
            <p:nvPr/>
          </p:nvPicPr>
          <p:blipFill>
            <a:blip r:embed="rId4">
              <a:alphaModFix/>
            </a:blip>
            <a:stretch>
              <a:fillRect/>
            </a:stretch>
          </p:blipFill>
          <p:spPr>
            <a:xfrm flipH="1">
              <a:off x="6078949" y="3454450"/>
              <a:ext cx="797300" cy="797300"/>
            </a:xfrm>
            <a:prstGeom prst="rect">
              <a:avLst/>
            </a:prstGeom>
            <a:noFill/>
            <a:ln>
              <a:noFill/>
            </a:ln>
          </p:spPr>
        </p:pic>
      </p:grpSp>
      <p:pic>
        <p:nvPicPr>
          <p:cNvPr id="264" name="Google Shape;264;p36" title="A Little Corny Hi res no oval 4.png"/>
          <p:cNvPicPr preferRelativeResize="0"/>
          <p:nvPr/>
        </p:nvPicPr>
        <p:blipFill>
          <a:blip r:embed="rId5">
            <a:alphaModFix/>
          </a:blip>
          <a:stretch>
            <a:fillRect/>
          </a:stretch>
        </p:blipFill>
        <p:spPr>
          <a:xfrm>
            <a:off x="2613275" y="2467055"/>
            <a:ext cx="1958723" cy="1958723"/>
          </a:xfrm>
          <a:prstGeom prst="rect">
            <a:avLst/>
          </a:prstGeom>
          <a:noFill/>
          <a:ln>
            <a:noFill/>
          </a:ln>
        </p:spPr>
      </p:pic>
      <p:pic>
        <p:nvPicPr>
          <p:cNvPr id="265" name="Google Shape;265;p36" title="A Little Corny Hi res no oval 1.png"/>
          <p:cNvPicPr preferRelativeResize="0"/>
          <p:nvPr/>
        </p:nvPicPr>
        <p:blipFill>
          <a:blip r:embed="rId6">
            <a:alphaModFix/>
          </a:blip>
          <a:stretch>
            <a:fillRect/>
          </a:stretch>
        </p:blipFill>
        <p:spPr>
          <a:xfrm>
            <a:off x="1098250" y="2492980"/>
            <a:ext cx="1906877" cy="1906877"/>
          </a:xfrm>
          <a:prstGeom prst="rect">
            <a:avLst/>
          </a:prstGeom>
          <a:noFill/>
          <a:ln>
            <a:noFill/>
          </a:ln>
        </p:spPr>
      </p:pic>
      <p:pic>
        <p:nvPicPr>
          <p:cNvPr id="266" name="Google Shape;266;p36" title="A Little Corny Hi res no oval 3.png"/>
          <p:cNvPicPr preferRelativeResize="0"/>
          <p:nvPr/>
        </p:nvPicPr>
        <p:blipFill>
          <a:blip r:embed="rId7">
            <a:alphaModFix/>
          </a:blip>
          <a:stretch>
            <a:fillRect/>
          </a:stretch>
        </p:blipFill>
        <p:spPr>
          <a:xfrm>
            <a:off x="4283700" y="2493004"/>
            <a:ext cx="1906877" cy="1906852"/>
          </a:xfrm>
          <a:prstGeom prst="rect">
            <a:avLst/>
          </a:prstGeom>
          <a:noFill/>
          <a:ln>
            <a:noFill/>
          </a:ln>
        </p:spPr>
      </p:pic>
      <p:pic>
        <p:nvPicPr>
          <p:cNvPr id="267" name="Google Shape;267;p36" title="A Little Corny Hi res no oval 2.png"/>
          <p:cNvPicPr preferRelativeResize="0"/>
          <p:nvPr/>
        </p:nvPicPr>
        <p:blipFill>
          <a:blip r:embed="rId8">
            <a:alphaModFix/>
          </a:blip>
          <a:stretch>
            <a:fillRect/>
          </a:stretch>
        </p:blipFill>
        <p:spPr>
          <a:xfrm>
            <a:off x="5936900" y="2519418"/>
            <a:ext cx="1888527" cy="18885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7">
            <a:hlinkClick r:id="rId3"/>
          </p:cNvPr>
          <p:cNvPicPr preferRelativeResize="0"/>
          <p:nvPr/>
        </p:nvPicPr>
        <p:blipFill>
          <a:blip r:embed="rId4">
            <a:alphaModFix/>
          </a:blip>
          <a:stretch>
            <a:fillRect/>
          </a:stretch>
        </p:blipFill>
        <p:spPr>
          <a:xfrm>
            <a:off x="1646150" y="2772331"/>
            <a:ext cx="914402" cy="914402"/>
          </a:xfrm>
          <a:prstGeom prst="rect">
            <a:avLst/>
          </a:prstGeom>
          <a:noFill/>
          <a:ln>
            <a:noFill/>
          </a:ln>
        </p:spPr>
      </p:pic>
      <p:pic>
        <p:nvPicPr>
          <p:cNvPr id="274" name="Google Shape;274;p37">
            <a:hlinkClick r:id="rId5"/>
          </p:cNvPr>
          <p:cNvPicPr preferRelativeResize="0"/>
          <p:nvPr/>
        </p:nvPicPr>
        <p:blipFill>
          <a:blip r:embed="rId6">
            <a:alphaModFix/>
          </a:blip>
          <a:stretch>
            <a:fillRect/>
          </a:stretch>
        </p:blipFill>
        <p:spPr>
          <a:xfrm>
            <a:off x="3290800" y="2772331"/>
            <a:ext cx="914402" cy="914402"/>
          </a:xfrm>
          <a:prstGeom prst="rect">
            <a:avLst/>
          </a:prstGeom>
          <a:noFill/>
          <a:ln>
            <a:noFill/>
          </a:ln>
        </p:spPr>
      </p:pic>
      <p:pic>
        <p:nvPicPr>
          <p:cNvPr id="275" name="Google Shape;275;p37">
            <a:hlinkClick r:id="rId7"/>
          </p:cNvPr>
          <p:cNvPicPr preferRelativeResize="0"/>
          <p:nvPr/>
        </p:nvPicPr>
        <p:blipFill>
          <a:blip r:embed="rId8">
            <a:alphaModFix/>
          </a:blip>
          <a:stretch>
            <a:fillRect/>
          </a:stretch>
        </p:blipFill>
        <p:spPr>
          <a:xfrm>
            <a:off x="4935450" y="2772331"/>
            <a:ext cx="914402" cy="914402"/>
          </a:xfrm>
          <a:prstGeom prst="rect">
            <a:avLst/>
          </a:prstGeom>
          <a:noFill/>
          <a:ln>
            <a:noFill/>
          </a:ln>
        </p:spPr>
      </p:pic>
      <p:pic>
        <p:nvPicPr>
          <p:cNvPr id="276" name="Google Shape;276;p37">
            <a:hlinkClick r:id="rId9"/>
          </p:cNvPr>
          <p:cNvPicPr preferRelativeResize="0"/>
          <p:nvPr/>
        </p:nvPicPr>
        <p:blipFill>
          <a:blip r:embed="rId10">
            <a:alphaModFix/>
          </a:blip>
          <a:stretch>
            <a:fillRect/>
          </a:stretch>
        </p:blipFill>
        <p:spPr>
          <a:xfrm>
            <a:off x="6580089" y="2772325"/>
            <a:ext cx="917768" cy="914402"/>
          </a:xfrm>
          <a:prstGeom prst="rect">
            <a:avLst/>
          </a:prstGeom>
          <a:noFill/>
          <a:ln>
            <a:noFill/>
          </a:ln>
        </p:spPr>
      </p:pic>
      <p:sp>
        <p:nvSpPr>
          <p:cNvPr id="277" name="Google Shape;277;p37"/>
          <p:cNvSpPr txBox="1"/>
          <p:nvPr/>
        </p:nvSpPr>
        <p:spPr>
          <a:xfrm>
            <a:off x="274340" y="1445385"/>
            <a:ext cx="8595300" cy="945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solidFill>
                  <a:srgbClr val="FFFFFF"/>
                </a:solidFill>
                <a:latin typeface="Work Sans SemiBold"/>
                <a:ea typeface="Work Sans SemiBold"/>
                <a:cs typeface="Work Sans SemiBold"/>
                <a:sym typeface="Work Sans SemiBold"/>
              </a:rPr>
              <a:t>Social Media</a:t>
            </a:r>
            <a:endParaRPr sz="3600">
              <a:solidFill>
                <a:srgbClr val="FFFFFF"/>
              </a:solidFill>
              <a:latin typeface="Work Sans SemiBold"/>
              <a:ea typeface="Work Sans SemiBold"/>
              <a:cs typeface="Work Sans SemiBold"/>
              <a:sym typeface="Work Sans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type="ctrTitle"/>
          </p:nvPr>
        </p:nvSpPr>
        <p:spPr>
          <a:xfrm>
            <a:off x="274350" y="1737338"/>
            <a:ext cx="8595300" cy="2069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800"/>
              <a:t>Thank you!</a:t>
            </a:r>
            <a:endParaRPr sz="3800"/>
          </a:p>
          <a:p>
            <a:pPr indent="0" lvl="0" marL="0" rtl="0" algn="ctr">
              <a:spcBef>
                <a:spcPts val="0"/>
              </a:spcBef>
              <a:spcAft>
                <a:spcPts val="0"/>
              </a:spcAft>
              <a:buNone/>
            </a:pPr>
            <a:r>
              <a:t/>
            </a:r>
            <a:endParaRPr/>
          </a:p>
          <a:p>
            <a:pPr indent="0" lvl="0" marL="0" rtl="0" algn="ctr">
              <a:spcBef>
                <a:spcPts val="0"/>
              </a:spcBef>
              <a:spcAft>
                <a:spcPts val="0"/>
              </a:spcAft>
              <a:buNone/>
            </a:pPr>
            <a:r>
              <a:rPr lang="en-US" sz="3500">
                <a:solidFill>
                  <a:srgbClr val="C5D969"/>
                </a:solidFill>
              </a:rPr>
              <a:t>Questions?</a:t>
            </a:r>
            <a:endParaRPr sz="3500">
              <a:solidFill>
                <a:srgbClr val="C5D96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Special Event Licensing</a:t>
            </a:r>
            <a:endParaRPr/>
          </a:p>
        </p:txBody>
      </p:sp>
      <p:sp>
        <p:nvSpPr>
          <p:cNvPr id="93" name="Google Shape;93;p15"/>
          <p:cNvSpPr txBox="1"/>
          <p:nvPr>
            <p:ph idx="1" type="body"/>
          </p:nvPr>
        </p:nvSpPr>
        <p:spPr>
          <a:xfrm>
            <a:off x="253525" y="857250"/>
            <a:ext cx="8712000" cy="39132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US" sz="2000"/>
              <a:t>There are 3 main ways in which alcoholic beverages may be lawfully sold and served during special events:</a:t>
            </a:r>
            <a:endParaRPr b="1" sz="2000"/>
          </a:p>
          <a:p>
            <a:pPr indent="-355600" lvl="0" marL="457200" rtl="0" algn="l">
              <a:spcBef>
                <a:spcPts val="640"/>
              </a:spcBef>
              <a:spcAft>
                <a:spcPts val="0"/>
              </a:spcAft>
              <a:buSzPts val="2000"/>
              <a:buChar char="•"/>
            </a:pPr>
            <a:r>
              <a:rPr lang="en-US" sz="2000"/>
              <a:t>5-day and 14-day* licenses</a:t>
            </a:r>
            <a:endParaRPr sz="2000"/>
          </a:p>
          <a:p>
            <a:pPr indent="-355600" lvl="0" marL="457200" rtl="0" algn="l">
              <a:spcBef>
                <a:spcPts val="0"/>
              </a:spcBef>
              <a:spcAft>
                <a:spcPts val="0"/>
              </a:spcAft>
              <a:buSzPts val="2000"/>
              <a:buChar char="•"/>
            </a:pPr>
            <a:r>
              <a:rPr lang="en-US" sz="2000"/>
              <a:t>Outdoor service extension to existing licensees</a:t>
            </a:r>
            <a:endParaRPr sz="2000"/>
          </a:p>
          <a:p>
            <a:pPr indent="-355600" lvl="0" marL="457200" rtl="0" algn="l">
              <a:spcBef>
                <a:spcPts val="0"/>
              </a:spcBef>
              <a:spcAft>
                <a:spcPts val="0"/>
              </a:spcAft>
              <a:buSzPts val="2000"/>
              <a:buChar char="•"/>
            </a:pPr>
            <a:r>
              <a:rPr lang="en-US" sz="2000"/>
              <a:t>License transfers* for existing licensees</a:t>
            </a:r>
            <a:endParaRPr sz="2000"/>
          </a:p>
          <a:p>
            <a:pPr indent="0" lvl="0" marL="0" rtl="0" algn="l">
              <a:spcBef>
                <a:spcPts val="640"/>
              </a:spcBef>
              <a:spcAft>
                <a:spcPts val="0"/>
              </a:spcAft>
              <a:buNone/>
            </a:pPr>
            <a:r>
              <a:t/>
            </a:r>
            <a:endParaRPr sz="2000"/>
          </a:p>
          <a:p>
            <a:pPr indent="0" lvl="0" marL="0" rtl="0" algn="l">
              <a:spcBef>
                <a:spcPts val="640"/>
              </a:spcBef>
              <a:spcAft>
                <a:spcPts val="0"/>
              </a:spcAft>
              <a:buNone/>
            </a:pPr>
            <a:r>
              <a:rPr lang="en-US" sz="2000"/>
              <a:t>We suggest that all applications are completed </a:t>
            </a:r>
            <a:r>
              <a:rPr b="1" lang="en-US" sz="2000"/>
              <a:t>45 days in advance of the event</a:t>
            </a:r>
            <a:r>
              <a:rPr lang="en-US" sz="2000"/>
              <a:t> to compensate for any possible delays with approvals by the insurance company or the local authority. </a:t>
            </a:r>
            <a:endParaRPr sz="2000"/>
          </a:p>
          <a:p>
            <a:pPr indent="0" lvl="0" marL="3200400" rtl="0" algn="l">
              <a:spcBef>
                <a:spcPts val="640"/>
              </a:spcBef>
              <a:spcAft>
                <a:spcPts val="0"/>
              </a:spcAft>
              <a:buNone/>
            </a:pPr>
            <a:r>
              <a:t/>
            </a:r>
            <a:endParaRPr sz="2000"/>
          </a:p>
          <a:p>
            <a:pPr indent="0" lvl="0" marL="3200400" rtl="0" algn="l">
              <a:spcBef>
                <a:spcPts val="640"/>
              </a:spcBef>
              <a:spcAft>
                <a:spcPts val="0"/>
              </a:spcAft>
              <a:buNone/>
            </a:pPr>
            <a:r>
              <a:rPr lang="en-US" sz="2000"/>
              <a:t>*Not applicable to Native Alcohol Manufacturers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p:nvPr/>
        </p:nvSpPr>
        <p:spPr>
          <a:xfrm>
            <a:off x="304800" y="2221238"/>
            <a:ext cx="1370400" cy="731400"/>
          </a:xfrm>
          <a:prstGeom prst="rect">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3"/>
              </a:highlight>
              <a:latin typeface="Source Sans Pro"/>
              <a:ea typeface="Source Sans Pro"/>
              <a:cs typeface="Source Sans Pro"/>
              <a:sym typeface="Source Sans Pro"/>
            </a:endParaRPr>
          </a:p>
        </p:txBody>
      </p:sp>
      <p:sp>
        <p:nvSpPr>
          <p:cNvPr id="100" name="Google Shape;100;p16"/>
          <p:cNvSpPr/>
          <p:nvPr/>
        </p:nvSpPr>
        <p:spPr>
          <a:xfrm>
            <a:off x="2172000" y="2221238"/>
            <a:ext cx="1370400" cy="731400"/>
          </a:xfrm>
          <a:prstGeom prst="rect">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3"/>
              </a:highlight>
              <a:latin typeface="Source Sans Pro"/>
              <a:ea typeface="Source Sans Pro"/>
              <a:cs typeface="Source Sans Pro"/>
              <a:sym typeface="Source Sans Pro"/>
            </a:endParaRPr>
          </a:p>
        </p:txBody>
      </p:sp>
      <p:sp>
        <p:nvSpPr>
          <p:cNvPr id="101" name="Google Shape;101;p16"/>
          <p:cNvSpPr txBox="1"/>
          <p:nvPr/>
        </p:nvSpPr>
        <p:spPr>
          <a:xfrm>
            <a:off x="304800" y="2221238"/>
            <a:ext cx="1370400" cy="7389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lt1"/>
                </a:solidFill>
                <a:latin typeface="Source Sans Pro"/>
                <a:ea typeface="Source Sans Pro"/>
                <a:cs typeface="Source Sans Pro"/>
                <a:sym typeface="Source Sans Pro"/>
              </a:rPr>
              <a:t>Application Submitted</a:t>
            </a:r>
            <a:endParaRPr sz="1800">
              <a:solidFill>
                <a:schemeClr val="lt1"/>
              </a:solidFill>
              <a:highlight>
                <a:schemeClr val="accent1"/>
              </a:highlight>
              <a:latin typeface="Source Sans Pro"/>
              <a:ea typeface="Source Sans Pro"/>
              <a:cs typeface="Source Sans Pro"/>
              <a:sym typeface="Source Sans Pro"/>
            </a:endParaRPr>
          </a:p>
        </p:txBody>
      </p:sp>
      <p:sp>
        <p:nvSpPr>
          <p:cNvPr id="102" name="Google Shape;102;p16"/>
          <p:cNvSpPr txBox="1"/>
          <p:nvPr/>
        </p:nvSpPr>
        <p:spPr>
          <a:xfrm>
            <a:off x="2186375" y="2221238"/>
            <a:ext cx="1356000" cy="7470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lt1"/>
                </a:solidFill>
                <a:highlight>
                  <a:schemeClr val="accent1"/>
                </a:highlight>
                <a:latin typeface="Source Sans Pro"/>
                <a:ea typeface="Source Sans Pro"/>
                <a:cs typeface="Source Sans Pro"/>
                <a:sym typeface="Source Sans Pro"/>
              </a:rPr>
              <a:t>Dramshop Endorsed</a:t>
            </a:r>
            <a:endParaRPr sz="1800">
              <a:solidFill>
                <a:schemeClr val="lt1"/>
              </a:solidFill>
              <a:highlight>
                <a:schemeClr val="accent1"/>
              </a:highlight>
              <a:latin typeface="Source Sans Pro"/>
              <a:ea typeface="Source Sans Pro"/>
              <a:cs typeface="Source Sans Pro"/>
              <a:sym typeface="Source Sans Pro"/>
            </a:endParaRPr>
          </a:p>
        </p:txBody>
      </p:sp>
      <p:sp>
        <p:nvSpPr>
          <p:cNvPr id="103" name="Google Shape;103;p16"/>
          <p:cNvSpPr txBox="1"/>
          <p:nvPr/>
        </p:nvSpPr>
        <p:spPr>
          <a:xfrm>
            <a:off x="4035863" y="2152650"/>
            <a:ext cx="1356000" cy="8382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chemeClr val="lt1"/>
                </a:solidFill>
                <a:highlight>
                  <a:schemeClr val="accent1"/>
                </a:highlight>
                <a:latin typeface="Source Sans Pro"/>
                <a:ea typeface="Source Sans Pro"/>
                <a:cs typeface="Source Sans Pro"/>
                <a:sym typeface="Source Sans Pro"/>
              </a:rPr>
              <a:t>Local Authority Consideration</a:t>
            </a:r>
            <a:endParaRPr sz="1500">
              <a:solidFill>
                <a:schemeClr val="lt1"/>
              </a:solidFill>
              <a:highlight>
                <a:schemeClr val="accent1"/>
              </a:highlight>
              <a:latin typeface="Source Sans Pro"/>
              <a:ea typeface="Source Sans Pro"/>
              <a:cs typeface="Source Sans Pro"/>
              <a:sym typeface="Source Sans Pro"/>
            </a:endParaRPr>
          </a:p>
        </p:txBody>
      </p:sp>
      <p:sp>
        <p:nvSpPr>
          <p:cNvPr id="104" name="Google Shape;104;p16"/>
          <p:cNvSpPr txBox="1"/>
          <p:nvPr/>
        </p:nvSpPr>
        <p:spPr>
          <a:xfrm>
            <a:off x="5826150" y="2171550"/>
            <a:ext cx="1356000" cy="8004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lt1"/>
                </a:solidFill>
                <a:highlight>
                  <a:schemeClr val="accent1"/>
                </a:highlight>
                <a:latin typeface="Source Sans Pro"/>
                <a:ea typeface="Source Sans Pro"/>
                <a:cs typeface="Source Sans Pro"/>
                <a:sym typeface="Source Sans Pro"/>
              </a:rPr>
              <a:t>IDR</a:t>
            </a:r>
            <a:endParaRPr sz="1800">
              <a:solidFill>
                <a:schemeClr val="lt1"/>
              </a:solidFill>
              <a:highlight>
                <a:schemeClr val="accent1"/>
              </a:highlight>
              <a:latin typeface="Source Sans Pro"/>
              <a:ea typeface="Source Sans Pro"/>
              <a:cs typeface="Source Sans Pro"/>
              <a:sym typeface="Source Sans Pro"/>
            </a:endParaRPr>
          </a:p>
          <a:p>
            <a:pPr indent="0" lvl="0" marL="0" rtl="0" algn="ctr">
              <a:spcBef>
                <a:spcPts val="0"/>
              </a:spcBef>
              <a:spcAft>
                <a:spcPts val="0"/>
              </a:spcAft>
              <a:buNone/>
            </a:pPr>
            <a:r>
              <a:rPr lang="en-US" sz="1500">
                <a:solidFill>
                  <a:schemeClr val="lt1"/>
                </a:solidFill>
                <a:highlight>
                  <a:schemeClr val="accent1"/>
                </a:highlight>
                <a:latin typeface="Source Sans Pro"/>
                <a:ea typeface="Source Sans Pro"/>
                <a:cs typeface="Source Sans Pro"/>
                <a:sym typeface="Source Sans Pro"/>
              </a:rPr>
              <a:t>Consideration</a:t>
            </a:r>
            <a:endParaRPr sz="1500">
              <a:solidFill>
                <a:schemeClr val="lt1"/>
              </a:solidFill>
              <a:highlight>
                <a:schemeClr val="accent1"/>
              </a:highlight>
              <a:latin typeface="Source Sans Pro"/>
              <a:ea typeface="Source Sans Pro"/>
              <a:cs typeface="Source Sans Pro"/>
              <a:sym typeface="Source Sans Pro"/>
            </a:endParaRPr>
          </a:p>
        </p:txBody>
      </p:sp>
      <p:sp>
        <p:nvSpPr>
          <p:cNvPr id="105" name="Google Shape;105;p16"/>
          <p:cNvSpPr txBox="1"/>
          <p:nvPr/>
        </p:nvSpPr>
        <p:spPr>
          <a:xfrm>
            <a:off x="7600500" y="2175638"/>
            <a:ext cx="1356000" cy="8382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chemeClr val="lt1"/>
                </a:solidFill>
                <a:highlight>
                  <a:schemeClr val="accent1"/>
                </a:highlight>
                <a:latin typeface="Source Sans Pro"/>
                <a:ea typeface="Source Sans Pro"/>
                <a:cs typeface="Source Sans Pro"/>
                <a:sym typeface="Source Sans Pro"/>
              </a:rPr>
              <a:t>License Issued If Licensing Conditions Met</a:t>
            </a:r>
            <a:endParaRPr>
              <a:solidFill>
                <a:schemeClr val="lt1"/>
              </a:solidFill>
              <a:highlight>
                <a:schemeClr val="accent1"/>
              </a:highlight>
              <a:latin typeface="Source Sans Pro"/>
              <a:ea typeface="Source Sans Pro"/>
              <a:cs typeface="Source Sans Pro"/>
              <a:sym typeface="Source Sans Pro"/>
            </a:endParaRPr>
          </a:p>
        </p:txBody>
      </p:sp>
      <p:sp>
        <p:nvSpPr>
          <p:cNvPr id="106" name="Google Shape;106;p16"/>
          <p:cNvSpPr/>
          <p:nvPr/>
        </p:nvSpPr>
        <p:spPr>
          <a:xfrm>
            <a:off x="1724700" y="2495300"/>
            <a:ext cx="397800" cy="251700"/>
          </a:xfrm>
          <a:prstGeom prst="righ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3"/>
              </a:highlight>
              <a:latin typeface="Source Sans Pro"/>
              <a:ea typeface="Source Sans Pro"/>
              <a:cs typeface="Source Sans Pro"/>
              <a:sym typeface="Source Sans Pro"/>
            </a:endParaRPr>
          </a:p>
        </p:txBody>
      </p:sp>
      <p:sp>
        <p:nvSpPr>
          <p:cNvPr id="107" name="Google Shape;107;p16"/>
          <p:cNvSpPr/>
          <p:nvPr/>
        </p:nvSpPr>
        <p:spPr>
          <a:xfrm>
            <a:off x="3591900" y="2495300"/>
            <a:ext cx="397800" cy="251700"/>
          </a:xfrm>
          <a:prstGeom prst="righ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3"/>
              </a:highlight>
              <a:latin typeface="Source Sans Pro"/>
              <a:ea typeface="Source Sans Pro"/>
              <a:cs typeface="Source Sans Pro"/>
              <a:sym typeface="Source Sans Pro"/>
            </a:endParaRPr>
          </a:p>
        </p:txBody>
      </p:sp>
      <p:sp>
        <p:nvSpPr>
          <p:cNvPr id="108" name="Google Shape;108;p16"/>
          <p:cNvSpPr/>
          <p:nvPr/>
        </p:nvSpPr>
        <p:spPr>
          <a:xfrm>
            <a:off x="5438025" y="2468900"/>
            <a:ext cx="357900" cy="251700"/>
          </a:xfrm>
          <a:prstGeom prst="righ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3"/>
              </a:highlight>
              <a:latin typeface="Source Sans Pro"/>
              <a:ea typeface="Source Sans Pro"/>
              <a:cs typeface="Source Sans Pro"/>
              <a:sym typeface="Source Sans Pro"/>
            </a:endParaRPr>
          </a:p>
        </p:txBody>
      </p:sp>
      <p:sp>
        <p:nvSpPr>
          <p:cNvPr id="109" name="Google Shape;109;p16"/>
          <p:cNvSpPr/>
          <p:nvPr/>
        </p:nvSpPr>
        <p:spPr>
          <a:xfrm>
            <a:off x="7212375" y="2468900"/>
            <a:ext cx="357900" cy="251700"/>
          </a:xfrm>
          <a:prstGeom prst="righ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3"/>
              </a:highlight>
              <a:latin typeface="Source Sans Pro"/>
              <a:ea typeface="Source Sans Pro"/>
              <a:cs typeface="Source Sans Pro"/>
              <a:sym typeface="Source Sans Pro"/>
            </a:endParaRPr>
          </a:p>
        </p:txBody>
      </p:sp>
      <p:sp>
        <p:nvSpPr>
          <p:cNvPr id="110" name="Google Shape;110;p16"/>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On-Premises Retail Licensing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5 &amp; 14-Day Licenses/Permits</a:t>
            </a:r>
            <a:endParaRPr/>
          </a:p>
        </p:txBody>
      </p:sp>
      <p:sp>
        <p:nvSpPr>
          <p:cNvPr id="117" name="Google Shape;117;p17"/>
          <p:cNvSpPr txBox="1"/>
          <p:nvPr>
            <p:ph idx="1" type="body"/>
          </p:nvPr>
        </p:nvSpPr>
        <p:spPr>
          <a:xfrm>
            <a:off x="253525" y="857250"/>
            <a:ext cx="8712000" cy="270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US" sz="2000"/>
              <a:t>Types</a:t>
            </a:r>
            <a:endParaRPr b="1" sz="2000"/>
          </a:p>
          <a:p>
            <a:pPr indent="-355600" lvl="0" marL="457200" rtl="0" algn="l">
              <a:spcBef>
                <a:spcPts val="640"/>
              </a:spcBef>
              <a:spcAft>
                <a:spcPts val="0"/>
              </a:spcAft>
              <a:buSzPts val="2000"/>
              <a:buChar char="•"/>
            </a:pPr>
            <a:r>
              <a:rPr b="1" lang="en-US" sz="2000"/>
              <a:t>Special Class “C” Retail Alcohol License (BW) – </a:t>
            </a:r>
            <a:r>
              <a:rPr lang="en-US" sz="2000"/>
              <a:t>Allows commercial establishments to sell wine and beer for on-premises consumption. Allows carry-out sales of wine and beer in original sealed containers.</a:t>
            </a:r>
            <a:endParaRPr sz="2000"/>
          </a:p>
          <a:p>
            <a:pPr indent="-355600" lvl="0" marL="457200" rtl="0" algn="l">
              <a:spcBef>
                <a:spcPts val="1000"/>
              </a:spcBef>
              <a:spcAft>
                <a:spcPts val="0"/>
              </a:spcAft>
              <a:buSzPts val="2000"/>
              <a:buChar char="•"/>
            </a:pPr>
            <a:r>
              <a:rPr b="1" lang="en-US" sz="2000"/>
              <a:t>Class “C” Retail Alcohol License (LC) – </a:t>
            </a:r>
            <a:r>
              <a:rPr lang="en-US" sz="2000"/>
              <a:t>Allows commercial establishments to sell alcoholic liquor, wine, and beer for on-premises consumption. Allows carry-out sales of liquor, wine, beer, and mixed drinks or cocktails.</a:t>
            </a:r>
            <a:endParaRPr sz="2000"/>
          </a:p>
        </p:txBody>
      </p:sp>
      <p:sp>
        <p:nvSpPr>
          <p:cNvPr id="118" name="Google Shape;118;p17"/>
          <p:cNvSpPr txBox="1"/>
          <p:nvPr>
            <p:ph idx="1" type="body"/>
          </p:nvPr>
        </p:nvSpPr>
        <p:spPr>
          <a:xfrm>
            <a:off x="742100" y="3397675"/>
            <a:ext cx="4819800" cy="13152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600" u="sng"/>
              <a:t>Other License Types available, but less common:</a:t>
            </a:r>
            <a:endParaRPr sz="1600" u="sng"/>
          </a:p>
          <a:p>
            <a:pPr indent="-330200" lvl="0" marL="457200" rtl="0" algn="l">
              <a:spcBef>
                <a:spcPts val="640"/>
              </a:spcBef>
              <a:spcAft>
                <a:spcPts val="0"/>
              </a:spcAft>
              <a:buSzPts val="1600"/>
              <a:buChar char="•"/>
            </a:pPr>
            <a:r>
              <a:rPr lang="en-US" sz="1600"/>
              <a:t>Class “D” </a:t>
            </a:r>
            <a:r>
              <a:rPr lang="en-US" sz="1600"/>
              <a:t>Retail</a:t>
            </a:r>
            <a:r>
              <a:rPr lang="en-US" sz="1600"/>
              <a:t> Alcohol License (LD)</a:t>
            </a:r>
            <a:endParaRPr sz="1600"/>
          </a:p>
          <a:p>
            <a:pPr indent="-330200" lvl="0" marL="457200" rtl="0" algn="l">
              <a:spcBef>
                <a:spcPts val="0"/>
              </a:spcBef>
              <a:spcAft>
                <a:spcPts val="0"/>
              </a:spcAft>
              <a:buSzPts val="1600"/>
              <a:buChar char="•"/>
            </a:pPr>
            <a:r>
              <a:rPr lang="en-US" sz="1600"/>
              <a:t>Class “F” Retail Alcohol License (LF)</a:t>
            </a:r>
            <a:endParaRPr sz="1600"/>
          </a:p>
          <a:p>
            <a:pPr indent="-330200" lvl="0" marL="457200" rtl="0" algn="l">
              <a:spcBef>
                <a:spcPts val="0"/>
              </a:spcBef>
              <a:spcAft>
                <a:spcPts val="0"/>
              </a:spcAft>
              <a:buSzPts val="1600"/>
              <a:buChar char="•"/>
            </a:pPr>
            <a:r>
              <a:rPr lang="en-US" sz="1600"/>
              <a:t>Special Class “C” Retail Native Wine Permit (WCN)</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to Apply</a:t>
            </a:r>
            <a:endParaRPr/>
          </a:p>
        </p:txBody>
      </p:sp>
      <p:sp>
        <p:nvSpPr>
          <p:cNvPr id="125" name="Google Shape;125;p18"/>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368300" lvl="0" marL="457200" rtl="0" algn="l">
              <a:spcBef>
                <a:spcPts val="640"/>
              </a:spcBef>
              <a:spcAft>
                <a:spcPts val="0"/>
              </a:spcAft>
              <a:buSzPts val="2200"/>
              <a:buAutoNum type="arabicPeriod"/>
            </a:pPr>
            <a:r>
              <a:rPr lang="en-US"/>
              <a:t>Create a GovConnectIowa account at </a:t>
            </a:r>
            <a:r>
              <a:rPr lang="en-US" u="sng">
                <a:solidFill>
                  <a:schemeClr val="hlink"/>
                </a:solidFill>
                <a:hlinkClick r:id="rId3"/>
              </a:rPr>
              <a:t>govconnect.iowa.gov</a:t>
            </a:r>
            <a:endParaRPr/>
          </a:p>
          <a:p>
            <a:pPr indent="-368300" lvl="0" marL="457200" rtl="0" algn="l">
              <a:spcBef>
                <a:spcPts val="1000"/>
              </a:spcBef>
              <a:spcAft>
                <a:spcPts val="0"/>
              </a:spcAft>
              <a:buSzPts val="2200"/>
              <a:buAutoNum type="arabicPeriod"/>
            </a:pPr>
            <a:r>
              <a:rPr lang="en-US"/>
              <a:t>Request access or register:</a:t>
            </a:r>
            <a:endParaRPr/>
          </a:p>
          <a:p>
            <a:pPr indent="-355600" lvl="1" marL="914400" rtl="0" algn="l">
              <a:spcBef>
                <a:spcPts val="1000"/>
              </a:spcBef>
              <a:spcAft>
                <a:spcPts val="0"/>
              </a:spcAft>
              <a:buSzPts val="2000"/>
              <a:buAutoNum type="alphaLcPeriod"/>
            </a:pPr>
            <a:r>
              <a:rPr lang="en-US"/>
              <a:t>Request access if the business has a sales tax permit or is previously registered, request access to the business</a:t>
            </a:r>
            <a:endParaRPr/>
          </a:p>
          <a:p>
            <a:pPr indent="-355600" lvl="1" marL="914400" rtl="0" algn="l">
              <a:spcBef>
                <a:spcPts val="1000"/>
              </a:spcBef>
              <a:spcAft>
                <a:spcPts val="0"/>
              </a:spcAft>
              <a:buSzPts val="2000"/>
              <a:buAutoNum type="alphaLcPeriod"/>
            </a:pPr>
            <a:r>
              <a:rPr lang="en-US"/>
              <a:t>Register if the </a:t>
            </a:r>
            <a:r>
              <a:rPr lang="en-US"/>
              <a:t>business</a:t>
            </a:r>
            <a:r>
              <a:rPr lang="en-US"/>
              <a:t> has never operated in Iowa before</a:t>
            </a:r>
            <a:endParaRPr/>
          </a:p>
          <a:p>
            <a:pPr indent="-368300" lvl="0" marL="457200" rtl="0" algn="l">
              <a:spcBef>
                <a:spcPts val="1000"/>
              </a:spcBef>
              <a:spcAft>
                <a:spcPts val="0"/>
              </a:spcAft>
              <a:buSzPts val="2200"/>
              <a:buAutoNum type="arabicPeriod"/>
            </a:pPr>
            <a:r>
              <a:rPr lang="en-US"/>
              <a:t>Contact your dram shop insurance carrier</a:t>
            </a:r>
            <a:endParaRPr/>
          </a:p>
          <a:p>
            <a:pPr indent="-368300" lvl="0" marL="457200" rtl="0" algn="l">
              <a:spcBef>
                <a:spcPts val="1000"/>
              </a:spcBef>
              <a:spcAft>
                <a:spcPts val="1000"/>
              </a:spcAft>
              <a:buSzPts val="2200"/>
              <a:buAutoNum type="arabicPeriod"/>
            </a:pPr>
            <a:r>
              <a:rPr lang="en-US"/>
              <a:t>Notify your local authority of your intent to apply</a:t>
            </a:r>
            <a:endParaRPr/>
          </a:p>
        </p:txBody>
      </p:sp>
      <p:sp>
        <p:nvSpPr>
          <p:cNvPr id="126" name="Google Shape;126;p18"/>
          <p:cNvSpPr txBox="1"/>
          <p:nvPr/>
        </p:nvSpPr>
        <p:spPr>
          <a:xfrm>
            <a:off x="2136625" y="4456800"/>
            <a:ext cx="6503100" cy="431100"/>
          </a:xfrm>
          <a:prstGeom prst="rect">
            <a:avLst/>
          </a:prstGeom>
          <a:solidFill>
            <a:srgbClr val="C5D969"/>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640"/>
              </a:spcBef>
              <a:spcAft>
                <a:spcPts val="0"/>
              </a:spcAft>
              <a:buNone/>
            </a:pPr>
            <a:r>
              <a:rPr b="1" lang="en-US" sz="1600">
                <a:solidFill>
                  <a:schemeClr val="dk1"/>
                </a:solidFill>
                <a:latin typeface="Source Sans Pro"/>
                <a:ea typeface="Source Sans Pro"/>
                <a:cs typeface="Source Sans Pro"/>
                <a:sym typeface="Source Sans Pro"/>
              </a:rPr>
              <a:t>Tip: </a:t>
            </a:r>
            <a:r>
              <a:rPr lang="en-US" sz="1600">
                <a:solidFill>
                  <a:schemeClr val="dk1"/>
                </a:solidFill>
                <a:latin typeface="Source Sans Pro"/>
                <a:ea typeface="Source Sans Pro"/>
                <a:cs typeface="Source Sans Pro"/>
                <a:sym typeface="Source Sans Pro"/>
              </a:rPr>
              <a:t>Effective date must allow for delivery of product to licensed premises.</a:t>
            </a:r>
            <a:endParaRPr sz="1600">
              <a:solidFill>
                <a:schemeClr val="dk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Outdoor Service Areas</a:t>
            </a:r>
            <a:endParaRPr/>
          </a:p>
        </p:txBody>
      </p:sp>
      <p:sp>
        <p:nvSpPr>
          <p:cNvPr id="133" name="Google Shape;133;p19"/>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368300" lvl="0" marL="457200" rtl="0" algn="l">
              <a:spcBef>
                <a:spcPts val="0"/>
              </a:spcBef>
              <a:spcAft>
                <a:spcPts val="0"/>
              </a:spcAft>
              <a:buSzPts val="2200"/>
              <a:buChar char="•"/>
            </a:pPr>
            <a:r>
              <a:rPr lang="en-US"/>
              <a:t>Discernable boundary</a:t>
            </a:r>
            <a:endParaRPr/>
          </a:p>
          <a:p>
            <a:pPr indent="-368300" lvl="0" marL="457200" rtl="0" algn="l">
              <a:spcBef>
                <a:spcPts val="1000"/>
              </a:spcBef>
              <a:spcAft>
                <a:spcPts val="0"/>
              </a:spcAft>
              <a:buSzPts val="2200"/>
              <a:buChar char="•"/>
            </a:pPr>
            <a:r>
              <a:rPr lang="en-US"/>
              <a:t>Check with local authority for any ordinances that require fencing, double fencing, etc.</a:t>
            </a:r>
            <a:endParaRPr/>
          </a:p>
          <a:p>
            <a:pPr indent="-368300" lvl="0" marL="457200" rtl="0" algn="l">
              <a:spcBef>
                <a:spcPts val="1000"/>
              </a:spcBef>
              <a:spcAft>
                <a:spcPts val="0"/>
              </a:spcAft>
              <a:buSzPts val="2200"/>
              <a:buChar char="•"/>
            </a:pPr>
            <a:r>
              <a:rPr lang="en-US"/>
              <a:t>Only alcoholic beverages permitted by the license may be served</a:t>
            </a:r>
            <a:endParaRPr/>
          </a:p>
          <a:p>
            <a:pPr indent="-368300" lvl="0" marL="457200" rtl="0" algn="l">
              <a:spcBef>
                <a:spcPts val="1000"/>
              </a:spcBef>
              <a:spcAft>
                <a:spcPts val="1000"/>
              </a:spcAft>
              <a:buSzPts val="2200"/>
              <a:buChar char="•"/>
            </a:pPr>
            <a:r>
              <a:rPr lang="en-US"/>
              <a:t>Outdoor area must be contiguous with the rest of the licensed premises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600"/>
              <a:t>Temporary </a:t>
            </a:r>
            <a:r>
              <a:rPr lang="en-US" sz="2600"/>
              <a:t>License Transfers</a:t>
            </a:r>
            <a:r>
              <a:rPr lang="en-US" sz="2600"/>
              <a:t>*</a:t>
            </a:r>
            <a:endParaRPr sz="2600"/>
          </a:p>
        </p:txBody>
      </p:sp>
      <p:sp>
        <p:nvSpPr>
          <p:cNvPr id="140" name="Google Shape;140;p20"/>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368300" lvl="0" marL="457200" rtl="0" algn="l">
              <a:spcBef>
                <a:spcPts val="0"/>
              </a:spcBef>
              <a:spcAft>
                <a:spcPts val="0"/>
              </a:spcAft>
              <a:buSzPts val="2200"/>
              <a:buChar char="•"/>
            </a:pPr>
            <a:r>
              <a:rPr lang="en-US"/>
              <a:t>Within same local authority jurisdiction</a:t>
            </a:r>
            <a:endParaRPr/>
          </a:p>
          <a:p>
            <a:pPr indent="-368300" lvl="0" marL="457200" rtl="0" algn="l">
              <a:spcBef>
                <a:spcPts val="1000"/>
              </a:spcBef>
              <a:spcAft>
                <a:spcPts val="0"/>
              </a:spcAft>
              <a:buSzPts val="2200"/>
              <a:buChar char="•"/>
            </a:pPr>
            <a:r>
              <a:rPr lang="en-US"/>
              <a:t>24 hours minimum</a:t>
            </a:r>
            <a:endParaRPr/>
          </a:p>
          <a:p>
            <a:pPr indent="-368300" lvl="0" marL="457200" rtl="0" algn="l">
              <a:spcBef>
                <a:spcPts val="1000"/>
              </a:spcBef>
              <a:spcAft>
                <a:spcPts val="0"/>
              </a:spcAft>
              <a:buSzPts val="2200"/>
              <a:buChar char="•"/>
            </a:pPr>
            <a:r>
              <a:rPr lang="en-US"/>
              <a:t>No selling or serving at original location</a:t>
            </a:r>
            <a:endParaRPr/>
          </a:p>
          <a:p>
            <a:pPr indent="-368300" lvl="0" marL="457200" rtl="0" algn="l">
              <a:spcBef>
                <a:spcPts val="1000"/>
              </a:spcBef>
              <a:spcAft>
                <a:spcPts val="0"/>
              </a:spcAft>
              <a:buSzPts val="2200"/>
              <a:buChar char="•"/>
            </a:pPr>
            <a:r>
              <a:rPr lang="en-US"/>
              <a:t>Only alcoholic beverages permitted by the license may be served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r">
              <a:spcBef>
                <a:spcPts val="1000"/>
              </a:spcBef>
              <a:spcAft>
                <a:spcPts val="1000"/>
              </a:spcAft>
              <a:buNone/>
            </a:pPr>
            <a:r>
              <a:rPr lang="en-US" sz="1500"/>
              <a:t>*Not applicable to Native Alcohol Manufacturers.</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152400" y="0"/>
            <a:ext cx="8813100" cy="73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Required Documents - Control of Property</a:t>
            </a:r>
            <a:endParaRPr/>
          </a:p>
        </p:txBody>
      </p:sp>
      <p:sp>
        <p:nvSpPr>
          <p:cNvPr id="147" name="Google Shape;147;p21"/>
          <p:cNvSpPr txBox="1"/>
          <p:nvPr>
            <p:ph idx="1" type="body"/>
          </p:nvPr>
        </p:nvSpPr>
        <p:spPr>
          <a:xfrm>
            <a:off x="253525" y="857250"/>
            <a:ext cx="8712000" cy="3394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US" sz="1700"/>
              <a:t>Control of Property Document May Include:</a:t>
            </a:r>
            <a:endParaRPr b="1" sz="1700"/>
          </a:p>
          <a:p>
            <a:pPr indent="-336550" lvl="0" marL="457200" rtl="0" algn="l">
              <a:spcBef>
                <a:spcPts val="640"/>
              </a:spcBef>
              <a:spcAft>
                <a:spcPts val="0"/>
              </a:spcAft>
              <a:buSzPts val="1700"/>
              <a:buChar char="•"/>
            </a:pPr>
            <a:r>
              <a:rPr lang="en-US" sz="1700"/>
              <a:t>Lease for the area described in your sketch (signed and dated)</a:t>
            </a:r>
            <a:endParaRPr sz="1700"/>
          </a:p>
          <a:p>
            <a:pPr indent="-336550" lvl="0" marL="457200" rtl="0" algn="l">
              <a:spcBef>
                <a:spcPts val="0"/>
              </a:spcBef>
              <a:spcAft>
                <a:spcPts val="0"/>
              </a:spcAft>
              <a:buSzPts val="1700"/>
              <a:buChar char="•"/>
            </a:pPr>
            <a:r>
              <a:rPr lang="en-US" sz="1700"/>
              <a:t>Deed for the area described in your sketch</a:t>
            </a:r>
            <a:endParaRPr sz="1700"/>
          </a:p>
          <a:p>
            <a:pPr indent="-336550" lvl="0" marL="457200" rtl="0" algn="l">
              <a:spcBef>
                <a:spcPts val="0"/>
              </a:spcBef>
              <a:spcAft>
                <a:spcPts val="0"/>
              </a:spcAft>
              <a:buSzPts val="1700"/>
              <a:buChar char="•"/>
            </a:pPr>
            <a:r>
              <a:rPr lang="en-US" sz="1700"/>
              <a:t>Permission (from property owner) to serve and sell alcohol in the area described in your sketch.  This must include:</a:t>
            </a:r>
            <a:endParaRPr sz="1700"/>
          </a:p>
          <a:p>
            <a:pPr indent="-336550" lvl="1" marL="914400" rtl="0" algn="l">
              <a:spcBef>
                <a:spcPts val="0"/>
              </a:spcBef>
              <a:spcAft>
                <a:spcPts val="0"/>
              </a:spcAft>
              <a:buSzPts val="1700"/>
              <a:buChar char="–"/>
            </a:pPr>
            <a:r>
              <a:rPr lang="en-US" sz="1700"/>
              <a:t>The address of the area described in your sketch as listed on your application</a:t>
            </a:r>
            <a:endParaRPr sz="1700"/>
          </a:p>
          <a:p>
            <a:pPr indent="-336550" lvl="1" marL="914400" rtl="0" algn="l">
              <a:spcBef>
                <a:spcPts val="0"/>
              </a:spcBef>
              <a:spcAft>
                <a:spcPts val="0"/>
              </a:spcAft>
              <a:buSzPts val="1700"/>
              <a:buChar char="–"/>
            </a:pPr>
            <a:r>
              <a:rPr lang="en-US" sz="1700"/>
              <a:t>The dates you are allowed to serve and sell alcohol in the area described in your sketch</a:t>
            </a:r>
            <a:endParaRPr sz="1700"/>
          </a:p>
          <a:p>
            <a:pPr indent="-336550" lvl="1" marL="914400" rtl="0" algn="l">
              <a:spcBef>
                <a:spcPts val="0"/>
              </a:spcBef>
              <a:spcAft>
                <a:spcPts val="0"/>
              </a:spcAft>
              <a:buSzPts val="1700"/>
              <a:buChar char="–"/>
            </a:pPr>
            <a:r>
              <a:rPr lang="en-US" sz="1700"/>
              <a:t>If the permission includes a sketch, the entire area described in your sketch must be included.</a:t>
            </a:r>
            <a:endParaRPr sz="1700"/>
          </a:p>
          <a:p>
            <a:pPr indent="-336550" lvl="1" marL="914400" rtl="0" algn="l">
              <a:spcBef>
                <a:spcPts val="0"/>
              </a:spcBef>
              <a:spcAft>
                <a:spcPts val="0"/>
              </a:spcAft>
              <a:buSzPts val="1700"/>
              <a:buChar char="–"/>
            </a:pPr>
            <a:r>
              <a:rPr lang="en-US" sz="1700"/>
              <a:t>Your legal name, exactly as listed on your 5-day application</a:t>
            </a:r>
            <a:endParaRPr sz="1700"/>
          </a:p>
          <a:p>
            <a:pPr indent="-336550" lvl="0" marL="457200" rtl="0" algn="l">
              <a:spcBef>
                <a:spcPts val="0"/>
              </a:spcBef>
              <a:spcAft>
                <a:spcPts val="0"/>
              </a:spcAft>
              <a:buSzPts val="1700"/>
              <a:buChar char="•"/>
            </a:pPr>
            <a:r>
              <a:rPr lang="en-US" sz="1700"/>
              <a:t>Must be to the legal entity/company name, not the DBA, and it must be </a:t>
            </a:r>
            <a:r>
              <a:rPr b="1" lang="en-US" sz="1700"/>
              <a:t>signed and dated</a:t>
            </a:r>
            <a:r>
              <a:rPr lang="en-US" sz="1700"/>
              <a:t>.</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IOWA IDR 2024">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OWA IDR 2024">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