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5" r:id="rId3"/>
    <p:sldId id="264" r:id="rId4"/>
    <p:sldId id="266" r:id="rId5"/>
    <p:sldId id="263" r:id="rId6"/>
    <p:sldId id="262" r:id="rId7"/>
    <p:sldId id="261" r:id="rId8"/>
    <p:sldId id="260" r:id="rId9"/>
    <p:sldId id="267" r:id="rId10"/>
    <p:sldId id="268" r:id="rId11"/>
    <p:sldId id="278" r:id="rId12"/>
    <p:sldId id="279" r:id="rId13"/>
    <p:sldId id="271" r:id="rId14"/>
    <p:sldId id="270" r:id="rId15"/>
    <p:sldId id="287" r:id="rId16"/>
    <p:sldId id="288" r:id="rId17"/>
    <p:sldId id="289" r:id="rId18"/>
    <p:sldId id="290" r:id="rId19"/>
    <p:sldId id="291" r:id="rId20"/>
    <p:sldId id="280" r:id="rId21"/>
    <p:sldId id="292" r:id="rId22"/>
    <p:sldId id="293" r:id="rId23"/>
    <p:sldId id="294" r:id="rId24"/>
    <p:sldId id="295" r:id="rId25"/>
    <p:sldId id="296" r:id="rId26"/>
    <p:sldId id="297" r:id="rId27"/>
    <p:sldId id="301" r:id="rId28"/>
    <p:sldId id="269" r:id="rId29"/>
    <p:sldId id="302" r:id="rId30"/>
    <p:sldId id="299" r:id="rId31"/>
    <p:sldId id="300" r:id="rId32"/>
    <p:sldId id="303" r:id="rId33"/>
    <p:sldId id="304" r:id="rId34"/>
    <p:sldId id="305" r:id="rId35"/>
    <p:sldId id="306" r:id="rId36"/>
    <p:sldId id="30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3" d="100"/>
          <a:sy n="113" d="100"/>
        </p:scale>
        <p:origin x="51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0D244-F64C-4118-8032-64A7263E09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7FF09F0-9394-468E-B3AB-16B2E52DA5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17D8BF9-3C30-4F2D-93BF-6D30DFB75675}"/>
              </a:ext>
            </a:extLst>
          </p:cNvPr>
          <p:cNvSpPr>
            <a:spLocks noGrp="1"/>
          </p:cNvSpPr>
          <p:nvPr>
            <p:ph type="dt" sz="half" idx="10"/>
          </p:nvPr>
        </p:nvSpPr>
        <p:spPr/>
        <p:txBody>
          <a:bodyPr/>
          <a:lstStyle/>
          <a:p>
            <a:fld id="{A092F0A4-485A-444B-BDFF-62A062DB5C70}" type="datetimeFigureOut">
              <a:rPr lang="en-US" smtClean="0"/>
              <a:t>10/6/2026</a:t>
            </a:fld>
            <a:endParaRPr lang="en-US" dirty="0"/>
          </a:p>
        </p:txBody>
      </p:sp>
      <p:sp>
        <p:nvSpPr>
          <p:cNvPr id="5" name="Footer Placeholder 4">
            <a:extLst>
              <a:ext uri="{FF2B5EF4-FFF2-40B4-BE49-F238E27FC236}">
                <a16:creationId xmlns:a16="http://schemas.microsoft.com/office/drawing/2014/main" id="{E0C8BC89-1A8A-43BE-ACF9-92C65C0C88B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1D00997-8978-4D5C-9EE3-CD7057A4A206}"/>
              </a:ext>
            </a:extLst>
          </p:cNvPr>
          <p:cNvSpPr>
            <a:spLocks noGrp="1"/>
          </p:cNvSpPr>
          <p:nvPr>
            <p:ph type="sldNum" sz="quarter" idx="12"/>
          </p:nvPr>
        </p:nvSpPr>
        <p:spPr/>
        <p:txBody>
          <a:bodyPr/>
          <a:lstStyle/>
          <a:p>
            <a:fld id="{EF42D591-2354-4FE9-84EF-BF584175F0E3}" type="slidenum">
              <a:rPr lang="en-US" smtClean="0"/>
              <a:t>‹#›</a:t>
            </a:fld>
            <a:endParaRPr lang="en-US" dirty="0"/>
          </a:p>
        </p:txBody>
      </p:sp>
    </p:spTree>
    <p:extLst>
      <p:ext uri="{BB962C8B-B14F-4D97-AF65-F5344CB8AC3E}">
        <p14:creationId xmlns:p14="http://schemas.microsoft.com/office/powerpoint/2010/main" val="2892699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F7BDD-CE33-45A0-8523-EA429728B9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3DEDC4-7422-429A-B232-B7C3659C05A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9A9A5C-7BBE-4A4D-99F4-5311002DE9B1}"/>
              </a:ext>
            </a:extLst>
          </p:cNvPr>
          <p:cNvSpPr>
            <a:spLocks noGrp="1"/>
          </p:cNvSpPr>
          <p:nvPr>
            <p:ph type="dt" sz="half" idx="10"/>
          </p:nvPr>
        </p:nvSpPr>
        <p:spPr/>
        <p:txBody>
          <a:bodyPr/>
          <a:lstStyle/>
          <a:p>
            <a:fld id="{A092F0A4-485A-444B-BDFF-62A062DB5C70}" type="datetimeFigureOut">
              <a:rPr lang="en-US" smtClean="0"/>
              <a:t>10/6/2026</a:t>
            </a:fld>
            <a:endParaRPr lang="en-US" dirty="0"/>
          </a:p>
        </p:txBody>
      </p:sp>
      <p:sp>
        <p:nvSpPr>
          <p:cNvPr id="5" name="Footer Placeholder 4">
            <a:extLst>
              <a:ext uri="{FF2B5EF4-FFF2-40B4-BE49-F238E27FC236}">
                <a16:creationId xmlns:a16="http://schemas.microsoft.com/office/drawing/2014/main" id="{E6F56EB0-AE36-4421-A467-628375BEB8B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90BCC4D-3E5E-4B46-BC38-2547B8A687F7}"/>
              </a:ext>
            </a:extLst>
          </p:cNvPr>
          <p:cNvSpPr>
            <a:spLocks noGrp="1"/>
          </p:cNvSpPr>
          <p:nvPr>
            <p:ph type="sldNum" sz="quarter" idx="12"/>
          </p:nvPr>
        </p:nvSpPr>
        <p:spPr/>
        <p:txBody>
          <a:bodyPr/>
          <a:lstStyle/>
          <a:p>
            <a:fld id="{EF42D591-2354-4FE9-84EF-BF584175F0E3}" type="slidenum">
              <a:rPr lang="en-US" smtClean="0"/>
              <a:t>‹#›</a:t>
            </a:fld>
            <a:endParaRPr lang="en-US" dirty="0"/>
          </a:p>
        </p:txBody>
      </p:sp>
    </p:spTree>
    <p:extLst>
      <p:ext uri="{BB962C8B-B14F-4D97-AF65-F5344CB8AC3E}">
        <p14:creationId xmlns:p14="http://schemas.microsoft.com/office/powerpoint/2010/main" val="454683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200B9-85C4-4A13-A943-C37C47EBB90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7261D5E-6EA3-49A6-A3BB-3F0AAAF1C3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E9E98C-A84F-4E3A-8915-8D16F12DCE3A}"/>
              </a:ext>
            </a:extLst>
          </p:cNvPr>
          <p:cNvSpPr>
            <a:spLocks noGrp="1"/>
          </p:cNvSpPr>
          <p:nvPr>
            <p:ph type="dt" sz="half" idx="10"/>
          </p:nvPr>
        </p:nvSpPr>
        <p:spPr/>
        <p:txBody>
          <a:bodyPr/>
          <a:lstStyle/>
          <a:p>
            <a:fld id="{A092F0A4-485A-444B-BDFF-62A062DB5C70}" type="datetimeFigureOut">
              <a:rPr lang="en-US" smtClean="0"/>
              <a:t>10/6/2026</a:t>
            </a:fld>
            <a:endParaRPr lang="en-US" dirty="0"/>
          </a:p>
        </p:txBody>
      </p:sp>
      <p:sp>
        <p:nvSpPr>
          <p:cNvPr id="5" name="Footer Placeholder 4">
            <a:extLst>
              <a:ext uri="{FF2B5EF4-FFF2-40B4-BE49-F238E27FC236}">
                <a16:creationId xmlns:a16="http://schemas.microsoft.com/office/drawing/2014/main" id="{909024FC-E9AF-4A8A-ADDE-462435C2F04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BF741FB-C1C0-42D2-9D48-8D54D7902B89}"/>
              </a:ext>
            </a:extLst>
          </p:cNvPr>
          <p:cNvSpPr>
            <a:spLocks noGrp="1"/>
          </p:cNvSpPr>
          <p:nvPr>
            <p:ph type="sldNum" sz="quarter" idx="12"/>
          </p:nvPr>
        </p:nvSpPr>
        <p:spPr/>
        <p:txBody>
          <a:bodyPr/>
          <a:lstStyle/>
          <a:p>
            <a:fld id="{EF42D591-2354-4FE9-84EF-BF584175F0E3}" type="slidenum">
              <a:rPr lang="en-US" smtClean="0"/>
              <a:t>‹#›</a:t>
            </a:fld>
            <a:endParaRPr lang="en-US" dirty="0"/>
          </a:p>
        </p:txBody>
      </p:sp>
    </p:spTree>
    <p:extLst>
      <p:ext uri="{BB962C8B-B14F-4D97-AF65-F5344CB8AC3E}">
        <p14:creationId xmlns:p14="http://schemas.microsoft.com/office/powerpoint/2010/main" val="2052967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D238A-A766-48F6-91EE-52E78A2753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1CF5E8-CEF3-4473-A2F5-C31AF762FB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7B4735-B43E-4446-82B0-2F2FC59767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94F1AE-8078-40D5-9815-CA03801B822B}"/>
              </a:ext>
            </a:extLst>
          </p:cNvPr>
          <p:cNvSpPr>
            <a:spLocks noGrp="1"/>
          </p:cNvSpPr>
          <p:nvPr>
            <p:ph type="dt" sz="half" idx="10"/>
          </p:nvPr>
        </p:nvSpPr>
        <p:spPr/>
        <p:txBody>
          <a:bodyPr/>
          <a:lstStyle/>
          <a:p>
            <a:fld id="{A092F0A4-485A-444B-BDFF-62A062DB5C70}" type="datetimeFigureOut">
              <a:rPr lang="en-US" smtClean="0"/>
              <a:t>10/6/2026</a:t>
            </a:fld>
            <a:endParaRPr lang="en-US" dirty="0"/>
          </a:p>
        </p:txBody>
      </p:sp>
      <p:sp>
        <p:nvSpPr>
          <p:cNvPr id="6" name="Footer Placeholder 5">
            <a:extLst>
              <a:ext uri="{FF2B5EF4-FFF2-40B4-BE49-F238E27FC236}">
                <a16:creationId xmlns:a16="http://schemas.microsoft.com/office/drawing/2014/main" id="{EB9AE282-F067-44CF-8478-C1F0FFBCB0B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CF1D56B-4316-43BF-A693-CDAAA1CEB8CE}"/>
              </a:ext>
            </a:extLst>
          </p:cNvPr>
          <p:cNvSpPr>
            <a:spLocks noGrp="1"/>
          </p:cNvSpPr>
          <p:nvPr>
            <p:ph type="sldNum" sz="quarter" idx="12"/>
          </p:nvPr>
        </p:nvSpPr>
        <p:spPr/>
        <p:txBody>
          <a:bodyPr/>
          <a:lstStyle/>
          <a:p>
            <a:fld id="{EF42D591-2354-4FE9-84EF-BF584175F0E3}" type="slidenum">
              <a:rPr lang="en-US" smtClean="0"/>
              <a:t>‹#›</a:t>
            </a:fld>
            <a:endParaRPr lang="en-US" dirty="0"/>
          </a:p>
        </p:txBody>
      </p:sp>
    </p:spTree>
    <p:extLst>
      <p:ext uri="{BB962C8B-B14F-4D97-AF65-F5344CB8AC3E}">
        <p14:creationId xmlns:p14="http://schemas.microsoft.com/office/powerpoint/2010/main" val="2409492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00AA6-9B7A-433D-83EE-2523D892282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3C91CA6-27B1-476E-9C18-5F4318BD9F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8A260A-B303-4F47-8986-A45AFAFD59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4E99C54-8929-4DA8-B071-AF0A72BA5D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47E9E2-5AC9-4186-A04E-3508A2E816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2C2C6D2-AAD4-461B-830B-916C60DA3FB4}"/>
              </a:ext>
            </a:extLst>
          </p:cNvPr>
          <p:cNvSpPr>
            <a:spLocks noGrp="1"/>
          </p:cNvSpPr>
          <p:nvPr>
            <p:ph type="dt" sz="half" idx="10"/>
          </p:nvPr>
        </p:nvSpPr>
        <p:spPr/>
        <p:txBody>
          <a:bodyPr/>
          <a:lstStyle/>
          <a:p>
            <a:fld id="{A092F0A4-485A-444B-BDFF-62A062DB5C70}" type="datetimeFigureOut">
              <a:rPr lang="en-US" smtClean="0"/>
              <a:t>10/6/2026</a:t>
            </a:fld>
            <a:endParaRPr lang="en-US" dirty="0"/>
          </a:p>
        </p:txBody>
      </p:sp>
      <p:sp>
        <p:nvSpPr>
          <p:cNvPr id="8" name="Footer Placeholder 7">
            <a:extLst>
              <a:ext uri="{FF2B5EF4-FFF2-40B4-BE49-F238E27FC236}">
                <a16:creationId xmlns:a16="http://schemas.microsoft.com/office/drawing/2014/main" id="{EAE75B70-1288-45F0-852E-731A8AA1B0E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EC8362A-C618-498A-A1E5-ADB886816DE7}"/>
              </a:ext>
            </a:extLst>
          </p:cNvPr>
          <p:cNvSpPr>
            <a:spLocks noGrp="1"/>
          </p:cNvSpPr>
          <p:nvPr>
            <p:ph type="sldNum" sz="quarter" idx="12"/>
          </p:nvPr>
        </p:nvSpPr>
        <p:spPr/>
        <p:txBody>
          <a:bodyPr/>
          <a:lstStyle/>
          <a:p>
            <a:fld id="{EF42D591-2354-4FE9-84EF-BF584175F0E3}" type="slidenum">
              <a:rPr lang="en-US" smtClean="0"/>
              <a:t>‹#›</a:t>
            </a:fld>
            <a:endParaRPr lang="en-US" dirty="0"/>
          </a:p>
        </p:txBody>
      </p:sp>
    </p:spTree>
    <p:extLst>
      <p:ext uri="{BB962C8B-B14F-4D97-AF65-F5344CB8AC3E}">
        <p14:creationId xmlns:p14="http://schemas.microsoft.com/office/powerpoint/2010/main" val="3537234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2CEE0-9829-418A-A53C-B41C6CED247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3E7A717-5DFB-4484-A6FF-B25FE97A031C}"/>
              </a:ext>
            </a:extLst>
          </p:cNvPr>
          <p:cNvSpPr>
            <a:spLocks noGrp="1"/>
          </p:cNvSpPr>
          <p:nvPr>
            <p:ph type="dt" sz="half" idx="10"/>
          </p:nvPr>
        </p:nvSpPr>
        <p:spPr/>
        <p:txBody>
          <a:bodyPr/>
          <a:lstStyle/>
          <a:p>
            <a:fld id="{A092F0A4-485A-444B-BDFF-62A062DB5C70}" type="datetimeFigureOut">
              <a:rPr lang="en-US" smtClean="0"/>
              <a:t>10/6/2026</a:t>
            </a:fld>
            <a:endParaRPr lang="en-US" dirty="0"/>
          </a:p>
        </p:txBody>
      </p:sp>
      <p:sp>
        <p:nvSpPr>
          <p:cNvPr id="4" name="Footer Placeholder 3">
            <a:extLst>
              <a:ext uri="{FF2B5EF4-FFF2-40B4-BE49-F238E27FC236}">
                <a16:creationId xmlns:a16="http://schemas.microsoft.com/office/drawing/2014/main" id="{43579A2F-F991-44D0-9E24-130115BBFC0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4A4723-04B0-4FB4-B09A-DE52C4BE3FA3}"/>
              </a:ext>
            </a:extLst>
          </p:cNvPr>
          <p:cNvSpPr>
            <a:spLocks noGrp="1"/>
          </p:cNvSpPr>
          <p:nvPr>
            <p:ph type="sldNum" sz="quarter" idx="12"/>
          </p:nvPr>
        </p:nvSpPr>
        <p:spPr/>
        <p:txBody>
          <a:bodyPr/>
          <a:lstStyle/>
          <a:p>
            <a:fld id="{EF42D591-2354-4FE9-84EF-BF584175F0E3}" type="slidenum">
              <a:rPr lang="en-US" smtClean="0"/>
              <a:t>‹#›</a:t>
            </a:fld>
            <a:endParaRPr lang="en-US" dirty="0"/>
          </a:p>
        </p:txBody>
      </p:sp>
    </p:spTree>
    <p:extLst>
      <p:ext uri="{BB962C8B-B14F-4D97-AF65-F5344CB8AC3E}">
        <p14:creationId xmlns:p14="http://schemas.microsoft.com/office/powerpoint/2010/main" val="1902612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2C0AEF-BCBB-49FB-91B1-CAC3DF021560}"/>
              </a:ext>
            </a:extLst>
          </p:cNvPr>
          <p:cNvSpPr>
            <a:spLocks noGrp="1"/>
          </p:cNvSpPr>
          <p:nvPr>
            <p:ph type="dt" sz="half" idx="10"/>
          </p:nvPr>
        </p:nvSpPr>
        <p:spPr/>
        <p:txBody>
          <a:bodyPr/>
          <a:lstStyle/>
          <a:p>
            <a:fld id="{A092F0A4-485A-444B-BDFF-62A062DB5C70}" type="datetimeFigureOut">
              <a:rPr lang="en-US" smtClean="0"/>
              <a:t>10/6/2026</a:t>
            </a:fld>
            <a:endParaRPr lang="en-US" dirty="0"/>
          </a:p>
        </p:txBody>
      </p:sp>
      <p:sp>
        <p:nvSpPr>
          <p:cNvPr id="3" name="Footer Placeholder 2">
            <a:extLst>
              <a:ext uri="{FF2B5EF4-FFF2-40B4-BE49-F238E27FC236}">
                <a16:creationId xmlns:a16="http://schemas.microsoft.com/office/drawing/2014/main" id="{13E389D9-A9AE-42C0-AD95-80259A39D98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A61E2ED-E012-4516-9553-18F570C8AC2D}"/>
              </a:ext>
            </a:extLst>
          </p:cNvPr>
          <p:cNvSpPr>
            <a:spLocks noGrp="1"/>
          </p:cNvSpPr>
          <p:nvPr>
            <p:ph type="sldNum" sz="quarter" idx="12"/>
          </p:nvPr>
        </p:nvSpPr>
        <p:spPr/>
        <p:txBody>
          <a:bodyPr/>
          <a:lstStyle/>
          <a:p>
            <a:fld id="{EF42D591-2354-4FE9-84EF-BF584175F0E3}" type="slidenum">
              <a:rPr lang="en-US" smtClean="0"/>
              <a:t>‹#›</a:t>
            </a:fld>
            <a:endParaRPr lang="en-US" dirty="0"/>
          </a:p>
        </p:txBody>
      </p:sp>
    </p:spTree>
    <p:extLst>
      <p:ext uri="{BB962C8B-B14F-4D97-AF65-F5344CB8AC3E}">
        <p14:creationId xmlns:p14="http://schemas.microsoft.com/office/powerpoint/2010/main" val="2440760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518FB-D0D2-4C01-B9BE-9AB4F589D0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DCBD554-3277-467F-AC1A-715C20377D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1D79DF-012B-41D3-B15C-8F1958FE83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94CED2-8D42-4734-9F38-2B8F8A43F891}"/>
              </a:ext>
            </a:extLst>
          </p:cNvPr>
          <p:cNvSpPr>
            <a:spLocks noGrp="1"/>
          </p:cNvSpPr>
          <p:nvPr>
            <p:ph type="dt" sz="half" idx="10"/>
          </p:nvPr>
        </p:nvSpPr>
        <p:spPr/>
        <p:txBody>
          <a:bodyPr/>
          <a:lstStyle/>
          <a:p>
            <a:fld id="{A092F0A4-485A-444B-BDFF-62A062DB5C70}" type="datetimeFigureOut">
              <a:rPr lang="en-US" smtClean="0"/>
              <a:t>10/6/2026</a:t>
            </a:fld>
            <a:endParaRPr lang="en-US" dirty="0"/>
          </a:p>
        </p:txBody>
      </p:sp>
      <p:sp>
        <p:nvSpPr>
          <p:cNvPr id="6" name="Footer Placeholder 5">
            <a:extLst>
              <a:ext uri="{FF2B5EF4-FFF2-40B4-BE49-F238E27FC236}">
                <a16:creationId xmlns:a16="http://schemas.microsoft.com/office/drawing/2014/main" id="{13EA22D5-A532-49DA-B8F9-120C11938A9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E58B4AF-3FE0-43D0-A1A6-15324EE06A1B}"/>
              </a:ext>
            </a:extLst>
          </p:cNvPr>
          <p:cNvSpPr>
            <a:spLocks noGrp="1"/>
          </p:cNvSpPr>
          <p:nvPr>
            <p:ph type="sldNum" sz="quarter" idx="12"/>
          </p:nvPr>
        </p:nvSpPr>
        <p:spPr/>
        <p:txBody>
          <a:bodyPr/>
          <a:lstStyle/>
          <a:p>
            <a:fld id="{EF42D591-2354-4FE9-84EF-BF584175F0E3}" type="slidenum">
              <a:rPr lang="en-US" smtClean="0"/>
              <a:t>‹#›</a:t>
            </a:fld>
            <a:endParaRPr lang="en-US" dirty="0"/>
          </a:p>
        </p:txBody>
      </p:sp>
    </p:spTree>
    <p:extLst>
      <p:ext uri="{BB962C8B-B14F-4D97-AF65-F5344CB8AC3E}">
        <p14:creationId xmlns:p14="http://schemas.microsoft.com/office/powerpoint/2010/main" val="2497831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A3705-0CB8-49FF-8A33-8B14EBA4A1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48DAD98-9F0E-49C3-A81E-2CA699BEC5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FBAB9BCA-4993-4115-A212-C3CFEC0FB6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826B8B-51F7-4C19-A9DF-4C3202E965A9}"/>
              </a:ext>
            </a:extLst>
          </p:cNvPr>
          <p:cNvSpPr>
            <a:spLocks noGrp="1"/>
          </p:cNvSpPr>
          <p:nvPr>
            <p:ph type="dt" sz="half" idx="10"/>
          </p:nvPr>
        </p:nvSpPr>
        <p:spPr/>
        <p:txBody>
          <a:bodyPr/>
          <a:lstStyle/>
          <a:p>
            <a:fld id="{A092F0A4-485A-444B-BDFF-62A062DB5C70}" type="datetimeFigureOut">
              <a:rPr lang="en-US" smtClean="0"/>
              <a:t>10/6/2026</a:t>
            </a:fld>
            <a:endParaRPr lang="en-US" dirty="0"/>
          </a:p>
        </p:txBody>
      </p:sp>
      <p:sp>
        <p:nvSpPr>
          <p:cNvPr id="6" name="Footer Placeholder 5">
            <a:extLst>
              <a:ext uri="{FF2B5EF4-FFF2-40B4-BE49-F238E27FC236}">
                <a16:creationId xmlns:a16="http://schemas.microsoft.com/office/drawing/2014/main" id="{4FCACE48-3B6E-4A74-9AE7-3C6620A5B14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AFBE65D-D0CF-4CE8-BEDD-8B1E83190A39}"/>
              </a:ext>
            </a:extLst>
          </p:cNvPr>
          <p:cNvSpPr>
            <a:spLocks noGrp="1"/>
          </p:cNvSpPr>
          <p:nvPr>
            <p:ph type="sldNum" sz="quarter" idx="12"/>
          </p:nvPr>
        </p:nvSpPr>
        <p:spPr/>
        <p:txBody>
          <a:bodyPr/>
          <a:lstStyle/>
          <a:p>
            <a:fld id="{EF42D591-2354-4FE9-84EF-BF584175F0E3}" type="slidenum">
              <a:rPr lang="en-US" smtClean="0"/>
              <a:t>‹#›</a:t>
            </a:fld>
            <a:endParaRPr lang="en-US" dirty="0"/>
          </a:p>
        </p:txBody>
      </p:sp>
    </p:spTree>
    <p:extLst>
      <p:ext uri="{BB962C8B-B14F-4D97-AF65-F5344CB8AC3E}">
        <p14:creationId xmlns:p14="http://schemas.microsoft.com/office/powerpoint/2010/main" val="868727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09E59-66ED-4AA0-B412-226EBCC9654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23419E-5DFE-424E-A89F-A3B4843200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EA5707-ADCB-40CE-A94E-383B665CCAA6}"/>
              </a:ext>
            </a:extLst>
          </p:cNvPr>
          <p:cNvSpPr>
            <a:spLocks noGrp="1"/>
          </p:cNvSpPr>
          <p:nvPr>
            <p:ph type="dt" sz="half" idx="10"/>
          </p:nvPr>
        </p:nvSpPr>
        <p:spPr/>
        <p:txBody>
          <a:bodyPr/>
          <a:lstStyle/>
          <a:p>
            <a:fld id="{A092F0A4-485A-444B-BDFF-62A062DB5C70}" type="datetimeFigureOut">
              <a:rPr lang="en-US" smtClean="0"/>
              <a:t>10/6/2026</a:t>
            </a:fld>
            <a:endParaRPr lang="en-US" dirty="0"/>
          </a:p>
        </p:txBody>
      </p:sp>
      <p:sp>
        <p:nvSpPr>
          <p:cNvPr id="5" name="Footer Placeholder 4">
            <a:extLst>
              <a:ext uri="{FF2B5EF4-FFF2-40B4-BE49-F238E27FC236}">
                <a16:creationId xmlns:a16="http://schemas.microsoft.com/office/drawing/2014/main" id="{688EB05C-3D48-40FB-A961-88FC31EF1E7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6B2B71A-EF01-4319-BB1C-7FE676A0F5C1}"/>
              </a:ext>
            </a:extLst>
          </p:cNvPr>
          <p:cNvSpPr>
            <a:spLocks noGrp="1"/>
          </p:cNvSpPr>
          <p:nvPr>
            <p:ph type="sldNum" sz="quarter" idx="12"/>
          </p:nvPr>
        </p:nvSpPr>
        <p:spPr/>
        <p:txBody>
          <a:bodyPr/>
          <a:lstStyle/>
          <a:p>
            <a:fld id="{EF42D591-2354-4FE9-84EF-BF584175F0E3}" type="slidenum">
              <a:rPr lang="en-US" smtClean="0"/>
              <a:t>‹#›</a:t>
            </a:fld>
            <a:endParaRPr lang="en-US" dirty="0"/>
          </a:p>
        </p:txBody>
      </p:sp>
    </p:spTree>
    <p:extLst>
      <p:ext uri="{BB962C8B-B14F-4D97-AF65-F5344CB8AC3E}">
        <p14:creationId xmlns:p14="http://schemas.microsoft.com/office/powerpoint/2010/main" val="680457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C04FF4-40C3-4A86-8B07-17FE7BB9031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412E2B6-E082-4CBD-B1A6-7DA8D2EB78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C837FD-DCE0-40F4-B1CC-24658956C20C}"/>
              </a:ext>
            </a:extLst>
          </p:cNvPr>
          <p:cNvSpPr>
            <a:spLocks noGrp="1"/>
          </p:cNvSpPr>
          <p:nvPr>
            <p:ph type="dt" sz="half" idx="10"/>
          </p:nvPr>
        </p:nvSpPr>
        <p:spPr/>
        <p:txBody>
          <a:bodyPr/>
          <a:lstStyle/>
          <a:p>
            <a:fld id="{A092F0A4-485A-444B-BDFF-62A062DB5C70}" type="datetimeFigureOut">
              <a:rPr lang="en-US" smtClean="0"/>
              <a:t>10/6/2026</a:t>
            </a:fld>
            <a:endParaRPr lang="en-US" dirty="0"/>
          </a:p>
        </p:txBody>
      </p:sp>
      <p:sp>
        <p:nvSpPr>
          <p:cNvPr id="5" name="Footer Placeholder 4">
            <a:extLst>
              <a:ext uri="{FF2B5EF4-FFF2-40B4-BE49-F238E27FC236}">
                <a16:creationId xmlns:a16="http://schemas.microsoft.com/office/drawing/2014/main" id="{AE0D4E0E-2221-49F6-BF79-032EC63E361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76D4F46-E635-476A-867A-4FB58533A033}"/>
              </a:ext>
            </a:extLst>
          </p:cNvPr>
          <p:cNvSpPr>
            <a:spLocks noGrp="1"/>
          </p:cNvSpPr>
          <p:nvPr>
            <p:ph type="sldNum" sz="quarter" idx="12"/>
          </p:nvPr>
        </p:nvSpPr>
        <p:spPr/>
        <p:txBody>
          <a:bodyPr/>
          <a:lstStyle/>
          <a:p>
            <a:fld id="{EF42D591-2354-4FE9-84EF-BF584175F0E3}" type="slidenum">
              <a:rPr lang="en-US" smtClean="0"/>
              <a:t>‹#›</a:t>
            </a:fld>
            <a:endParaRPr lang="en-US" dirty="0"/>
          </a:p>
        </p:txBody>
      </p:sp>
    </p:spTree>
    <p:extLst>
      <p:ext uri="{BB962C8B-B14F-4D97-AF65-F5344CB8AC3E}">
        <p14:creationId xmlns:p14="http://schemas.microsoft.com/office/powerpoint/2010/main" val="1806459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B9FED0-7FBC-4EDD-BC5E-86E7078203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0244A92-2FC4-47C0-8444-F80D573018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4D9D65-0C40-49F1-9A62-FF43D18576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92F0A4-485A-444B-BDFF-62A062DB5C70}" type="datetimeFigureOut">
              <a:rPr lang="en-US" smtClean="0"/>
              <a:t>10/6/2026</a:t>
            </a:fld>
            <a:endParaRPr lang="en-US" dirty="0"/>
          </a:p>
        </p:txBody>
      </p:sp>
      <p:sp>
        <p:nvSpPr>
          <p:cNvPr id="5" name="Footer Placeholder 4">
            <a:extLst>
              <a:ext uri="{FF2B5EF4-FFF2-40B4-BE49-F238E27FC236}">
                <a16:creationId xmlns:a16="http://schemas.microsoft.com/office/drawing/2014/main" id="{DFD78F36-E379-4356-8773-252FEACA98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BFFA4DEB-B7B8-4DBD-B7AD-5AF05C0A41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42D591-2354-4FE9-84EF-BF584175F0E3}" type="slidenum">
              <a:rPr lang="en-US" smtClean="0"/>
              <a:t>‹#›</a:t>
            </a:fld>
            <a:endParaRPr lang="en-US" dirty="0"/>
          </a:p>
        </p:txBody>
      </p:sp>
    </p:spTree>
    <p:extLst>
      <p:ext uri="{BB962C8B-B14F-4D97-AF65-F5344CB8AC3E}">
        <p14:creationId xmlns:p14="http://schemas.microsoft.com/office/powerpoint/2010/main" val="18202353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1524000" y="1122363"/>
            <a:ext cx="9144000" cy="2387600"/>
          </a:xfrm>
        </p:spPr>
        <p:txBody>
          <a:bodyPr/>
          <a:lstStyle/>
          <a:p>
            <a:endParaRPr lang="en-US" dirty="0"/>
          </a:p>
        </p:txBody>
      </p:sp>
      <p:sp>
        <p:nvSpPr>
          <p:cNvPr id="5" name="Subtitle 2"/>
          <p:cNvSpPr>
            <a:spLocks noGrp="1"/>
          </p:cNvSpPr>
          <p:nvPr>
            <p:ph type="subTitle" idx="1"/>
          </p:nvPr>
        </p:nvSpPr>
        <p:spPr>
          <a:xfrm>
            <a:off x="1524000" y="3602038"/>
            <a:ext cx="9144000" cy="1655762"/>
          </a:xfrm>
        </p:spPr>
        <p:txBody>
          <a:bodyPr/>
          <a:lstStyle/>
          <a:p>
            <a:endParaRPr lang="en-US" dirty="0"/>
          </a:p>
        </p:txBody>
      </p:sp>
      <p:sp>
        <p:nvSpPr>
          <p:cNvPr id="6" name="Rectangle 5"/>
          <p:cNvSpPr/>
          <p:nvPr/>
        </p:nvSpPr>
        <p:spPr>
          <a:xfrm>
            <a:off x="0" y="0"/>
            <a:ext cx="12192000" cy="6858000"/>
          </a:xfrm>
          <a:prstGeom prst="rect">
            <a:avLst/>
          </a:prstGeom>
          <a:gradFill flip="none" rotWithShape="1">
            <a:gsLst>
              <a:gs pos="0">
                <a:srgbClr val="0F4C8B">
                  <a:shade val="30000"/>
                  <a:satMod val="115000"/>
                </a:srgbClr>
              </a:gs>
              <a:gs pos="50000">
                <a:srgbClr val="0F4C8B">
                  <a:shade val="67500"/>
                  <a:satMod val="115000"/>
                </a:srgbClr>
              </a:gs>
              <a:gs pos="100000">
                <a:srgbClr val="0F4C8B">
                  <a:shade val="100000"/>
                  <a:satMod val="115000"/>
                </a:srgb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p:cNvSpPr txBox="1">
            <a:spLocks/>
          </p:cNvSpPr>
          <p:nvPr/>
        </p:nvSpPr>
        <p:spPr>
          <a:xfrm>
            <a:off x="5201174" y="1910724"/>
            <a:ext cx="5689293" cy="238760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b="1" dirty="0">
                <a:solidFill>
                  <a:schemeClr val="bg1"/>
                </a:solidFill>
                <a:latin typeface="+mn-lt"/>
              </a:rPr>
              <a:t>Can We All Just Get Along? </a:t>
            </a:r>
          </a:p>
        </p:txBody>
      </p:sp>
      <p:sp>
        <p:nvSpPr>
          <p:cNvPr id="8" name="Subtitle 2"/>
          <p:cNvSpPr txBox="1">
            <a:spLocks/>
          </p:cNvSpPr>
          <p:nvPr/>
        </p:nvSpPr>
        <p:spPr>
          <a:xfrm>
            <a:off x="5201175" y="4624465"/>
            <a:ext cx="5466825" cy="46222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solidFill>
                  <a:schemeClr val="bg1"/>
                </a:solidFill>
              </a:rPr>
              <a:t>2026 IMFOA Fall Conference</a:t>
            </a:r>
          </a:p>
        </p:txBody>
      </p:sp>
      <p:sp>
        <p:nvSpPr>
          <p:cNvPr id="9" name="Pentagon 8"/>
          <p:cNvSpPr/>
          <p:nvPr/>
        </p:nvSpPr>
        <p:spPr>
          <a:xfrm rot="5400000">
            <a:off x="523046" y="279768"/>
            <a:ext cx="4035105" cy="3475572"/>
          </a:xfrm>
          <a:custGeom>
            <a:avLst/>
            <a:gdLst>
              <a:gd name="connsiteX0" fmla="*/ 0 w 5257801"/>
              <a:gd name="connsiteY0" fmla="*/ 0 h 4250724"/>
              <a:gd name="connsiteX1" fmla="*/ 3132439 w 5257801"/>
              <a:gd name="connsiteY1" fmla="*/ 0 h 4250724"/>
              <a:gd name="connsiteX2" fmla="*/ 5257801 w 5257801"/>
              <a:gd name="connsiteY2" fmla="*/ 2125362 h 4250724"/>
              <a:gd name="connsiteX3" fmla="*/ 3132439 w 5257801"/>
              <a:gd name="connsiteY3" fmla="*/ 4250724 h 4250724"/>
              <a:gd name="connsiteX4" fmla="*/ 0 w 5257801"/>
              <a:gd name="connsiteY4" fmla="*/ 4250724 h 4250724"/>
              <a:gd name="connsiteX5" fmla="*/ 0 w 5257801"/>
              <a:gd name="connsiteY5" fmla="*/ 0 h 4250724"/>
              <a:gd name="connsiteX0" fmla="*/ 0 w 3132439"/>
              <a:gd name="connsiteY0" fmla="*/ 0 h 4250724"/>
              <a:gd name="connsiteX1" fmla="*/ 3132439 w 3132439"/>
              <a:gd name="connsiteY1" fmla="*/ 0 h 4250724"/>
              <a:gd name="connsiteX2" fmla="*/ 1180074 w 3132439"/>
              <a:gd name="connsiteY2" fmla="*/ 2084173 h 4250724"/>
              <a:gd name="connsiteX3" fmla="*/ 3132439 w 3132439"/>
              <a:gd name="connsiteY3" fmla="*/ 4250724 h 4250724"/>
              <a:gd name="connsiteX4" fmla="*/ 0 w 3132439"/>
              <a:gd name="connsiteY4" fmla="*/ 4250724 h 4250724"/>
              <a:gd name="connsiteX5" fmla="*/ 0 w 3132439"/>
              <a:gd name="connsiteY5" fmla="*/ 0 h 4250724"/>
              <a:gd name="connsiteX0" fmla="*/ 0 w 3132439"/>
              <a:gd name="connsiteY0" fmla="*/ 0 h 4250724"/>
              <a:gd name="connsiteX1" fmla="*/ 3132439 w 3132439"/>
              <a:gd name="connsiteY1" fmla="*/ 0 h 4250724"/>
              <a:gd name="connsiteX2" fmla="*/ 2135666 w 3132439"/>
              <a:gd name="connsiteY2" fmla="*/ 2034746 h 4250724"/>
              <a:gd name="connsiteX3" fmla="*/ 3132439 w 3132439"/>
              <a:gd name="connsiteY3" fmla="*/ 4250724 h 4250724"/>
              <a:gd name="connsiteX4" fmla="*/ 0 w 3132439"/>
              <a:gd name="connsiteY4" fmla="*/ 4250724 h 4250724"/>
              <a:gd name="connsiteX5" fmla="*/ 0 w 3132439"/>
              <a:gd name="connsiteY5" fmla="*/ 0 h 4250724"/>
              <a:gd name="connsiteX0" fmla="*/ 0 w 3132439"/>
              <a:gd name="connsiteY0" fmla="*/ 0 h 4250724"/>
              <a:gd name="connsiteX1" fmla="*/ 3132439 w 3132439"/>
              <a:gd name="connsiteY1" fmla="*/ 0 h 4250724"/>
              <a:gd name="connsiteX2" fmla="*/ 2660807 w 3132439"/>
              <a:gd name="connsiteY2" fmla="*/ 2042984 h 4250724"/>
              <a:gd name="connsiteX3" fmla="*/ 3132439 w 3132439"/>
              <a:gd name="connsiteY3" fmla="*/ 4250724 h 4250724"/>
              <a:gd name="connsiteX4" fmla="*/ 0 w 3132439"/>
              <a:gd name="connsiteY4" fmla="*/ 4250724 h 4250724"/>
              <a:gd name="connsiteX5" fmla="*/ 0 w 3132439"/>
              <a:gd name="connsiteY5" fmla="*/ 0 h 4250724"/>
              <a:gd name="connsiteX0" fmla="*/ 0 w 3132439"/>
              <a:gd name="connsiteY0" fmla="*/ 0 h 4250724"/>
              <a:gd name="connsiteX1" fmla="*/ 3132439 w 3132439"/>
              <a:gd name="connsiteY1" fmla="*/ 0 h 4250724"/>
              <a:gd name="connsiteX2" fmla="*/ 2788411 w 3132439"/>
              <a:gd name="connsiteY2" fmla="*/ 1968843 h 4250724"/>
              <a:gd name="connsiteX3" fmla="*/ 3132439 w 3132439"/>
              <a:gd name="connsiteY3" fmla="*/ 4250724 h 4250724"/>
              <a:gd name="connsiteX4" fmla="*/ 0 w 3132439"/>
              <a:gd name="connsiteY4" fmla="*/ 4250724 h 4250724"/>
              <a:gd name="connsiteX5" fmla="*/ 0 w 3132439"/>
              <a:gd name="connsiteY5" fmla="*/ 0 h 4250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32439" h="4250724">
                <a:moveTo>
                  <a:pt x="0" y="0"/>
                </a:moveTo>
                <a:lnTo>
                  <a:pt x="3132439" y="0"/>
                </a:lnTo>
                <a:lnTo>
                  <a:pt x="2788411" y="1968843"/>
                </a:lnTo>
                <a:lnTo>
                  <a:pt x="3132439" y="4250724"/>
                </a:lnTo>
                <a:lnTo>
                  <a:pt x="0" y="4250724"/>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8A64F"/>
              </a:solidFill>
            </a:endParaRPr>
          </a:p>
        </p:txBody>
      </p:sp>
      <p:cxnSp>
        <p:nvCxnSpPr>
          <p:cNvPr id="10" name="Straight Connector 9"/>
          <p:cNvCxnSpPr>
            <a:cxnSpLocks/>
          </p:cNvCxnSpPr>
          <p:nvPr/>
        </p:nvCxnSpPr>
        <p:spPr>
          <a:xfrm>
            <a:off x="5298770" y="4396558"/>
            <a:ext cx="4568244" cy="0"/>
          </a:xfrm>
          <a:prstGeom prst="line">
            <a:avLst/>
          </a:prstGeom>
          <a:ln w="12700">
            <a:solidFill>
              <a:srgbClr val="98A64F"/>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19728" y="348309"/>
            <a:ext cx="2361719" cy="3054490"/>
          </a:xfrm>
          <a:prstGeom prst="rect">
            <a:avLst/>
          </a:prstGeom>
        </p:spPr>
      </p:pic>
    </p:spTree>
    <p:extLst>
      <p:ext uri="{BB962C8B-B14F-4D97-AF65-F5344CB8AC3E}">
        <p14:creationId xmlns:p14="http://schemas.microsoft.com/office/powerpoint/2010/main" val="1247591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Straight Connector 28"/>
          <p:cNvCxnSpPr/>
          <p:nvPr/>
        </p:nvCxnSpPr>
        <p:spPr>
          <a:xfrm flipH="1">
            <a:off x="7071919" y="3192324"/>
            <a:ext cx="713064" cy="691779"/>
          </a:xfrm>
          <a:prstGeom prst="line">
            <a:avLst/>
          </a:prstGeom>
          <a:ln>
            <a:solidFill>
              <a:srgbClr val="0F4C8B"/>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2768367" y="4710764"/>
            <a:ext cx="2122415" cy="790209"/>
          </a:xfrm>
          <a:prstGeom prst="line">
            <a:avLst/>
          </a:prstGeom>
          <a:ln>
            <a:solidFill>
              <a:srgbClr val="0F4C8B"/>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2248250" y="2802549"/>
            <a:ext cx="2088858" cy="779550"/>
          </a:xfrm>
          <a:prstGeom prst="line">
            <a:avLst/>
          </a:prstGeom>
          <a:ln>
            <a:solidFill>
              <a:srgbClr val="0F4C8B"/>
            </a:solidFill>
          </a:ln>
        </p:spPr>
        <p:style>
          <a:lnRef idx="1">
            <a:schemeClr val="accent1"/>
          </a:lnRef>
          <a:fillRef idx="0">
            <a:schemeClr val="accent1"/>
          </a:fillRef>
          <a:effectRef idx="0">
            <a:schemeClr val="accent1"/>
          </a:effectRef>
          <a:fontRef idx="minor">
            <a:schemeClr val="tx1"/>
          </a:fontRef>
        </p:style>
      </p:cxnSp>
      <p:sp>
        <p:nvSpPr>
          <p:cNvPr id="4" name="Freeform 47">
            <a:extLst>
              <a:ext uri="{FF2B5EF4-FFF2-40B4-BE49-F238E27FC236}">
                <a16:creationId xmlns:a16="http://schemas.microsoft.com/office/drawing/2014/main" id="{95E7AD43-49DB-4E1D-8745-8F9527EE290E}"/>
              </a:ext>
            </a:extLst>
          </p:cNvPr>
          <p:cNvSpPr>
            <a:spLocks/>
          </p:cNvSpPr>
          <p:nvPr/>
        </p:nvSpPr>
        <p:spPr bwMode="auto">
          <a:xfrm rot="213100">
            <a:off x="3884157" y="2940687"/>
            <a:ext cx="3617948" cy="2233631"/>
          </a:xfrm>
          <a:custGeom>
            <a:avLst/>
            <a:gdLst>
              <a:gd name="T0" fmla="*/ 510 w 541"/>
              <a:gd name="T1" fmla="*/ 114 h 334"/>
              <a:gd name="T2" fmla="*/ 523 w 541"/>
              <a:gd name="T3" fmla="*/ 130 h 334"/>
              <a:gd name="T4" fmla="*/ 537 w 541"/>
              <a:gd name="T5" fmla="*/ 141 h 334"/>
              <a:gd name="T6" fmla="*/ 539 w 541"/>
              <a:gd name="T7" fmla="*/ 170 h 334"/>
              <a:gd name="T8" fmla="*/ 529 w 541"/>
              <a:gd name="T9" fmla="*/ 184 h 334"/>
              <a:gd name="T10" fmla="*/ 529 w 541"/>
              <a:gd name="T11" fmla="*/ 195 h 334"/>
              <a:gd name="T12" fmla="*/ 508 w 541"/>
              <a:gd name="T13" fmla="*/ 207 h 334"/>
              <a:gd name="T14" fmla="*/ 469 w 541"/>
              <a:gd name="T15" fmla="*/ 232 h 334"/>
              <a:gd name="T16" fmla="*/ 481 w 541"/>
              <a:gd name="T17" fmla="*/ 253 h 334"/>
              <a:gd name="T18" fmla="*/ 473 w 541"/>
              <a:gd name="T19" fmla="*/ 286 h 334"/>
              <a:gd name="T20" fmla="*/ 456 w 541"/>
              <a:gd name="T21" fmla="*/ 307 h 334"/>
              <a:gd name="T22" fmla="*/ 450 w 541"/>
              <a:gd name="T23" fmla="*/ 317 h 334"/>
              <a:gd name="T24" fmla="*/ 448 w 541"/>
              <a:gd name="T25" fmla="*/ 334 h 334"/>
              <a:gd name="T26" fmla="*/ 438 w 541"/>
              <a:gd name="T27" fmla="*/ 326 h 334"/>
              <a:gd name="T28" fmla="*/ 433 w 541"/>
              <a:gd name="T29" fmla="*/ 321 h 334"/>
              <a:gd name="T30" fmla="*/ 427 w 541"/>
              <a:gd name="T31" fmla="*/ 317 h 334"/>
              <a:gd name="T32" fmla="*/ 421 w 541"/>
              <a:gd name="T33" fmla="*/ 311 h 334"/>
              <a:gd name="T34" fmla="*/ 307 w 541"/>
              <a:gd name="T35" fmla="*/ 319 h 334"/>
              <a:gd name="T36" fmla="*/ 143 w 541"/>
              <a:gd name="T37" fmla="*/ 328 h 334"/>
              <a:gd name="T38" fmla="*/ 81 w 541"/>
              <a:gd name="T39" fmla="*/ 332 h 334"/>
              <a:gd name="T40" fmla="*/ 81 w 541"/>
              <a:gd name="T41" fmla="*/ 332 h 334"/>
              <a:gd name="T42" fmla="*/ 75 w 541"/>
              <a:gd name="T43" fmla="*/ 323 h 334"/>
              <a:gd name="T44" fmla="*/ 75 w 541"/>
              <a:gd name="T45" fmla="*/ 313 h 334"/>
              <a:gd name="T46" fmla="*/ 75 w 541"/>
              <a:gd name="T47" fmla="*/ 299 h 334"/>
              <a:gd name="T48" fmla="*/ 70 w 541"/>
              <a:gd name="T49" fmla="*/ 286 h 334"/>
              <a:gd name="T50" fmla="*/ 70 w 541"/>
              <a:gd name="T51" fmla="*/ 282 h 334"/>
              <a:gd name="T52" fmla="*/ 70 w 541"/>
              <a:gd name="T53" fmla="*/ 270 h 334"/>
              <a:gd name="T54" fmla="*/ 68 w 541"/>
              <a:gd name="T55" fmla="*/ 255 h 334"/>
              <a:gd name="T56" fmla="*/ 64 w 541"/>
              <a:gd name="T57" fmla="*/ 238 h 334"/>
              <a:gd name="T58" fmla="*/ 58 w 541"/>
              <a:gd name="T59" fmla="*/ 232 h 334"/>
              <a:gd name="T60" fmla="*/ 52 w 541"/>
              <a:gd name="T61" fmla="*/ 230 h 334"/>
              <a:gd name="T62" fmla="*/ 50 w 541"/>
              <a:gd name="T63" fmla="*/ 216 h 334"/>
              <a:gd name="T64" fmla="*/ 52 w 541"/>
              <a:gd name="T65" fmla="*/ 203 h 334"/>
              <a:gd name="T66" fmla="*/ 46 w 541"/>
              <a:gd name="T67" fmla="*/ 189 h 334"/>
              <a:gd name="T68" fmla="*/ 33 w 541"/>
              <a:gd name="T69" fmla="*/ 168 h 334"/>
              <a:gd name="T70" fmla="*/ 27 w 541"/>
              <a:gd name="T71" fmla="*/ 153 h 334"/>
              <a:gd name="T72" fmla="*/ 21 w 541"/>
              <a:gd name="T73" fmla="*/ 130 h 334"/>
              <a:gd name="T74" fmla="*/ 12 w 541"/>
              <a:gd name="T75" fmla="*/ 120 h 334"/>
              <a:gd name="T76" fmla="*/ 10 w 541"/>
              <a:gd name="T77" fmla="*/ 116 h 334"/>
              <a:gd name="T78" fmla="*/ 10 w 541"/>
              <a:gd name="T79" fmla="*/ 112 h 334"/>
              <a:gd name="T80" fmla="*/ 0 w 541"/>
              <a:gd name="T81" fmla="*/ 103 h 334"/>
              <a:gd name="T82" fmla="*/ 4 w 541"/>
              <a:gd name="T83" fmla="*/ 95 h 334"/>
              <a:gd name="T84" fmla="*/ 6 w 541"/>
              <a:gd name="T85" fmla="*/ 91 h 334"/>
              <a:gd name="T86" fmla="*/ 8 w 541"/>
              <a:gd name="T87" fmla="*/ 85 h 334"/>
              <a:gd name="T88" fmla="*/ 10 w 541"/>
              <a:gd name="T89" fmla="*/ 77 h 334"/>
              <a:gd name="T90" fmla="*/ 10 w 541"/>
              <a:gd name="T91" fmla="*/ 72 h 334"/>
              <a:gd name="T92" fmla="*/ 14 w 541"/>
              <a:gd name="T93" fmla="*/ 62 h 334"/>
              <a:gd name="T94" fmla="*/ 10 w 541"/>
              <a:gd name="T95" fmla="*/ 52 h 334"/>
              <a:gd name="T96" fmla="*/ 4 w 541"/>
              <a:gd name="T97" fmla="*/ 52 h 334"/>
              <a:gd name="T98" fmla="*/ 4 w 541"/>
              <a:gd name="T99" fmla="*/ 47 h 334"/>
              <a:gd name="T100" fmla="*/ 8 w 541"/>
              <a:gd name="T101" fmla="*/ 43 h 334"/>
              <a:gd name="T102" fmla="*/ 2 w 541"/>
              <a:gd name="T103" fmla="*/ 31 h 334"/>
              <a:gd name="T104" fmla="*/ 2 w 541"/>
              <a:gd name="T105" fmla="*/ 23 h 334"/>
              <a:gd name="T106" fmla="*/ 172 w 541"/>
              <a:gd name="T107" fmla="*/ 16 h 334"/>
              <a:gd name="T108" fmla="*/ 384 w 541"/>
              <a:gd name="T109" fmla="*/ 4 h 334"/>
              <a:gd name="T110" fmla="*/ 440 w 541"/>
              <a:gd name="T111" fmla="*/ 6 h 334"/>
              <a:gd name="T112" fmla="*/ 452 w 541"/>
              <a:gd name="T113" fmla="*/ 20 h 334"/>
              <a:gd name="T114" fmla="*/ 450 w 541"/>
              <a:gd name="T115" fmla="*/ 52 h 334"/>
              <a:gd name="T116" fmla="*/ 456 w 541"/>
              <a:gd name="T117" fmla="*/ 72 h 334"/>
              <a:gd name="T118" fmla="*/ 489 w 541"/>
              <a:gd name="T119" fmla="*/ 85 h 334"/>
              <a:gd name="T120" fmla="*/ 496 w 541"/>
              <a:gd name="T121" fmla="*/ 9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41" h="334">
                <a:moveTo>
                  <a:pt x="496" y="99"/>
                </a:moveTo>
                <a:lnTo>
                  <a:pt x="493" y="103"/>
                </a:lnTo>
                <a:lnTo>
                  <a:pt x="496" y="103"/>
                </a:lnTo>
                <a:lnTo>
                  <a:pt x="498" y="106"/>
                </a:lnTo>
                <a:lnTo>
                  <a:pt x="500" y="106"/>
                </a:lnTo>
                <a:lnTo>
                  <a:pt x="500" y="108"/>
                </a:lnTo>
                <a:lnTo>
                  <a:pt x="504" y="110"/>
                </a:lnTo>
                <a:lnTo>
                  <a:pt x="510" y="114"/>
                </a:lnTo>
                <a:lnTo>
                  <a:pt x="514" y="116"/>
                </a:lnTo>
                <a:lnTo>
                  <a:pt x="516" y="120"/>
                </a:lnTo>
                <a:lnTo>
                  <a:pt x="516" y="118"/>
                </a:lnTo>
                <a:lnTo>
                  <a:pt x="516" y="124"/>
                </a:lnTo>
                <a:lnTo>
                  <a:pt x="516" y="126"/>
                </a:lnTo>
                <a:lnTo>
                  <a:pt x="520" y="128"/>
                </a:lnTo>
                <a:lnTo>
                  <a:pt x="523" y="130"/>
                </a:lnTo>
                <a:lnTo>
                  <a:pt x="523" y="130"/>
                </a:lnTo>
                <a:lnTo>
                  <a:pt x="525" y="130"/>
                </a:lnTo>
                <a:lnTo>
                  <a:pt x="531" y="135"/>
                </a:lnTo>
                <a:lnTo>
                  <a:pt x="533" y="135"/>
                </a:lnTo>
                <a:lnTo>
                  <a:pt x="535" y="139"/>
                </a:lnTo>
                <a:lnTo>
                  <a:pt x="535" y="139"/>
                </a:lnTo>
                <a:lnTo>
                  <a:pt x="537" y="139"/>
                </a:lnTo>
                <a:lnTo>
                  <a:pt x="537" y="139"/>
                </a:lnTo>
                <a:lnTo>
                  <a:pt x="537" y="141"/>
                </a:lnTo>
                <a:lnTo>
                  <a:pt x="537" y="143"/>
                </a:lnTo>
                <a:lnTo>
                  <a:pt x="539" y="143"/>
                </a:lnTo>
                <a:lnTo>
                  <a:pt x="541" y="147"/>
                </a:lnTo>
                <a:lnTo>
                  <a:pt x="541" y="149"/>
                </a:lnTo>
                <a:lnTo>
                  <a:pt x="541" y="153"/>
                </a:lnTo>
                <a:lnTo>
                  <a:pt x="539" y="157"/>
                </a:lnTo>
                <a:lnTo>
                  <a:pt x="539" y="164"/>
                </a:lnTo>
                <a:lnTo>
                  <a:pt x="539" y="170"/>
                </a:lnTo>
                <a:lnTo>
                  <a:pt x="537" y="172"/>
                </a:lnTo>
                <a:lnTo>
                  <a:pt x="537" y="172"/>
                </a:lnTo>
                <a:lnTo>
                  <a:pt x="535" y="174"/>
                </a:lnTo>
                <a:lnTo>
                  <a:pt x="533" y="176"/>
                </a:lnTo>
                <a:lnTo>
                  <a:pt x="531" y="178"/>
                </a:lnTo>
                <a:lnTo>
                  <a:pt x="531" y="180"/>
                </a:lnTo>
                <a:lnTo>
                  <a:pt x="529" y="182"/>
                </a:lnTo>
                <a:lnTo>
                  <a:pt x="529" y="184"/>
                </a:lnTo>
                <a:lnTo>
                  <a:pt x="529" y="186"/>
                </a:lnTo>
                <a:lnTo>
                  <a:pt x="527" y="189"/>
                </a:lnTo>
                <a:lnTo>
                  <a:pt x="527" y="189"/>
                </a:lnTo>
                <a:lnTo>
                  <a:pt x="529" y="191"/>
                </a:lnTo>
                <a:lnTo>
                  <a:pt x="529" y="191"/>
                </a:lnTo>
                <a:lnTo>
                  <a:pt x="529" y="193"/>
                </a:lnTo>
                <a:lnTo>
                  <a:pt x="529" y="195"/>
                </a:lnTo>
                <a:lnTo>
                  <a:pt x="529" y="195"/>
                </a:lnTo>
                <a:lnTo>
                  <a:pt x="527" y="197"/>
                </a:lnTo>
                <a:lnTo>
                  <a:pt x="523" y="199"/>
                </a:lnTo>
                <a:lnTo>
                  <a:pt x="523" y="199"/>
                </a:lnTo>
                <a:lnTo>
                  <a:pt x="523" y="201"/>
                </a:lnTo>
                <a:lnTo>
                  <a:pt x="520" y="203"/>
                </a:lnTo>
                <a:lnTo>
                  <a:pt x="516" y="203"/>
                </a:lnTo>
                <a:lnTo>
                  <a:pt x="508" y="207"/>
                </a:lnTo>
                <a:lnTo>
                  <a:pt x="508" y="207"/>
                </a:lnTo>
                <a:lnTo>
                  <a:pt x="504" y="211"/>
                </a:lnTo>
                <a:lnTo>
                  <a:pt x="504" y="213"/>
                </a:lnTo>
                <a:lnTo>
                  <a:pt x="500" y="213"/>
                </a:lnTo>
                <a:lnTo>
                  <a:pt x="475" y="218"/>
                </a:lnTo>
                <a:lnTo>
                  <a:pt x="473" y="220"/>
                </a:lnTo>
                <a:lnTo>
                  <a:pt x="471" y="224"/>
                </a:lnTo>
                <a:lnTo>
                  <a:pt x="469" y="228"/>
                </a:lnTo>
                <a:lnTo>
                  <a:pt x="469" y="232"/>
                </a:lnTo>
                <a:lnTo>
                  <a:pt x="469" y="238"/>
                </a:lnTo>
                <a:lnTo>
                  <a:pt x="469" y="240"/>
                </a:lnTo>
                <a:lnTo>
                  <a:pt x="469" y="243"/>
                </a:lnTo>
                <a:lnTo>
                  <a:pt x="471" y="245"/>
                </a:lnTo>
                <a:lnTo>
                  <a:pt x="473" y="245"/>
                </a:lnTo>
                <a:lnTo>
                  <a:pt x="473" y="247"/>
                </a:lnTo>
                <a:lnTo>
                  <a:pt x="477" y="249"/>
                </a:lnTo>
                <a:lnTo>
                  <a:pt x="481" y="253"/>
                </a:lnTo>
                <a:lnTo>
                  <a:pt x="483" y="257"/>
                </a:lnTo>
                <a:lnTo>
                  <a:pt x="483" y="261"/>
                </a:lnTo>
                <a:lnTo>
                  <a:pt x="483" y="265"/>
                </a:lnTo>
                <a:lnTo>
                  <a:pt x="481" y="270"/>
                </a:lnTo>
                <a:lnTo>
                  <a:pt x="475" y="280"/>
                </a:lnTo>
                <a:lnTo>
                  <a:pt x="473" y="282"/>
                </a:lnTo>
                <a:lnTo>
                  <a:pt x="473" y="284"/>
                </a:lnTo>
                <a:lnTo>
                  <a:pt x="473" y="286"/>
                </a:lnTo>
                <a:lnTo>
                  <a:pt x="473" y="290"/>
                </a:lnTo>
                <a:lnTo>
                  <a:pt x="473" y="292"/>
                </a:lnTo>
                <a:lnTo>
                  <a:pt x="471" y="299"/>
                </a:lnTo>
                <a:lnTo>
                  <a:pt x="469" y="301"/>
                </a:lnTo>
                <a:lnTo>
                  <a:pt x="467" y="303"/>
                </a:lnTo>
                <a:lnTo>
                  <a:pt x="462" y="305"/>
                </a:lnTo>
                <a:lnTo>
                  <a:pt x="460" y="305"/>
                </a:lnTo>
                <a:lnTo>
                  <a:pt x="456" y="307"/>
                </a:lnTo>
                <a:lnTo>
                  <a:pt x="454" y="309"/>
                </a:lnTo>
                <a:lnTo>
                  <a:pt x="450" y="311"/>
                </a:lnTo>
                <a:lnTo>
                  <a:pt x="448" y="313"/>
                </a:lnTo>
                <a:lnTo>
                  <a:pt x="448" y="313"/>
                </a:lnTo>
                <a:lnTo>
                  <a:pt x="448" y="315"/>
                </a:lnTo>
                <a:lnTo>
                  <a:pt x="448" y="315"/>
                </a:lnTo>
                <a:lnTo>
                  <a:pt x="448" y="317"/>
                </a:lnTo>
                <a:lnTo>
                  <a:pt x="450" y="317"/>
                </a:lnTo>
                <a:lnTo>
                  <a:pt x="452" y="319"/>
                </a:lnTo>
                <a:lnTo>
                  <a:pt x="452" y="321"/>
                </a:lnTo>
                <a:lnTo>
                  <a:pt x="452" y="326"/>
                </a:lnTo>
                <a:lnTo>
                  <a:pt x="452" y="328"/>
                </a:lnTo>
                <a:lnTo>
                  <a:pt x="452" y="330"/>
                </a:lnTo>
                <a:lnTo>
                  <a:pt x="452" y="332"/>
                </a:lnTo>
                <a:lnTo>
                  <a:pt x="452" y="332"/>
                </a:lnTo>
                <a:lnTo>
                  <a:pt x="448" y="334"/>
                </a:lnTo>
                <a:lnTo>
                  <a:pt x="446" y="334"/>
                </a:lnTo>
                <a:lnTo>
                  <a:pt x="444" y="334"/>
                </a:lnTo>
                <a:lnTo>
                  <a:pt x="442" y="332"/>
                </a:lnTo>
                <a:lnTo>
                  <a:pt x="440" y="330"/>
                </a:lnTo>
                <a:lnTo>
                  <a:pt x="438" y="328"/>
                </a:lnTo>
                <a:lnTo>
                  <a:pt x="438" y="328"/>
                </a:lnTo>
                <a:lnTo>
                  <a:pt x="438" y="328"/>
                </a:lnTo>
                <a:lnTo>
                  <a:pt x="438" y="326"/>
                </a:lnTo>
                <a:lnTo>
                  <a:pt x="438" y="326"/>
                </a:lnTo>
                <a:lnTo>
                  <a:pt x="438" y="326"/>
                </a:lnTo>
                <a:lnTo>
                  <a:pt x="435" y="323"/>
                </a:lnTo>
                <a:lnTo>
                  <a:pt x="433" y="323"/>
                </a:lnTo>
                <a:lnTo>
                  <a:pt x="433" y="323"/>
                </a:lnTo>
                <a:lnTo>
                  <a:pt x="433" y="323"/>
                </a:lnTo>
                <a:lnTo>
                  <a:pt x="433" y="321"/>
                </a:lnTo>
                <a:lnTo>
                  <a:pt x="433" y="321"/>
                </a:lnTo>
                <a:lnTo>
                  <a:pt x="431" y="321"/>
                </a:lnTo>
                <a:lnTo>
                  <a:pt x="431" y="321"/>
                </a:lnTo>
                <a:lnTo>
                  <a:pt x="431" y="321"/>
                </a:lnTo>
                <a:lnTo>
                  <a:pt x="431" y="321"/>
                </a:lnTo>
                <a:lnTo>
                  <a:pt x="431" y="319"/>
                </a:lnTo>
                <a:lnTo>
                  <a:pt x="429" y="319"/>
                </a:lnTo>
                <a:lnTo>
                  <a:pt x="427" y="317"/>
                </a:lnTo>
                <a:lnTo>
                  <a:pt x="427" y="317"/>
                </a:lnTo>
                <a:lnTo>
                  <a:pt x="425" y="317"/>
                </a:lnTo>
                <a:lnTo>
                  <a:pt x="425" y="317"/>
                </a:lnTo>
                <a:lnTo>
                  <a:pt x="425" y="315"/>
                </a:lnTo>
                <a:lnTo>
                  <a:pt x="423" y="315"/>
                </a:lnTo>
                <a:lnTo>
                  <a:pt x="423" y="313"/>
                </a:lnTo>
                <a:lnTo>
                  <a:pt x="423" y="313"/>
                </a:lnTo>
                <a:lnTo>
                  <a:pt x="421" y="311"/>
                </a:lnTo>
                <a:lnTo>
                  <a:pt x="421" y="311"/>
                </a:lnTo>
                <a:lnTo>
                  <a:pt x="421" y="309"/>
                </a:lnTo>
                <a:lnTo>
                  <a:pt x="417" y="311"/>
                </a:lnTo>
                <a:lnTo>
                  <a:pt x="408" y="311"/>
                </a:lnTo>
                <a:lnTo>
                  <a:pt x="388" y="313"/>
                </a:lnTo>
                <a:lnTo>
                  <a:pt x="369" y="313"/>
                </a:lnTo>
                <a:lnTo>
                  <a:pt x="348" y="315"/>
                </a:lnTo>
                <a:lnTo>
                  <a:pt x="328" y="317"/>
                </a:lnTo>
                <a:lnTo>
                  <a:pt x="307" y="319"/>
                </a:lnTo>
                <a:lnTo>
                  <a:pt x="286" y="319"/>
                </a:lnTo>
                <a:lnTo>
                  <a:pt x="265" y="321"/>
                </a:lnTo>
                <a:lnTo>
                  <a:pt x="245" y="323"/>
                </a:lnTo>
                <a:lnTo>
                  <a:pt x="226" y="323"/>
                </a:lnTo>
                <a:lnTo>
                  <a:pt x="205" y="326"/>
                </a:lnTo>
                <a:lnTo>
                  <a:pt x="184" y="326"/>
                </a:lnTo>
                <a:lnTo>
                  <a:pt x="164" y="328"/>
                </a:lnTo>
                <a:lnTo>
                  <a:pt x="143" y="328"/>
                </a:lnTo>
                <a:lnTo>
                  <a:pt x="122" y="330"/>
                </a:lnTo>
                <a:lnTo>
                  <a:pt x="102" y="330"/>
                </a:lnTo>
                <a:lnTo>
                  <a:pt x="81" y="332"/>
                </a:lnTo>
                <a:lnTo>
                  <a:pt x="81" y="332"/>
                </a:lnTo>
                <a:lnTo>
                  <a:pt x="81" y="332"/>
                </a:lnTo>
                <a:lnTo>
                  <a:pt x="81" y="332"/>
                </a:lnTo>
                <a:lnTo>
                  <a:pt x="81" y="332"/>
                </a:lnTo>
                <a:lnTo>
                  <a:pt x="81" y="332"/>
                </a:lnTo>
                <a:lnTo>
                  <a:pt x="81" y="332"/>
                </a:lnTo>
                <a:lnTo>
                  <a:pt x="81" y="332"/>
                </a:lnTo>
                <a:lnTo>
                  <a:pt x="81" y="332"/>
                </a:lnTo>
                <a:lnTo>
                  <a:pt x="81" y="332"/>
                </a:lnTo>
                <a:lnTo>
                  <a:pt x="81" y="332"/>
                </a:lnTo>
                <a:lnTo>
                  <a:pt x="81" y="332"/>
                </a:lnTo>
                <a:lnTo>
                  <a:pt x="81" y="332"/>
                </a:lnTo>
                <a:lnTo>
                  <a:pt x="81" y="332"/>
                </a:lnTo>
                <a:lnTo>
                  <a:pt x="81" y="332"/>
                </a:lnTo>
                <a:lnTo>
                  <a:pt x="81" y="332"/>
                </a:lnTo>
                <a:lnTo>
                  <a:pt x="81" y="332"/>
                </a:lnTo>
                <a:lnTo>
                  <a:pt x="81" y="330"/>
                </a:lnTo>
                <a:lnTo>
                  <a:pt x="81" y="328"/>
                </a:lnTo>
                <a:lnTo>
                  <a:pt x="81" y="326"/>
                </a:lnTo>
                <a:lnTo>
                  <a:pt x="79" y="323"/>
                </a:lnTo>
                <a:lnTo>
                  <a:pt x="75" y="323"/>
                </a:lnTo>
                <a:lnTo>
                  <a:pt x="73" y="321"/>
                </a:lnTo>
                <a:lnTo>
                  <a:pt x="73" y="319"/>
                </a:lnTo>
                <a:lnTo>
                  <a:pt x="73" y="319"/>
                </a:lnTo>
                <a:lnTo>
                  <a:pt x="73" y="317"/>
                </a:lnTo>
                <a:lnTo>
                  <a:pt x="73" y="317"/>
                </a:lnTo>
                <a:lnTo>
                  <a:pt x="73" y="315"/>
                </a:lnTo>
                <a:lnTo>
                  <a:pt x="73" y="315"/>
                </a:lnTo>
                <a:lnTo>
                  <a:pt x="75" y="313"/>
                </a:lnTo>
                <a:lnTo>
                  <a:pt x="75" y="311"/>
                </a:lnTo>
                <a:lnTo>
                  <a:pt x="75" y="311"/>
                </a:lnTo>
                <a:lnTo>
                  <a:pt x="75" y="309"/>
                </a:lnTo>
                <a:lnTo>
                  <a:pt x="75" y="307"/>
                </a:lnTo>
                <a:lnTo>
                  <a:pt x="75" y="305"/>
                </a:lnTo>
                <a:lnTo>
                  <a:pt x="75" y="303"/>
                </a:lnTo>
                <a:lnTo>
                  <a:pt x="75" y="301"/>
                </a:lnTo>
                <a:lnTo>
                  <a:pt x="75" y="299"/>
                </a:lnTo>
                <a:lnTo>
                  <a:pt x="75" y="294"/>
                </a:lnTo>
                <a:lnTo>
                  <a:pt x="73" y="294"/>
                </a:lnTo>
                <a:lnTo>
                  <a:pt x="75" y="292"/>
                </a:lnTo>
                <a:lnTo>
                  <a:pt x="75" y="290"/>
                </a:lnTo>
                <a:lnTo>
                  <a:pt x="73" y="290"/>
                </a:lnTo>
                <a:lnTo>
                  <a:pt x="73" y="288"/>
                </a:lnTo>
                <a:lnTo>
                  <a:pt x="70" y="288"/>
                </a:lnTo>
                <a:lnTo>
                  <a:pt x="70" y="286"/>
                </a:lnTo>
                <a:lnTo>
                  <a:pt x="70" y="286"/>
                </a:lnTo>
                <a:lnTo>
                  <a:pt x="70" y="284"/>
                </a:lnTo>
                <a:lnTo>
                  <a:pt x="70" y="284"/>
                </a:lnTo>
                <a:lnTo>
                  <a:pt x="70" y="284"/>
                </a:lnTo>
                <a:lnTo>
                  <a:pt x="70" y="282"/>
                </a:lnTo>
                <a:lnTo>
                  <a:pt x="70" y="282"/>
                </a:lnTo>
                <a:lnTo>
                  <a:pt x="70" y="282"/>
                </a:lnTo>
                <a:lnTo>
                  <a:pt x="70" y="282"/>
                </a:lnTo>
                <a:lnTo>
                  <a:pt x="70" y="282"/>
                </a:lnTo>
                <a:lnTo>
                  <a:pt x="70" y="280"/>
                </a:lnTo>
                <a:lnTo>
                  <a:pt x="70" y="278"/>
                </a:lnTo>
                <a:lnTo>
                  <a:pt x="70" y="276"/>
                </a:lnTo>
                <a:lnTo>
                  <a:pt x="70" y="272"/>
                </a:lnTo>
                <a:lnTo>
                  <a:pt x="70" y="272"/>
                </a:lnTo>
                <a:lnTo>
                  <a:pt x="73" y="270"/>
                </a:lnTo>
                <a:lnTo>
                  <a:pt x="70" y="270"/>
                </a:lnTo>
                <a:lnTo>
                  <a:pt x="66" y="267"/>
                </a:lnTo>
                <a:lnTo>
                  <a:pt x="66" y="267"/>
                </a:lnTo>
                <a:lnTo>
                  <a:pt x="66" y="265"/>
                </a:lnTo>
                <a:lnTo>
                  <a:pt x="66" y="261"/>
                </a:lnTo>
                <a:lnTo>
                  <a:pt x="66" y="259"/>
                </a:lnTo>
                <a:lnTo>
                  <a:pt x="68" y="257"/>
                </a:lnTo>
                <a:lnTo>
                  <a:pt x="70" y="255"/>
                </a:lnTo>
                <a:lnTo>
                  <a:pt x="68" y="255"/>
                </a:lnTo>
                <a:lnTo>
                  <a:pt x="68" y="255"/>
                </a:lnTo>
                <a:lnTo>
                  <a:pt x="64" y="253"/>
                </a:lnTo>
                <a:lnTo>
                  <a:pt x="62" y="253"/>
                </a:lnTo>
                <a:lnTo>
                  <a:pt x="64" y="247"/>
                </a:lnTo>
                <a:lnTo>
                  <a:pt x="64" y="245"/>
                </a:lnTo>
                <a:lnTo>
                  <a:pt x="64" y="240"/>
                </a:lnTo>
                <a:lnTo>
                  <a:pt x="64" y="238"/>
                </a:lnTo>
                <a:lnTo>
                  <a:pt x="64" y="238"/>
                </a:lnTo>
                <a:lnTo>
                  <a:pt x="62" y="238"/>
                </a:lnTo>
                <a:lnTo>
                  <a:pt x="60" y="238"/>
                </a:lnTo>
                <a:lnTo>
                  <a:pt x="58" y="238"/>
                </a:lnTo>
                <a:lnTo>
                  <a:pt x="58" y="236"/>
                </a:lnTo>
                <a:lnTo>
                  <a:pt x="58" y="236"/>
                </a:lnTo>
                <a:lnTo>
                  <a:pt x="58" y="234"/>
                </a:lnTo>
                <a:lnTo>
                  <a:pt x="58" y="232"/>
                </a:lnTo>
                <a:lnTo>
                  <a:pt x="58" y="232"/>
                </a:lnTo>
                <a:lnTo>
                  <a:pt x="58" y="232"/>
                </a:lnTo>
                <a:lnTo>
                  <a:pt x="58" y="230"/>
                </a:lnTo>
                <a:lnTo>
                  <a:pt x="58" y="230"/>
                </a:lnTo>
                <a:lnTo>
                  <a:pt x="56" y="230"/>
                </a:lnTo>
                <a:lnTo>
                  <a:pt x="56" y="230"/>
                </a:lnTo>
                <a:lnTo>
                  <a:pt x="54" y="232"/>
                </a:lnTo>
                <a:lnTo>
                  <a:pt x="54" y="232"/>
                </a:lnTo>
                <a:lnTo>
                  <a:pt x="52" y="230"/>
                </a:lnTo>
                <a:lnTo>
                  <a:pt x="52" y="228"/>
                </a:lnTo>
                <a:lnTo>
                  <a:pt x="52" y="226"/>
                </a:lnTo>
                <a:lnTo>
                  <a:pt x="52" y="226"/>
                </a:lnTo>
                <a:lnTo>
                  <a:pt x="50" y="224"/>
                </a:lnTo>
                <a:lnTo>
                  <a:pt x="50" y="222"/>
                </a:lnTo>
                <a:lnTo>
                  <a:pt x="50" y="220"/>
                </a:lnTo>
                <a:lnTo>
                  <a:pt x="50" y="216"/>
                </a:lnTo>
                <a:lnTo>
                  <a:pt x="50" y="216"/>
                </a:lnTo>
                <a:lnTo>
                  <a:pt x="50" y="213"/>
                </a:lnTo>
                <a:lnTo>
                  <a:pt x="50" y="213"/>
                </a:lnTo>
                <a:lnTo>
                  <a:pt x="50" y="211"/>
                </a:lnTo>
                <a:lnTo>
                  <a:pt x="50" y="211"/>
                </a:lnTo>
                <a:lnTo>
                  <a:pt x="50" y="209"/>
                </a:lnTo>
                <a:lnTo>
                  <a:pt x="50" y="207"/>
                </a:lnTo>
                <a:lnTo>
                  <a:pt x="52" y="205"/>
                </a:lnTo>
                <a:lnTo>
                  <a:pt x="52" y="203"/>
                </a:lnTo>
                <a:lnTo>
                  <a:pt x="50" y="201"/>
                </a:lnTo>
                <a:lnTo>
                  <a:pt x="46" y="197"/>
                </a:lnTo>
                <a:lnTo>
                  <a:pt x="46" y="197"/>
                </a:lnTo>
                <a:lnTo>
                  <a:pt x="43" y="193"/>
                </a:lnTo>
                <a:lnTo>
                  <a:pt x="43" y="193"/>
                </a:lnTo>
                <a:lnTo>
                  <a:pt x="43" y="191"/>
                </a:lnTo>
                <a:lnTo>
                  <a:pt x="43" y="189"/>
                </a:lnTo>
                <a:lnTo>
                  <a:pt x="46" y="189"/>
                </a:lnTo>
                <a:lnTo>
                  <a:pt x="43" y="184"/>
                </a:lnTo>
                <a:lnTo>
                  <a:pt x="39" y="180"/>
                </a:lnTo>
                <a:lnTo>
                  <a:pt x="37" y="180"/>
                </a:lnTo>
                <a:lnTo>
                  <a:pt x="35" y="176"/>
                </a:lnTo>
                <a:lnTo>
                  <a:pt x="33" y="174"/>
                </a:lnTo>
                <a:lnTo>
                  <a:pt x="33" y="172"/>
                </a:lnTo>
                <a:lnTo>
                  <a:pt x="33" y="170"/>
                </a:lnTo>
                <a:lnTo>
                  <a:pt x="33" y="168"/>
                </a:lnTo>
                <a:lnTo>
                  <a:pt x="31" y="166"/>
                </a:lnTo>
                <a:lnTo>
                  <a:pt x="29" y="166"/>
                </a:lnTo>
                <a:lnTo>
                  <a:pt x="27" y="164"/>
                </a:lnTo>
                <a:lnTo>
                  <a:pt x="27" y="162"/>
                </a:lnTo>
                <a:lnTo>
                  <a:pt x="27" y="160"/>
                </a:lnTo>
                <a:lnTo>
                  <a:pt x="27" y="157"/>
                </a:lnTo>
                <a:lnTo>
                  <a:pt x="27" y="155"/>
                </a:lnTo>
                <a:lnTo>
                  <a:pt x="27" y="153"/>
                </a:lnTo>
                <a:lnTo>
                  <a:pt x="27" y="151"/>
                </a:lnTo>
                <a:lnTo>
                  <a:pt x="25" y="149"/>
                </a:lnTo>
                <a:lnTo>
                  <a:pt x="25" y="149"/>
                </a:lnTo>
                <a:lnTo>
                  <a:pt x="25" y="147"/>
                </a:lnTo>
                <a:lnTo>
                  <a:pt x="21" y="143"/>
                </a:lnTo>
                <a:lnTo>
                  <a:pt x="23" y="139"/>
                </a:lnTo>
                <a:lnTo>
                  <a:pt x="23" y="135"/>
                </a:lnTo>
                <a:lnTo>
                  <a:pt x="21" y="130"/>
                </a:lnTo>
                <a:lnTo>
                  <a:pt x="21" y="128"/>
                </a:lnTo>
                <a:lnTo>
                  <a:pt x="19" y="128"/>
                </a:lnTo>
                <a:lnTo>
                  <a:pt x="14" y="128"/>
                </a:lnTo>
                <a:lnTo>
                  <a:pt x="14" y="124"/>
                </a:lnTo>
                <a:lnTo>
                  <a:pt x="14" y="122"/>
                </a:lnTo>
                <a:lnTo>
                  <a:pt x="12" y="122"/>
                </a:lnTo>
                <a:lnTo>
                  <a:pt x="12" y="122"/>
                </a:lnTo>
                <a:lnTo>
                  <a:pt x="12" y="120"/>
                </a:lnTo>
                <a:lnTo>
                  <a:pt x="12" y="120"/>
                </a:lnTo>
                <a:lnTo>
                  <a:pt x="12" y="120"/>
                </a:lnTo>
                <a:lnTo>
                  <a:pt x="12" y="118"/>
                </a:lnTo>
                <a:lnTo>
                  <a:pt x="12" y="118"/>
                </a:lnTo>
                <a:lnTo>
                  <a:pt x="12" y="118"/>
                </a:lnTo>
                <a:lnTo>
                  <a:pt x="10" y="118"/>
                </a:lnTo>
                <a:lnTo>
                  <a:pt x="10" y="116"/>
                </a:lnTo>
                <a:lnTo>
                  <a:pt x="10" y="116"/>
                </a:lnTo>
                <a:lnTo>
                  <a:pt x="8" y="116"/>
                </a:lnTo>
                <a:lnTo>
                  <a:pt x="8" y="116"/>
                </a:lnTo>
                <a:lnTo>
                  <a:pt x="10" y="116"/>
                </a:lnTo>
                <a:lnTo>
                  <a:pt x="10" y="114"/>
                </a:lnTo>
                <a:lnTo>
                  <a:pt x="10" y="114"/>
                </a:lnTo>
                <a:lnTo>
                  <a:pt x="10" y="114"/>
                </a:lnTo>
                <a:lnTo>
                  <a:pt x="10" y="114"/>
                </a:lnTo>
                <a:lnTo>
                  <a:pt x="10" y="112"/>
                </a:lnTo>
                <a:lnTo>
                  <a:pt x="10" y="112"/>
                </a:lnTo>
                <a:lnTo>
                  <a:pt x="8" y="112"/>
                </a:lnTo>
                <a:lnTo>
                  <a:pt x="4" y="108"/>
                </a:lnTo>
                <a:lnTo>
                  <a:pt x="4" y="108"/>
                </a:lnTo>
                <a:lnTo>
                  <a:pt x="2" y="108"/>
                </a:lnTo>
                <a:lnTo>
                  <a:pt x="2" y="106"/>
                </a:lnTo>
                <a:lnTo>
                  <a:pt x="2" y="103"/>
                </a:lnTo>
                <a:lnTo>
                  <a:pt x="0" y="103"/>
                </a:lnTo>
                <a:lnTo>
                  <a:pt x="2" y="101"/>
                </a:lnTo>
                <a:lnTo>
                  <a:pt x="2" y="101"/>
                </a:lnTo>
                <a:lnTo>
                  <a:pt x="2" y="99"/>
                </a:lnTo>
                <a:lnTo>
                  <a:pt x="4" y="97"/>
                </a:lnTo>
                <a:lnTo>
                  <a:pt x="4" y="97"/>
                </a:lnTo>
                <a:lnTo>
                  <a:pt x="4" y="95"/>
                </a:lnTo>
                <a:lnTo>
                  <a:pt x="4" y="95"/>
                </a:lnTo>
                <a:lnTo>
                  <a:pt x="4" y="95"/>
                </a:lnTo>
                <a:lnTo>
                  <a:pt x="4" y="95"/>
                </a:lnTo>
                <a:lnTo>
                  <a:pt x="4" y="93"/>
                </a:lnTo>
                <a:lnTo>
                  <a:pt x="4" y="93"/>
                </a:lnTo>
                <a:lnTo>
                  <a:pt x="4" y="93"/>
                </a:lnTo>
                <a:lnTo>
                  <a:pt x="6" y="93"/>
                </a:lnTo>
                <a:lnTo>
                  <a:pt x="6" y="93"/>
                </a:lnTo>
                <a:lnTo>
                  <a:pt x="6" y="93"/>
                </a:lnTo>
                <a:lnTo>
                  <a:pt x="6" y="91"/>
                </a:lnTo>
                <a:lnTo>
                  <a:pt x="6" y="91"/>
                </a:lnTo>
                <a:lnTo>
                  <a:pt x="6" y="89"/>
                </a:lnTo>
                <a:lnTo>
                  <a:pt x="8" y="89"/>
                </a:lnTo>
                <a:lnTo>
                  <a:pt x="8" y="89"/>
                </a:lnTo>
                <a:lnTo>
                  <a:pt x="8" y="89"/>
                </a:lnTo>
                <a:lnTo>
                  <a:pt x="8" y="89"/>
                </a:lnTo>
                <a:lnTo>
                  <a:pt x="8" y="87"/>
                </a:lnTo>
                <a:lnTo>
                  <a:pt x="8" y="85"/>
                </a:lnTo>
                <a:lnTo>
                  <a:pt x="8" y="83"/>
                </a:lnTo>
                <a:lnTo>
                  <a:pt x="8" y="83"/>
                </a:lnTo>
                <a:lnTo>
                  <a:pt x="10" y="81"/>
                </a:lnTo>
                <a:lnTo>
                  <a:pt x="10" y="81"/>
                </a:lnTo>
                <a:lnTo>
                  <a:pt x="10" y="81"/>
                </a:lnTo>
                <a:lnTo>
                  <a:pt x="10" y="79"/>
                </a:lnTo>
                <a:lnTo>
                  <a:pt x="10" y="77"/>
                </a:lnTo>
                <a:lnTo>
                  <a:pt x="10" y="77"/>
                </a:lnTo>
                <a:lnTo>
                  <a:pt x="10" y="77"/>
                </a:lnTo>
                <a:lnTo>
                  <a:pt x="10" y="77"/>
                </a:lnTo>
                <a:lnTo>
                  <a:pt x="10" y="74"/>
                </a:lnTo>
                <a:lnTo>
                  <a:pt x="12" y="74"/>
                </a:lnTo>
                <a:lnTo>
                  <a:pt x="10" y="74"/>
                </a:lnTo>
                <a:lnTo>
                  <a:pt x="10" y="72"/>
                </a:lnTo>
                <a:lnTo>
                  <a:pt x="10" y="72"/>
                </a:lnTo>
                <a:lnTo>
                  <a:pt x="10" y="72"/>
                </a:lnTo>
                <a:lnTo>
                  <a:pt x="10" y="72"/>
                </a:lnTo>
                <a:lnTo>
                  <a:pt x="10" y="70"/>
                </a:lnTo>
                <a:lnTo>
                  <a:pt x="12" y="68"/>
                </a:lnTo>
                <a:lnTo>
                  <a:pt x="14" y="68"/>
                </a:lnTo>
                <a:lnTo>
                  <a:pt x="14" y="68"/>
                </a:lnTo>
                <a:lnTo>
                  <a:pt x="14" y="62"/>
                </a:lnTo>
                <a:lnTo>
                  <a:pt x="14" y="62"/>
                </a:lnTo>
                <a:lnTo>
                  <a:pt x="14" y="62"/>
                </a:lnTo>
                <a:lnTo>
                  <a:pt x="14" y="60"/>
                </a:lnTo>
                <a:lnTo>
                  <a:pt x="14" y="60"/>
                </a:lnTo>
                <a:lnTo>
                  <a:pt x="12" y="56"/>
                </a:lnTo>
                <a:lnTo>
                  <a:pt x="12" y="54"/>
                </a:lnTo>
                <a:lnTo>
                  <a:pt x="12" y="54"/>
                </a:lnTo>
                <a:lnTo>
                  <a:pt x="12" y="54"/>
                </a:lnTo>
                <a:lnTo>
                  <a:pt x="12" y="52"/>
                </a:lnTo>
                <a:lnTo>
                  <a:pt x="10" y="52"/>
                </a:lnTo>
                <a:lnTo>
                  <a:pt x="10" y="54"/>
                </a:lnTo>
                <a:lnTo>
                  <a:pt x="10" y="54"/>
                </a:lnTo>
                <a:lnTo>
                  <a:pt x="8" y="52"/>
                </a:lnTo>
                <a:lnTo>
                  <a:pt x="6" y="52"/>
                </a:lnTo>
                <a:lnTo>
                  <a:pt x="6" y="52"/>
                </a:lnTo>
                <a:lnTo>
                  <a:pt x="6" y="52"/>
                </a:lnTo>
                <a:lnTo>
                  <a:pt x="4" y="52"/>
                </a:lnTo>
                <a:lnTo>
                  <a:pt x="4" y="52"/>
                </a:lnTo>
                <a:lnTo>
                  <a:pt x="4" y="52"/>
                </a:lnTo>
                <a:lnTo>
                  <a:pt x="4" y="50"/>
                </a:lnTo>
                <a:lnTo>
                  <a:pt x="6" y="50"/>
                </a:lnTo>
                <a:lnTo>
                  <a:pt x="6" y="50"/>
                </a:lnTo>
                <a:lnTo>
                  <a:pt x="6" y="50"/>
                </a:lnTo>
                <a:lnTo>
                  <a:pt x="6" y="47"/>
                </a:lnTo>
                <a:lnTo>
                  <a:pt x="4" y="47"/>
                </a:lnTo>
                <a:lnTo>
                  <a:pt x="4" y="47"/>
                </a:lnTo>
                <a:lnTo>
                  <a:pt x="4" y="45"/>
                </a:lnTo>
                <a:lnTo>
                  <a:pt x="4" y="45"/>
                </a:lnTo>
                <a:lnTo>
                  <a:pt x="4" y="45"/>
                </a:lnTo>
                <a:lnTo>
                  <a:pt x="6" y="45"/>
                </a:lnTo>
                <a:lnTo>
                  <a:pt x="6" y="45"/>
                </a:lnTo>
                <a:lnTo>
                  <a:pt x="6" y="45"/>
                </a:lnTo>
                <a:lnTo>
                  <a:pt x="6" y="45"/>
                </a:lnTo>
                <a:lnTo>
                  <a:pt x="8" y="43"/>
                </a:lnTo>
                <a:lnTo>
                  <a:pt x="8" y="41"/>
                </a:lnTo>
                <a:lnTo>
                  <a:pt x="8" y="35"/>
                </a:lnTo>
                <a:lnTo>
                  <a:pt x="6" y="35"/>
                </a:lnTo>
                <a:lnTo>
                  <a:pt x="6" y="35"/>
                </a:lnTo>
                <a:lnTo>
                  <a:pt x="6" y="33"/>
                </a:lnTo>
                <a:lnTo>
                  <a:pt x="4" y="33"/>
                </a:lnTo>
                <a:lnTo>
                  <a:pt x="4" y="31"/>
                </a:lnTo>
                <a:lnTo>
                  <a:pt x="2" y="31"/>
                </a:lnTo>
                <a:lnTo>
                  <a:pt x="2" y="29"/>
                </a:lnTo>
                <a:lnTo>
                  <a:pt x="2" y="29"/>
                </a:lnTo>
                <a:lnTo>
                  <a:pt x="2" y="27"/>
                </a:lnTo>
                <a:lnTo>
                  <a:pt x="2" y="27"/>
                </a:lnTo>
                <a:lnTo>
                  <a:pt x="2" y="25"/>
                </a:lnTo>
                <a:lnTo>
                  <a:pt x="2" y="25"/>
                </a:lnTo>
                <a:lnTo>
                  <a:pt x="2" y="25"/>
                </a:lnTo>
                <a:lnTo>
                  <a:pt x="2" y="23"/>
                </a:lnTo>
                <a:lnTo>
                  <a:pt x="2" y="23"/>
                </a:lnTo>
                <a:lnTo>
                  <a:pt x="14" y="23"/>
                </a:lnTo>
                <a:lnTo>
                  <a:pt x="39" y="23"/>
                </a:lnTo>
                <a:lnTo>
                  <a:pt x="66" y="20"/>
                </a:lnTo>
                <a:lnTo>
                  <a:pt x="93" y="20"/>
                </a:lnTo>
                <a:lnTo>
                  <a:pt x="120" y="18"/>
                </a:lnTo>
                <a:lnTo>
                  <a:pt x="145" y="16"/>
                </a:lnTo>
                <a:lnTo>
                  <a:pt x="172" y="16"/>
                </a:lnTo>
                <a:lnTo>
                  <a:pt x="199" y="14"/>
                </a:lnTo>
                <a:lnTo>
                  <a:pt x="226" y="12"/>
                </a:lnTo>
                <a:lnTo>
                  <a:pt x="251" y="12"/>
                </a:lnTo>
                <a:lnTo>
                  <a:pt x="278" y="10"/>
                </a:lnTo>
                <a:lnTo>
                  <a:pt x="305" y="8"/>
                </a:lnTo>
                <a:lnTo>
                  <a:pt x="332" y="6"/>
                </a:lnTo>
                <a:lnTo>
                  <a:pt x="357" y="4"/>
                </a:lnTo>
                <a:lnTo>
                  <a:pt x="384" y="4"/>
                </a:lnTo>
                <a:lnTo>
                  <a:pt x="411" y="2"/>
                </a:lnTo>
                <a:lnTo>
                  <a:pt x="438" y="0"/>
                </a:lnTo>
                <a:lnTo>
                  <a:pt x="438" y="0"/>
                </a:lnTo>
                <a:lnTo>
                  <a:pt x="438" y="0"/>
                </a:lnTo>
                <a:lnTo>
                  <a:pt x="438" y="2"/>
                </a:lnTo>
                <a:lnTo>
                  <a:pt x="438" y="4"/>
                </a:lnTo>
                <a:lnTo>
                  <a:pt x="438" y="4"/>
                </a:lnTo>
                <a:lnTo>
                  <a:pt x="440" y="6"/>
                </a:lnTo>
                <a:lnTo>
                  <a:pt x="440" y="8"/>
                </a:lnTo>
                <a:lnTo>
                  <a:pt x="440" y="8"/>
                </a:lnTo>
                <a:lnTo>
                  <a:pt x="440" y="12"/>
                </a:lnTo>
                <a:lnTo>
                  <a:pt x="442" y="12"/>
                </a:lnTo>
                <a:lnTo>
                  <a:pt x="442" y="12"/>
                </a:lnTo>
                <a:lnTo>
                  <a:pt x="450" y="14"/>
                </a:lnTo>
                <a:lnTo>
                  <a:pt x="452" y="16"/>
                </a:lnTo>
                <a:lnTo>
                  <a:pt x="452" y="20"/>
                </a:lnTo>
                <a:lnTo>
                  <a:pt x="450" y="25"/>
                </a:lnTo>
                <a:lnTo>
                  <a:pt x="448" y="31"/>
                </a:lnTo>
                <a:lnTo>
                  <a:pt x="446" y="35"/>
                </a:lnTo>
                <a:lnTo>
                  <a:pt x="448" y="41"/>
                </a:lnTo>
                <a:lnTo>
                  <a:pt x="448" y="45"/>
                </a:lnTo>
                <a:lnTo>
                  <a:pt x="448" y="50"/>
                </a:lnTo>
                <a:lnTo>
                  <a:pt x="448" y="52"/>
                </a:lnTo>
                <a:lnTo>
                  <a:pt x="450" y="52"/>
                </a:lnTo>
                <a:lnTo>
                  <a:pt x="450" y="58"/>
                </a:lnTo>
                <a:lnTo>
                  <a:pt x="450" y="60"/>
                </a:lnTo>
                <a:lnTo>
                  <a:pt x="452" y="60"/>
                </a:lnTo>
                <a:lnTo>
                  <a:pt x="454" y="64"/>
                </a:lnTo>
                <a:lnTo>
                  <a:pt x="454" y="64"/>
                </a:lnTo>
                <a:lnTo>
                  <a:pt x="456" y="66"/>
                </a:lnTo>
                <a:lnTo>
                  <a:pt x="456" y="72"/>
                </a:lnTo>
                <a:lnTo>
                  <a:pt x="456" y="72"/>
                </a:lnTo>
                <a:lnTo>
                  <a:pt x="460" y="79"/>
                </a:lnTo>
                <a:lnTo>
                  <a:pt x="460" y="81"/>
                </a:lnTo>
                <a:lnTo>
                  <a:pt x="462" y="81"/>
                </a:lnTo>
                <a:lnTo>
                  <a:pt x="467" y="83"/>
                </a:lnTo>
                <a:lnTo>
                  <a:pt x="481" y="83"/>
                </a:lnTo>
                <a:lnTo>
                  <a:pt x="485" y="85"/>
                </a:lnTo>
                <a:lnTo>
                  <a:pt x="487" y="85"/>
                </a:lnTo>
                <a:lnTo>
                  <a:pt x="489" y="85"/>
                </a:lnTo>
                <a:lnTo>
                  <a:pt x="489" y="87"/>
                </a:lnTo>
                <a:lnTo>
                  <a:pt x="491" y="91"/>
                </a:lnTo>
                <a:lnTo>
                  <a:pt x="493" y="93"/>
                </a:lnTo>
                <a:lnTo>
                  <a:pt x="496" y="95"/>
                </a:lnTo>
                <a:lnTo>
                  <a:pt x="496" y="97"/>
                </a:lnTo>
                <a:lnTo>
                  <a:pt x="496" y="97"/>
                </a:lnTo>
                <a:lnTo>
                  <a:pt x="496" y="99"/>
                </a:lnTo>
                <a:lnTo>
                  <a:pt x="496" y="99"/>
                </a:lnTo>
                <a:close/>
              </a:path>
            </a:pathLst>
          </a:custGeom>
          <a:solidFill>
            <a:srgbClr val="98A64F"/>
          </a:solid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18" name="Rectangle 17"/>
          <p:cNvSpPr/>
          <p:nvPr/>
        </p:nvSpPr>
        <p:spPr>
          <a:xfrm>
            <a:off x="273627" y="1646644"/>
            <a:ext cx="6096000" cy="1077218"/>
          </a:xfrm>
          <a:prstGeom prst="rect">
            <a:avLst/>
          </a:prstGeom>
        </p:spPr>
        <p:txBody>
          <a:bodyPr>
            <a:spAutoFit/>
          </a:bodyPr>
          <a:lstStyle/>
          <a:p>
            <a:r>
              <a:rPr lang="en-US" sz="2800" b="1" dirty="0">
                <a:solidFill>
                  <a:srgbClr val="F15A2B"/>
                </a:solidFill>
              </a:rPr>
              <a:t>IOWA HAS 937 INCORPORATED CITIES  </a:t>
            </a:r>
          </a:p>
          <a:p>
            <a:pPr lvl="1"/>
            <a:r>
              <a:rPr lang="en-US" b="1" dirty="0">
                <a:solidFill>
                  <a:schemeClr val="bg1">
                    <a:lumMod val="50000"/>
                  </a:schemeClr>
                </a:solidFill>
              </a:rPr>
              <a:t>POPULATION RANGE: </a:t>
            </a:r>
            <a:br>
              <a:rPr lang="en-US" b="1" dirty="0">
                <a:solidFill>
                  <a:schemeClr val="bg1">
                    <a:lumMod val="50000"/>
                  </a:schemeClr>
                </a:solidFill>
              </a:rPr>
            </a:br>
            <a:r>
              <a:rPr lang="en-US" b="1" dirty="0">
                <a:solidFill>
                  <a:schemeClr val="bg1">
                    <a:lumMod val="50000"/>
                  </a:schemeClr>
                </a:solidFill>
              </a:rPr>
              <a:t>11 (LE ROY) – 214,133 (DES MOINES)</a:t>
            </a:r>
          </a:p>
        </p:txBody>
      </p:sp>
      <p:sp>
        <p:nvSpPr>
          <p:cNvPr id="19" name="Rectangle 18"/>
          <p:cNvSpPr/>
          <p:nvPr/>
        </p:nvSpPr>
        <p:spPr>
          <a:xfrm>
            <a:off x="399554" y="5500973"/>
            <a:ext cx="5308120" cy="523220"/>
          </a:xfrm>
          <a:prstGeom prst="rect">
            <a:avLst/>
          </a:prstGeom>
        </p:spPr>
        <p:txBody>
          <a:bodyPr wrap="none">
            <a:spAutoFit/>
          </a:bodyPr>
          <a:lstStyle/>
          <a:p>
            <a:r>
              <a:rPr lang="en-US" sz="2800" b="1" dirty="0">
                <a:solidFill>
                  <a:srgbClr val="F15A2B"/>
                </a:solidFill>
              </a:rPr>
              <a:t>LEAGUE MEMBERSHIP - 867 CITIES</a:t>
            </a:r>
          </a:p>
        </p:txBody>
      </p:sp>
      <p:sp>
        <p:nvSpPr>
          <p:cNvPr id="20" name="Rectangle 19"/>
          <p:cNvSpPr/>
          <p:nvPr/>
        </p:nvSpPr>
        <p:spPr>
          <a:xfrm>
            <a:off x="7927595" y="2866474"/>
            <a:ext cx="3909269" cy="1908215"/>
          </a:xfrm>
          <a:prstGeom prst="rect">
            <a:avLst/>
          </a:prstGeom>
        </p:spPr>
        <p:txBody>
          <a:bodyPr wrap="square">
            <a:spAutoFit/>
          </a:bodyPr>
          <a:lstStyle/>
          <a:p>
            <a:r>
              <a:rPr lang="en-US" sz="2800" b="1" dirty="0">
                <a:solidFill>
                  <a:srgbClr val="F15A2B"/>
                </a:solidFill>
              </a:rPr>
              <a:t>A STATE OF SMALL CITIES</a:t>
            </a:r>
          </a:p>
          <a:p>
            <a:pPr lvl="1"/>
            <a:r>
              <a:rPr lang="en-US" b="1" dirty="0">
                <a:solidFill>
                  <a:schemeClr val="bg1">
                    <a:lumMod val="50000"/>
                  </a:schemeClr>
                </a:solidFill>
              </a:rPr>
              <a:t>MORE THAN 100 CITIES HAVE A POPULATION OF UNDER 100</a:t>
            </a:r>
          </a:p>
          <a:p>
            <a:pPr lvl="1"/>
            <a:endParaRPr lang="en-US" b="1" dirty="0">
              <a:solidFill>
                <a:schemeClr val="bg1">
                  <a:lumMod val="50000"/>
                </a:schemeClr>
              </a:solidFill>
            </a:endParaRPr>
          </a:p>
          <a:p>
            <a:pPr lvl="1"/>
            <a:r>
              <a:rPr lang="en-US" b="1" dirty="0">
                <a:solidFill>
                  <a:schemeClr val="bg1">
                    <a:lumMod val="50000"/>
                  </a:schemeClr>
                </a:solidFill>
              </a:rPr>
              <a:t>500 CITIES HAVE A POPULATION OF 500 OR LESS</a:t>
            </a:r>
          </a:p>
        </p:txBody>
      </p:sp>
      <p:sp>
        <p:nvSpPr>
          <p:cNvPr id="21" name="Rectangle 20"/>
          <p:cNvSpPr/>
          <p:nvPr/>
        </p:nvSpPr>
        <p:spPr>
          <a:xfrm>
            <a:off x="2938494" y="-65628"/>
            <a:ext cx="9127222" cy="1569660"/>
          </a:xfrm>
          <a:prstGeom prst="rect">
            <a:avLst/>
          </a:prstGeom>
        </p:spPr>
        <p:txBody>
          <a:bodyPr wrap="square">
            <a:spAutoFit/>
          </a:bodyPr>
          <a:lstStyle/>
          <a:p>
            <a:pPr algn="r"/>
            <a:r>
              <a:rPr lang="en-US" sz="9600" b="1" dirty="0">
                <a:solidFill>
                  <a:srgbClr val="0F4C8B"/>
                </a:solidFill>
                <a:latin typeface="+mn-lt"/>
              </a:rPr>
              <a:t>CITIES IN IOWA</a:t>
            </a:r>
          </a:p>
        </p:txBody>
      </p:sp>
      <p:sp>
        <p:nvSpPr>
          <p:cNvPr id="30" name="Oval 29"/>
          <p:cNvSpPr/>
          <p:nvPr/>
        </p:nvSpPr>
        <p:spPr>
          <a:xfrm>
            <a:off x="2181138" y="2723862"/>
            <a:ext cx="142612" cy="142612"/>
          </a:xfrm>
          <a:prstGeom prst="ellipse">
            <a:avLst/>
          </a:prstGeom>
          <a:gradFill flip="none" rotWithShape="1">
            <a:gsLst>
              <a:gs pos="0">
                <a:srgbClr val="0F4C8B">
                  <a:shade val="30000"/>
                  <a:satMod val="115000"/>
                </a:srgbClr>
              </a:gs>
              <a:gs pos="50000">
                <a:srgbClr val="0F4C8B">
                  <a:shade val="67500"/>
                  <a:satMod val="115000"/>
                </a:srgbClr>
              </a:gs>
              <a:gs pos="100000">
                <a:srgbClr val="0F4C8B">
                  <a:shade val="100000"/>
                  <a:satMod val="115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p:cNvSpPr/>
          <p:nvPr/>
        </p:nvSpPr>
        <p:spPr>
          <a:xfrm>
            <a:off x="2697061" y="5429667"/>
            <a:ext cx="142612" cy="142612"/>
          </a:xfrm>
          <a:prstGeom prst="ellipse">
            <a:avLst/>
          </a:prstGeom>
          <a:gradFill flip="none" rotWithShape="1">
            <a:gsLst>
              <a:gs pos="0">
                <a:srgbClr val="0F4C8B">
                  <a:shade val="30000"/>
                  <a:satMod val="115000"/>
                </a:srgbClr>
              </a:gs>
              <a:gs pos="50000">
                <a:srgbClr val="0F4C8B">
                  <a:shade val="67500"/>
                  <a:satMod val="115000"/>
                </a:srgbClr>
              </a:gs>
              <a:gs pos="100000">
                <a:srgbClr val="0F4C8B">
                  <a:shade val="100000"/>
                  <a:satMod val="115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p:cNvSpPr/>
          <p:nvPr/>
        </p:nvSpPr>
        <p:spPr>
          <a:xfrm>
            <a:off x="7713677" y="3121018"/>
            <a:ext cx="142612" cy="142612"/>
          </a:xfrm>
          <a:prstGeom prst="ellipse">
            <a:avLst/>
          </a:prstGeom>
          <a:gradFill flip="none" rotWithShape="1">
            <a:gsLst>
              <a:gs pos="0">
                <a:srgbClr val="0F4C8B">
                  <a:shade val="30000"/>
                  <a:satMod val="115000"/>
                </a:srgbClr>
              </a:gs>
              <a:gs pos="50000">
                <a:srgbClr val="0F4C8B">
                  <a:shade val="67500"/>
                  <a:satMod val="115000"/>
                </a:srgbClr>
              </a:gs>
              <a:gs pos="100000">
                <a:srgbClr val="0F4C8B">
                  <a:shade val="100000"/>
                  <a:satMod val="115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77122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103441"/>
            <a:ext cx="11227516" cy="1015663"/>
          </a:xfrm>
          <a:prstGeom prst="rect">
            <a:avLst/>
          </a:prstGeom>
        </p:spPr>
        <p:txBody>
          <a:bodyPr wrap="square">
            <a:spAutoFit/>
          </a:bodyPr>
          <a:lstStyle/>
          <a:p>
            <a:pPr algn="r"/>
            <a:r>
              <a:rPr lang="en-US" sz="6000" b="1" dirty="0">
                <a:solidFill>
                  <a:srgbClr val="0F4C8B"/>
                </a:solidFill>
                <a:latin typeface="+mn-lt"/>
              </a:rPr>
              <a:t>FORMS OF GOVERNMENT</a:t>
            </a:r>
          </a:p>
        </p:txBody>
      </p:sp>
      <p:sp>
        <p:nvSpPr>
          <p:cNvPr id="5" name="Oval 4"/>
          <p:cNvSpPr/>
          <p:nvPr/>
        </p:nvSpPr>
        <p:spPr>
          <a:xfrm>
            <a:off x="451364" y="3919691"/>
            <a:ext cx="1128866" cy="1128866"/>
          </a:xfrm>
          <a:prstGeom prst="ellipse">
            <a:avLst/>
          </a:prstGeom>
          <a:solidFill>
            <a:srgbClr val="0F4C8B"/>
          </a:solidFill>
          <a:ln w="101600">
            <a:solidFill>
              <a:schemeClr val="bg1"/>
            </a:solidFill>
          </a:ln>
          <a:effectLst>
            <a:outerShdw blurRad="1181100" sx="96000" sy="96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solidFill>
                <a:schemeClr val="bg1"/>
              </a:solidFill>
              <a:latin typeface="Montserrat" panose="00000500000000000000" pitchFamily="50" charset="0"/>
            </a:endParaRPr>
          </a:p>
        </p:txBody>
      </p:sp>
      <p:sp>
        <p:nvSpPr>
          <p:cNvPr id="7" name="Oval 6"/>
          <p:cNvSpPr/>
          <p:nvPr/>
        </p:nvSpPr>
        <p:spPr>
          <a:xfrm>
            <a:off x="4524888" y="3919691"/>
            <a:ext cx="1128866" cy="1128866"/>
          </a:xfrm>
          <a:prstGeom prst="ellipse">
            <a:avLst/>
          </a:prstGeom>
          <a:solidFill>
            <a:srgbClr val="98A64F"/>
          </a:solidFill>
          <a:ln w="101600">
            <a:solidFill>
              <a:schemeClr val="bg1"/>
            </a:solidFill>
          </a:ln>
          <a:effectLst>
            <a:outerShdw blurRad="1181100" sx="96000" sy="96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solidFill>
                <a:schemeClr val="bg1"/>
              </a:solidFill>
              <a:latin typeface="Montserrat" panose="00000500000000000000" pitchFamily="50" charset="0"/>
            </a:endParaRPr>
          </a:p>
        </p:txBody>
      </p:sp>
      <p:sp>
        <p:nvSpPr>
          <p:cNvPr id="9" name="Oval 8"/>
          <p:cNvSpPr/>
          <p:nvPr/>
        </p:nvSpPr>
        <p:spPr>
          <a:xfrm>
            <a:off x="8598412" y="3919691"/>
            <a:ext cx="1128866" cy="1128866"/>
          </a:xfrm>
          <a:prstGeom prst="ellipse">
            <a:avLst/>
          </a:prstGeom>
          <a:solidFill>
            <a:srgbClr val="F15A2B"/>
          </a:solidFill>
          <a:ln w="101600">
            <a:solidFill>
              <a:schemeClr val="bg1"/>
            </a:solidFill>
          </a:ln>
          <a:effectLst>
            <a:outerShdw blurRad="1181100" sx="96000" sy="96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solidFill>
                <a:schemeClr val="bg1"/>
              </a:solidFill>
              <a:latin typeface="Montserrat" panose="00000500000000000000" pitchFamily="50" charset="0"/>
            </a:endParaRPr>
          </a:p>
        </p:txBody>
      </p:sp>
      <p:sp>
        <p:nvSpPr>
          <p:cNvPr id="19" name="Rectangle 18">
            <a:extLst>
              <a:ext uri="{FF2B5EF4-FFF2-40B4-BE49-F238E27FC236}">
                <a16:creationId xmlns:a16="http://schemas.microsoft.com/office/drawing/2014/main" id="{A4A191C8-51E7-42F4-9F76-4614AF1EA6D7}"/>
              </a:ext>
            </a:extLst>
          </p:cNvPr>
          <p:cNvSpPr/>
          <p:nvPr/>
        </p:nvSpPr>
        <p:spPr>
          <a:xfrm>
            <a:off x="99380" y="5162857"/>
            <a:ext cx="1833836" cy="369332"/>
          </a:xfrm>
          <a:prstGeom prst="rect">
            <a:avLst/>
          </a:prstGeom>
        </p:spPr>
        <p:txBody>
          <a:bodyPr wrap="none">
            <a:spAutoFit/>
          </a:bodyPr>
          <a:lstStyle/>
          <a:p>
            <a:pPr lvl="0" algn="ctr"/>
            <a:r>
              <a:rPr lang="en-US" b="1" dirty="0">
                <a:solidFill>
                  <a:srgbClr val="F15A2B"/>
                </a:solidFill>
              </a:rPr>
              <a:t>MAYOR-COUNCIL</a:t>
            </a:r>
            <a:endParaRPr lang="en-IN" b="1" dirty="0">
              <a:solidFill>
                <a:srgbClr val="F15A2B"/>
              </a:solidFill>
              <a:latin typeface="+mj-lt"/>
              <a:cs typeface="Segoe UI" panose="020B0502040204020203" pitchFamily="34" charset="0"/>
            </a:endParaRPr>
          </a:p>
        </p:txBody>
      </p:sp>
      <p:grpSp>
        <p:nvGrpSpPr>
          <p:cNvPr id="29" name="Group 28">
            <a:extLst>
              <a:ext uri="{FF2B5EF4-FFF2-40B4-BE49-F238E27FC236}">
                <a16:creationId xmlns:a16="http://schemas.microsoft.com/office/drawing/2014/main" id="{F7A7EBD9-AF36-40C3-B050-CE43614CB652}"/>
              </a:ext>
            </a:extLst>
          </p:cNvPr>
          <p:cNvGrpSpPr/>
          <p:nvPr/>
        </p:nvGrpSpPr>
        <p:grpSpPr>
          <a:xfrm>
            <a:off x="6928732" y="3112364"/>
            <a:ext cx="394702" cy="485788"/>
            <a:chOff x="11702388" y="7929822"/>
            <a:chExt cx="444181" cy="546685"/>
          </a:xfrm>
          <a:solidFill>
            <a:schemeClr val="bg1"/>
          </a:solidFill>
        </p:grpSpPr>
        <p:sp>
          <p:nvSpPr>
            <p:cNvPr id="30" name="Freeform 235">
              <a:extLst>
                <a:ext uri="{FF2B5EF4-FFF2-40B4-BE49-F238E27FC236}">
                  <a16:creationId xmlns:a16="http://schemas.microsoft.com/office/drawing/2014/main" id="{2AA1DACD-0CE7-4502-B5E3-89E99F944F4C}"/>
                </a:ext>
              </a:extLst>
            </p:cNvPr>
            <p:cNvSpPr>
              <a:spLocks noEditPoints="1"/>
            </p:cNvSpPr>
            <p:nvPr/>
          </p:nvSpPr>
          <p:spPr bwMode="auto">
            <a:xfrm>
              <a:off x="11780974" y="7929822"/>
              <a:ext cx="290426" cy="307510"/>
            </a:xfrm>
            <a:custGeom>
              <a:avLst/>
              <a:gdLst>
                <a:gd name="T0" fmla="*/ 68 w 136"/>
                <a:gd name="T1" fmla="*/ 144 h 144"/>
                <a:gd name="T2" fmla="*/ 0 w 136"/>
                <a:gd name="T3" fmla="*/ 108 h 144"/>
                <a:gd name="T4" fmla="*/ 0 w 136"/>
                <a:gd name="T5" fmla="*/ 0 h 144"/>
                <a:gd name="T6" fmla="*/ 136 w 136"/>
                <a:gd name="T7" fmla="*/ 0 h 144"/>
                <a:gd name="T8" fmla="*/ 136 w 136"/>
                <a:gd name="T9" fmla="*/ 108 h 144"/>
                <a:gd name="T10" fmla="*/ 68 w 136"/>
                <a:gd name="T11" fmla="*/ 144 h 144"/>
                <a:gd name="T12" fmla="*/ 8 w 136"/>
                <a:gd name="T13" fmla="*/ 8 h 144"/>
                <a:gd name="T14" fmla="*/ 8 w 136"/>
                <a:gd name="T15" fmla="*/ 108 h 144"/>
                <a:gd name="T16" fmla="*/ 68 w 136"/>
                <a:gd name="T17" fmla="*/ 136 h 144"/>
                <a:gd name="T18" fmla="*/ 128 w 136"/>
                <a:gd name="T19" fmla="*/ 108 h 144"/>
                <a:gd name="T20" fmla="*/ 128 w 136"/>
                <a:gd name="T21" fmla="*/ 8 h 144"/>
                <a:gd name="T22" fmla="*/ 8 w 136"/>
                <a:gd name="T23"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6" h="144">
                  <a:moveTo>
                    <a:pt x="68" y="144"/>
                  </a:moveTo>
                  <a:cubicBezTo>
                    <a:pt x="28" y="144"/>
                    <a:pt x="0" y="129"/>
                    <a:pt x="0" y="108"/>
                  </a:cubicBezTo>
                  <a:cubicBezTo>
                    <a:pt x="0" y="0"/>
                    <a:pt x="0" y="0"/>
                    <a:pt x="0" y="0"/>
                  </a:cubicBezTo>
                  <a:cubicBezTo>
                    <a:pt x="136" y="0"/>
                    <a:pt x="136" y="0"/>
                    <a:pt x="136" y="0"/>
                  </a:cubicBezTo>
                  <a:cubicBezTo>
                    <a:pt x="136" y="108"/>
                    <a:pt x="136" y="108"/>
                    <a:pt x="136" y="108"/>
                  </a:cubicBezTo>
                  <a:cubicBezTo>
                    <a:pt x="136" y="129"/>
                    <a:pt x="108" y="144"/>
                    <a:pt x="68" y="144"/>
                  </a:cubicBezTo>
                  <a:close/>
                  <a:moveTo>
                    <a:pt x="8" y="8"/>
                  </a:moveTo>
                  <a:cubicBezTo>
                    <a:pt x="8" y="108"/>
                    <a:pt x="8" y="108"/>
                    <a:pt x="8" y="108"/>
                  </a:cubicBezTo>
                  <a:cubicBezTo>
                    <a:pt x="8" y="122"/>
                    <a:pt x="28" y="136"/>
                    <a:pt x="68" y="136"/>
                  </a:cubicBezTo>
                  <a:cubicBezTo>
                    <a:pt x="107" y="136"/>
                    <a:pt x="128" y="122"/>
                    <a:pt x="128" y="108"/>
                  </a:cubicBezTo>
                  <a:cubicBezTo>
                    <a:pt x="128" y="8"/>
                    <a:pt x="128" y="8"/>
                    <a:pt x="128" y="8"/>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Rectangle 236">
              <a:extLst>
                <a:ext uri="{FF2B5EF4-FFF2-40B4-BE49-F238E27FC236}">
                  <a16:creationId xmlns:a16="http://schemas.microsoft.com/office/drawing/2014/main" id="{7C8802F0-9236-4E45-90F5-48F66868201F}"/>
                </a:ext>
              </a:extLst>
            </p:cNvPr>
            <p:cNvSpPr>
              <a:spLocks noChangeArrowheads="1"/>
            </p:cNvSpPr>
            <p:nvPr/>
          </p:nvSpPr>
          <p:spPr bwMode="auto">
            <a:xfrm>
              <a:off x="11821975" y="8459423"/>
              <a:ext cx="205006" cy="1708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 name="Rectangle 237">
              <a:extLst>
                <a:ext uri="{FF2B5EF4-FFF2-40B4-BE49-F238E27FC236}">
                  <a16:creationId xmlns:a16="http://schemas.microsoft.com/office/drawing/2014/main" id="{EECD8537-7FD0-4224-A5F8-5BDE15536712}"/>
                </a:ext>
              </a:extLst>
            </p:cNvPr>
            <p:cNvSpPr>
              <a:spLocks noChangeArrowheads="1"/>
            </p:cNvSpPr>
            <p:nvPr/>
          </p:nvSpPr>
          <p:spPr bwMode="auto">
            <a:xfrm>
              <a:off x="11917645" y="8227082"/>
              <a:ext cx="17084" cy="239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238">
              <a:extLst>
                <a:ext uri="{FF2B5EF4-FFF2-40B4-BE49-F238E27FC236}">
                  <a16:creationId xmlns:a16="http://schemas.microsoft.com/office/drawing/2014/main" id="{20ECBB51-3819-49ED-8BF4-AB9FCA8265BF}"/>
                </a:ext>
              </a:extLst>
            </p:cNvPr>
            <p:cNvSpPr>
              <a:spLocks/>
            </p:cNvSpPr>
            <p:nvPr/>
          </p:nvSpPr>
          <p:spPr bwMode="auto">
            <a:xfrm>
              <a:off x="11702388" y="7981074"/>
              <a:ext cx="85419" cy="92253"/>
            </a:xfrm>
            <a:custGeom>
              <a:avLst/>
              <a:gdLst>
                <a:gd name="T0" fmla="*/ 40 w 40"/>
                <a:gd name="T1" fmla="*/ 44 h 44"/>
                <a:gd name="T2" fmla="*/ 0 w 40"/>
                <a:gd name="T3" fmla="*/ 4 h 44"/>
                <a:gd name="T4" fmla="*/ 0 w 40"/>
                <a:gd name="T5" fmla="*/ 0 h 44"/>
                <a:gd name="T6" fmla="*/ 40 w 40"/>
                <a:gd name="T7" fmla="*/ 0 h 44"/>
                <a:gd name="T8" fmla="*/ 40 w 40"/>
                <a:gd name="T9" fmla="*/ 8 h 44"/>
                <a:gd name="T10" fmla="*/ 8 w 40"/>
                <a:gd name="T11" fmla="*/ 8 h 44"/>
                <a:gd name="T12" fmla="*/ 40 w 40"/>
                <a:gd name="T13" fmla="*/ 36 h 44"/>
                <a:gd name="T14" fmla="*/ 40 w 40"/>
                <a:gd name="T15" fmla="*/ 4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4">
                  <a:moveTo>
                    <a:pt x="40" y="44"/>
                  </a:moveTo>
                  <a:cubicBezTo>
                    <a:pt x="0" y="44"/>
                    <a:pt x="0" y="4"/>
                    <a:pt x="0" y="4"/>
                  </a:cubicBezTo>
                  <a:cubicBezTo>
                    <a:pt x="0" y="0"/>
                    <a:pt x="0" y="0"/>
                    <a:pt x="0" y="0"/>
                  </a:cubicBezTo>
                  <a:cubicBezTo>
                    <a:pt x="40" y="0"/>
                    <a:pt x="40" y="0"/>
                    <a:pt x="40" y="0"/>
                  </a:cubicBezTo>
                  <a:cubicBezTo>
                    <a:pt x="40" y="8"/>
                    <a:pt x="40" y="8"/>
                    <a:pt x="40" y="8"/>
                  </a:cubicBezTo>
                  <a:cubicBezTo>
                    <a:pt x="8" y="8"/>
                    <a:pt x="8" y="8"/>
                    <a:pt x="8" y="8"/>
                  </a:cubicBezTo>
                  <a:cubicBezTo>
                    <a:pt x="9" y="17"/>
                    <a:pt x="15" y="36"/>
                    <a:pt x="40" y="36"/>
                  </a:cubicBezTo>
                  <a:lnTo>
                    <a:pt x="4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239">
              <a:extLst>
                <a:ext uri="{FF2B5EF4-FFF2-40B4-BE49-F238E27FC236}">
                  <a16:creationId xmlns:a16="http://schemas.microsoft.com/office/drawing/2014/main" id="{85D5337D-FF79-4AEE-BA7E-C6D30276FC36}"/>
                </a:ext>
              </a:extLst>
            </p:cNvPr>
            <p:cNvSpPr>
              <a:spLocks/>
            </p:cNvSpPr>
            <p:nvPr/>
          </p:nvSpPr>
          <p:spPr bwMode="auto">
            <a:xfrm>
              <a:off x="12061150" y="7981074"/>
              <a:ext cx="85419" cy="92253"/>
            </a:xfrm>
            <a:custGeom>
              <a:avLst/>
              <a:gdLst>
                <a:gd name="T0" fmla="*/ 0 w 40"/>
                <a:gd name="T1" fmla="*/ 44 h 44"/>
                <a:gd name="T2" fmla="*/ 0 w 40"/>
                <a:gd name="T3" fmla="*/ 36 h 44"/>
                <a:gd name="T4" fmla="*/ 31 w 40"/>
                <a:gd name="T5" fmla="*/ 8 h 44"/>
                <a:gd name="T6" fmla="*/ 0 w 40"/>
                <a:gd name="T7" fmla="*/ 8 h 44"/>
                <a:gd name="T8" fmla="*/ 0 w 40"/>
                <a:gd name="T9" fmla="*/ 0 h 44"/>
                <a:gd name="T10" fmla="*/ 40 w 40"/>
                <a:gd name="T11" fmla="*/ 0 h 44"/>
                <a:gd name="T12" fmla="*/ 40 w 40"/>
                <a:gd name="T13" fmla="*/ 4 h 44"/>
                <a:gd name="T14" fmla="*/ 0 w 40"/>
                <a:gd name="T15" fmla="*/ 4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4">
                  <a:moveTo>
                    <a:pt x="0" y="44"/>
                  </a:moveTo>
                  <a:cubicBezTo>
                    <a:pt x="0" y="36"/>
                    <a:pt x="0" y="36"/>
                    <a:pt x="0" y="36"/>
                  </a:cubicBezTo>
                  <a:cubicBezTo>
                    <a:pt x="25" y="36"/>
                    <a:pt x="30" y="17"/>
                    <a:pt x="31" y="8"/>
                  </a:cubicBezTo>
                  <a:cubicBezTo>
                    <a:pt x="0" y="8"/>
                    <a:pt x="0" y="8"/>
                    <a:pt x="0" y="8"/>
                  </a:cubicBezTo>
                  <a:cubicBezTo>
                    <a:pt x="0" y="0"/>
                    <a:pt x="0" y="0"/>
                    <a:pt x="0" y="0"/>
                  </a:cubicBezTo>
                  <a:cubicBezTo>
                    <a:pt x="40" y="0"/>
                    <a:pt x="40" y="0"/>
                    <a:pt x="40" y="0"/>
                  </a:cubicBezTo>
                  <a:cubicBezTo>
                    <a:pt x="40" y="4"/>
                    <a:pt x="40" y="4"/>
                    <a:pt x="40" y="4"/>
                  </a:cubicBezTo>
                  <a:cubicBezTo>
                    <a:pt x="40" y="4"/>
                    <a:pt x="39" y="44"/>
                    <a:pt x="0"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44" name="Group 43">
            <a:extLst>
              <a:ext uri="{FF2B5EF4-FFF2-40B4-BE49-F238E27FC236}">
                <a16:creationId xmlns:a16="http://schemas.microsoft.com/office/drawing/2014/main" id="{64A870C3-D93C-41E2-AF6B-41B6CC51BB72}"/>
              </a:ext>
            </a:extLst>
          </p:cNvPr>
          <p:cNvGrpSpPr/>
          <p:nvPr/>
        </p:nvGrpSpPr>
        <p:grpSpPr>
          <a:xfrm>
            <a:off x="2822500" y="3125199"/>
            <a:ext cx="460118" cy="460118"/>
            <a:chOff x="6371051" y="5735060"/>
            <a:chExt cx="550102" cy="550102"/>
          </a:xfrm>
          <a:solidFill>
            <a:schemeClr val="bg1"/>
          </a:solidFill>
        </p:grpSpPr>
        <p:sp>
          <p:nvSpPr>
            <p:cNvPr id="45" name="Freeform 389">
              <a:extLst>
                <a:ext uri="{FF2B5EF4-FFF2-40B4-BE49-F238E27FC236}">
                  <a16:creationId xmlns:a16="http://schemas.microsoft.com/office/drawing/2014/main" id="{57B0D04F-06B8-4B41-A67C-E8E62358EDD9}"/>
                </a:ext>
              </a:extLst>
            </p:cNvPr>
            <p:cNvSpPr>
              <a:spLocks noEditPoints="1"/>
            </p:cNvSpPr>
            <p:nvPr/>
          </p:nvSpPr>
          <p:spPr bwMode="auto">
            <a:xfrm>
              <a:off x="6371051" y="5735060"/>
              <a:ext cx="358762" cy="358762"/>
            </a:xfrm>
            <a:custGeom>
              <a:avLst/>
              <a:gdLst>
                <a:gd name="T0" fmla="*/ 84 w 168"/>
                <a:gd name="T1" fmla="*/ 168 h 168"/>
                <a:gd name="T2" fmla="*/ 0 w 168"/>
                <a:gd name="T3" fmla="*/ 84 h 168"/>
                <a:gd name="T4" fmla="*/ 84 w 168"/>
                <a:gd name="T5" fmla="*/ 0 h 168"/>
                <a:gd name="T6" fmla="*/ 168 w 168"/>
                <a:gd name="T7" fmla="*/ 84 h 168"/>
                <a:gd name="T8" fmla="*/ 84 w 168"/>
                <a:gd name="T9" fmla="*/ 168 h 168"/>
                <a:gd name="T10" fmla="*/ 84 w 168"/>
                <a:gd name="T11" fmla="*/ 8 h 168"/>
                <a:gd name="T12" fmla="*/ 8 w 168"/>
                <a:gd name="T13" fmla="*/ 84 h 168"/>
                <a:gd name="T14" fmla="*/ 84 w 168"/>
                <a:gd name="T15" fmla="*/ 160 h 168"/>
                <a:gd name="T16" fmla="*/ 160 w 168"/>
                <a:gd name="T17" fmla="*/ 84 h 168"/>
                <a:gd name="T18" fmla="*/ 84 w 168"/>
                <a:gd name="T19" fmla="*/ 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8">
                  <a:moveTo>
                    <a:pt x="84" y="168"/>
                  </a:moveTo>
                  <a:cubicBezTo>
                    <a:pt x="37" y="168"/>
                    <a:pt x="0" y="130"/>
                    <a:pt x="0" y="84"/>
                  </a:cubicBezTo>
                  <a:cubicBezTo>
                    <a:pt x="0" y="38"/>
                    <a:pt x="37" y="0"/>
                    <a:pt x="84" y="0"/>
                  </a:cubicBezTo>
                  <a:cubicBezTo>
                    <a:pt x="130" y="0"/>
                    <a:pt x="168" y="38"/>
                    <a:pt x="168" y="84"/>
                  </a:cubicBezTo>
                  <a:cubicBezTo>
                    <a:pt x="168" y="130"/>
                    <a:pt x="130" y="168"/>
                    <a:pt x="84" y="168"/>
                  </a:cubicBezTo>
                  <a:close/>
                  <a:moveTo>
                    <a:pt x="84" y="8"/>
                  </a:moveTo>
                  <a:cubicBezTo>
                    <a:pt x="42" y="8"/>
                    <a:pt x="8" y="42"/>
                    <a:pt x="8" y="84"/>
                  </a:cubicBezTo>
                  <a:cubicBezTo>
                    <a:pt x="8" y="126"/>
                    <a:pt x="42" y="160"/>
                    <a:pt x="84" y="160"/>
                  </a:cubicBezTo>
                  <a:cubicBezTo>
                    <a:pt x="125" y="160"/>
                    <a:pt x="160" y="126"/>
                    <a:pt x="160" y="84"/>
                  </a:cubicBezTo>
                  <a:cubicBezTo>
                    <a:pt x="160" y="42"/>
                    <a:pt x="125" y="8"/>
                    <a:pt x="84"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46" name="Freeform 390">
              <a:extLst>
                <a:ext uri="{FF2B5EF4-FFF2-40B4-BE49-F238E27FC236}">
                  <a16:creationId xmlns:a16="http://schemas.microsoft.com/office/drawing/2014/main" id="{83A063C3-0212-4493-BA98-7E41FCF2B8EF}"/>
                </a:ext>
              </a:extLst>
            </p:cNvPr>
            <p:cNvSpPr>
              <a:spLocks/>
            </p:cNvSpPr>
            <p:nvPr/>
          </p:nvSpPr>
          <p:spPr bwMode="auto">
            <a:xfrm>
              <a:off x="6661478" y="6028903"/>
              <a:ext cx="64919" cy="61502"/>
            </a:xfrm>
            <a:custGeom>
              <a:avLst/>
              <a:gdLst>
                <a:gd name="T0" fmla="*/ 15 w 19"/>
                <a:gd name="T1" fmla="*/ 18 h 18"/>
                <a:gd name="T2" fmla="*/ 0 w 19"/>
                <a:gd name="T3" fmla="*/ 3 h 18"/>
                <a:gd name="T4" fmla="*/ 4 w 19"/>
                <a:gd name="T5" fmla="*/ 0 h 18"/>
                <a:gd name="T6" fmla="*/ 19 w 19"/>
                <a:gd name="T7" fmla="*/ 15 h 18"/>
                <a:gd name="T8" fmla="*/ 15 w 19"/>
                <a:gd name="T9" fmla="*/ 18 h 18"/>
              </a:gdLst>
              <a:ahLst/>
              <a:cxnLst>
                <a:cxn ang="0">
                  <a:pos x="T0" y="T1"/>
                </a:cxn>
                <a:cxn ang="0">
                  <a:pos x="T2" y="T3"/>
                </a:cxn>
                <a:cxn ang="0">
                  <a:pos x="T4" y="T5"/>
                </a:cxn>
                <a:cxn ang="0">
                  <a:pos x="T6" y="T7"/>
                </a:cxn>
                <a:cxn ang="0">
                  <a:pos x="T8" y="T9"/>
                </a:cxn>
              </a:cxnLst>
              <a:rect l="0" t="0" r="r" b="b"/>
              <a:pathLst>
                <a:path w="19" h="18">
                  <a:moveTo>
                    <a:pt x="15" y="18"/>
                  </a:moveTo>
                  <a:lnTo>
                    <a:pt x="0" y="3"/>
                  </a:lnTo>
                  <a:lnTo>
                    <a:pt x="4" y="0"/>
                  </a:lnTo>
                  <a:lnTo>
                    <a:pt x="19" y="15"/>
                  </a:lnTo>
                  <a:lnTo>
                    <a:pt x="15" y="18"/>
                  </a:lnTo>
                  <a:close/>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47" name="Freeform 391">
              <a:extLst>
                <a:ext uri="{FF2B5EF4-FFF2-40B4-BE49-F238E27FC236}">
                  <a16:creationId xmlns:a16="http://schemas.microsoft.com/office/drawing/2014/main" id="{27F0495E-A593-4AA8-92F6-64D4A8291642}"/>
                </a:ext>
              </a:extLst>
            </p:cNvPr>
            <p:cNvSpPr>
              <a:spLocks noEditPoints="1"/>
            </p:cNvSpPr>
            <p:nvPr/>
          </p:nvSpPr>
          <p:spPr bwMode="auto">
            <a:xfrm>
              <a:off x="6681978" y="6045987"/>
              <a:ext cx="239175" cy="239175"/>
            </a:xfrm>
            <a:custGeom>
              <a:avLst/>
              <a:gdLst>
                <a:gd name="T0" fmla="*/ 51 w 70"/>
                <a:gd name="T1" fmla="*/ 70 h 70"/>
                <a:gd name="T2" fmla="*/ 0 w 70"/>
                <a:gd name="T3" fmla="*/ 19 h 70"/>
                <a:gd name="T4" fmla="*/ 19 w 70"/>
                <a:gd name="T5" fmla="*/ 0 h 70"/>
                <a:gd name="T6" fmla="*/ 70 w 70"/>
                <a:gd name="T7" fmla="*/ 52 h 70"/>
                <a:gd name="T8" fmla="*/ 51 w 70"/>
                <a:gd name="T9" fmla="*/ 70 h 70"/>
                <a:gd name="T10" fmla="*/ 7 w 70"/>
                <a:gd name="T11" fmla="*/ 19 h 70"/>
                <a:gd name="T12" fmla="*/ 51 w 70"/>
                <a:gd name="T13" fmla="*/ 63 h 70"/>
                <a:gd name="T14" fmla="*/ 63 w 70"/>
                <a:gd name="T15" fmla="*/ 52 h 70"/>
                <a:gd name="T16" fmla="*/ 19 w 70"/>
                <a:gd name="T17" fmla="*/ 8 h 70"/>
                <a:gd name="T18" fmla="*/ 7 w 70"/>
                <a:gd name="T19" fmla="*/ 1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70">
                  <a:moveTo>
                    <a:pt x="51" y="70"/>
                  </a:moveTo>
                  <a:lnTo>
                    <a:pt x="0" y="19"/>
                  </a:lnTo>
                  <a:lnTo>
                    <a:pt x="19" y="0"/>
                  </a:lnTo>
                  <a:lnTo>
                    <a:pt x="70" y="52"/>
                  </a:lnTo>
                  <a:lnTo>
                    <a:pt x="51" y="70"/>
                  </a:lnTo>
                  <a:close/>
                  <a:moveTo>
                    <a:pt x="7" y="19"/>
                  </a:moveTo>
                  <a:lnTo>
                    <a:pt x="51" y="63"/>
                  </a:lnTo>
                  <a:lnTo>
                    <a:pt x="63" y="52"/>
                  </a:lnTo>
                  <a:lnTo>
                    <a:pt x="19" y="8"/>
                  </a:lnTo>
                  <a:lnTo>
                    <a:pt x="7" y="19"/>
                  </a:lnTo>
                  <a:close/>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48" name="Oval 47"/>
          <p:cNvSpPr/>
          <p:nvPr/>
        </p:nvSpPr>
        <p:spPr>
          <a:xfrm>
            <a:off x="10655244" y="2785654"/>
            <a:ext cx="1128866" cy="1128866"/>
          </a:xfrm>
          <a:prstGeom prst="ellipse">
            <a:avLst/>
          </a:prstGeom>
          <a:solidFill>
            <a:srgbClr val="98A64F"/>
          </a:solidFill>
          <a:ln w="101600">
            <a:solidFill>
              <a:schemeClr val="bg1"/>
            </a:solidFill>
          </a:ln>
          <a:effectLst>
            <a:outerShdw blurRad="1181100" sx="96000" sy="96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solidFill>
                <a:schemeClr val="bg1"/>
              </a:solidFill>
              <a:latin typeface="Montserrat" panose="00000500000000000000" pitchFamily="50" charset="0"/>
            </a:endParaRPr>
          </a:p>
        </p:txBody>
      </p:sp>
      <p:cxnSp>
        <p:nvCxnSpPr>
          <p:cNvPr id="49" name="Straight Arrow Connector 48"/>
          <p:cNvCxnSpPr/>
          <p:nvPr/>
        </p:nvCxnSpPr>
        <p:spPr>
          <a:xfrm flipV="1">
            <a:off x="9747348" y="3598152"/>
            <a:ext cx="907896" cy="612774"/>
          </a:xfrm>
          <a:prstGeom prst="straightConnector1">
            <a:avLst/>
          </a:prstGeom>
          <a:ln w="25400" cap="rnd">
            <a:solidFill>
              <a:schemeClr val="bg1">
                <a:lumMod val="75000"/>
              </a:schemeClr>
            </a:solidFill>
            <a:prstDash val="sysDot"/>
            <a:round/>
            <a:headEnd type="oval"/>
            <a:tailEnd type="oval"/>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1182753" y="2397659"/>
            <a:ext cx="3579570" cy="369332"/>
          </a:xfrm>
          <a:prstGeom prst="rect">
            <a:avLst/>
          </a:prstGeom>
        </p:spPr>
        <p:txBody>
          <a:bodyPr wrap="none">
            <a:spAutoFit/>
          </a:bodyPr>
          <a:lstStyle/>
          <a:p>
            <a:pPr lvl="1"/>
            <a:r>
              <a:rPr lang="en-US" b="1" dirty="0">
                <a:solidFill>
                  <a:srgbClr val="98A64F"/>
                </a:solidFill>
              </a:rPr>
              <a:t>COUNCIL MANAGER-AT-LARGE</a:t>
            </a:r>
          </a:p>
        </p:txBody>
      </p:sp>
      <p:sp>
        <p:nvSpPr>
          <p:cNvPr id="52" name="Rectangle 51"/>
          <p:cNvSpPr/>
          <p:nvPr/>
        </p:nvSpPr>
        <p:spPr>
          <a:xfrm>
            <a:off x="3798457" y="5110380"/>
            <a:ext cx="2819105" cy="369332"/>
          </a:xfrm>
          <a:prstGeom prst="rect">
            <a:avLst/>
          </a:prstGeom>
        </p:spPr>
        <p:txBody>
          <a:bodyPr wrap="none">
            <a:spAutoFit/>
          </a:bodyPr>
          <a:lstStyle/>
          <a:p>
            <a:r>
              <a:rPr lang="en-US" b="1" dirty="0">
                <a:solidFill>
                  <a:srgbClr val="0F4C8B"/>
                </a:solidFill>
              </a:rPr>
              <a:t>COUNCIL-MANAGER-WARD</a:t>
            </a:r>
          </a:p>
        </p:txBody>
      </p:sp>
      <p:sp>
        <p:nvSpPr>
          <p:cNvPr id="53" name="Rectangle 52"/>
          <p:cNvSpPr/>
          <p:nvPr/>
        </p:nvSpPr>
        <p:spPr>
          <a:xfrm>
            <a:off x="6461223" y="2380926"/>
            <a:ext cx="1511889" cy="369332"/>
          </a:xfrm>
          <a:prstGeom prst="rect">
            <a:avLst/>
          </a:prstGeom>
        </p:spPr>
        <p:txBody>
          <a:bodyPr wrap="none">
            <a:spAutoFit/>
          </a:bodyPr>
          <a:lstStyle/>
          <a:p>
            <a:r>
              <a:rPr lang="en-US" b="1" dirty="0">
                <a:solidFill>
                  <a:srgbClr val="F15A2B"/>
                </a:solidFill>
              </a:rPr>
              <a:t>COMMISSION</a:t>
            </a:r>
          </a:p>
        </p:txBody>
      </p:sp>
      <p:sp>
        <p:nvSpPr>
          <p:cNvPr id="54" name="Rectangle 53"/>
          <p:cNvSpPr/>
          <p:nvPr/>
        </p:nvSpPr>
        <p:spPr>
          <a:xfrm>
            <a:off x="8095167" y="5109281"/>
            <a:ext cx="2287165" cy="369332"/>
          </a:xfrm>
          <a:prstGeom prst="rect">
            <a:avLst/>
          </a:prstGeom>
        </p:spPr>
        <p:txBody>
          <a:bodyPr wrap="none">
            <a:spAutoFit/>
          </a:bodyPr>
          <a:lstStyle/>
          <a:p>
            <a:r>
              <a:rPr lang="en-US" b="1" dirty="0">
                <a:solidFill>
                  <a:srgbClr val="98A64F"/>
                </a:solidFill>
              </a:rPr>
              <a:t>HOME RULE CHARTER</a:t>
            </a:r>
          </a:p>
        </p:txBody>
      </p:sp>
      <p:sp>
        <p:nvSpPr>
          <p:cNvPr id="55" name="Rectangle 54"/>
          <p:cNvSpPr/>
          <p:nvPr/>
        </p:nvSpPr>
        <p:spPr>
          <a:xfrm>
            <a:off x="10156524" y="2330465"/>
            <a:ext cx="1889428" cy="369332"/>
          </a:xfrm>
          <a:prstGeom prst="rect">
            <a:avLst/>
          </a:prstGeom>
        </p:spPr>
        <p:txBody>
          <a:bodyPr wrap="none">
            <a:spAutoFit/>
          </a:bodyPr>
          <a:lstStyle/>
          <a:p>
            <a:r>
              <a:rPr lang="en-US" b="1" dirty="0">
                <a:solidFill>
                  <a:srgbClr val="0F4C8B"/>
                </a:solidFill>
              </a:rPr>
              <a:t>SPECIAL CHARTER</a:t>
            </a:r>
          </a:p>
        </p:txBody>
      </p:sp>
      <p:sp>
        <p:nvSpPr>
          <p:cNvPr id="6" name="Oval 5"/>
          <p:cNvSpPr/>
          <p:nvPr/>
        </p:nvSpPr>
        <p:spPr>
          <a:xfrm>
            <a:off x="2488126" y="2790825"/>
            <a:ext cx="1128866" cy="1128866"/>
          </a:xfrm>
          <a:prstGeom prst="ellipse">
            <a:avLst/>
          </a:prstGeom>
          <a:solidFill>
            <a:srgbClr val="F15A2B"/>
          </a:solidFill>
          <a:ln w="101600">
            <a:solidFill>
              <a:schemeClr val="bg1"/>
            </a:solidFill>
          </a:ln>
          <a:effectLst>
            <a:outerShdw blurRad="1181100" sx="96000" sy="96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solidFill>
                <a:schemeClr val="bg1"/>
              </a:solidFill>
              <a:latin typeface="Montserrat" panose="00000500000000000000" pitchFamily="50" charset="0"/>
            </a:endParaRPr>
          </a:p>
        </p:txBody>
      </p:sp>
      <p:cxnSp>
        <p:nvCxnSpPr>
          <p:cNvPr id="10" name="Straight Arrow Connector 9"/>
          <p:cNvCxnSpPr/>
          <p:nvPr/>
        </p:nvCxnSpPr>
        <p:spPr>
          <a:xfrm flipV="1">
            <a:off x="1580230" y="3578226"/>
            <a:ext cx="907896" cy="612774"/>
          </a:xfrm>
          <a:prstGeom prst="straightConnector1">
            <a:avLst/>
          </a:prstGeom>
          <a:ln w="25400" cap="rnd">
            <a:solidFill>
              <a:schemeClr val="bg1">
                <a:lumMod val="75000"/>
              </a:schemeClr>
            </a:solidFill>
            <a:prstDash val="sysDot"/>
            <a:round/>
            <a:headEnd type="oval"/>
            <a:tailEnd type="oval"/>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3616992" y="3578226"/>
            <a:ext cx="907896" cy="612774"/>
          </a:xfrm>
          <a:prstGeom prst="straightConnector1">
            <a:avLst/>
          </a:prstGeom>
          <a:ln w="25400" cap="rnd">
            <a:solidFill>
              <a:schemeClr val="bg1">
                <a:lumMod val="75000"/>
              </a:schemeClr>
            </a:solidFill>
            <a:prstDash val="sysDot"/>
            <a:round/>
            <a:headEnd type="oval"/>
            <a:tailEnd type="oval"/>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6561650" y="2790825"/>
            <a:ext cx="1128866" cy="1128866"/>
          </a:xfrm>
          <a:prstGeom prst="ellipse">
            <a:avLst/>
          </a:prstGeom>
          <a:solidFill>
            <a:srgbClr val="0F4C8B"/>
          </a:solidFill>
          <a:ln w="101600">
            <a:solidFill>
              <a:schemeClr val="bg1"/>
            </a:solidFill>
          </a:ln>
          <a:effectLst>
            <a:outerShdw blurRad="1181100" sx="96000" sy="96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solidFill>
                <a:schemeClr val="bg1"/>
              </a:solidFill>
              <a:latin typeface="Montserrat" panose="00000500000000000000" pitchFamily="50" charset="0"/>
            </a:endParaRPr>
          </a:p>
        </p:txBody>
      </p:sp>
      <p:cxnSp>
        <p:nvCxnSpPr>
          <p:cNvPr id="11" name="Straight Arrow Connector 10"/>
          <p:cNvCxnSpPr/>
          <p:nvPr/>
        </p:nvCxnSpPr>
        <p:spPr>
          <a:xfrm flipV="1">
            <a:off x="5653754" y="3578226"/>
            <a:ext cx="907896" cy="612774"/>
          </a:xfrm>
          <a:prstGeom prst="straightConnector1">
            <a:avLst/>
          </a:prstGeom>
          <a:ln w="25400" cap="rnd">
            <a:solidFill>
              <a:schemeClr val="bg1">
                <a:lumMod val="75000"/>
              </a:schemeClr>
            </a:solidFill>
            <a:prstDash val="sysDot"/>
            <a:round/>
            <a:headEnd type="oval"/>
            <a:tailEnd type="oval"/>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flipV="1">
            <a:off x="7690516" y="3578226"/>
            <a:ext cx="907896" cy="612774"/>
          </a:xfrm>
          <a:prstGeom prst="straightConnector1">
            <a:avLst/>
          </a:prstGeom>
          <a:ln w="25400" cap="rnd">
            <a:solidFill>
              <a:schemeClr val="bg1">
                <a:lumMod val="75000"/>
              </a:schemeClr>
            </a:solidFill>
            <a:prstDash val="sysDot"/>
            <a:round/>
            <a:headEnd type="oval"/>
            <a:tailEnd type="ova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3770666" y="916643"/>
            <a:ext cx="8575008" cy="861774"/>
          </a:xfrm>
          <a:prstGeom prst="rect">
            <a:avLst/>
          </a:prstGeom>
          <a:noFill/>
        </p:spPr>
        <p:txBody>
          <a:bodyPr wrap="square" rtlCol="0">
            <a:spAutoFit/>
          </a:bodyPr>
          <a:lstStyle/>
          <a:p>
            <a:r>
              <a:rPr lang="en-US" sz="2500" b="1" dirty="0">
                <a:solidFill>
                  <a:srgbClr val="F15A2B"/>
                </a:solidFill>
              </a:rPr>
              <a:t>SIX FORMS OF GOVERNMENT ARE OUTLINED IN IOWA CODE</a:t>
            </a:r>
          </a:p>
          <a:p>
            <a:endParaRPr lang="en-US" sz="2500" dirty="0"/>
          </a:p>
        </p:txBody>
      </p:sp>
      <p:sp>
        <p:nvSpPr>
          <p:cNvPr id="59" name="TextBox 58"/>
          <p:cNvSpPr txBox="1"/>
          <p:nvPr/>
        </p:nvSpPr>
        <p:spPr>
          <a:xfrm>
            <a:off x="768534" y="4068623"/>
            <a:ext cx="917419" cy="830997"/>
          </a:xfrm>
          <a:prstGeom prst="rect">
            <a:avLst/>
          </a:prstGeom>
          <a:noFill/>
        </p:spPr>
        <p:txBody>
          <a:bodyPr wrap="square" rtlCol="0">
            <a:spAutoFit/>
          </a:bodyPr>
          <a:lstStyle/>
          <a:p>
            <a:r>
              <a:rPr lang="en-US" sz="4800" b="1" dirty="0">
                <a:solidFill>
                  <a:schemeClr val="bg1">
                    <a:lumMod val="85000"/>
                  </a:schemeClr>
                </a:solidFill>
              </a:rPr>
              <a:t>1</a:t>
            </a:r>
          </a:p>
        </p:txBody>
      </p:sp>
      <p:sp>
        <p:nvSpPr>
          <p:cNvPr id="60" name="TextBox 59"/>
          <p:cNvSpPr txBox="1"/>
          <p:nvPr/>
        </p:nvSpPr>
        <p:spPr>
          <a:xfrm>
            <a:off x="2794818" y="2911477"/>
            <a:ext cx="917419" cy="830997"/>
          </a:xfrm>
          <a:prstGeom prst="rect">
            <a:avLst/>
          </a:prstGeom>
          <a:noFill/>
        </p:spPr>
        <p:txBody>
          <a:bodyPr wrap="square" rtlCol="0">
            <a:spAutoFit/>
          </a:bodyPr>
          <a:lstStyle/>
          <a:p>
            <a:r>
              <a:rPr lang="en-US" sz="4800" b="1" dirty="0">
                <a:solidFill>
                  <a:schemeClr val="bg1">
                    <a:lumMod val="85000"/>
                  </a:schemeClr>
                </a:solidFill>
              </a:rPr>
              <a:t>2</a:t>
            </a:r>
          </a:p>
        </p:txBody>
      </p:sp>
      <p:sp>
        <p:nvSpPr>
          <p:cNvPr id="61" name="TextBox 60"/>
          <p:cNvSpPr txBox="1"/>
          <p:nvPr/>
        </p:nvSpPr>
        <p:spPr>
          <a:xfrm>
            <a:off x="4856957" y="4068625"/>
            <a:ext cx="917419" cy="830997"/>
          </a:xfrm>
          <a:prstGeom prst="rect">
            <a:avLst/>
          </a:prstGeom>
          <a:noFill/>
        </p:spPr>
        <p:txBody>
          <a:bodyPr wrap="square" rtlCol="0">
            <a:spAutoFit/>
          </a:bodyPr>
          <a:lstStyle/>
          <a:p>
            <a:r>
              <a:rPr lang="en-US" sz="4800" b="1" dirty="0">
                <a:solidFill>
                  <a:schemeClr val="bg1">
                    <a:lumMod val="85000"/>
                  </a:schemeClr>
                </a:solidFill>
              </a:rPr>
              <a:t>3</a:t>
            </a:r>
          </a:p>
        </p:txBody>
      </p:sp>
      <p:sp>
        <p:nvSpPr>
          <p:cNvPr id="62" name="TextBox 61"/>
          <p:cNvSpPr txBox="1"/>
          <p:nvPr/>
        </p:nvSpPr>
        <p:spPr>
          <a:xfrm>
            <a:off x="6876572" y="2943402"/>
            <a:ext cx="917419" cy="830997"/>
          </a:xfrm>
          <a:prstGeom prst="rect">
            <a:avLst/>
          </a:prstGeom>
          <a:noFill/>
        </p:spPr>
        <p:txBody>
          <a:bodyPr wrap="square" rtlCol="0">
            <a:spAutoFit/>
          </a:bodyPr>
          <a:lstStyle/>
          <a:p>
            <a:r>
              <a:rPr lang="en-US" sz="4800" b="1" dirty="0">
                <a:solidFill>
                  <a:schemeClr val="bg1">
                    <a:lumMod val="85000"/>
                  </a:schemeClr>
                </a:solidFill>
              </a:rPr>
              <a:t>4</a:t>
            </a:r>
          </a:p>
        </p:txBody>
      </p:sp>
      <p:sp>
        <p:nvSpPr>
          <p:cNvPr id="63" name="TextBox 62"/>
          <p:cNvSpPr txBox="1"/>
          <p:nvPr/>
        </p:nvSpPr>
        <p:spPr>
          <a:xfrm>
            <a:off x="8915582" y="4068624"/>
            <a:ext cx="917419" cy="830997"/>
          </a:xfrm>
          <a:prstGeom prst="rect">
            <a:avLst/>
          </a:prstGeom>
          <a:noFill/>
        </p:spPr>
        <p:txBody>
          <a:bodyPr wrap="square" rtlCol="0">
            <a:spAutoFit/>
          </a:bodyPr>
          <a:lstStyle/>
          <a:p>
            <a:r>
              <a:rPr lang="en-US" sz="4800" b="1" dirty="0">
                <a:solidFill>
                  <a:schemeClr val="bg1">
                    <a:lumMod val="85000"/>
                  </a:schemeClr>
                </a:solidFill>
              </a:rPr>
              <a:t>5</a:t>
            </a:r>
          </a:p>
        </p:txBody>
      </p:sp>
      <p:sp>
        <p:nvSpPr>
          <p:cNvPr id="64" name="TextBox 63"/>
          <p:cNvSpPr txBox="1"/>
          <p:nvPr/>
        </p:nvSpPr>
        <p:spPr>
          <a:xfrm>
            <a:off x="10983703" y="2934588"/>
            <a:ext cx="917419" cy="830997"/>
          </a:xfrm>
          <a:prstGeom prst="rect">
            <a:avLst/>
          </a:prstGeom>
          <a:noFill/>
        </p:spPr>
        <p:txBody>
          <a:bodyPr wrap="square" rtlCol="0">
            <a:spAutoFit/>
          </a:bodyPr>
          <a:lstStyle/>
          <a:p>
            <a:r>
              <a:rPr lang="en-US" sz="4800" b="1" dirty="0">
                <a:solidFill>
                  <a:schemeClr val="bg1">
                    <a:lumMod val="85000"/>
                  </a:schemeClr>
                </a:solidFill>
              </a:rPr>
              <a:t>6</a:t>
            </a:r>
          </a:p>
        </p:txBody>
      </p:sp>
    </p:spTree>
    <p:extLst>
      <p:ext uri="{BB962C8B-B14F-4D97-AF65-F5344CB8AC3E}">
        <p14:creationId xmlns:p14="http://schemas.microsoft.com/office/powerpoint/2010/main" val="2934453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103441"/>
            <a:ext cx="11227516" cy="1015663"/>
          </a:xfrm>
          <a:prstGeom prst="rect">
            <a:avLst/>
          </a:prstGeom>
        </p:spPr>
        <p:txBody>
          <a:bodyPr wrap="square">
            <a:spAutoFit/>
          </a:bodyPr>
          <a:lstStyle/>
          <a:p>
            <a:pPr algn="r"/>
            <a:r>
              <a:rPr lang="en-US" sz="6000" b="1" dirty="0">
                <a:solidFill>
                  <a:srgbClr val="0F4C8B"/>
                </a:solidFill>
                <a:latin typeface="+mn-lt"/>
              </a:rPr>
              <a:t>FORMS OF GOVERNMENT</a:t>
            </a:r>
          </a:p>
        </p:txBody>
      </p:sp>
      <p:sp>
        <p:nvSpPr>
          <p:cNvPr id="58" name="TextBox 57"/>
          <p:cNvSpPr txBox="1"/>
          <p:nvPr/>
        </p:nvSpPr>
        <p:spPr>
          <a:xfrm>
            <a:off x="3770666" y="916643"/>
            <a:ext cx="8176169" cy="969496"/>
          </a:xfrm>
          <a:prstGeom prst="rect">
            <a:avLst/>
          </a:prstGeom>
          <a:noFill/>
        </p:spPr>
        <p:txBody>
          <a:bodyPr wrap="square" rtlCol="0">
            <a:spAutoFit/>
          </a:bodyPr>
          <a:lstStyle/>
          <a:p>
            <a:pPr algn="r"/>
            <a:r>
              <a:rPr lang="en-US" sz="3200" b="1" dirty="0">
                <a:solidFill>
                  <a:srgbClr val="F15A2B"/>
                </a:solidFill>
              </a:rPr>
              <a:t>MAYOR-COUNCIL</a:t>
            </a:r>
            <a:endParaRPr lang="en-US" sz="2500" b="1" dirty="0">
              <a:solidFill>
                <a:srgbClr val="F15A2B"/>
              </a:solidFill>
            </a:endParaRPr>
          </a:p>
          <a:p>
            <a:endParaRPr lang="en-US" sz="2500" dirty="0"/>
          </a:p>
        </p:txBody>
      </p:sp>
      <p:cxnSp>
        <p:nvCxnSpPr>
          <p:cNvPr id="14" name="Straight Arrow Connector 13"/>
          <p:cNvCxnSpPr/>
          <p:nvPr/>
        </p:nvCxnSpPr>
        <p:spPr>
          <a:xfrm>
            <a:off x="3866321" y="1208555"/>
            <a:ext cx="4979505" cy="0"/>
          </a:xfrm>
          <a:prstGeom prst="straightConnector1">
            <a:avLst/>
          </a:prstGeom>
          <a:ln>
            <a:solidFill>
              <a:srgbClr val="98A64F"/>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94577" y="1594910"/>
            <a:ext cx="2213114" cy="1323439"/>
          </a:xfrm>
          <a:prstGeom prst="rect">
            <a:avLst/>
          </a:prstGeom>
          <a:noFill/>
        </p:spPr>
        <p:txBody>
          <a:bodyPr wrap="square" rtlCol="0">
            <a:spAutoFit/>
          </a:bodyPr>
          <a:lstStyle/>
          <a:p>
            <a:r>
              <a:rPr lang="en-US" sz="8000" b="1" dirty="0">
                <a:solidFill>
                  <a:srgbClr val="98A64F"/>
                </a:solidFill>
              </a:rPr>
              <a:t>97%</a:t>
            </a:r>
          </a:p>
        </p:txBody>
      </p:sp>
      <p:sp>
        <p:nvSpPr>
          <p:cNvPr id="18" name="Rectangle 17"/>
          <p:cNvSpPr/>
          <p:nvPr/>
        </p:nvSpPr>
        <p:spPr>
          <a:xfrm>
            <a:off x="283343" y="2714729"/>
            <a:ext cx="2813784" cy="707886"/>
          </a:xfrm>
          <a:prstGeom prst="rect">
            <a:avLst/>
          </a:prstGeom>
        </p:spPr>
        <p:txBody>
          <a:bodyPr wrap="none">
            <a:spAutoFit/>
          </a:bodyPr>
          <a:lstStyle/>
          <a:p>
            <a:pPr algn="ctr"/>
            <a:r>
              <a:rPr lang="en-US" sz="2000" b="1" dirty="0">
                <a:solidFill>
                  <a:srgbClr val="0F4C8B"/>
                </a:solidFill>
              </a:rPr>
              <a:t>OPERATE UNDER THIS </a:t>
            </a:r>
          </a:p>
          <a:p>
            <a:pPr algn="ctr"/>
            <a:r>
              <a:rPr lang="en-US" sz="2000" b="1" dirty="0">
                <a:solidFill>
                  <a:srgbClr val="0F4C8B"/>
                </a:solidFill>
              </a:rPr>
              <a:t>FORM OF GOVERNMENT</a:t>
            </a:r>
          </a:p>
        </p:txBody>
      </p:sp>
      <p:sp>
        <p:nvSpPr>
          <p:cNvPr id="20" name="Rectangle 19"/>
          <p:cNvSpPr/>
          <p:nvPr/>
        </p:nvSpPr>
        <p:spPr>
          <a:xfrm>
            <a:off x="3770666" y="2699341"/>
            <a:ext cx="4734341" cy="1015663"/>
          </a:xfrm>
          <a:prstGeom prst="rect">
            <a:avLst/>
          </a:prstGeom>
        </p:spPr>
        <p:txBody>
          <a:bodyPr wrap="square">
            <a:spAutoFit/>
          </a:bodyPr>
          <a:lstStyle/>
          <a:p>
            <a:pPr algn="ctr"/>
            <a:r>
              <a:rPr lang="en-US" sz="2000" b="1" dirty="0">
                <a:solidFill>
                  <a:srgbClr val="0F4C8B"/>
                </a:solidFill>
              </a:rPr>
              <a:t>MAYOR ELECTED AT-LARGE </a:t>
            </a:r>
          </a:p>
          <a:p>
            <a:pPr algn="ctr"/>
            <a:r>
              <a:rPr lang="en-US" sz="2000" b="1" dirty="0">
                <a:solidFill>
                  <a:srgbClr val="0F4C8B"/>
                </a:solidFill>
              </a:rPr>
              <a:t>TYPICALLY FIVE COUNCIL MEMBERS ELECTED AT-LARGE OR BY WARD</a:t>
            </a:r>
          </a:p>
        </p:txBody>
      </p:sp>
      <p:sp>
        <p:nvSpPr>
          <p:cNvPr id="50" name="TextBox 49"/>
          <p:cNvSpPr txBox="1"/>
          <p:nvPr/>
        </p:nvSpPr>
        <p:spPr>
          <a:xfrm>
            <a:off x="5496617" y="1575957"/>
            <a:ext cx="1527313" cy="1323439"/>
          </a:xfrm>
          <a:prstGeom prst="rect">
            <a:avLst/>
          </a:prstGeom>
          <a:noFill/>
        </p:spPr>
        <p:txBody>
          <a:bodyPr wrap="square" rtlCol="0">
            <a:spAutoFit/>
          </a:bodyPr>
          <a:lstStyle/>
          <a:p>
            <a:r>
              <a:rPr lang="en-US" sz="8000" b="1" dirty="0">
                <a:solidFill>
                  <a:srgbClr val="98A64F"/>
                </a:solidFill>
              </a:rPr>
              <a:t>5</a:t>
            </a:r>
          </a:p>
        </p:txBody>
      </p:sp>
      <p:sp>
        <p:nvSpPr>
          <p:cNvPr id="21" name="Rectangle 20"/>
          <p:cNvSpPr/>
          <p:nvPr/>
        </p:nvSpPr>
        <p:spPr>
          <a:xfrm>
            <a:off x="6064848" y="2156887"/>
            <a:ext cx="1043812" cy="369332"/>
          </a:xfrm>
          <a:prstGeom prst="rect">
            <a:avLst/>
          </a:prstGeom>
        </p:spPr>
        <p:txBody>
          <a:bodyPr wrap="none">
            <a:spAutoFit/>
          </a:bodyPr>
          <a:lstStyle/>
          <a:p>
            <a:r>
              <a:rPr lang="en-US" b="1" dirty="0">
                <a:solidFill>
                  <a:srgbClr val="98A64F"/>
                </a:solidFill>
              </a:rPr>
              <a:t>COUNCIL</a:t>
            </a:r>
            <a:endParaRPr lang="en-US" dirty="0">
              <a:solidFill>
                <a:srgbClr val="98A64F"/>
              </a:solidFill>
            </a:endParaRPr>
          </a:p>
        </p:txBody>
      </p:sp>
      <p:sp>
        <p:nvSpPr>
          <p:cNvPr id="56" name="TextBox 55"/>
          <p:cNvSpPr txBox="1"/>
          <p:nvPr/>
        </p:nvSpPr>
        <p:spPr>
          <a:xfrm>
            <a:off x="9655866" y="1594910"/>
            <a:ext cx="1527313" cy="1323439"/>
          </a:xfrm>
          <a:prstGeom prst="rect">
            <a:avLst/>
          </a:prstGeom>
          <a:noFill/>
        </p:spPr>
        <p:txBody>
          <a:bodyPr wrap="square" rtlCol="0">
            <a:spAutoFit/>
          </a:bodyPr>
          <a:lstStyle/>
          <a:p>
            <a:r>
              <a:rPr lang="en-US" sz="8000" b="1" dirty="0">
                <a:solidFill>
                  <a:srgbClr val="98A64F"/>
                </a:solidFill>
              </a:rPr>
              <a:t>3</a:t>
            </a:r>
          </a:p>
        </p:txBody>
      </p:sp>
      <p:sp>
        <p:nvSpPr>
          <p:cNvPr id="57" name="Rectangle 56"/>
          <p:cNvSpPr/>
          <p:nvPr/>
        </p:nvSpPr>
        <p:spPr>
          <a:xfrm>
            <a:off x="10224097" y="2175840"/>
            <a:ext cx="1043812" cy="369332"/>
          </a:xfrm>
          <a:prstGeom prst="rect">
            <a:avLst/>
          </a:prstGeom>
        </p:spPr>
        <p:txBody>
          <a:bodyPr wrap="none">
            <a:spAutoFit/>
          </a:bodyPr>
          <a:lstStyle/>
          <a:p>
            <a:r>
              <a:rPr lang="en-US" b="1" dirty="0">
                <a:solidFill>
                  <a:srgbClr val="98A64F"/>
                </a:solidFill>
              </a:rPr>
              <a:t>COUNCIL</a:t>
            </a:r>
            <a:endParaRPr lang="en-US" dirty="0">
              <a:solidFill>
                <a:srgbClr val="98A64F"/>
              </a:solidFill>
            </a:endParaRPr>
          </a:p>
        </p:txBody>
      </p:sp>
      <p:sp>
        <p:nvSpPr>
          <p:cNvPr id="22" name="Rectangle 21"/>
          <p:cNvSpPr/>
          <p:nvPr/>
        </p:nvSpPr>
        <p:spPr>
          <a:xfrm>
            <a:off x="8959731" y="2745507"/>
            <a:ext cx="2919582" cy="461665"/>
          </a:xfrm>
          <a:prstGeom prst="rect">
            <a:avLst/>
          </a:prstGeom>
        </p:spPr>
        <p:txBody>
          <a:bodyPr wrap="none">
            <a:spAutoFit/>
          </a:bodyPr>
          <a:lstStyle/>
          <a:p>
            <a:r>
              <a:rPr lang="en-US" sz="2400" b="1" dirty="0">
                <a:solidFill>
                  <a:srgbClr val="0F4C8B"/>
                </a:solidFill>
              </a:rPr>
              <a:t>FEW SMALLER CITIES </a:t>
            </a:r>
          </a:p>
        </p:txBody>
      </p:sp>
      <p:cxnSp>
        <p:nvCxnSpPr>
          <p:cNvPr id="65" name="Straight Connector 64"/>
          <p:cNvCxnSpPr/>
          <p:nvPr/>
        </p:nvCxnSpPr>
        <p:spPr>
          <a:xfrm>
            <a:off x="8508320" y="1594909"/>
            <a:ext cx="0" cy="2191900"/>
          </a:xfrm>
          <a:prstGeom prst="line">
            <a:avLst/>
          </a:prstGeom>
          <a:ln>
            <a:solidFill>
              <a:srgbClr val="F15A2B"/>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3488635" y="1594910"/>
            <a:ext cx="0" cy="2191899"/>
          </a:xfrm>
          <a:prstGeom prst="line">
            <a:avLst/>
          </a:prstGeom>
          <a:ln>
            <a:solidFill>
              <a:srgbClr val="F15A2B"/>
            </a:solidFill>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4582217" y="4695074"/>
            <a:ext cx="2441713" cy="1323439"/>
          </a:xfrm>
          <a:prstGeom prst="rect">
            <a:avLst/>
          </a:prstGeom>
          <a:noFill/>
        </p:spPr>
        <p:txBody>
          <a:bodyPr wrap="square" rtlCol="0">
            <a:spAutoFit/>
          </a:bodyPr>
          <a:lstStyle/>
          <a:p>
            <a:r>
              <a:rPr lang="en-US" sz="8000" b="1" dirty="0">
                <a:solidFill>
                  <a:srgbClr val="98A64F"/>
                </a:solidFill>
              </a:rPr>
              <a:t>1500</a:t>
            </a:r>
          </a:p>
        </p:txBody>
      </p:sp>
      <p:sp>
        <p:nvSpPr>
          <p:cNvPr id="68" name="Rectangle 67"/>
          <p:cNvSpPr/>
          <p:nvPr/>
        </p:nvSpPr>
        <p:spPr>
          <a:xfrm>
            <a:off x="6770803" y="5356793"/>
            <a:ext cx="1226426" cy="369332"/>
          </a:xfrm>
          <a:prstGeom prst="rect">
            <a:avLst/>
          </a:prstGeom>
        </p:spPr>
        <p:txBody>
          <a:bodyPr wrap="none">
            <a:spAutoFit/>
          </a:bodyPr>
          <a:lstStyle/>
          <a:p>
            <a:r>
              <a:rPr lang="en-US" b="1" dirty="0">
                <a:solidFill>
                  <a:srgbClr val="98A64F"/>
                </a:solidFill>
              </a:rPr>
              <a:t>RESIDENTS</a:t>
            </a:r>
            <a:endParaRPr lang="en-US" dirty="0">
              <a:solidFill>
                <a:srgbClr val="98A64F"/>
              </a:solidFill>
            </a:endParaRPr>
          </a:p>
        </p:txBody>
      </p:sp>
      <p:sp>
        <p:nvSpPr>
          <p:cNvPr id="37" name="Rectangle 36"/>
          <p:cNvSpPr/>
          <p:nvPr/>
        </p:nvSpPr>
        <p:spPr>
          <a:xfrm>
            <a:off x="3477592" y="5801148"/>
            <a:ext cx="5189064" cy="707886"/>
          </a:xfrm>
          <a:prstGeom prst="rect">
            <a:avLst/>
          </a:prstGeom>
        </p:spPr>
        <p:txBody>
          <a:bodyPr wrap="square">
            <a:spAutoFit/>
          </a:bodyPr>
          <a:lstStyle/>
          <a:p>
            <a:pPr algn="ctr"/>
            <a:r>
              <a:rPr lang="en-US" sz="2000" b="1" dirty="0">
                <a:solidFill>
                  <a:srgbClr val="0F4C8B"/>
                </a:solidFill>
              </a:rPr>
              <a:t>GENERALLY, THESE CITIES (AND HIGHER) HAVE </a:t>
            </a:r>
          </a:p>
          <a:p>
            <a:pPr algn="ctr"/>
            <a:r>
              <a:rPr lang="en-US" sz="2000" b="1" dirty="0">
                <a:solidFill>
                  <a:srgbClr val="0F4C8B"/>
                </a:solidFill>
              </a:rPr>
              <a:t>A CITY MANAGER/ADMINISTRATOR</a:t>
            </a:r>
          </a:p>
        </p:txBody>
      </p:sp>
      <p:sp>
        <p:nvSpPr>
          <p:cNvPr id="38" name="Rectangle 37"/>
          <p:cNvSpPr/>
          <p:nvPr/>
        </p:nvSpPr>
        <p:spPr>
          <a:xfrm>
            <a:off x="556913" y="3928040"/>
            <a:ext cx="11015869" cy="707886"/>
          </a:xfrm>
          <a:prstGeom prst="rect">
            <a:avLst/>
          </a:prstGeom>
        </p:spPr>
        <p:txBody>
          <a:bodyPr wrap="square">
            <a:spAutoFit/>
          </a:bodyPr>
          <a:lstStyle/>
          <a:p>
            <a:pPr algn="ctr"/>
            <a:r>
              <a:rPr lang="en-US" sz="2000" b="1" dirty="0">
                <a:solidFill>
                  <a:srgbClr val="F15A2B"/>
                </a:solidFill>
              </a:rPr>
              <a:t>CITY MAY CREATE A PROFESSIONAL CITY MANAGER/ADMINISTRATOR POSITION TO PERFORM ADMINISTRATIVE DUTIES WITHOUT CHANGING ITS FORM OF GOVERNMENT</a:t>
            </a:r>
          </a:p>
        </p:txBody>
      </p:sp>
      <p:cxnSp>
        <p:nvCxnSpPr>
          <p:cNvPr id="43" name="Straight Connector 42"/>
          <p:cNvCxnSpPr/>
          <p:nvPr/>
        </p:nvCxnSpPr>
        <p:spPr>
          <a:xfrm>
            <a:off x="387626" y="3888126"/>
            <a:ext cx="11559209" cy="0"/>
          </a:xfrm>
          <a:prstGeom prst="line">
            <a:avLst/>
          </a:prstGeom>
          <a:ln>
            <a:solidFill>
              <a:srgbClr val="F15A2B"/>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389882" y="4695074"/>
            <a:ext cx="11559209" cy="0"/>
          </a:xfrm>
          <a:prstGeom prst="line">
            <a:avLst/>
          </a:prstGeom>
          <a:ln>
            <a:solidFill>
              <a:srgbClr val="F15A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0777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51"/>
          <p:cNvPicPr>
            <a:picLocks noChangeAspect="1"/>
          </p:cNvPicPr>
          <p:nvPr/>
        </p:nvPicPr>
        <p:blipFill rotWithShape="1">
          <a:blip r:embed="rId2" cstate="print">
            <a:extLst>
              <a:ext uri="{28A0092B-C50C-407E-A947-70E740481C1C}">
                <a14:useLocalDpi xmlns:a14="http://schemas.microsoft.com/office/drawing/2010/main" val="0"/>
              </a:ext>
            </a:extLst>
          </a:blip>
          <a:srcRect l="11708" t="145" r="53703" b="-145"/>
          <a:stretch/>
        </p:blipFill>
        <p:spPr>
          <a:xfrm>
            <a:off x="3816625" y="0"/>
            <a:ext cx="3558209" cy="6858000"/>
          </a:xfrm>
          <a:prstGeom prst="rect">
            <a:avLst/>
          </a:prstGeom>
        </p:spPr>
      </p:pic>
      <p:grpSp>
        <p:nvGrpSpPr>
          <p:cNvPr id="7" name="Group 6">
            <a:extLst>
              <a:ext uri="{FF2B5EF4-FFF2-40B4-BE49-F238E27FC236}">
                <a16:creationId xmlns:a16="http://schemas.microsoft.com/office/drawing/2014/main" id="{D81B4B85-C631-4DE4-A4CC-99C8B6E98215}"/>
              </a:ext>
            </a:extLst>
          </p:cNvPr>
          <p:cNvGrpSpPr/>
          <p:nvPr/>
        </p:nvGrpSpPr>
        <p:grpSpPr>
          <a:xfrm>
            <a:off x="7248593" y="1006190"/>
            <a:ext cx="1868767" cy="4845620"/>
            <a:chOff x="4943276" y="1006190"/>
            <a:chExt cx="1868767" cy="4845620"/>
          </a:xfrm>
        </p:grpSpPr>
        <p:grpSp>
          <p:nvGrpSpPr>
            <p:cNvPr id="8" name="Group 7">
              <a:extLst>
                <a:ext uri="{FF2B5EF4-FFF2-40B4-BE49-F238E27FC236}">
                  <a16:creationId xmlns:a16="http://schemas.microsoft.com/office/drawing/2014/main" id="{6BDCD3B3-814B-4F3D-B978-F4561D31C25F}"/>
                </a:ext>
              </a:extLst>
            </p:cNvPr>
            <p:cNvGrpSpPr/>
            <p:nvPr/>
          </p:nvGrpSpPr>
          <p:grpSpPr>
            <a:xfrm>
              <a:off x="4943276" y="1006190"/>
              <a:ext cx="292930" cy="4845620"/>
              <a:chOff x="5926528" y="1043189"/>
              <a:chExt cx="292930" cy="4845620"/>
            </a:xfrm>
          </p:grpSpPr>
          <p:cxnSp>
            <p:nvCxnSpPr>
              <p:cNvPr id="27" name="Straight Connector 26">
                <a:extLst>
                  <a:ext uri="{FF2B5EF4-FFF2-40B4-BE49-F238E27FC236}">
                    <a16:creationId xmlns:a16="http://schemas.microsoft.com/office/drawing/2014/main" id="{C7B946C1-D729-42A5-BCE1-24D3BF5DE5D5}"/>
                  </a:ext>
                </a:extLst>
              </p:cNvPr>
              <p:cNvCxnSpPr>
                <a:cxnSpLocks/>
              </p:cNvCxnSpPr>
              <p:nvPr/>
            </p:nvCxnSpPr>
            <p:spPr>
              <a:xfrm>
                <a:off x="6065941" y="1043189"/>
                <a:ext cx="0" cy="4845620"/>
              </a:xfrm>
              <a:prstGeom prst="line">
                <a:avLst/>
              </a:prstGeom>
              <a:ln w="9525">
                <a:solidFill>
                  <a:schemeClr val="bg1">
                    <a:lumMod val="65000"/>
                    <a:alpha val="44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2FB2C842-E76C-4A71-891C-2E7A56361671}"/>
                  </a:ext>
                </a:extLst>
              </p:cNvPr>
              <p:cNvGrpSpPr/>
              <p:nvPr/>
            </p:nvGrpSpPr>
            <p:grpSpPr>
              <a:xfrm>
                <a:off x="5926528" y="1334187"/>
                <a:ext cx="264722" cy="264722"/>
                <a:chOff x="8267612" y="4907214"/>
                <a:chExt cx="502220" cy="502220"/>
              </a:xfrm>
            </p:grpSpPr>
            <p:sp>
              <p:nvSpPr>
                <p:cNvPr id="42" name="Oval 41">
                  <a:extLst>
                    <a:ext uri="{FF2B5EF4-FFF2-40B4-BE49-F238E27FC236}">
                      <a16:creationId xmlns:a16="http://schemas.microsoft.com/office/drawing/2014/main" id="{84341C5F-8762-45E1-A8C1-FE56FA3F0BAB}"/>
                    </a:ext>
                  </a:extLst>
                </p:cNvPr>
                <p:cNvSpPr/>
                <p:nvPr/>
              </p:nvSpPr>
              <p:spPr>
                <a:xfrm>
                  <a:off x="8267612" y="4907214"/>
                  <a:ext cx="502220" cy="502220"/>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3" name="Freeform 33">
                  <a:extLst>
                    <a:ext uri="{FF2B5EF4-FFF2-40B4-BE49-F238E27FC236}">
                      <a16:creationId xmlns:a16="http://schemas.microsoft.com/office/drawing/2014/main" id="{B92D8FB4-21AD-45E2-8AA6-B4EB153F328E}"/>
                    </a:ext>
                  </a:extLst>
                </p:cNvPr>
                <p:cNvSpPr>
                  <a:spLocks noChangeArrowheads="1"/>
                </p:cNvSpPr>
                <p:nvPr/>
              </p:nvSpPr>
              <p:spPr bwMode="auto">
                <a:xfrm>
                  <a:off x="8416325" y="5050594"/>
                  <a:ext cx="204795" cy="215461"/>
                </a:xfrm>
                <a:custGeom>
                  <a:avLst/>
                  <a:gdLst>
                    <a:gd name="T0" fmla="*/ 55910 w 338"/>
                    <a:gd name="T1" fmla="*/ 159887 h 356"/>
                    <a:gd name="T2" fmla="*/ 55910 w 338"/>
                    <a:gd name="T3" fmla="*/ 159887 h 356"/>
                    <a:gd name="T4" fmla="*/ 44187 w 338"/>
                    <a:gd name="T5" fmla="*/ 151780 h 356"/>
                    <a:gd name="T6" fmla="*/ 4058 w 338"/>
                    <a:gd name="T7" fmla="*/ 99985 h 356"/>
                    <a:gd name="T8" fmla="*/ 8116 w 338"/>
                    <a:gd name="T9" fmla="*/ 80169 h 356"/>
                    <a:gd name="T10" fmla="*/ 27955 w 338"/>
                    <a:gd name="T11" fmla="*/ 80169 h 356"/>
                    <a:gd name="T12" fmla="*/ 55910 w 338"/>
                    <a:gd name="T13" fmla="*/ 116199 h 356"/>
                    <a:gd name="T14" fmla="*/ 119936 w 338"/>
                    <a:gd name="T15" fmla="*/ 12160 h 356"/>
                    <a:gd name="T16" fmla="*/ 143833 w 338"/>
                    <a:gd name="T17" fmla="*/ 4053 h 356"/>
                    <a:gd name="T18" fmla="*/ 147891 w 338"/>
                    <a:gd name="T19" fmla="*/ 27924 h 356"/>
                    <a:gd name="T20" fmla="*/ 72142 w 338"/>
                    <a:gd name="T21" fmla="*/ 151780 h 356"/>
                    <a:gd name="T22" fmla="*/ 55910 w 338"/>
                    <a:gd name="T23" fmla="*/ 159887 h 3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lumMod val="7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dirty="0"/>
                </a:p>
              </p:txBody>
            </p:sp>
          </p:grpSp>
          <p:grpSp>
            <p:nvGrpSpPr>
              <p:cNvPr id="30" name="Group 29">
                <a:extLst>
                  <a:ext uri="{FF2B5EF4-FFF2-40B4-BE49-F238E27FC236}">
                    <a16:creationId xmlns:a16="http://schemas.microsoft.com/office/drawing/2014/main" id="{E9B79E26-4E87-4897-A77C-A5A9AB7D382F}"/>
                  </a:ext>
                </a:extLst>
              </p:cNvPr>
              <p:cNvGrpSpPr/>
              <p:nvPr/>
            </p:nvGrpSpPr>
            <p:grpSpPr>
              <a:xfrm>
                <a:off x="5933580" y="2943943"/>
                <a:ext cx="264722" cy="264722"/>
                <a:chOff x="8267612" y="4907214"/>
                <a:chExt cx="502220" cy="502220"/>
              </a:xfrm>
            </p:grpSpPr>
            <p:sp>
              <p:nvSpPr>
                <p:cNvPr id="40" name="Oval 39">
                  <a:extLst>
                    <a:ext uri="{FF2B5EF4-FFF2-40B4-BE49-F238E27FC236}">
                      <a16:creationId xmlns:a16="http://schemas.microsoft.com/office/drawing/2014/main" id="{5A7E1DEE-9C42-4EA8-ABBB-86B22809EA25}"/>
                    </a:ext>
                  </a:extLst>
                </p:cNvPr>
                <p:cNvSpPr/>
                <p:nvPr/>
              </p:nvSpPr>
              <p:spPr>
                <a:xfrm>
                  <a:off x="8267612" y="4907214"/>
                  <a:ext cx="502220" cy="502220"/>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1" name="Freeform 33">
                  <a:extLst>
                    <a:ext uri="{FF2B5EF4-FFF2-40B4-BE49-F238E27FC236}">
                      <a16:creationId xmlns:a16="http://schemas.microsoft.com/office/drawing/2014/main" id="{EF55128A-1872-4D46-87DF-E41BCA3CACFF}"/>
                    </a:ext>
                  </a:extLst>
                </p:cNvPr>
                <p:cNvSpPr>
                  <a:spLocks noChangeArrowheads="1"/>
                </p:cNvSpPr>
                <p:nvPr/>
              </p:nvSpPr>
              <p:spPr bwMode="auto">
                <a:xfrm>
                  <a:off x="8416325" y="5050594"/>
                  <a:ext cx="204795" cy="215461"/>
                </a:xfrm>
                <a:custGeom>
                  <a:avLst/>
                  <a:gdLst>
                    <a:gd name="T0" fmla="*/ 55910 w 338"/>
                    <a:gd name="T1" fmla="*/ 159887 h 356"/>
                    <a:gd name="T2" fmla="*/ 55910 w 338"/>
                    <a:gd name="T3" fmla="*/ 159887 h 356"/>
                    <a:gd name="T4" fmla="*/ 44187 w 338"/>
                    <a:gd name="T5" fmla="*/ 151780 h 356"/>
                    <a:gd name="T6" fmla="*/ 4058 w 338"/>
                    <a:gd name="T7" fmla="*/ 99985 h 356"/>
                    <a:gd name="T8" fmla="*/ 8116 w 338"/>
                    <a:gd name="T9" fmla="*/ 80169 h 356"/>
                    <a:gd name="T10" fmla="*/ 27955 w 338"/>
                    <a:gd name="T11" fmla="*/ 80169 h 356"/>
                    <a:gd name="T12" fmla="*/ 55910 w 338"/>
                    <a:gd name="T13" fmla="*/ 116199 h 356"/>
                    <a:gd name="T14" fmla="*/ 119936 w 338"/>
                    <a:gd name="T15" fmla="*/ 12160 h 356"/>
                    <a:gd name="T16" fmla="*/ 143833 w 338"/>
                    <a:gd name="T17" fmla="*/ 4053 h 356"/>
                    <a:gd name="T18" fmla="*/ 147891 w 338"/>
                    <a:gd name="T19" fmla="*/ 27924 h 356"/>
                    <a:gd name="T20" fmla="*/ 72142 w 338"/>
                    <a:gd name="T21" fmla="*/ 151780 h 356"/>
                    <a:gd name="T22" fmla="*/ 55910 w 338"/>
                    <a:gd name="T23" fmla="*/ 159887 h 3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lumMod val="7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dirty="0"/>
                </a:p>
              </p:txBody>
            </p:sp>
          </p:grpSp>
          <p:grpSp>
            <p:nvGrpSpPr>
              <p:cNvPr id="31" name="Group 30">
                <a:extLst>
                  <a:ext uri="{FF2B5EF4-FFF2-40B4-BE49-F238E27FC236}">
                    <a16:creationId xmlns:a16="http://schemas.microsoft.com/office/drawing/2014/main" id="{E14AEC1B-051E-4807-88D3-2681568BFE1C}"/>
                  </a:ext>
                </a:extLst>
              </p:cNvPr>
              <p:cNvGrpSpPr/>
              <p:nvPr/>
            </p:nvGrpSpPr>
            <p:grpSpPr>
              <a:xfrm>
                <a:off x="5940632" y="3748821"/>
                <a:ext cx="264722" cy="264722"/>
                <a:chOff x="8267612" y="4907214"/>
                <a:chExt cx="502220" cy="502220"/>
              </a:xfrm>
            </p:grpSpPr>
            <p:sp>
              <p:nvSpPr>
                <p:cNvPr id="38" name="Oval 37">
                  <a:extLst>
                    <a:ext uri="{FF2B5EF4-FFF2-40B4-BE49-F238E27FC236}">
                      <a16:creationId xmlns:a16="http://schemas.microsoft.com/office/drawing/2014/main" id="{4885352D-6CCF-4486-AD70-EF6E27FC9FA1}"/>
                    </a:ext>
                  </a:extLst>
                </p:cNvPr>
                <p:cNvSpPr/>
                <p:nvPr/>
              </p:nvSpPr>
              <p:spPr>
                <a:xfrm>
                  <a:off x="8267612" y="4907214"/>
                  <a:ext cx="502220" cy="502220"/>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9" name="Freeform 33">
                  <a:extLst>
                    <a:ext uri="{FF2B5EF4-FFF2-40B4-BE49-F238E27FC236}">
                      <a16:creationId xmlns:a16="http://schemas.microsoft.com/office/drawing/2014/main" id="{FB397AA6-7200-4C04-B651-5BDACDE4F7DF}"/>
                    </a:ext>
                  </a:extLst>
                </p:cNvPr>
                <p:cNvSpPr>
                  <a:spLocks noChangeArrowheads="1"/>
                </p:cNvSpPr>
                <p:nvPr/>
              </p:nvSpPr>
              <p:spPr bwMode="auto">
                <a:xfrm>
                  <a:off x="8416325" y="5050594"/>
                  <a:ext cx="204795" cy="215461"/>
                </a:xfrm>
                <a:custGeom>
                  <a:avLst/>
                  <a:gdLst>
                    <a:gd name="T0" fmla="*/ 55910 w 338"/>
                    <a:gd name="T1" fmla="*/ 159887 h 356"/>
                    <a:gd name="T2" fmla="*/ 55910 w 338"/>
                    <a:gd name="T3" fmla="*/ 159887 h 356"/>
                    <a:gd name="T4" fmla="*/ 44187 w 338"/>
                    <a:gd name="T5" fmla="*/ 151780 h 356"/>
                    <a:gd name="T6" fmla="*/ 4058 w 338"/>
                    <a:gd name="T7" fmla="*/ 99985 h 356"/>
                    <a:gd name="T8" fmla="*/ 8116 w 338"/>
                    <a:gd name="T9" fmla="*/ 80169 h 356"/>
                    <a:gd name="T10" fmla="*/ 27955 w 338"/>
                    <a:gd name="T11" fmla="*/ 80169 h 356"/>
                    <a:gd name="T12" fmla="*/ 55910 w 338"/>
                    <a:gd name="T13" fmla="*/ 116199 h 356"/>
                    <a:gd name="T14" fmla="*/ 119936 w 338"/>
                    <a:gd name="T15" fmla="*/ 12160 h 356"/>
                    <a:gd name="T16" fmla="*/ 143833 w 338"/>
                    <a:gd name="T17" fmla="*/ 4053 h 356"/>
                    <a:gd name="T18" fmla="*/ 147891 w 338"/>
                    <a:gd name="T19" fmla="*/ 27924 h 356"/>
                    <a:gd name="T20" fmla="*/ 72142 w 338"/>
                    <a:gd name="T21" fmla="*/ 151780 h 356"/>
                    <a:gd name="T22" fmla="*/ 55910 w 338"/>
                    <a:gd name="T23" fmla="*/ 159887 h 3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lumMod val="7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dirty="0"/>
                </a:p>
              </p:txBody>
            </p:sp>
          </p:grpSp>
          <p:grpSp>
            <p:nvGrpSpPr>
              <p:cNvPr id="33" name="Group 32">
                <a:extLst>
                  <a:ext uri="{FF2B5EF4-FFF2-40B4-BE49-F238E27FC236}">
                    <a16:creationId xmlns:a16="http://schemas.microsoft.com/office/drawing/2014/main" id="{A807E873-C7D8-4FFE-89F4-E56EB5531B6C}"/>
                  </a:ext>
                </a:extLst>
              </p:cNvPr>
              <p:cNvGrpSpPr/>
              <p:nvPr/>
            </p:nvGrpSpPr>
            <p:grpSpPr>
              <a:xfrm>
                <a:off x="5954736" y="4553699"/>
                <a:ext cx="264722" cy="264722"/>
                <a:chOff x="8267612" y="4907214"/>
                <a:chExt cx="502220" cy="502220"/>
              </a:xfrm>
            </p:grpSpPr>
            <p:sp>
              <p:nvSpPr>
                <p:cNvPr id="34" name="Oval 33">
                  <a:extLst>
                    <a:ext uri="{FF2B5EF4-FFF2-40B4-BE49-F238E27FC236}">
                      <a16:creationId xmlns:a16="http://schemas.microsoft.com/office/drawing/2014/main" id="{CCF7A97E-6540-483D-949E-C003CFA4ABBC}"/>
                    </a:ext>
                  </a:extLst>
                </p:cNvPr>
                <p:cNvSpPr/>
                <p:nvPr/>
              </p:nvSpPr>
              <p:spPr>
                <a:xfrm>
                  <a:off x="8267612" y="4907214"/>
                  <a:ext cx="502220" cy="502220"/>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5" name="Freeform 33">
                  <a:extLst>
                    <a:ext uri="{FF2B5EF4-FFF2-40B4-BE49-F238E27FC236}">
                      <a16:creationId xmlns:a16="http://schemas.microsoft.com/office/drawing/2014/main" id="{E22EE9AC-9760-4B67-A4D7-6104BCC48E1C}"/>
                    </a:ext>
                  </a:extLst>
                </p:cNvPr>
                <p:cNvSpPr>
                  <a:spLocks noChangeArrowheads="1"/>
                </p:cNvSpPr>
                <p:nvPr/>
              </p:nvSpPr>
              <p:spPr bwMode="auto">
                <a:xfrm>
                  <a:off x="8416325" y="5050594"/>
                  <a:ext cx="204795" cy="215461"/>
                </a:xfrm>
                <a:custGeom>
                  <a:avLst/>
                  <a:gdLst>
                    <a:gd name="T0" fmla="*/ 55910 w 338"/>
                    <a:gd name="T1" fmla="*/ 159887 h 356"/>
                    <a:gd name="T2" fmla="*/ 55910 w 338"/>
                    <a:gd name="T3" fmla="*/ 159887 h 356"/>
                    <a:gd name="T4" fmla="*/ 44187 w 338"/>
                    <a:gd name="T5" fmla="*/ 151780 h 356"/>
                    <a:gd name="T6" fmla="*/ 4058 w 338"/>
                    <a:gd name="T7" fmla="*/ 99985 h 356"/>
                    <a:gd name="T8" fmla="*/ 8116 w 338"/>
                    <a:gd name="T9" fmla="*/ 80169 h 356"/>
                    <a:gd name="T10" fmla="*/ 27955 w 338"/>
                    <a:gd name="T11" fmla="*/ 80169 h 356"/>
                    <a:gd name="T12" fmla="*/ 55910 w 338"/>
                    <a:gd name="T13" fmla="*/ 116199 h 356"/>
                    <a:gd name="T14" fmla="*/ 119936 w 338"/>
                    <a:gd name="T15" fmla="*/ 12160 h 356"/>
                    <a:gd name="T16" fmla="*/ 143833 w 338"/>
                    <a:gd name="T17" fmla="*/ 4053 h 356"/>
                    <a:gd name="T18" fmla="*/ 147891 w 338"/>
                    <a:gd name="T19" fmla="*/ 27924 h 356"/>
                    <a:gd name="T20" fmla="*/ 72142 w 338"/>
                    <a:gd name="T21" fmla="*/ 151780 h 356"/>
                    <a:gd name="T22" fmla="*/ 55910 w 338"/>
                    <a:gd name="T23" fmla="*/ 159887 h 3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lumMod val="7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dirty="0"/>
                </a:p>
              </p:txBody>
            </p:sp>
          </p:grpSp>
        </p:grpSp>
        <p:sp>
          <p:nvSpPr>
            <p:cNvPr id="26" name="Rectangle 25">
              <a:extLst>
                <a:ext uri="{FF2B5EF4-FFF2-40B4-BE49-F238E27FC236}">
                  <a16:creationId xmlns:a16="http://schemas.microsoft.com/office/drawing/2014/main" id="{8630B932-9DFA-42A0-83BE-04543291E7F3}"/>
                </a:ext>
              </a:extLst>
            </p:cNvPr>
            <p:cNvSpPr/>
            <p:nvPr/>
          </p:nvSpPr>
          <p:spPr>
            <a:xfrm>
              <a:off x="5347411" y="1193946"/>
              <a:ext cx="1464632" cy="584775"/>
            </a:xfrm>
            <a:prstGeom prst="rect">
              <a:avLst/>
            </a:prstGeom>
          </p:spPr>
          <p:txBody>
            <a:bodyPr wrap="none">
              <a:spAutoFit/>
            </a:bodyPr>
            <a:lstStyle/>
            <a:p>
              <a:pPr lvl="0"/>
              <a:r>
                <a:rPr lang="en-IN" sz="3200" b="1" dirty="0">
                  <a:solidFill>
                    <a:srgbClr val="0F4C8B"/>
                  </a:solidFill>
                  <a:cs typeface="Segoe UI" panose="020B0502040204020203" pitchFamily="34" charset="0"/>
                </a:rPr>
                <a:t>MAYOR</a:t>
              </a:r>
            </a:p>
          </p:txBody>
        </p:sp>
      </p:grpSp>
      <p:sp>
        <p:nvSpPr>
          <p:cNvPr id="6" name="Rectangle 5">
            <a:extLst>
              <a:ext uri="{FF2B5EF4-FFF2-40B4-BE49-F238E27FC236}">
                <a16:creationId xmlns:a16="http://schemas.microsoft.com/office/drawing/2014/main" id="{C1764DC9-7CDC-4A12-8C07-DB2ADD3D50F3}"/>
              </a:ext>
            </a:extLst>
          </p:cNvPr>
          <p:cNvSpPr/>
          <p:nvPr/>
        </p:nvSpPr>
        <p:spPr>
          <a:xfrm>
            <a:off x="1" y="-19774"/>
            <a:ext cx="3791904"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176534" y="4516700"/>
            <a:ext cx="3528886" cy="1754326"/>
          </a:xfrm>
          <a:prstGeom prst="rect">
            <a:avLst/>
          </a:prstGeom>
        </p:spPr>
        <p:txBody>
          <a:bodyPr wrap="square">
            <a:spAutoFit/>
          </a:bodyPr>
          <a:lstStyle/>
          <a:p>
            <a:r>
              <a:rPr lang="en-US" sz="3600" b="1" dirty="0">
                <a:solidFill>
                  <a:srgbClr val="F15A2B"/>
                </a:solidFill>
                <a:latin typeface="+mn-lt"/>
              </a:rPr>
              <a:t>ROLES </a:t>
            </a:r>
          </a:p>
          <a:p>
            <a:r>
              <a:rPr lang="en-US" sz="3600" b="1" dirty="0">
                <a:solidFill>
                  <a:srgbClr val="F15A2B"/>
                </a:solidFill>
                <a:latin typeface="+mn-lt"/>
              </a:rPr>
              <a:t>AND </a:t>
            </a:r>
          </a:p>
          <a:p>
            <a:r>
              <a:rPr lang="en-US" sz="3600" b="1" dirty="0">
                <a:solidFill>
                  <a:srgbClr val="F15A2B"/>
                </a:solidFill>
                <a:latin typeface="+mn-lt"/>
              </a:rPr>
              <a:t>RESPONSIBILITES</a:t>
            </a:r>
          </a:p>
        </p:txBody>
      </p:sp>
      <p:sp>
        <p:nvSpPr>
          <p:cNvPr id="46" name="Rectangle 45">
            <a:extLst>
              <a:ext uri="{FF2B5EF4-FFF2-40B4-BE49-F238E27FC236}">
                <a16:creationId xmlns:a16="http://schemas.microsoft.com/office/drawing/2014/main" id="{8630B932-9DFA-42A0-83BE-04543291E7F3}"/>
              </a:ext>
            </a:extLst>
          </p:cNvPr>
          <p:cNvSpPr/>
          <p:nvPr/>
        </p:nvSpPr>
        <p:spPr>
          <a:xfrm>
            <a:off x="7659780" y="1942039"/>
            <a:ext cx="2009461" cy="584775"/>
          </a:xfrm>
          <a:prstGeom prst="rect">
            <a:avLst/>
          </a:prstGeom>
        </p:spPr>
        <p:txBody>
          <a:bodyPr wrap="none">
            <a:spAutoFit/>
          </a:bodyPr>
          <a:lstStyle/>
          <a:p>
            <a:pPr lvl="0"/>
            <a:r>
              <a:rPr lang="en-IN" sz="3200" b="1" dirty="0">
                <a:solidFill>
                  <a:srgbClr val="0F4C8B"/>
                </a:solidFill>
                <a:cs typeface="Segoe UI" panose="020B0502040204020203" pitchFamily="34" charset="0"/>
              </a:rPr>
              <a:t>CITY STAFF</a:t>
            </a:r>
          </a:p>
        </p:txBody>
      </p:sp>
      <p:sp>
        <p:nvSpPr>
          <p:cNvPr id="47" name="Rectangle 46">
            <a:extLst>
              <a:ext uri="{FF2B5EF4-FFF2-40B4-BE49-F238E27FC236}">
                <a16:creationId xmlns:a16="http://schemas.microsoft.com/office/drawing/2014/main" id="{8630B932-9DFA-42A0-83BE-04543291E7F3}"/>
              </a:ext>
            </a:extLst>
          </p:cNvPr>
          <p:cNvSpPr/>
          <p:nvPr/>
        </p:nvSpPr>
        <p:spPr>
          <a:xfrm>
            <a:off x="7631572" y="2746917"/>
            <a:ext cx="2552494" cy="584775"/>
          </a:xfrm>
          <a:prstGeom prst="rect">
            <a:avLst/>
          </a:prstGeom>
        </p:spPr>
        <p:txBody>
          <a:bodyPr wrap="none">
            <a:spAutoFit/>
          </a:bodyPr>
          <a:lstStyle/>
          <a:p>
            <a:pPr lvl="0"/>
            <a:r>
              <a:rPr lang="en-IN" sz="3200" b="1" dirty="0">
                <a:solidFill>
                  <a:srgbClr val="0F4C8B"/>
                </a:solidFill>
                <a:cs typeface="Segoe UI" panose="020B0502040204020203" pitchFamily="34" charset="0"/>
              </a:rPr>
              <a:t>CITY COUNCIL</a:t>
            </a:r>
          </a:p>
        </p:txBody>
      </p:sp>
      <p:sp>
        <p:nvSpPr>
          <p:cNvPr id="48" name="Rectangle 47">
            <a:extLst>
              <a:ext uri="{FF2B5EF4-FFF2-40B4-BE49-F238E27FC236}">
                <a16:creationId xmlns:a16="http://schemas.microsoft.com/office/drawing/2014/main" id="{8630B932-9DFA-42A0-83BE-04543291E7F3}"/>
              </a:ext>
            </a:extLst>
          </p:cNvPr>
          <p:cNvSpPr/>
          <p:nvPr/>
        </p:nvSpPr>
        <p:spPr>
          <a:xfrm>
            <a:off x="7652728" y="3551795"/>
            <a:ext cx="2068195" cy="584775"/>
          </a:xfrm>
          <a:prstGeom prst="rect">
            <a:avLst/>
          </a:prstGeom>
        </p:spPr>
        <p:txBody>
          <a:bodyPr wrap="none">
            <a:spAutoFit/>
          </a:bodyPr>
          <a:lstStyle/>
          <a:p>
            <a:pPr lvl="0"/>
            <a:r>
              <a:rPr lang="en-IN" sz="3200" b="1" dirty="0">
                <a:solidFill>
                  <a:srgbClr val="0F4C8B"/>
                </a:solidFill>
                <a:cs typeface="Segoe UI" panose="020B0502040204020203" pitchFamily="34" charset="0"/>
              </a:rPr>
              <a:t>CITY CLERK</a:t>
            </a:r>
          </a:p>
        </p:txBody>
      </p:sp>
      <p:sp>
        <p:nvSpPr>
          <p:cNvPr id="49" name="Rectangle 48">
            <a:extLst>
              <a:ext uri="{FF2B5EF4-FFF2-40B4-BE49-F238E27FC236}">
                <a16:creationId xmlns:a16="http://schemas.microsoft.com/office/drawing/2014/main" id="{8630B932-9DFA-42A0-83BE-04543291E7F3}"/>
              </a:ext>
            </a:extLst>
          </p:cNvPr>
          <p:cNvSpPr/>
          <p:nvPr/>
        </p:nvSpPr>
        <p:spPr>
          <a:xfrm>
            <a:off x="7652728" y="4371138"/>
            <a:ext cx="3080652" cy="1077218"/>
          </a:xfrm>
          <a:prstGeom prst="rect">
            <a:avLst/>
          </a:prstGeom>
        </p:spPr>
        <p:txBody>
          <a:bodyPr wrap="none">
            <a:spAutoFit/>
          </a:bodyPr>
          <a:lstStyle/>
          <a:p>
            <a:pPr lvl="0"/>
            <a:r>
              <a:rPr lang="en-IN" sz="3200" b="1" dirty="0">
                <a:solidFill>
                  <a:srgbClr val="0F4C8B"/>
                </a:solidFill>
                <a:cs typeface="Segoe UI" panose="020B0502040204020203" pitchFamily="34" charset="0"/>
              </a:rPr>
              <a:t>CITY MANAGER/</a:t>
            </a:r>
          </a:p>
          <a:p>
            <a:pPr lvl="0"/>
            <a:r>
              <a:rPr lang="en-IN" sz="3200" b="1" dirty="0">
                <a:solidFill>
                  <a:srgbClr val="0F4C8B"/>
                </a:solidFill>
                <a:cs typeface="Segoe UI" panose="020B0502040204020203" pitchFamily="34" charset="0"/>
              </a:rPr>
              <a:t>ADMINISTRATOR</a:t>
            </a:r>
          </a:p>
        </p:txBody>
      </p:sp>
      <p:sp>
        <p:nvSpPr>
          <p:cNvPr id="50" name="Oval 49">
            <a:extLst>
              <a:ext uri="{FF2B5EF4-FFF2-40B4-BE49-F238E27FC236}">
                <a16:creationId xmlns:a16="http://schemas.microsoft.com/office/drawing/2014/main" id="{84341C5F-8762-45E1-A8C1-FE56FA3F0BAB}"/>
              </a:ext>
            </a:extLst>
          </p:cNvPr>
          <p:cNvSpPr/>
          <p:nvPr/>
        </p:nvSpPr>
        <p:spPr>
          <a:xfrm>
            <a:off x="7253368" y="2102066"/>
            <a:ext cx="264722" cy="264722"/>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1" name="Freeform 33">
            <a:extLst>
              <a:ext uri="{FF2B5EF4-FFF2-40B4-BE49-F238E27FC236}">
                <a16:creationId xmlns:a16="http://schemas.microsoft.com/office/drawing/2014/main" id="{B92D8FB4-21AD-45E2-8AA6-B4EB153F328E}"/>
              </a:ext>
            </a:extLst>
          </p:cNvPr>
          <p:cNvSpPr>
            <a:spLocks noChangeArrowheads="1"/>
          </p:cNvSpPr>
          <p:nvPr/>
        </p:nvSpPr>
        <p:spPr bwMode="auto">
          <a:xfrm>
            <a:off x="7319320" y="2174692"/>
            <a:ext cx="107948" cy="113570"/>
          </a:xfrm>
          <a:custGeom>
            <a:avLst/>
            <a:gdLst>
              <a:gd name="T0" fmla="*/ 55910 w 338"/>
              <a:gd name="T1" fmla="*/ 159887 h 356"/>
              <a:gd name="T2" fmla="*/ 55910 w 338"/>
              <a:gd name="T3" fmla="*/ 159887 h 356"/>
              <a:gd name="T4" fmla="*/ 44187 w 338"/>
              <a:gd name="T5" fmla="*/ 151780 h 356"/>
              <a:gd name="T6" fmla="*/ 4058 w 338"/>
              <a:gd name="T7" fmla="*/ 99985 h 356"/>
              <a:gd name="T8" fmla="*/ 8116 w 338"/>
              <a:gd name="T9" fmla="*/ 80169 h 356"/>
              <a:gd name="T10" fmla="*/ 27955 w 338"/>
              <a:gd name="T11" fmla="*/ 80169 h 356"/>
              <a:gd name="T12" fmla="*/ 55910 w 338"/>
              <a:gd name="T13" fmla="*/ 116199 h 356"/>
              <a:gd name="T14" fmla="*/ 119936 w 338"/>
              <a:gd name="T15" fmla="*/ 12160 h 356"/>
              <a:gd name="T16" fmla="*/ 143833 w 338"/>
              <a:gd name="T17" fmla="*/ 4053 h 356"/>
              <a:gd name="T18" fmla="*/ 147891 w 338"/>
              <a:gd name="T19" fmla="*/ 27924 h 356"/>
              <a:gd name="T20" fmla="*/ 72142 w 338"/>
              <a:gd name="T21" fmla="*/ 151780 h 356"/>
              <a:gd name="T22" fmla="*/ 55910 w 338"/>
              <a:gd name="T23" fmla="*/ 159887 h 3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lumMod val="7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dirty="0"/>
          </a:p>
        </p:txBody>
      </p:sp>
    </p:spTree>
    <p:extLst>
      <p:ext uri="{BB962C8B-B14F-4D97-AF65-F5344CB8AC3E}">
        <p14:creationId xmlns:p14="http://schemas.microsoft.com/office/powerpoint/2010/main" val="4030319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838200" y="103441"/>
            <a:ext cx="11227516" cy="1200329"/>
          </a:xfrm>
          <a:prstGeom prst="rect">
            <a:avLst/>
          </a:prstGeom>
        </p:spPr>
        <p:txBody>
          <a:bodyPr wrap="square">
            <a:spAutoFit/>
          </a:bodyPr>
          <a:lstStyle/>
          <a:p>
            <a:pPr algn="r"/>
            <a:r>
              <a:rPr lang="en-US" sz="7200" b="1" dirty="0">
                <a:solidFill>
                  <a:srgbClr val="0F4C8B"/>
                </a:solidFill>
                <a:latin typeface="+mn-lt"/>
              </a:rPr>
              <a:t>MAYOR’S DUTIES</a:t>
            </a:r>
          </a:p>
        </p:txBody>
      </p:sp>
      <p:pic>
        <p:nvPicPr>
          <p:cNvPr id="47" name="Picture 46"/>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014046" y="1510499"/>
            <a:ext cx="1236785" cy="1250681"/>
          </a:xfrm>
          <a:prstGeom prst="rect">
            <a:avLst/>
          </a:prstGeom>
        </p:spPr>
      </p:pic>
      <p:sp>
        <p:nvSpPr>
          <p:cNvPr id="48" name="Rectangle 47"/>
          <p:cNvSpPr/>
          <p:nvPr/>
        </p:nvSpPr>
        <p:spPr>
          <a:xfrm>
            <a:off x="245933" y="2882552"/>
            <a:ext cx="3145220" cy="1077218"/>
          </a:xfrm>
          <a:prstGeom prst="rect">
            <a:avLst/>
          </a:prstGeom>
        </p:spPr>
        <p:txBody>
          <a:bodyPr wrap="none">
            <a:spAutoFit/>
          </a:bodyPr>
          <a:lstStyle/>
          <a:p>
            <a:pPr algn="ctr"/>
            <a:r>
              <a:rPr lang="en-US" sz="3200" b="1" dirty="0">
                <a:solidFill>
                  <a:srgbClr val="F15A2B"/>
                </a:solidFill>
              </a:rPr>
              <a:t>SUPERVISION OF </a:t>
            </a:r>
          </a:p>
          <a:p>
            <a:pPr algn="ctr"/>
            <a:r>
              <a:rPr lang="en-US" sz="3200" b="1" dirty="0">
                <a:solidFill>
                  <a:srgbClr val="F15A2B"/>
                </a:solidFill>
              </a:rPr>
              <a:t>CITY ACTIVITIES*</a:t>
            </a:r>
          </a:p>
        </p:txBody>
      </p:sp>
      <p:pic>
        <p:nvPicPr>
          <p:cNvPr id="49" name="Picture 48"/>
          <p:cNvPicPr>
            <a:picLocks noChangeAspect="1"/>
          </p:cNvPicPr>
          <p:nvPr/>
        </p:nvPicPr>
        <p:blipFill>
          <a:blip r:embed="rId3" cstate="print">
            <a:grayscl/>
            <a:extLst>
              <a:ext uri="{28A0092B-C50C-407E-A947-70E740481C1C}">
                <a14:useLocalDpi xmlns:a14="http://schemas.microsoft.com/office/drawing/2010/main" val="0"/>
              </a:ext>
            </a:extLst>
          </a:blip>
          <a:stretch>
            <a:fillRect/>
          </a:stretch>
        </p:blipFill>
        <p:spPr>
          <a:xfrm>
            <a:off x="5373818" y="1510500"/>
            <a:ext cx="1444364" cy="1444364"/>
          </a:xfrm>
          <a:prstGeom prst="rect">
            <a:avLst/>
          </a:prstGeom>
        </p:spPr>
      </p:pic>
      <p:sp>
        <p:nvSpPr>
          <p:cNvPr id="50" name="Rectangle 49"/>
          <p:cNvSpPr/>
          <p:nvPr/>
        </p:nvSpPr>
        <p:spPr>
          <a:xfrm>
            <a:off x="4049731" y="2954864"/>
            <a:ext cx="4250459" cy="1077218"/>
          </a:xfrm>
          <a:prstGeom prst="rect">
            <a:avLst/>
          </a:prstGeom>
        </p:spPr>
        <p:txBody>
          <a:bodyPr wrap="none">
            <a:spAutoFit/>
          </a:bodyPr>
          <a:lstStyle/>
          <a:p>
            <a:pPr algn="ctr"/>
            <a:r>
              <a:rPr lang="en-US" sz="3200" b="1" dirty="0">
                <a:solidFill>
                  <a:srgbClr val="F15A2B"/>
                </a:solidFill>
              </a:rPr>
              <a:t>LEGISLATION </a:t>
            </a:r>
          </a:p>
          <a:p>
            <a:pPr algn="ctr"/>
            <a:r>
              <a:rPr lang="en-US" sz="3200" b="1" dirty="0">
                <a:solidFill>
                  <a:srgbClr val="F15A2B"/>
                </a:solidFill>
              </a:rPr>
              <a:t>SIGN/VETO/NO ACTION</a:t>
            </a:r>
          </a:p>
        </p:txBody>
      </p:sp>
      <p:pic>
        <p:nvPicPr>
          <p:cNvPr id="51" name="Picture 50"/>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818543" y="4572846"/>
            <a:ext cx="1832296" cy="1179541"/>
          </a:xfrm>
          <a:prstGeom prst="rect">
            <a:avLst/>
          </a:prstGeom>
        </p:spPr>
      </p:pic>
      <p:sp>
        <p:nvSpPr>
          <p:cNvPr id="52" name="Rectangle 51"/>
          <p:cNvSpPr/>
          <p:nvPr/>
        </p:nvSpPr>
        <p:spPr>
          <a:xfrm>
            <a:off x="1181523" y="5911149"/>
            <a:ext cx="3361177" cy="584775"/>
          </a:xfrm>
          <a:prstGeom prst="rect">
            <a:avLst/>
          </a:prstGeom>
        </p:spPr>
        <p:txBody>
          <a:bodyPr wrap="none">
            <a:spAutoFit/>
          </a:bodyPr>
          <a:lstStyle/>
          <a:p>
            <a:r>
              <a:rPr lang="en-US" sz="3200" b="1" dirty="0">
                <a:solidFill>
                  <a:srgbClr val="F15A2B"/>
                </a:solidFill>
              </a:rPr>
              <a:t>INFORMAL DUTIES</a:t>
            </a:r>
          </a:p>
        </p:txBody>
      </p:sp>
      <p:pic>
        <p:nvPicPr>
          <p:cNvPr id="53" name="Picture 52"/>
          <p:cNvPicPr>
            <a:picLocks noChangeAspect="1"/>
          </p:cNvPicPr>
          <p:nvPr/>
        </p:nvPicPr>
        <p:blipFill rotWithShape="1">
          <a:blip r:embed="rId5" cstate="print">
            <a:duotone>
              <a:schemeClr val="accent3">
                <a:shade val="45000"/>
                <a:satMod val="135000"/>
              </a:schemeClr>
              <a:prstClr val="white"/>
            </a:duotone>
            <a:extLst>
              <a:ext uri="{28A0092B-C50C-407E-A947-70E740481C1C}">
                <a14:useLocalDpi xmlns:a14="http://schemas.microsoft.com/office/drawing/2010/main" val="0"/>
              </a:ext>
            </a:extLst>
          </a:blip>
          <a:srcRect b="1372"/>
          <a:stretch/>
        </p:blipFill>
        <p:spPr>
          <a:xfrm>
            <a:off x="8170987" y="4305594"/>
            <a:ext cx="1764322" cy="1222160"/>
          </a:xfrm>
          <a:prstGeom prst="rect">
            <a:avLst/>
          </a:prstGeom>
        </p:spPr>
      </p:pic>
      <p:sp>
        <p:nvSpPr>
          <p:cNvPr id="54" name="Rectangle 53"/>
          <p:cNvSpPr/>
          <p:nvPr/>
        </p:nvSpPr>
        <p:spPr>
          <a:xfrm>
            <a:off x="6302199" y="5752387"/>
            <a:ext cx="5501898" cy="1077218"/>
          </a:xfrm>
          <a:prstGeom prst="rect">
            <a:avLst/>
          </a:prstGeom>
        </p:spPr>
        <p:txBody>
          <a:bodyPr wrap="square">
            <a:spAutoFit/>
          </a:bodyPr>
          <a:lstStyle/>
          <a:p>
            <a:pPr algn="ctr"/>
            <a:r>
              <a:rPr lang="en-US" sz="3200" b="1" dirty="0">
                <a:solidFill>
                  <a:srgbClr val="F15A2B"/>
                </a:solidFill>
              </a:rPr>
              <a:t>PRESIDING OFFICER AT </a:t>
            </a:r>
          </a:p>
          <a:p>
            <a:pPr algn="ctr"/>
            <a:r>
              <a:rPr lang="en-US" sz="3200" b="1" dirty="0">
                <a:solidFill>
                  <a:srgbClr val="F15A2B"/>
                </a:solidFill>
              </a:rPr>
              <a:t>COUNCIL MEETINGS</a:t>
            </a:r>
          </a:p>
        </p:txBody>
      </p:sp>
      <p:sp>
        <p:nvSpPr>
          <p:cNvPr id="55" name="Rectangle 54"/>
          <p:cNvSpPr/>
          <p:nvPr/>
        </p:nvSpPr>
        <p:spPr>
          <a:xfrm>
            <a:off x="8829564" y="2989469"/>
            <a:ext cx="3161058" cy="1077218"/>
          </a:xfrm>
          <a:prstGeom prst="rect">
            <a:avLst/>
          </a:prstGeom>
        </p:spPr>
        <p:txBody>
          <a:bodyPr wrap="none">
            <a:spAutoFit/>
          </a:bodyPr>
          <a:lstStyle/>
          <a:p>
            <a:pPr algn="ctr"/>
            <a:r>
              <a:rPr lang="en-US" sz="3200" b="1" dirty="0">
                <a:solidFill>
                  <a:srgbClr val="F15A2B"/>
                </a:solidFill>
              </a:rPr>
              <a:t>CERTAIN </a:t>
            </a:r>
          </a:p>
          <a:p>
            <a:pPr algn="ctr"/>
            <a:r>
              <a:rPr lang="en-US" sz="3200" b="1" dirty="0">
                <a:solidFill>
                  <a:srgbClr val="F15A2B"/>
                </a:solidFill>
              </a:rPr>
              <a:t>APPOINTMENTS*</a:t>
            </a:r>
          </a:p>
        </p:txBody>
      </p:sp>
      <p:pic>
        <p:nvPicPr>
          <p:cNvPr id="56" name="Picture 55"/>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701240" y="1400340"/>
            <a:ext cx="1417705" cy="1417705"/>
          </a:xfrm>
          <a:prstGeom prst="rect">
            <a:avLst/>
          </a:prstGeom>
        </p:spPr>
      </p:pic>
      <p:cxnSp>
        <p:nvCxnSpPr>
          <p:cNvPr id="59" name="Straight Connector 58"/>
          <p:cNvCxnSpPr/>
          <p:nvPr/>
        </p:nvCxnSpPr>
        <p:spPr>
          <a:xfrm>
            <a:off x="3727938" y="1400340"/>
            <a:ext cx="0" cy="2559430"/>
          </a:xfrm>
          <a:prstGeom prst="line">
            <a:avLst/>
          </a:prstGeom>
          <a:ln>
            <a:solidFill>
              <a:srgbClr val="0F4C8B"/>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8540261" y="1400340"/>
            <a:ext cx="0" cy="2559430"/>
          </a:xfrm>
          <a:prstGeom prst="line">
            <a:avLst/>
          </a:prstGeom>
          <a:ln>
            <a:solidFill>
              <a:srgbClr val="0F4C8B"/>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6096000" y="4248039"/>
            <a:ext cx="0" cy="2559430"/>
          </a:xfrm>
          <a:prstGeom prst="line">
            <a:avLst/>
          </a:prstGeom>
          <a:ln>
            <a:solidFill>
              <a:srgbClr val="0F4C8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9646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103441"/>
            <a:ext cx="11227516" cy="1200329"/>
          </a:xfrm>
          <a:prstGeom prst="rect">
            <a:avLst/>
          </a:prstGeom>
        </p:spPr>
        <p:txBody>
          <a:bodyPr wrap="square">
            <a:spAutoFit/>
          </a:bodyPr>
          <a:lstStyle/>
          <a:p>
            <a:pPr algn="r"/>
            <a:r>
              <a:rPr lang="en-US" sz="7200" b="1" dirty="0">
                <a:solidFill>
                  <a:srgbClr val="0F4C8B"/>
                </a:solidFill>
                <a:latin typeface="+mn-lt"/>
              </a:rPr>
              <a:t>CITY COUNCIL DUTIES</a:t>
            </a:r>
          </a:p>
        </p:txBody>
      </p:sp>
      <p:sp>
        <p:nvSpPr>
          <p:cNvPr id="7" name="Rectangle 6"/>
          <p:cNvSpPr/>
          <p:nvPr/>
        </p:nvSpPr>
        <p:spPr>
          <a:xfrm>
            <a:off x="7396893" y="3570540"/>
            <a:ext cx="3376629" cy="646331"/>
          </a:xfrm>
          <a:prstGeom prst="rect">
            <a:avLst/>
          </a:prstGeom>
        </p:spPr>
        <p:txBody>
          <a:bodyPr wrap="square">
            <a:spAutoFit/>
          </a:bodyPr>
          <a:lstStyle/>
          <a:p>
            <a:pPr algn="ctr"/>
            <a:r>
              <a:rPr lang="en-US" sz="3600" b="1" dirty="0">
                <a:solidFill>
                  <a:srgbClr val="0F4C8B"/>
                </a:solidFill>
              </a:rPr>
              <a:t>ORDINANCES</a:t>
            </a:r>
          </a:p>
        </p:txBody>
      </p:sp>
      <p:sp>
        <p:nvSpPr>
          <p:cNvPr id="8" name="Rectangle 7"/>
          <p:cNvSpPr/>
          <p:nvPr/>
        </p:nvSpPr>
        <p:spPr>
          <a:xfrm>
            <a:off x="7583048" y="4484598"/>
            <a:ext cx="2980429" cy="646331"/>
          </a:xfrm>
          <a:prstGeom prst="rect">
            <a:avLst/>
          </a:prstGeom>
        </p:spPr>
        <p:txBody>
          <a:bodyPr wrap="square">
            <a:spAutoFit/>
          </a:bodyPr>
          <a:lstStyle/>
          <a:p>
            <a:pPr algn="ctr"/>
            <a:r>
              <a:rPr lang="en-US" sz="3600" b="1" dirty="0">
                <a:solidFill>
                  <a:srgbClr val="0F4C8B"/>
                </a:solidFill>
              </a:rPr>
              <a:t>RESOLUTIONS</a:t>
            </a:r>
          </a:p>
        </p:txBody>
      </p:sp>
      <p:sp>
        <p:nvSpPr>
          <p:cNvPr id="9" name="Rectangle 8"/>
          <p:cNvSpPr/>
          <p:nvPr/>
        </p:nvSpPr>
        <p:spPr>
          <a:xfrm>
            <a:off x="7351163" y="5398656"/>
            <a:ext cx="2684600" cy="646331"/>
          </a:xfrm>
          <a:prstGeom prst="rect">
            <a:avLst/>
          </a:prstGeom>
        </p:spPr>
        <p:txBody>
          <a:bodyPr wrap="square">
            <a:spAutoFit/>
          </a:bodyPr>
          <a:lstStyle/>
          <a:p>
            <a:pPr algn="ctr"/>
            <a:r>
              <a:rPr lang="en-US" sz="3600" b="1" dirty="0">
                <a:solidFill>
                  <a:srgbClr val="0F4C8B"/>
                </a:solidFill>
              </a:rPr>
              <a:t>MOTIONS</a:t>
            </a:r>
            <a:endParaRPr lang="en-US" sz="3200" b="1" dirty="0">
              <a:solidFill>
                <a:srgbClr val="0F4C8B"/>
              </a:solidFill>
            </a:endParaRPr>
          </a:p>
        </p:txBody>
      </p:sp>
      <p:sp>
        <p:nvSpPr>
          <p:cNvPr id="40" name="Rectangle 39"/>
          <p:cNvSpPr/>
          <p:nvPr/>
        </p:nvSpPr>
        <p:spPr>
          <a:xfrm>
            <a:off x="1360796" y="1522173"/>
            <a:ext cx="10133695" cy="646331"/>
          </a:xfrm>
          <a:prstGeom prst="rect">
            <a:avLst/>
          </a:prstGeom>
        </p:spPr>
        <p:txBody>
          <a:bodyPr wrap="square">
            <a:spAutoFit/>
          </a:bodyPr>
          <a:lstStyle/>
          <a:p>
            <a:pPr marL="0" lvl="1" indent="0" algn="ctr">
              <a:buNone/>
            </a:pPr>
            <a:r>
              <a:rPr lang="en-US" sz="3600" b="1" dirty="0">
                <a:solidFill>
                  <a:srgbClr val="98A64F"/>
                </a:solidFill>
              </a:rPr>
              <a:t>DECISION-MAKING ON DIRECTION AND RESOURCES</a:t>
            </a:r>
          </a:p>
        </p:txBody>
      </p:sp>
      <p:grpSp>
        <p:nvGrpSpPr>
          <p:cNvPr id="42" name="Group 41">
            <a:extLst>
              <a:ext uri="{FF2B5EF4-FFF2-40B4-BE49-F238E27FC236}">
                <a16:creationId xmlns:a16="http://schemas.microsoft.com/office/drawing/2014/main" id="{6E9C3074-548C-48CF-A8ED-6D71B41F83B9}"/>
              </a:ext>
            </a:extLst>
          </p:cNvPr>
          <p:cNvGrpSpPr/>
          <p:nvPr/>
        </p:nvGrpSpPr>
        <p:grpSpPr>
          <a:xfrm>
            <a:off x="838200" y="1339535"/>
            <a:ext cx="539404" cy="784588"/>
            <a:chOff x="8643209" y="3548322"/>
            <a:chExt cx="375845" cy="546684"/>
          </a:xfrm>
          <a:solidFill>
            <a:srgbClr val="F15A2B"/>
          </a:solidFill>
        </p:grpSpPr>
        <p:sp>
          <p:nvSpPr>
            <p:cNvPr id="43" name="Freeform 367">
              <a:extLst>
                <a:ext uri="{FF2B5EF4-FFF2-40B4-BE49-F238E27FC236}">
                  <a16:creationId xmlns:a16="http://schemas.microsoft.com/office/drawing/2014/main" id="{E99EBCD3-6F1E-45C9-A11F-200E16561A41}"/>
                </a:ext>
              </a:extLst>
            </p:cNvPr>
            <p:cNvSpPr>
              <a:spLocks noEditPoints="1"/>
            </p:cNvSpPr>
            <p:nvPr/>
          </p:nvSpPr>
          <p:spPr bwMode="auto">
            <a:xfrm>
              <a:off x="8643209" y="3548322"/>
              <a:ext cx="375845" cy="392929"/>
            </a:xfrm>
            <a:custGeom>
              <a:avLst/>
              <a:gdLst>
                <a:gd name="T0" fmla="*/ 136 w 176"/>
                <a:gd name="T1" fmla="*/ 184 h 184"/>
                <a:gd name="T2" fmla="*/ 40 w 176"/>
                <a:gd name="T3" fmla="*/ 184 h 184"/>
                <a:gd name="T4" fmla="*/ 40 w 176"/>
                <a:gd name="T5" fmla="*/ 162 h 184"/>
                <a:gd name="T6" fmla="*/ 0 w 176"/>
                <a:gd name="T7" fmla="*/ 88 h 184"/>
                <a:gd name="T8" fmla="*/ 88 w 176"/>
                <a:gd name="T9" fmla="*/ 0 h 184"/>
                <a:gd name="T10" fmla="*/ 176 w 176"/>
                <a:gd name="T11" fmla="*/ 88 h 184"/>
                <a:gd name="T12" fmla="*/ 136 w 176"/>
                <a:gd name="T13" fmla="*/ 161 h 184"/>
                <a:gd name="T14" fmla="*/ 136 w 176"/>
                <a:gd name="T15" fmla="*/ 184 h 184"/>
                <a:gd name="T16" fmla="*/ 48 w 176"/>
                <a:gd name="T17" fmla="*/ 176 h 184"/>
                <a:gd name="T18" fmla="*/ 128 w 176"/>
                <a:gd name="T19" fmla="*/ 176 h 184"/>
                <a:gd name="T20" fmla="*/ 128 w 176"/>
                <a:gd name="T21" fmla="*/ 157 h 184"/>
                <a:gd name="T22" fmla="*/ 130 w 176"/>
                <a:gd name="T23" fmla="*/ 156 h 184"/>
                <a:gd name="T24" fmla="*/ 168 w 176"/>
                <a:gd name="T25" fmla="*/ 88 h 184"/>
                <a:gd name="T26" fmla="*/ 88 w 176"/>
                <a:gd name="T27" fmla="*/ 8 h 184"/>
                <a:gd name="T28" fmla="*/ 8 w 176"/>
                <a:gd name="T29" fmla="*/ 88 h 184"/>
                <a:gd name="T30" fmla="*/ 46 w 176"/>
                <a:gd name="T31" fmla="*/ 156 h 184"/>
                <a:gd name="T32" fmla="*/ 48 w 176"/>
                <a:gd name="T33" fmla="*/ 157 h 184"/>
                <a:gd name="T34" fmla="*/ 48 w 176"/>
                <a:gd name="T35" fmla="*/ 17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6" h="184">
                  <a:moveTo>
                    <a:pt x="136" y="184"/>
                  </a:moveTo>
                  <a:cubicBezTo>
                    <a:pt x="40" y="184"/>
                    <a:pt x="40" y="184"/>
                    <a:pt x="40" y="184"/>
                  </a:cubicBezTo>
                  <a:cubicBezTo>
                    <a:pt x="40" y="162"/>
                    <a:pt x="40" y="162"/>
                    <a:pt x="40" y="162"/>
                  </a:cubicBezTo>
                  <a:cubicBezTo>
                    <a:pt x="15" y="146"/>
                    <a:pt x="0" y="117"/>
                    <a:pt x="0" y="88"/>
                  </a:cubicBezTo>
                  <a:cubicBezTo>
                    <a:pt x="0" y="39"/>
                    <a:pt x="39" y="0"/>
                    <a:pt x="88" y="0"/>
                  </a:cubicBezTo>
                  <a:cubicBezTo>
                    <a:pt x="137" y="0"/>
                    <a:pt x="176" y="39"/>
                    <a:pt x="176" y="88"/>
                  </a:cubicBezTo>
                  <a:cubicBezTo>
                    <a:pt x="176" y="118"/>
                    <a:pt x="161" y="145"/>
                    <a:pt x="136" y="161"/>
                  </a:cubicBezTo>
                  <a:lnTo>
                    <a:pt x="136" y="184"/>
                  </a:lnTo>
                  <a:close/>
                  <a:moveTo>
                    <a:pt x="48" y="176"/>
                  </a:moveTo>
                  <a:cubicBezTo>
                    <a:pt x="128" y="176"/>
                    <a:pt x="128" y="176"/>
                    <a:pt x="128" y="176"/>
                  </a:cubicBezTo>
                  <a:cubicBezTo>
                    <a:pt x="128" y="157"/>
                    <a:pt x="128" y="157"/>
                    <a:pt x="128" y="157"/>
                  </a:cubicBezTo>
                  <a:cubicBezTo>
                    <a:pt x="130" y="156"/>
                    <a:pt x="130" y="156"/>
                    <a:pt x="130" y="156"/>
                  </a:cubicBezTo>
                  <a:cubicBezTo>
                    <a:pt x="154" y="141"/>
                    <a:pt x="168" y="116"/>
                    <a:pt x="168" y="88"/>
                  </a:cubicBezTo>
                  <a:cubicBezTo>
                    <a:pt x="168" y="44"/>
                    <a:pt x="132" y="8"/>
                    <a:pt x="88" y="8"/>
                  </a:cubicBezTo>
                  <a:cubicBezTo>
                    <a:pt x="44" y="8"/>
                    <a:pt x="8" y="44"/>
                    <a:pt x="8" y="88"/>
                  </a:cubicBezTo>
                  <a:cubicBezTo>
                    <a:pt x="8" y="115"/>
                    <a:pt x="23" y="142"/>
                    <a:pt x="46" y="156"/>
                  </a:cubicBezTo>
                  <a:cubicBezTo>
                    <a:pt x="48" y="157"/>
                    <a:pt x="48" y="157"/>
                    <a:pt x="48" y="157"/>
                  </a:cubicBezTo>
                  <a:lnTo>
                    <a:pt x="48" y="176"/>
                  </a:lnTo>
                  <a:close/>
                </a:path>
              </a:pathLst>
            </a:custGeom>
            <a:grpFill/>
            <a:ln w="9525">
              <a:solidFill>
                <a:srgbClr val="F15A2B"/>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 name="Freeform 368">
              <a:extLst>
                <a:ext uri="{FF2B5EF4-FFF2-40B4-BE49-F238E27FC236}">
                  <a16:creationId xmlns:a16="http://schemas.microsoft.com/office/drawing/2014/main" id="{B8E64328-93D7-4231-A700-0E6ED0626008}"/>
                </a:ext>
              </a:extLst>
            </p:cNvPr>
            <p:cNvSpPr>
              <a:spLocks/>
            </p:cNvSpPr>
            <p:nvPr/>
          </p:nvSpPr>
          <p:spPr bwMode="auto">
            <a:xfrm>
              <a:off x="8762796" y="3760162"/>
              <a:ext cx="44418" cy="170839"/>
            </a:xfrm>
            <a:custGeom>
              <a:avLst/>
              <a:gdLst>
                <a:gd name="T0" fmla="*/ 8 w 13"/>
                <a:gd name="T1" fmla="*/ 50 h 50"/>
                <a:gd name="T2" fmla="*/ 0 w 13"/>
                <a:gd name="T3" fmla="*/ 0 h 50"/>
                <a:gd name="T4" fmla="*/ 5 w 13"/>
                <a:gd name="T5" fmla="*/ 0 h 50"/>
                <a:gd name="T6" fmla="*/ 13 w 13"/>
                <a:gd name="T7" fmla="*/ 50 h 50"/>
                <a:gd name="T8" fmla="*/ 8 w 13"/>
                <a:gd name="T9" fmla="*/ 50 h 50"/>
              </a:gdLst>
              <a:ahLst/>
              <a:cxnLst>
                <a:cxn ang="0">
                  <a:pos x="T0" y="T1"/>
                </a:cxn>
                <a:cxn ang="0">
                  <a:pos x="T2" y="T3"/>
                </a:cxn>
                <a:cxn ang="0">
                  <a:pos x="T4" y="T5"/>
                </a:cxn>
                <a:cxn ang="0">
                  <a:pos x="T6" y="T7"/>
                </a:cxn>
                <a:cxn ang="0">
                  <a:pos x="T8" y="T9"/>
                </a:cxn>
              </a:cxnLst>
              <a:rect l="0" t="0" r="r" b="b"/>
              <a:pathLst>
                <a:path w="13" h="50">
                  <a:moveTo>
                    <a:pt x="8" y="50"/>
                  </a:moveTo>
                  <a:lnTo>
                    <a:pt x="0" y="0"/>
                  </a:lnTo>
                  <a:lnTo>
                    <a:pt x="5" y="0"/>
                  </a:lnTo>
                  <a:lnTo>
                    <a:pt x="13" y="50"/>
                  </a:lnTo>
                  <a:lnTo>
                    <a:pt x="8" y="50"/>
                  </a:lnTo>
                  <a:close/>
                </a:path>
              </a:pathLst>
            </a:custGeom>
            <a:grpFill/>
            <a:ln w="9525">
              <a:solidFill>
                <a:srgbClr val="F15A2B"/>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369">
              <a:extLst>
                <a:ext uri="{FF2B5EF4-FFF2-40B4-BE49-F238E27FC236}">
                  <a16:creationId xmlns:a16="http://schemas.microsoft.com/office/drawing/2014/main" id="{DC8DAF1C-AB14-4609-B231-02AE64635115}"/>
                </a:ext>
              </a:extLst>
            </p:cNvPr>
            <p:cNvSpPr>
              <a:spLocks/>
            </p:cNvSpPr>
            <p:nvPr/>
          </p:nvSpPr>
          <p:spPr bwMode="auto">
            <a:xfrm>
              <a:off x="8858466" y="3760162"/>
              <a:ext cx="41001" cy="170839"/>
            </a:xfrm>
            <a:custGeom>
              <a:avLst/>
              <a:gdLst>
                <a:gd name="T0" fmla="*/ 5 w 12"/>
                <a:gd name="T1" fmla="*/ 50 h 50"/>
                <a:gd name="T2" fmla="*/ 0 w 12"/>
                <a:gd name="T3" fmla="*/ 50 h 50"/>
                <a:gd name="T4" fmla="*/ 7 w 12"/>
                <a:gd name="T5" fmla="*/ 0 h 50"/>
                <a:gd name="T6" fmla="*/ 12 w 12"/>
                <a:gd name="T7" fmla="*/ 0 h 50"/>
                <a:gd name="T8" fmla="*/ 5 w 12"/>
                <a:gd name="T9" fmla="*/ 50 h 50"/>
              </a:gdLst>
              <a:ahLst/>
              <a:cxnLst>
                <a:cxn ang="0">
                  <a:pos x="T0" y="T1"/>
                </a:cxn>
                <a:cxn ang="0">
                  <a:pos x="T2" y="T3"/>
                </a:cxn>
                <a:cxn ang="0">
                  <a:pos x="T4" y="T5"/>
                </a:cxn>
                <a:cxn ang="0">
                  <a:pos x="T6" y="T7"/>
                </a:cxn>
                <a:cxn ang="0">
                  <a:pos x="T8" y="T9"/>
                </a:cxn>
              </a:cxnLst>
              <a:rect l="0" t="0" r="r" b="b"/>
              <a:pathLst>
                <a:path w="12" h="50">
                  <a:moveTo>
                    <a:pt x="5" y="50"/>
                  </a:moveTo>
                  <a:lnTo>
                    <a:pt x="0" y="50"/>
                  </a:lnTo>
                  <a:lnTo>
                    <a:pt x="7" y="0"/>
                  </a:lnTo>
                  <a:lnTo>
                    <a:pt x="12" y="0"/>
                  </a:lnTo>
                  <a:lnTo>
                    <a:pt x="5" y="50"/>
                  </a:lnTo>
                  <a:close/>
                </a:path>
              </a:pathLst>
            </a:custGeom>
            <a:grpFill/>
            <a:ln w="9525">
              <a:solidFill>
                <a:srgbClr val="F15A2B"/>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 name="Freeform 370">
              <a:extLst>
                <a:ext uri="{FF2B5EF4-FFF2-40B4-BE49-F238E27FC236}">
                  <a16:creationId xmlns:a16="http://schemas.microsoft.com/office/drawing/2014/main" id="{FF0A39E0-642C-4D50-BAF6-10E8E721CAD7}"/>
                </a:ext>
              </a:extLst>
            </p:cNvPr>
            <p:cNvSpPr>
              <a:spLocks/>
            </p:cNvSpPr>
            <p:nvPr/>
          </p:nvSpPr>
          <p:spPr bwMode="auto">
            <a:xfrm>
              <a:off x="8769629" y="3756746"/>
              <a:ext cx="126421" cy="47835"/>
            </a:xfrm>
            <a:custGeom>
              <a:avLst/>
              <a:gdLst>
                <a:gd name="T0" fmla="*/ 26 w 37"/>
                <a:gd name="T1" fmla="*/ 14 h 14"/>
                <a:gd name="T2" fmla="*/ 18 w 37"/>
                <a:gd name="T3" fmla="*/ 7 h 14"/>
                <a:gd name="T4" fmla="*/ 11 w 37"/>
                <a:gd name="T5" fmla="*/ 14 h 14"/>
                <a:gd name="T6" fmla="*/ 0 w 37"/>
                <a:gd name="T7" fmla="*/ 6 h 14"/>
                <a:gd name="T8" fmla="*/ 2 w 37"/>
                <a:gd name="T9" fmla="*/ 1 h 14"/>
                <a:gd name="T10" fmla="*/ 11 w 37"/>
                <a:gd name="T11" fmla="*/ 7 h 14"/>
                <a:gd name="T12" fmla="*/ 18 w 37"/>
                <a:gd name="T13" fmla="*/ 0 h 14"/>
                <a:gd name="T14" fmla="*/ 26 w 37"/>
                <a:gd name="T15" fmla="*/ 7 h 14"/>
                <a:gd name="T16" fmla="*/ 35 w 37"/>
                <a:gd name="T17" fmla="*/ 1 h 14"/>
                <a:gd name="T18" fmla="*/ 37 w 37"/>
                <a:gd name="T19" fmla="*/ 6 h 14"/>
                <a:gd name="T20" fmla="*/ 26 w 37"/>
                <a:gd name="T21"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14">
                  <a:moveTo>
                    <a:pt x="26" y="14"/>
                  </a:moveTo>
                  <a:lnTo>
                    <a:pt x="18" y="7"/>
                  </a:lnTo>
                  <a:lnTo>
                    <a:pt x="11" y="14"/>
                  </a:lnTo>
                  <a:lnTo>
                    <a:pt x="0" y="6"/>
                  </a:lnTo>
                  <a:lnTo>
                    <a:pt x="2" y="1"/>
                  </a:lnTo>
                  <a:lnTo>
                    <a:pt x="11" y="7"/>
                  </a:lnTo>
                  <a:lnTo>
                    <a:pt x="18" y="0"/>
                  </a:lnTo>
                  <a:lnTo>
                    <a:pt x="26" y="7"/>
                  </a:lnTo>
                  <a:lnTo>
                    <a:pt x="35" y="1"/>
                  </a:lnTo>
                  <a:lnTo>
                    <a:pt x="37" y="6"/>
                  </a:lnTo>
                  <a:lnTo>
                    <a:pt x="26" y="14"/>
                  </a:lnTo>
                  <a:close/>
                </a:path>
              </a:pathLst>
            </a:custGeom>
            <a:grpFill/>
            <a:ln w="9525">
              <a:solidFill>
                <a:srgbClr val="F15A2B"/>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 name="Freeform 371">
              <a:extLst>
                <a:ext uri="{FF2B5EF4-FFF2-40B4-BE49-F238E27FC236}">
                  <a16:creationId xmlns:a16="http://schemas.microsoft.com/office/drawing/2014/main" id="{00F38B48-CEAF-4A97-88B6-5D65DA1F976C}"/>
                </a:ext>
              </a:extLst>
            </p:cNvPr>
            <p:cNvSpPr>
              <a:spLocks noEditPoints="1"/>
            </p:cNvSpPr>
            <p:nvPr/>
          </p:nvSpPr>
          <p:spPr bwMode="auto">
            <a:xfrm>
              <a:off x="8728629" y="3924168"/>
              <a:ext cx="205006" cy="68335"/>
            </a:xfrm>
            <a:custGeom>
              <a:avLst/>
              <a:gdLst>
                <a:gd name="T0" fmla="*/ 60 w 60"/>
                <a:gd name="T1" fmla="*/ 20 h 20"/>
                <a:gd name="T2" fmla="*/ 0 w 60"/>
                <a:gd name="T3" fmla="*/ 20 h 20"/>
                <a:gd name="T4" fmla="*/ 0 w 60"/>
                <a:gd name="T5" fmla="*/ 0 h 20"/>
                <a:gd name="T6" fmla="*/ 60 w 60"/>
                <a:gd name="T7" fmla="*/ 0 h 20"/>
                <a:gd name="T8" fmla="*/ 60 w 60"/>
                <a:gd name="T9" fmla="*/ 20 h 20"/>
                <a:gd name="T10" fmla="*/ 5 w 60"/>
                <a:gd name="T11" fmla="*/ 15 h 20"/>
                <a:gd name="T12" fmla="*/ 55 w 60"/>
                <a:gd name="T13" fmla="*/ 15 h 20"/>
                <a:gd name="T14" fmla="*/ 55 w 60"/>
                <a:gd name="T15" fmla="*/ 5 h 20"/>
                <a:gd name="T16" fmla="*/ 5 w 60"/>
                <a:gd name="T17" fmla="*/ 5 h 20"/>
                <a:gd name="T18" fmla="*/ 5 w 60"/>
                <a:gd name="T19"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20">
                  <a:moveTo>
                    <a:pt x="60" y="20"/>
                  </a:moveTo>
                  <a:lnTo>
                    <a:pt x="0" y="20"/>
                  </a:lnTo>
                  <a:lnTo>
                    <a:pt x="0" y="0"/>
                  </a:lnTo>
                  <a:lnTo>
                    <a:pt x="60" y="0"/>
                  </a:lnTo>
                  <a:lnTo>
                    <a:pt x="60" y="20"/>
                  </a:lnTo>
                  <a:close/>
                  <a:moveTo>
                    <a:pt x="5" y="15"/>
                  </a:moveTo>
                  <a:lnTo>
                    <a:pt x="55" y="15"/>
                  </a:lnTo>
                  <a:lnTo>
                    <a:pt x="55" y="5"/>
                  </a:lnTo>
                  <a:lnTo>
                    <a:pt x="5" y="5"/>
                  </a:lnTo>
                  <a:lnTo>
                    <a:pt x="5" y="15"/>
                  </a:lnTo>
                  <a:close/>
                </a:path>
              </a:pathLst>
            </a:custGeom>
            <a:grpFill/>
            <a:ln w="9525">
              <a:solidFill>
                <a:srgbClr val="F15A2B"/>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Freeform 372">
              <a:extLst>
                <a:ext uri="{FF2B5EF4-FFF2-40B4-BE49-F238E27FC236}">
                  <a16:creationId xmlns:a16="http://schemas.microsoft.com/office/drawing/2014/main" id="{8D133BAC-E60F-4AEC-AD0C-04A98833B5A9}"/>
                </a:ext>
              </a:extLst>
            </p:cNvPr>
            <p:cNvSpPr>
              <a:spLocks noEditPoints="1"/>
            </p:cNvSpPr>
            <p:nvPr/>
          </p:nvSpPr>
          <p:spPr bwMode="auto">
            <a:xfrm>
              <a:off x="8745712" y="3975420"/>
              <a:ext cx="170839" cy="68335"/>
            </a:xfrm>
            <a:custGeom>
              <a:avLst/>
              <a:gdLst>
                <a:gd name="T0" fmla="*/ 50 w 50"/>
                <a:gd name="T1" fmla="*/ 20 h 20"/>
                <a:gd name="T2" fmla="*/ 0 w 50"/>
                <a:gd name="T3" fmla="*/ 20 h 20"/>
                <a:gd name="T4" fmla="*/ 0 w 50"/>
                <a:gd name="T5" fmla="*/ 0 h 20"/>
                <a:gd name="T6" fmla="*/ 50 w 50"/>
                <a:gd name="T7" fmla="*/ 0 h 20"/>
                <a:gd name="T8" fmla="*/ 50 w 50"/>
                <a:gd name="T9" fmla="*/ 20 h 20"/>
                <a:gd name="T10" fmla="*/ 5 w 50"/>
                <a:gd name="T11" fmla="*/ 15 h 20"/>
                <a:gd name="T12" fmla="*/ 45 w 50"/>
                <a:gd name="T13" fmla="*/ 15 h 20"/>
                <a:gd name="T14" fmla="*/ 45 w 50"/>
                <a:gd name="T15" fmla="*/ 5 h 20"/>
                <a:gd name="T16" fmla="*/ 5 w 50"/>
                <a:gd name="T17" fmla="*/ 5 h 20"/>
                <a:gd name="T18" fmla="*/ 5 w 50"/>
                <a:gd name="T19"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20">
                  <a:moveTo>
                    <a:pt x="50" y="20"/>
                  </a:moveTo>
                  <a:lnTo>
                    <a:pt x="0" y="20"/>
                  </a:lnTo>
                  <a:lnTo>
                    <a:pt x="0" y="0"/>
                  </a:lnTo>
                  <a:lnTo>
                    <a:pt x="50" y="0"/>
                  </a:lnTo>
                  <a:lnTo>
                    <a:pt x="50" y="20"/>
                  </a:lnTo>
                  <a:close/>
                  <a:moveTo>
                    <a:pt x="5" y="15"/>
                  </a:moveTo>
                  <a:lnTo>
                    <a:pt x="45" y="15"/>
                  </a:lnTo>
                  <a:lnTo>
                    <a:pt x="45" y="5"/>
                  </a:lnTo>
                  <a:lnTo>
                    <a:pt x="5" y="5"/>
                  </a:lnTo>
                  <a:lnTo>
                    <a:pt x="5" y="15"/>
                  </a:lnTo>
                  <a:close/>
                </a:path>
              </a:pathLst>
            </a:custGeom>
            <a:grpFill/>
            <a:ln w="9525">
              <a:solidFill>
                <a:srgbClr val="F15A2B"/>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373">
              <a:extLst>
                <a:ext uri="{FF2B5EF4-FFF2-40B4-BE49-F238E27FC236}">
                  <a16:creationId xmlns:a16="http://schemas.microsoft.com/office/drawing/2014/main" id="{6CF6371D-01A2-4C57-B528-0B8B7901D6FF}"/>
                </a:ext>
              </a:extLst>
            </p:cNvPr>
            <p:cNvSpPr>
              <a:spLocks noEditPoints="1"/>
            </p:cNvSpPr>
            <p:nvPr/>
          </p:nvSpPr>
          <p:spPr bwMode="auto">
            <a:xfrm>
              <a:off x="8762796" y="4026671"/>
              <a:ext cx="136671" cy="68335"/>
            </a:xfrm>
            <a:custGeom>
              <a:avLst/>
              <a:gdLst>
                <a:gd name="T0" fmla="*/ 40 w 40"/>
                <a:gd name="T1" fmla="*/ 20 h 20"/>
                <a:gd name="T2" fmla="*/ 0 w 40"/>
                <a:gd name="T3" fmla="*/ 20 h 20"/>
                <a:gd name="T4" fmla="*/ 0 w 40"/>
                <a:gd name="T5" fmla="*/ 0 h 20"/>
                <a:gd name="T6" fmla="*/ 40 w 40"/>
                <a:gd name="T7" fmla="*/ 0 h 20"/>
                <a:gd name="T8" fmla="*/ 40 w 40"/>
                <a:gd name="T9" fmla="*/ 20 h 20"/>
                <a:gd name="T10" fmla="*/ 5 w 40"/>
                <a:gd name="T11" fmla="*/ 15 h 20"/>
                <a:gd name="T12" fmla="*/ 35 w 40"/>
                <a:gd name="T13" fmla="*/ 15 h 20"/>
                <a:gd name="T14" fmla="*/ 35 w 40"/>
                <a:gd name="T15" fmla="*/ 5 h 20"/>
                <a:gd name="T16" fmla="*/ 5 w 40"/>
                <a:gd name="T17" fmla="*/ 5 h 20"/>
                <a:gd name="T18" fmla="*/ 5 w 40"/>
                <a:gd name="T19"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20">
                  <a:moveTo>
                    <a:pt x="40" y="20"/>
                  </a:moveTo>
                  <a:lnTo>
                    <a:pt x="0" y="20"/>
                  </a:lnTo>
                  <a:lnTo>
                    <a:pt x="0" y="0"/>
                  </a:lnTo>
                  <a:lnTo>
                    <a:pt x="40" y="0"/>
                  </a:lnTo>
                  <a:lnTo>
                    <a:pt x="40" y="20"/>
                  </a:lnTo>
                  <a:close/>
                  <a:moveTo>
                    <a:pt x="5" y="15"/>
                  </a:moveTo>
                  <a:lnTo>
                    <a:pt x="35" y="15"/>
                  </a:lnTo>
                  <a:lnTo>
                    <a:pt x="35" y="5"/>
                  </a:lnTo>
                  <a:lnTo>
                    <a:pt x="5" y="5"/>
                  </a:lnTo>
                  <a:lnTo>
                    <a:pt x="5" y="15"/>
                  </a:lnTo>
                  <a:close/>
                </a:path>
              </a:pathLst>
            </a:custGeom>
            <a:grpFill/>
            <a:ln w="9525">
              <a:solidFill>
                <a:srgbClr val="F15A2B"/>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51" name="Arrow: Pentagon 11">
            <a:extLst>
              <a:ext uri="{FF2B5EF4-FFF2-40B4-BE49-F238E27FC236}">
                <a16:creationId xmlns:a16="http://schemas.microsoft.com/office/drawing/2014/main" id="{D7053421-CB39-4918-8CE1-5F832B8FFE9E}"/>
              </a:ext>
            </a:extLst>
          </p:cNvPr>
          <p:cNvSpPr/>
          <p:nvPr/>
        </p:nvSpPr>
        <p:spPr>
          <a:xfrm>
            <a:off x="6891019" y="3607377"/>
            <a:ext cx="692029" cy="530981"/>
          </a:xfrm>
          <a:prstGeom prst="homePlate">
            <a:avLst/>
          </a:prstGeom>
          <a:gradFill flip="none" rotWithShape="1">
            <a:gsLst>
              <a:gs pos="0">
                <a:srgbClr val="F15A2B">
                  <a:shade val="30000"/>
                  <a:satMod val="115000"/>
                </a:srgbClr>
              </a:gs>
              <a:gs pos="50000">
                <a:srgbClr val="F15A2B">
                  <a:shade val="67500"/>
                  <a:satMod val="115000"/>
                </a:srgbClr>
              </a:gs>
              <a:gs pos="100000">
                <a:srgbClr val="F15A2B">
                  <a:shade val="100000"/>
                  <a:satMod val="115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2" name="Arrow: Pentagon 11">
            <a:extLst>
              <a:ext uri="{FF2B5EF4-FFF2-40B4-BE49-F238E27FC236}">
                <a16:creationId xmlns:a16="http://schemas.microsoft.com/office/drawing/2014/main" id="{D7053421-CB39-4918-8CE1-5F832B8FFE9E}"/>
              </a:ext>
            </a:extLst>
          </p:cNvPr>
          <p:cNvSpPr/>
          <p:nvPr/>
        </p:nvSpPr>
        <p:spPr>
          <a:xfrm>
            <a:off x="6891019" y="4529913"/>
            <a:ext cx="692029" cy="530981"/>
          </a:xfrm>
          <a:prstGeom prst="homePlate">
            <a:avLst/>
          </a:prstGeom>
          <a:gradFill flip="none" rotWithShape="1">
            <a:gsLst>
              <a:gs pos="0">
                <a:srgbClr val="F15A2B">
                  <a:shade val="30000"/>
                  <a:satMod val="115000"/>
                </a:srgbClr>
              </a:gs>
              <a:gs pos="50000">
                <a:srgbClr val="F15A2B">
                  <a:shade val="67500"/>
                  <a:satMod val="115000"/>
                </a:srgbClr>
              </a:gs>
              <a:gs pos="100000">
                <a:srgbClr val="F15A2B">
                  <a:shade val="100000"/>
                  <a:satMod val="115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3" name="Arrow: Pentagon 11">
            <a:extLst>
              <a:ext uri="{FF2B5EF4-FFF2-40B4-BE49-F238E27FC236}">
                <a16:creationId xmlns:a16="http://schemas.microsoft.com/office/drawing/2014/main" id="{D7053421-CB39-4918-8CE1-5F832B8FFE9E}"/>
              </a:ext>
            </a:extLst>
          </p:cNvPr>
          <p:cNvSpPr/>
          <p:nvPr/>
        </p:nvSpPr>
        <p:spPr>
          <a:xfrm>
            <a:off x="6904648" y="5452450"/>
            <a:ext cx="692029" cy="530981"/>
          </a:xfrm>
          <a:prstGeom prst="homePlate">
            <a:avLst/>
          </a:prstGeom>
          <a:gradFill flip="none" rotWithShape="1">
            <a:gsLst>
              <a:gs pos="0">
                <a:srgbClr val="F15A2B">
                  <a:shade val="30000"/>
                  <a:satMod val="115000"/>
                </a:srgbClr>
              </a:gs>
              <a:gs pos="50000">
                <a:srgbClr val="F15A2B">
                  <a:shade val="67500"/>
                  <a:satMod val="115000"/>
                </a:srgbClr>
              </a:gs>
              <a:gs pos="100000">
                <a:srgbClr val="F15A2B">
                  <a:shade val="100000"/>
                  <a:satMod val="115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55" name="Straight Connector 54"/>
          <p:cNvCxnSpPr/>
          <p:nvPr/>
        </p:nvCxnSpPr>
        <p:spPr>
          <a:xfrm>
            <a:off x="6891019" y="2677509"/>
            <a:ext cx="13629" cy="4549768"/>
          </a:xfrm>
          <a:prstGeom prst="line">
            <a:avLst/>
          </a:prstGeom>
          <a:ln>
            <a:solidFill>
              <a:srgbClr val="F15A2B"/>
            </a:solidFill>
          </a:ln>
        </p:spPr>
        <p:style>
          <a:lnRef idx="1">
            <a:schemeClr val="accent1"/>
          </a:lnRef>
          <a:fillRef idx="0">
            <a:schemeClr val="accent1"/>
          </a:fillRef>
          <a:effectRef idx="0">
            <a:schemeClr val="accent1"/>
          </a:effectRef>
          <a:fontRef idx="minor">
            <a:schemeClr val="tx1"/>
          </a:fontRef>
        </p:style>
      </p:cxnSp>
      <p:pic>
        <p:nvPicPr>
          <p:cNvPr id="58" name="Picture 5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3576" y="2224553"/>
            <a:ext cx="4711762" cy="4711762"/>
          </a:xfrm>
          <a:prstGeom prst="rect">
            <a:avLst/>
          </a:prstGeom>
        </p:spPr>
      </p:pic>
      <p:sp>
        <p:nvSpPr>
          <p:cNvPr id="62" name="Rectangle 61"/>
          <p:cNvSpPr/>
          <p:nvPr/>
        </p:nvSpPr>
        <p:spPr>
          <a:xfrm>
            <a:off x="6970110" y="2641749"/>
            <a:ext cx="4829271" cy="646331"/>
          </a:xfrm>
          <a:prstGeom prst="rect">
            <a:avLst/>
          </a:prstGeom>
        </p:spPr>
        <p:txBody>
          <a:bodyPr wrap="none">
            <a:spAutoFit/>
          </a:bodyPr>
          <a:lstStyle/>
          <a:p>
            <a:r>
              <a:rPr lang="en-US" sz="3600" b="1" dirty="0">
                <a:solidFill>
                  <a:srgbClr val="F15A2B"/>
                </a:solidFill>
              </a:rPr>
              <a:t>ADOPTING LEGISLATION</a:t>
            </a:r>
          </a:p>
        </p:txBody>
      </p:sp>
    </p:spTree>
    <p:extLst>
      <p:ext uri="{BB962C8B-B14F-4D97-AF65-F5344CB8AC3E}">
        <p14:creationId xmlns:p14="http://schemas.microsoft.com/office/powerpoint/2010/main" val="1935922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4026876" y="4178330"/>
            <a:ext cx="4171347" cy="3057822"/>
          </a:xfrm>
          <a:prstGeom prst="rect">
            <a:avLst/>
          </a:prstGeom>
          <a:solidFill>
            <a:srgbClr val="98A64F">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p:cNvSpPr/>
          <p:nvPr/>
        </p:nvSpPr>
        <p:spPr>
          <a:xfrm>
            <a:off x="8197453" y="1367783"/>
            <a:ext cx="4029227" cy="2807739"/>
          </a:xfrm>
          <a:prstGeom prst="rect">
            <a:avLst/>
          </a:prstGeom>
          <a:solidFill>
            <a:srgbClr val="98A64F">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a:off x="0" y="1403793"/>
            <a:ext cx="4026877" cy="2788643"/>
          </a:xfrm>
          <a:prstGeom prst="rect">
            <a:avLst/>
          </a:prstGeom>
          <a:solidFill>
            <a:srgbClr val="98A64F">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251132" y="103441"/>
            <a:ext cx="11227516" cy="1200329"/>
          </a:xfrm>
          <a:prstGeom prst="rect">
            <a:avLst/>
          </a:prstGeom>
        </p:spPr>
        <p:txBody>
          <a:bodyPr wrap="square">
            <a:spAutoFit/>
          </a:bodyPr>
          <a:lstStyle/>
          <a:p>
            <a:pPr algn="r"/>
            <a:r>
              <a:rPr lang="en-US" sz="7200" b="1" dirty="0">
                <a:solidFill>
                  <a:srgbClr val="0F4C8B"/>
                </a:solidFill>
                <a:latin typeface="+mn-lt"/>
              </a:rPr>
              <a:t>CITY COUNCIL DUTIES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76384" y="103441"/>
            <a:ext cx="1089332" cy="1089332"/>
          </a:xfrm>
          <a:prstGeom prst="rect">
            <a:avLst/>
          </a:prstGeom>
        </p:spPr>
      </p:pic>
      <p:sp>
        <p:nvSpPr>
          <p:cNvPr id="6" name="Rectangle 5"/>
          <p:cNvSpPr/>
          <p:nvPr/>
        </p:nvSpPr>
        <p:spPr>
          <a:xfrm>
            <a:off x="8232903" y="6011652"/>
            <a:ext cx="3959097" cy="529829"/>
          </a:xfrm>
          <a:prstGeom prst="rect">
            <a:avLst/>
          </a:prstGeom>
        </p:spPr>
        <p:txBody>
          <a:bodyPr wrap="square">
            <a:spAutoFit/>
          </a:bodyPr>
          <a:lstStyle/>
          <a:p>
            <a:pPr algn="ctr"/>
            <a:r>
              <a:rPr lang="en-US" sz="2800" b="1" dirty="0">
                <a:solidFill>
                  <a:srgbClr val="F15A2B"/>
                </a:solidFill>
              </a:rPr>
              <a:t>APPOINTMENTS*</a:t>
            </a:r>
          </a:p>
        </p:txBody>
      </p:sp>
      <p:sp>
        <p:nvSpPr>
          <p:cNvPr id="8" name="Rectangle 7"/>
          <p:cNvSpPr/>
          <p:nvPr/>
        </p:nvSpPr>
        <p:spPr>
          <a:xfrm>
            <a:off x="395508" y="2956480"/>
            <a:ext cx="3180551" cy="954107"/>
          </a:xfrm>
          <a:prstGeom prst="rect">
            <a:avLst/>
          </a:prstGeom>
        </p:spPr>
        <p:txBody>
          <a:bodyPr wrap="none">
            <a:spAutoFit/>
          </a:bodyPr>
          <a:lstStyle/>
          <a:p>
            <a:pPr algn="r"/>
            <a:r>
              <a:rPr lang="en-US" sz="2800" b="1" dirty="0">
                <a:solidFill>
                  <a:srgbClr val="F15A2B"/>
                </a:solidFill>
              </a:rPr>
              <a:t>APPROVE/AMEND/</a:t>
            </a:r>
          </a:p>
          <a:p>
            <a:pPr algn="r"/>
            <a:r>
              <a:rPr lang="en-US" sz="2800" b="1" dirty="0">
                <a:solidFill>
                  <a:srgbClr val="F15A2B"/>
                </a:solidFill>
              </a:rPr>
              <a:t>MONITOR BUDGETS</a:t>
            </a:r>
          </a:p>
        </p:txBody>
      </p:sp>
      <p:pic>
        <p:nvPicPr>
          <p:cNvPr id="9" name="Picture 8"/>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294778" y="1608450"/>
            <a:ext cx="1254369" cy="1254369"/>
          </a:xfrm>
          <a:prstGeom prst="rect">
            <a:avLst/>
          </a:prstGeom>
        </p:spPr>
      </p:pic>
      <p:sp>
        <p:nvSpPr>
          <p:cNvPr id="10" name="Rectangle 9"/>
          <p:cNvSpPr/>
          <p:nvPr/>
        </p:nvSpPr>
        <p:spPr>
          <a:xfrm>
            <a:off x="4026878" y="2876926"/>
            <a:ext cx="4144106" cy="954107"/>
          </a:xfrm>
          <a:prstGeom prst="rect">
            <a:avLst/>
          </a:prstGeom>
        </p:spPr>
        <p:txBody>
          <a:bodyPr wrap="square">
            <a:spAutoFit/>
          </a:bodyPr>
          <a:lstStyle/>
          <a:p>
            <a:pPr algn="ctr"/>
            <a:r>
              <a:rPr lang="en-US" sz="2800" b="1" dirty="0">
                <a:solidFill>
                  <a:srgbClr val="F15A2B"/>
                </a:solidFill>
              </a:rPr>
              <a:t>ESTABLISH </a:t>
            </a:r>
          </a:p>
          <a:p>
            <a:pPr algn="ctr"/>
            <a:r>
              <a:rPr lang="en-US" sz="2800" b="1" dirty="0">
                <a:solidFill>
                  <a:srgbClr val="F15A2B"/>
                </a:solidFill>
              </a:rPr>
              <a:t>CITY POLICIES</a:t>
            </a:r>
          </a:p>
        </p:txBody>
      </p:sp>
      <p:pic>
        <p:nvPicPr>
          <p:cNvPr id="11" name="Picture 10"/>
          <p:cNvPicPr>
            <a:picLocks noChangeAspect="1"/>
          </p:cNvPicPr>
          <p:nvPr/>
        </p:nvPicPr>
        <p:blipFill>
          <a:blip r:embed="rId4">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5469321" y="1608450"/>
            <a:ext cx="1254369" cy="1254369"/>
          </a:xfrm>
          <a:prstGeom prst="rect">
            <a:avLst/>
          </a:prstGeom>
        </p:spPr>
      </p:pic>
      <p:sp>
        <p:nvSpPr>
          <p:cNvPr id="12" name="Rectangle 11"/>
          <p:cNvSpPr/>
          <p:nvPr/>
        </p:nvSpPr>
        <p:spPr>
          <a:xfrm>
            <a:off x="8166133" y="2862819"/>
            <a:ext cx="4025867" cy="954107"/>
          </a:xfrm>
          <a:prstGeom prst="rect">
            <a:avLst/>
          </a:prstGeom>
        </p:spPr>
        <p:txBody>
          <a:bodyPr wrap="square">
            <a:spAutoFit/>
          </a:bodyPr>
          <a:lstStyle/>
          <a:p>
            <a:pPr algn="ctr"/>
            <a:r>
              <a:rPr lang="en-US" sz="2800" b="1" dirty="0">
                <a:solidFill>
                  <a:srgbClr val="F15A2B"/>
                </a:solidFill>
              </a:rPr>
              <a:t>APPROVE PLANS </a:t>
            </a:r>
          </a:p>
          <a:p>
            <a:pPr algn="ctr"/>
            <a:r>
              <a:rPr lang="en-US" sz="2800" b="1" dirty="0">
                <a:solidFill>
                  <a:srgbClr val="F15A2B"/>
                </a:solidFill>
              </a:rPr>
              <a:t>AND PROGRAMS</a:t>
            </a:r>
          </a:p>
        </p:txBody>
      </p:sp>
      <p:pic>
        <p:nvPicPr>
          <p:cNvPr id="13" name="Picture 12"/>
          <p:cNvPicPr>
            <a:picLocks noChangeAspect="1"/>
          </p:cNvPicPr>
          <p:nvPr/>
        </p:nvPicPr>
        <p:blipFill>
          <a:blip r:embed="rId5"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9476036" y="1592299"/>
            <a:ext cx="1284627" cy="1284627"/>
          </a:xfrm>
          <a:prstGeom prst="rect">
            <a:avLst/>
          </a:prstGeom>
        </p:spPr>
      </p:pic>
      <p:sp>
        <p:nvSpPr>
          <p:cNvPr id="15" name="Rectangle 14"/>
          <p:cNvSpPr/>
          <p:nvPr/>
        </p:nvSpPr>
        <p:spPr>
          <a:xfrm>
            <a:off x="68529" y="5796211"/>
            <a:ext cx="4020268" cy="954107"/>
          </a:xfrm>
          <a:prstGeom prst="rect">
            <a:avLst/>
          </a:prstGeom>
        </p:spPr>
        <p:txBody>
          <a:bodyPr wrap="none">
            <a:spAutoFit/>
          </a:bodyPr>
          <a:lstStyle/>
          <a:p>
            <a:pPr algn="ctr"/>
            <a:r>
              <a:rPr lang="en-US" sz="2800" b="1" dirty="0">
                <a:solidFill>
                  <a:srgbClr val="F15A2B"/>
                </a:solidFill>
              </a:rPr>
              <a:t>APPROVE EXPENDITURES </a:t>
            </a:r>
          </a:p>
          <a:p>
            <a:pPr algn="ctr"/>
            <a:r>
              <a:rPr lang="en-US" sz="2800" b="1" dirty="0">
                <a:solidFill>
                  <a:srgbClr val="F15A2B"/>
                </a:solidFill>
              </a:rPr>
              <a:t>AND PAYMENTS</a:t>
            </a:r>
          </a:p>
        </p:txBody>
      </p:sp>
      <p:pic>
        <p:nvPicPr>
          <p:cNvPr id="16" name="Picture 15"/>
          <p:cNvPicPr>
            <a:picLocks noChangeAspect="1"/>
          </p:cNvPicPr>
          <p:nvPr/>
        </p:nvPicPr>
        <p:blipFill>
          <a:blip r:embed="rId6"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1294779" y="4409221"/>
            <a:ext cx="1254369" cy="1254369"/>
          </a:xfrm>
          <a:prstGeom prst="rect">
            <a:avLst/>
          </a:prstGeom>
        </p:spPr>
      </p:pic>
      <p:sp>
        <p:nvSpPr>
          <p:cNvPr id="17" name="Rectangle 16"/>
          <p:cNvSpPr/>
          <p:nvPr/>
        </p:nvSpPr>
        <p:spPr>
          <a:xfrm>
            <a:off x="5077744" y="5796210"/>
            <a:ext cx="1984389" cy="954107"/>
          </a:xfrm>
          <a:prstGeom prst="rect">
            <a:avLst/>
          </a:prstGeom>
        </p:spPr>
        <p:txBody>
          <a:bodyPr wrap="none">
            <a:spAutoFit/>
          </a:bodyPr>
          <a:lstStyle/>
          <a:p>
            <a:pPr algn="ctr"/>
            <a:r>
              <a:rPr lang="en-US" sz="2800" b="1" dirty="0">
                <a:solidFill>
                  <a:srgbClr val="F15A2B"/>
                </a:solidFill>
              </a:rPr>
              <a:t>APPROVE</a:t>
            </a:r>
          </a:p>
          <a:p>
            <a:pPr algn="ctr"/>
            <a:r>
              <a:rPr lang="en-US" sz="2800" b="1" dirty="0">
                <a:solidFill>
                  <a:srgbClr val="F15A2B"/>
                </a:solidFill>
              </a:rPr>
              <a:t>CONTRACTS</a:t>
            </a:r>
          </a:p>
        </p:txBody>
      </p:sp>
      <p:pic>
        <p:nvPicPr>
          <p:cNvPr id="19" name="Picture 18"/>
          <p:cNvPicPr>
            <a:picLocks noChangeAspect="1"/>
          </p:cNvPicPr>
          <p:nvPr/>
        </p:nvPicPr>
        <p:blipFill>
          <a:blip r:embed="rId7"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9478388" y="4564972"/>
            <a:ext cx="1282275" cy="1282275"/>
          </a:xfrm>
          <a:prstGeom prst="rect">
            <a:avLst/>
          </a:prstGeom>
        </p:spPr>
      </p:pic>
      <p:cxnSp>
        <p:nvCxnSpPr>
          <p:cNvPr id="21" name="Straight Connector 20"/>
          <p:cNvCxnSpPr/>
          <p:nvPr/>
        </p:nvCxnSpPr>
        <p:spPr>
          <a:xfrm>
            <a:off x="4026877" y="1403793"/>
            <a:ext cx="0" cy="5832359"/>
          </a:xfrm>
          <a:prstGeom prst="line">
            <a:avLst/>
          </a:prstGeom>
          <a:ln>
            <a:solidFill>
              <a:srgbClr val="98A64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8200801" y="1367784"/>
            <a:ext cx="0" cy="5868368"/>
          </a:xfrm>
          <a:prstGeom prst="line">
            <a:avLst/>
          </a:prstGeom>
          <a:ln>
            <a:solidFill>
              <a:srgbClr val="98A64F"/>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123092" y="4167199"/>
            <a:ext cx="12315092" cy="25238"/>
          </a:xfrm>
          <a:prstGeom prst="line">
            <a:avLst/>
          </a:prstGeom>
          <a:ln>
            <a:solidFill>
              <a:srgbClr val="98A64F"/>
            </a:solidFill>
          </a:ln>
        </p:spPr>
        <p:style>
          <a:lnRef idx="1">
            <a:schemeClr val="accent1"/>
          </a:lnRef>
          <a:fillRef idx="0">
            <a:schemeClr val="accent1"/>
          </a:fillRef>
          <a:effectRef idx="0">
            <a:schemeClr val="accent1"/>
          </a:effectRef>
          <a:fontRef idx="minor">
            <a:schemeClr val="tx1"/>
          </a:fontRef>
        </p:style>
      </p:cxnSp>
      <p:pic>
        <p:nvPicPr>
          <p:cNvPr id="36" name="Picture 35"/>
          <p:cNvPicPr>
            <a:picLocks noChangeAspect="1"/>
          </p:cNvPicPr>
          <p:nvPr/>
        </p:nvPicPr>
        <p:blipFill>
          <a:blip r:embed="rId8"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5480260" y="4431099"/>
            <a:ext cx="1232491" cy="1232491"/>
          </a:xfrm>
          <a:prstGeom prst="rect">
            <a:avLst/>
          </a:prstGeom>
        </p:spPr>
      </p:pic>
    </p:spTree>
    <p:extLst>
      <p:ext uri="{BB962C8B-B14F-4D97-AF65-F5344CB8AC3E}">
        <p14:creationId xmlns:p14="http://schemas.microsoft.com/office/powerpoint/2010/main" val="2558059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103441"/>
            <a:ext cx="11227516" cy="1200329"/>
          </a:xfrm>
          <a:prstGeom prst="rect">
            <a:avLst/>
          </a:prstGeom>
        </p:spPr>
        <p:txBody>
          <a:bodyPr wrap="square">
            <a:spAutoFit/>
          </a:bodyPr>
          <a:lstStyle/>
          <a:p>
            <a:pPr algn="r"/>
            <a:r>
              <a:rPr lang="en-US" sz="7200" b="1" dirty="0">
                <a:solidFill>
                  <a:srgbClr val="0F4C8B"/>
                </a:solidFill>
                <a:latin typeface="+mn-lt"/>
              </a:rPr>
              <a:t>CITY COUNCIL </a:t>
            </a:r>
            <a:r>
              <a:rPr lang="en-US" sz="7200" b="1" dirty="0">
                <a:solidFill>
                  <a:srgbClr val="98A64F"/>
                </a:solidFill>
                <a:latin typeface="+mn-lt"/>
              </a:rPr>
              <a:t>AUTHORITY</a:t>
            </a:r>
          </a:p>
        </p:txBody>
      </p:sp>
      <p:sp>
        <p:nvSpPr>
          <p:cNvPr id="5" name="Rectangle 4"/>
          <p:cNvSpPr/>
          <p:nvPr/>
        </p:nvSpPr>
        <p:spPr>
          <a:xfrm>
            <a:off x="940747" y="3926516"/>
            <a:ext cx="5081239" cy="2554545"/>
          </a:xfrm>
          <a:prstGeom prst="rect">
            <a:avLst/>
          </a:prstGeom>
        </p:spPr>
        <p:txBody>
          <a:bodyPr wrap="square">
            <a:spAutoFit/>
          </a:bodyPr>
          <a:lstStyle/>
          <a:p>
            <a:pPr algn="ctr">
              <a:buClr>
                <a:srgbClr val="98A64F"/>
              </a:buClr>
              <a:buSzPct val="125000"/>
            </a:pPr>
            <a:r>
              <a:rPr lang="en-US" sz="3200" b="1" dirty="0">
                <a:solidFill>
                  <a:srgbClr val="98A64F"/>
                </a:solidFill>
              </a:rPr>
              <a:t>COUNCIL </a:t>
            </a:r>
            <a:r>
              <a:rPr lang="en-US" sz="3200" b="1" dirty="0">
                <a:solidFill>
                  <a:srgbClr val="F15A2B"/>
                </a:solidFill>
              </a:rPr>
              <a:t>ONLY</a:t>
            </a:r>
            <a:r>
              <a:rPr lang="en-US" sz="3200" b="1" dirty="0">
                <a:solidFill>
                  <a:srgbClr val="98A64F"/>
                </a:solidFill>
              </a:rPr>
              <a:t> EXERCISES ITS POWERS WHEN ACTING AS A </a:t>
            </a:r>
            <a:r>
              <a:rPr lang="en-US" sz="3200" b="1" dirty="0">
                <a:solidFill>
                  <a:srgbClr val="F15A2B"/>
                </a:solidFill>
              </a:rPr>
              <a:t>GROUP</a:t>
            </a:r>
            <a:r>
              <a:rPr lang="en-US" sz="3200" b="1" dirty="0">
                <a:solidFill>
                  <a:srgbClr val="98A64F"/>
                </a:solidFill>
              </a:rPr>
              <a:t> IN </a:t>
            </a:r>
            <a:r>
              <a:rPr lang="en-US" sz="3200" b="1" dirty="0">
                <a:solidFill>
                  <a:srgbClr val="F15A2B"/>
                </a:solidFill>
              </a:rPr>
              <a:t>OFFICIAL</a:t>
            </a:r>
            <a:r>
              <a:rPr lang="en-US" sz="3200" b="1" dirty="0">
                <a:solidFill>
                  <a:srgbClr val="98A64F"/>
                </a:solidFill>
              </a:rPr>
              <a:t> SESSION AND ADOPTING LEGISLATION</a:t>
            </a:r>
            <a:endParaRPr lang="en-US" sz="3200" dirty="0"/>
          </a:p>
        </p:txBody>
      </p:sp>
      <p:sp>
        <p:nvSpPr>
          <p:cNvPr id="6" name="Rectangle 5"/>
          <p:cNvSpPr/>
          <p:nvPr/>
        </p:nvSpPr>
        <p:spPr>
          <a:xfrm>
            <a:off x="6683297" y="1951384"/>
            <a:ext cx="4891668" cy="2062103"/>
          </a:xfrm>
          <a:prstGeom prst="rect">
            <a:avLst/>
          </a:prstGeom>
        </p:spPr>
        <p:txBody>
          <a:bodyPr wrap="square">
            <a:spAutoFit/>
          </a:bodyPr>
          <a:lstStyle/>
          <a:p>
            <a:pPr algn="ctr">
              <a:buClr>
                <a:srgbClr val="98A64F"/>
              </a:buClr>
              <a:buSzPct val="125000"/>
            </a:pPr>
            <a:r>
              <a:rPr lang="en-US" sz="3200" b="1" dirty="0">
                <a:solidFill>
                  <a:srgbClr val="F15A2B"/>
                </a:solidFill>
              </a:rPr>
              <a:t>INDIVIDUAL</a:t>
            </a:r>
            <a:r>
              <a:rPr lang="en-US" sz="3200" b="1" dirty="0">
                <a:solidFill>
                  <a:srgbClr val="98A64F"/>
                </a:solidFill>
              </a:rPr>
              <a:t> COUNCIL MEMBERS HAVE </a:t>
            </a:r>
            <a:r>
              <a:rPr lang="en-US" sz="3200" b="1" dirty="0">
                <a:solidFill>
                  <a:srgbClr val="F15A2B"/>
                </a:solidFill>
              </a:rPr>
              <a:t>NO AUTHORITY</a:t>
            </a:r>
            <a:r>
              <a:rPr lang="en-US" sz="3200" b="1" dirty="0">
                <a:solidFill>
                  <a:srgbClr val="98A64F"/>
                </a:solidFill>
              </a:rPr>
              <a:t> ON THEIR OWN.</a:t>
            </a:r>
          </a:p>
        </p:txBody>
      </p:sp>
      <p:sp>
        <p:nvSpPr>
          <p:cNvPr id="7" name="Left Brace 6"/>
          <p:cNvSpPr/>
          <p:nvPr/>
        </p:nvSpPr>
        <p:spPr>
          <a:xfrm>
            <a:off x="321453" y="1541072"/>
            <a:ext cx="619294" cy="4939989"/>
          </a:xfrm>
          <a:prstGeom prst="leftBrace">
            <a:avLst/>
          </a:prstGeom>
          <a:ln w="38100">
            <a:solidFill>
              <a:srgbClr val="F15A2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Left Brace 7"/>
          <p:cNvSpPr/>
          <p:nvPr/>
        </p:nvSpPr>
        <p:spPr>
          <a:xfrm>
            <a:off x="6331633" y="1541072"/>
            <a:ext cx="619294" cy="4939989"/>
          </a:xfrm>
          <a:prstGeom prst="leftBrace">
            <a:avLst/>
          </a:prstGeom>
          <a:ln w="38100">
            <a:solidFill>
              <a:srgbClr val="F15A2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11" name="Picture 10"/>
          <p:cNvPicPr>
            <a:picLocks noChangeAspect="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354265" y="1331203"/>
            <a:ext cx="2358011" cy="2358011"/>
          </a:xfrm>
          <a:prstGeom prst="rect">
            <a:avLst/>
          </a:prstGeom>
        </p:spPr>
      </p:pic>
      <p:pic>
        <p:nvPicPr>
          <p:cNvPr id="12" name="Picture 11"/>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8270331" y="4423799"/>
            <a:ext cx="1788069" cy="1860755"/>
          </a:xfrm>
          <a:prstGeom prst="rect">
            <a:avLst/>
          </a:prstGeom>
        </p:spPr>
      </p:pic>
      <p:cxnSp>
        <p:nvCxnSpPr>
          <p:cNvPr id="16" name="Straight Connector 15"/>
          <p:cNvCxnSpPr/>
          <p:nvPr/>
        </p:nvCxnSpPr>
        <p:spPr>
          <a:xfrm>
            <a:off x="8270331" y="4322053"/>
            <a:ext cx="2064246" cy="2064246"/>
          </a:xfrm>
          <a:prstGeom prst="line">
            <a:avLst/>
          </a:prstGeom>
          <a:ln w="76200">
            <a:solidFill>
              <a:srgbClr val="F15A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382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p:cNvPicPr>
            <a:picLocks noChangeAspect="1"/>
          </p:cNvPicPr>
          <p:nvPr/>
        </p:nvPicPr>
        <p:blipFill rotWithShape="1">
          <a:blip r:embed="rId2">
            <a:extLst>
              <a:ext uri="{28A0092B-C50C-407E-A947-70E740481C1C}">
                <a14:useLocalDpi xmlns:a14="http://schemas.microsoft.com/office/drawing/2010/main" val="0"/>
              </a:ext>
            </a:extLst>
          </a:blip>
          <a:srcRect l="30895" t="196" r="22624" b="-196"/>
          <a:stretch/>
        </p:blipFill>
        <p:spPr>
          <a:xfrm>
            <a:off x="-373415" y="0"/>
            <a:ext cx="4797498" cy="6858000"/>
          </a:xfrm>
          <a:prstGeom prst="rect">
            <a:avLst/>
          </a:prstGeom>
        </p:spPr>
      </p:pic>
      <p:sp>
        <p:nvSpPr>
          <p:cNvPr id="30" name="TextBox 29">
            <a:extLst>
              <a:ext uri="{FF2B5EF4-FFF2-40B4-BE49-F238E27FC236}">
                <a16:creationId xmlns:a16="http://schemas.microsoft.com/office/drawing/2014/main" id="{30F485C4-67FD-4CCF-8FA2-800C1F74DD54}"/>
              </a:ext>
            </a:extLst>
          </p:cNvPr>
          <p:cNvSpPr txBox="1"/>
          <p:nvPr/>
        </p:nvSpPr>
        <p:spPr>
          <a:xfrm>
            <a:off x="8511769" y="766155"/>
            <a:ext cx="3390892" cy="711413"/>
          </a:xfrm>
          <a:prstGeom prst="rect">
            <a:avLst/>
          </a:prstGeom>
          <a:noFill/>
        </p:spPr>
        <p:txBody>
          <a:bodyPr wrap="square" rtlCol="0">
            <a:spAutoFit/>
          </a:bodyPr>
          <a:lstStyle/>
          <a:p>
            <a:pPr>
              <a:lnSpc>
                <a:spcPct val="70000"/>
              </a:lnSpc>
            </a:pPr>
            <a:r>
              <a:rPr lang="en-US" sz="5400" b="1" spc="-188" dirty="0">
                <a:solidFill>
                  <a:srgbClr val="F15A2B"/>
                </a:solidFill>
                <a:cs typeface="Poppins Light" panose="00000400000000000000" pitchFamily="2" charset="0"/>
              </a:rPr>
              <a:t>JOINT ROLE</a:t>
            </a:r>
            <a:endParaRPr lang="en-US" sz="4400" b="1" spc="-188" dirty="0">
              <a:solidFill>
                <a:srgbClr val="F15A2B"/>
              </a:solidFill>
              <a:cs typeface="Poppins SemiBold" panose="00000700000000000000" pitchFamily="2" charset="0"/>
            </a:endParaRPr>
          </a:p>
        </p:txBody>
      </p:sp>
      <p:sp>
        <p:nvSpPr>
          <p:cNvPr id="38" name="Rectangle 37"/>
          <p:cNvSpPr/>
          <p:nvPr/>
        </p:nvSpPr>
        <p:spPr>
          <a:xfrm>
            <a:off x="6880412" y="163347"/>
            <a:ext cx="6096000" cy="711413"/>
          </a:xfrm>
          <a:prstGeom prst="rect">
            <a:avLst/>
          </a:prstGeom>
        </p:spPr>
        <p:txBody>
          <a:bodyPr>
            <a:spAutoFit/>
          </a:bodyPr>
          <a:lstStyle/>
          <a:p>
            <a:pPr>
              <a:lnSpc>
                <a:spcPct val="70000"/>
              </a:lnSpc>
            </a:pPr>
            <a:r>
              <a:rPr lang="en-US" sz="5400" b="1" spc="-188" dirty="0">
                <a:solidFill>
                  <a:srgbClr val="0F4C8B"/>
                </a:solidFill>
                <a:cs typeface="Poppins Light" panose="00000400000000000000" pitchFamily="2" charset="0"/>
              </a:rPr>
              <a:t>MAYOR/COUNCIL </a:t>
            </a:r>
          </a:p>
        </p:txBody>
      </p:sp>
      <p:sp>
        <p:nvSpPr>
          <p:cNvPr id="39" name="Rectangle 38"/>
          <p:cNvSpPr/>
          <p:nvPr/>
        </p:nvSpPr>
        <p:spPr>
          <a:xfrm>
            <a:off x="6052676" y="2080376"/>
            <a:ext cx="6149825" cy="4031873"/>
          </a:xfrm>
          <a:prstGeom prst="rect">
            <a:avLst/>
          </a:prstGeom>
        </p:spPr>
        <p:txBody>
          <a:bodyPr wrap="none">
            <a:spAutoFit/>
          </a:bodyPr>
          <a:lstStyle/>
          <a:p>
            <a:r>
              <a:rPr lang="en-US" sz="3200" b="1" dirty="0">
                <a:solidFill>
                  <a:srgbClr val="98A64F"/>
                </a:solidFill>
              </a:rPr>
              <a:t>ANTICIPATE AND FOCUS ON ISSUES</a:t>
            </a:r>
          </a:p>
          <a:p>
            <a:endParaRPr lang="en-US" sz="3200" b="1" dirty="0">
              <a:solidFill>
                <a:srgbClr val="98A64F"/>
              </a:solidFill>
            </a:endParaRPr>
          </a:p>
          <a:p>
            <a:endParaRPr lang="en-US" sz="3200" b="1" dirty="0">
              <a:solidFill>
                <a:srgbClr val="98A64F"/>
              </a:solidFill>
            </a:endParaRPr>
          </a:p>
          <a:p>
            <a:r>
              <a:rPr lang="en-US" sz="3200" b="1" dirty="0">
                <a:solidFill>
                  <a:srgbClr val="98A64F"/>
                </a:solidFill>
              </a:rPr>
              <a:t>DETERMINE GOALS/PRIORITIES</a:t>
            </a:r>
          </a:p>
          <a:p>
            <a:endParaRPr lang="en-US" sz="3200" b="1" dirty="0">
              <a:solidFill>
                <a:srgbClr val="98A64F"/>
              </a:solidFill>
            </a:endParaRPr>
          </a:p>
          <a:p>
            <a:endParaRPr lang="en-US" sz="3200" b="1" dirty="0">
              <a:solidFill>
                <a:srgbClr val="98A64F"/>
              </a:solidFill>
            </a:endParaRPr>
          </a:p>
          <a:p>
            <a:r>
              <a:rPr lang="en-US" sz="3200" b="1" dirty="0">
                <a:solidFill>
                  <a:srgbClr val="98A64F"/>
                </a:solidFill>
              </a:rPr>
              <a:t>EVALUATE PROGRAM AND </a:t>
            </a:r>
            <a:br>
              <a:rPr lang="en-US" sz="3200" b="1" dirty="0">
                <a:solidFill>
                  <a:srgbClr val="98A64F"/>
                </a:solidFill>
              </a:rPr>
            </a:br>
            <a:r>
              <a:rPr lang="en-US" sz="3200" b="1" dirty="0">
                <a:solidFill>
                  <a:srgbClr val="98A64F"/>
                </a:solidFill>
              </a:rPr>
              <a:t>SERVICE EFFECTIVENESS </a:t>
            </a:r>
          </a:p>
        </p:txBody>
      </p:sp>
      <p:grpSp>
        <p:nvGrpSpPr>
          <p:cNvPr id="45" name="Group 44"/>
          <p:cNvGrpSpPr/>
          <p:nvPr/>
        </p:nvGrpSpPr>
        <p:grpSpPr>
          <a:xfrm>
            <a:off x="5176558" y="3415553"/>
            <a:ext cx="600805" cy="833903"/>
            <a:chOff x="5053420" y="2986124"/>
            <a:chExt cx="399218" cy="554105"/>
          </a:xfrm>
          <a:solidFill>
            <a:srgbClr val="F15A2B"/>
          </a:solidFill>
        </p:grpSpPr>
        <p:sp>
          <p:nvSpPr>
            <p:cNvPr id="40" name="Freeform 214">
              <a:extLst>
                <a:ext uri="{FF2B5EF4-FFF2-40B4-BE49-F238E27FC236}">
                  <a16:creationId xmlns:a16="http://schemas.microsoft.com/office/drawing/2014/main" id="{F534B9C8-3ED3-41C8-844A-09AE42868B4E}"/>
                </a:ext>
              </a:extLst>
            </p:cNvPr>
            <p:cNvSpPr>
              <a:spLocks noEditPoints="1"/>
            </p:cNvSpPr>
            <p:nvPr/>
          </p:nvSpPr>
          <p:spPr bwMode="auto">
            <a:xfrm>
              <a:off x="5053420" y="3365708"/>
              <a:ext cx="122165" cy="174521"/>
            </a:xfrm>
            <a:custGeom>
              <a:avLst/>
              <a:gdLst>
                <a:gd name="T0" fmla="*/ 56 w 56"/>
                <a:gd name="T1" fmla="*/ 80 h 80"/>
                <a:gd name="T2" fmla="*/ 0 w 56"/>
                <a:gd name="T3" fmla="*/ 80 h 80"/>
                <a:gd name="T4" fmla="*/ 0 w 56"/>
                <a:gd name="T5" fmla="*/ 0 h 80"/>
                <a:gd name="T6" fmla="*/ 56 w 56"/>
                <a:gd name="T7" fmla="*/ 0 h 80"/>
                <a:gd name="T8" fmla="*/ 56 w 56"/>
                <a:gd name="T9" fmla="*/ 80 h 80"/>
                <a:gd name="T10" fmla="*/ 8 w 56"/>
                <a:gd name="T11" fmla="*/ 72 h 80"/>
                <a:gd name="T12" fmla="*/ 48 w 56"/>
                <a:gd name="T13" fmla="*/ 72 h 80"/>
                <a:gd name="T14" fmla="*/ 48 w 56"/>
                <a:gd name="T15" fmla="*/ 8 h 80"/>
                <a:gd name="T16" fmla="*/ 8 w 56"/>
                <a:gd name="T17" fmla="*/ 8 h 80"/>
                <a:gd name="T18" fmla="*/ 8 w 56"/>
                <a:gd name="T19"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80">
                  <a:moveTo>
                    <a:pt x="56" y="80"/>
                  </a:moveTo>
                  <a:lnTo>
                    <a:pt x="0" y="80"/>
                  </a:lnTo>
                  <a:lnTo>
                    <a:pt x="0" y="0"/>
                  </a:lnTo>
                  <a:lnTo>
                    <a:pt x="56" y="0"/>
                  </a:lnTo>
                  <a:lnTo>
                    <a:pt x="56" y="80"/>
                  </a:lnTo>
                  <a:close/>
                  <a:moveTo>
                    <a:pt x="8" y="72"/>
                  </a:moveTo>
                  <a:lnTo>
                    <a:pt x="48" y="72"/>
                  </a:lnTo>
                  <a:lnTo>
                    <a:pt x="48" y="8"/>
                  </a:lnTo>
                  <a:lnTo>
                    <a:pt x="8" y="8"/>
                  </a:lnTo>
                  <a:lnTo>
                    <a:pt x="8" y="72"/>
                  </a:lnTo>
                  <a:close/>
                </a:path>
              </a:pathLst>
            </a:custGeom>
            <a:grpFill/>
            <a:ln>
              <a:solidFill>
                <a:srgbClr val="F15A2B"/>
              </a:solidFill>
            </a:ln>
          </p:spPr>
          <p:txBody>
            <a:bodyPr vert="horz" wrap="square" lIns="91440" tIns="45720" rIns="91440" bIns="45720" numCol="1" anchor="t" anchorCtr="0" compatLnSpc="1">
              <a:prstTxWarp prst="textNoShape">
                <a:avLst/>
              </a:prstTxWarp>
            </a:bodyPr>
            <a:lstStyle/>
            <a:p>
              <a:endParaRPr lang="en-US" dirty="0"/>
            </a:p>
          </p:txBody>
        </p:sp>
        <p:sp>
          <p:nvSpPr>
            <p:cNvPr id="41" name="Freeform 215">
              <a:extLst>
                <a:ext uri="{FF2B5EF4-FFF2-40B4-BE49-F238E27FC236}">
                  <a16:creationId xmlns:a16="http://schemas.microsoft.com/office/drawing/2014/main" id="{8E9D24E9-C715-4EB7-97BD-7658BE2B1CB9}"/>
                </a:ext>
              </a:extLst>
            </p:cNvPr>
            <p:cNvSpPr>
              <a:spLocks noEditPoints="1"/>
            </p:cNvSpPr>
            <p:nvPr/>
          </p:nvSpPr>
          <p:spPr bwMode="auto">
            <a:xfrm>
              <a:off x="5332654" y="3132285"/>
              <a:ext cx="119984" cy="407944"/>
            </a:xfrm>
            <a:custGeom>
              <a:avLst/>
              <a:gdLst>
                <a:gd name="T0" fmla="*/ 55 w 55"/>
                <a:gd name="T1" fmla="*/ 187 h 187"/>
                <a:gd name="T2" fmla="*/ 0 w 55"/>
                <a:gd name="T3" fmla="*/ 187 h 187"/>
                <a:gd name="T4" fmla="*/ 0 w 55"/>
                <a:gd name="T5" fmla="*/ 0 h 187"/>
                <a:gd name="T6" fmla="*/ 55 w 55"/>
                <a:gd name="T7" fmla="*/ 0 h 187"/>
                <a:gd name="T8" fmla="*/ 55 w 55"/>
                <a:gd name="T9" fmla="*/ 187 h 187"/>
                <a:gd name="T10" fmla="*/ 8 w 55"/>
                <a:gd name="T11" fmla="*/ 179 h 187"/>
                <a:gd name="T12" fmla="*/ 47 w 55"/>
                <a:gd name="T13" fmla="*/ 179 h 187"/>
                <a:gd name="T14" fmla="*/ 47 w 55"/>
                <a:gd name="T15" fmla="*/ 8 h 187"/>
                <a:gd name="T16" fmla="*/ 8 w 55"/>
                <a:gd name="T17" fmla="*/ 8 h 187"/>
                <a:gd name="T18" fmla="*/ 8 w 55"/>
                <a:gd name="T19" fmla="*/ 17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187">
                  <a:moveTo>
                    <a:pt x="55" y="187"/>
                  </a:moveTo>
                  <a:lnTo>
                    <a:pt x="0" y="187"/>
                  </a:lnTo>
                  <a:lnTo>
                    <a:pt x="0" y="0"/>
                  </a:lnTo>
                  <a:lnTo>
                    <a:pt x="55" y="0"/>
                  </a:lnTo>
                  <a:lnTo>
                    <a:pt x="55" y="187"/>
                  </a:lnTo>
                  <a:close/>
                  <a:moveTo>
                    <a:pt x="8" y="179"/>
                  </a:moveTo>
                  <a:lnTo>
                    <a:pt x="47" y="179"/>
                  </a:lnTo>
                  <a:lnTo>
                    <a:pt x="47" y="8"/>
                  </a:lnTo>
                  <a:lnTo>
                    <a:pt x="8" y="8"/>
                  </a:lnTo>
                  <a:lnTo>
                    <a:pt x="8" y="179"/>
                  </a:lnTo>
                  <a:close/>
                </a:path>
              </a:pathLst>
            </a:custGeom>
            <a:grpFill/>
            <a:ln>
              <a:solidFill>
                <a:srgbClr val="F15A2B"/>
              </a:solidFill>
            </a:ln>
          </p:spPr>
          <p:txBody>
            <a:bodyPr vert="horz" wrap="square" lIns="91440" tIns="45720" rIns="91440" bIns="45720" numCol="1" anchor="t" anchorCtr="0" compatLnSpc="1">
              <a:prstTxWarp prst="textNoShape">
                <a:avLst/>
              </a:prstTxWarp>
            </a:bodyPr>
            <a:lstStyle/>
            <a:p>
              <a:endParaRPr lang="en-US" dirty="0"/>
            </a:p>
          </p:txBody>
        </p:sp>
        <p:sp>
          <p:nvSpPr>
            <p:cNvPr id="42" name="Freeform 216">
              <a:extLst>
                <a:ext uri="{FF2B5EF4-FFF2-40B4-BE49-F238E27FC236}">
                  <a16:creationId xmlns:a16="http://schemas.microsoft.com/office/drawing/2014/main" id="{9983D9DF-EECE-4DCB-AF21-B71C3347BF3F}"/>
                </a:ext>
              </a:extLst>
            </p:cNvPr>
            <p:cNvSpPr>
              <a:spLocks noEditPoints="1"/>
            </p:cNvSpPr>
            <p:nvPr/>
          </p:nvSpPr>
          <p:spPr bwMode="auto">
            <a:xfrm>
              <a:off x="5193037" y="3254450"/>
              <a:ext cx="122165" cy="285778"/>
            </a:xfrm>
            <a:custGeom>
              <a:avLst/>
              <a:gdLst>
                <a:gd name="T0" fmla="*/ 56 w 56"/>
                <a:gd name="T1" fmla="*/ 131 h 131"/>
                <a:gd name="T2" fmla="*/ 0 w 56"/>
                <a:gd name="T3" fmla="*/ 131 h 131"/>
                <a:gd name="T4" fmla="*/ 0 w 56"/>
                <a:gd name="T5" fmla="*/ 0 h 131"/>
                <a:gd name="T6" fmla="*/ 56 w 56"/>
                <a:gd name="T7" fmla="*/ 0 h 131"/>
                <a:gd name="T8" fmla="*/ 56 w 56"/>
                <a:gd name="T9" fmla="*/ 131 h 131"/>
                <a:gd name="T10" fmla="*/ 8 w 56"/>
                <a:gd name="T11" fmla="*/ 123 h 131"/>
                <a:gd name="T12" fmla="*/ 48 w 56"/>
                <a:gd name="T13" fmla="*/ 123 h 131"/>
                <a:gd name="T14" fmla="*/ 48 w 56"/>
                <a:gd name="T15" fmla="*/ 8 h 131"/>
                <a:gd name="T16" fmla="*/ 8 w 56"/>
                <a:gd name="T17" fmla="*/ 8 h 131"/>
                <a:gd name="T18" fmla="*/ 8 w 56"/>
                <a:gd name="T19" fmla="*/ 12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131">
                  <a:moveTo>
                    <a:pt x="56" y="131"/>
                  </a:moveTo>
                  <a:lnTo>
                    <a:pt x="0" y="131"/>
                  </a:lnTo>
                  <a:lnTo>
                    <a:pt x="0" y="0"/>
                  </a:lnTo>
                  <a:lnTo>
                    <a:pt x="56" y="0"/>
                  </a:lnTo>
                  <a:lnTo>
                    <a:pt x="56" y="131"/>
                  </a:lnTo>
                  <a:close/>
                  <a:moveTo>
                    <a:pt x="8" y="123"/>
                  </a:moveTo>
                  <a:lnTo>
                    <a:pt x="48" y="123"/>
                  </a:lnTo>
                  <a:lnTo>
                    <a:pt x="48" y="8"/>
                  </a:lnTo>
                  <a:lnTo>
                    <a:pt x="8" y="8"/>
                  </a:lnTo>
                  <a:lnTo>
                    <a:pt x="8" y="123"/>
                  </a:lnTo>
                  <a:close/>
                </a:path>
              </a:pathLst>
            </a:custGeom>
            <a:grpFill/>
            <a:ln>
              <a:solidFill>
                <a:srgbClr val="F15A2B"/>
              </a:solidFill>
            </a:ln>
          </p:spPr>
          <p:txBody>
            <a:bodyPr vert="horz" wrap="square" lIns="91440" tIns="45720" rIns="91440" bIns="45720" numCol="1" anchor="t" anchorCtr="0" compatLnSpc="1">
              <a:prstTxWarp prst="textNoShape">
                <a:avLst/>
              </a:prstTxWarp>
            </a:bodyPr>
            <a:lstStyle/>
            <a:p>
              <a:endParaRPr lang="en-US" dirty="0"/>
            </a:p>
          </p:txBody>
        </p:sp>
        <p:sp>
          <p:nvSpPr>
            <p:cNvPr id="43" name="Freeform 217">
              <a:extLst>
                <a:ext uri="{FF2B5EF4-FFF2-40B4-BE49-F238E27FC236}">
                  <a16:creationId xmlns:a16="http://schemas.microsoft.com/office/drawing/2014/main" id="{566CC03A-C4EB-4588-A577-2BC45C77D4DF}"/>
                </a:ext>
              </a:extLst>
            </p:cNvPr>
            <p:cNvSpPr>
              <a:spLocks/>
            </p:cNvSpPr>
            <p:nvPr/>
          </p:nvSpPr>
          <p:spPr bwMode="auto">
            <a:xfrm>
              <a:off x="5090506" y="2988305"/>
              <a:ext cx="333772" cy="333772"/>
            </a:xfrm>
            <a:custGeom>
              <a:avLst/>
              <a:gdLst>
                <a:gd name="T0" fmla="*/ 6 w 153"/>
                <a:gd name="T1" fmla="*/ 153 h 153"/>
                <a:gd name="T2" fmla="*/ 0 w 153"/>
                <a:gd name="T3" fmla="*/ 147 h 153"/>
                <a:gd name="T4" fmla="*/ 147 w 153"/>
                <a:gd name="T5" fmla="*/ 0 h 153"/>
                <a:gd name="T6" fmla="*/ 153 w 153"/>
                <a:gd name="T7" fmla="*/ 6 h 153"/>
                <a:gd name="T8" fmla="*/ 6 w 153"/>
                <a:gd name="T9" fmla="*/ 153 h 153"/>
              </a:gdLst>
              <a:ahLst/>
              <a:cxnLst>
                <a:cxn ang="0">
                  <a:pos x="T0" y="T1"/>
                </a:cxn>
                <a:cxn ang="0">
                  <a:pos x="T2" y="T3"/>
                </a:cxn>
                <a:cxn ang="0">
                  <a:pos x="T4" y="T5"/>
                </a:cxn>
                <a:cxn ang="0">
                  <a:pos x="T6" y="T7"/>
                </a:cxn>
                <a:cxn ang="0">
                  <a:pos x="T8" y="T9"/>
                </a:cxn>
              </a:cxnLst>
              <a:rect l="0" t="0" r="r" b="b"/>
              <a:pathLst>
                <a:path w="153" h="153">
                  <a:moveTo>
                    <a:pt x="6" y="153"/>
                  </a:moveTo>
                  <a:lnTo>
                    <a:pt x="0" y="147"/>
                  </a:lnTo>
                  <a:lnTo>
                    <a:pt x="147" y="0"/>
                  </a:lnTo>
                  <a:lnTo>
                    <a:pt x="153" y="6"/>
                  </a:lnTo>
                  <a:lnTo>
                    <a:pt x="6" y="153"/>
                  </a:lnTo>
                  <a:close/>
                </a:path>
              </a:pathLst>
            </a:custGeom>
            <a:grpFill/>
            <a:ln>
              <a:solidFill>
                <a:srgbClr val="F15A2B"/>
              </a:solidFill>
            </a:ln>
          </p:spPr>
          <p:txBody>
            <a:bodyPr vert="horz" wrap="square" lIns="91440" tIns="45720" rIns="91440" bIns="45720" numCol="1" anchor="t" anchorCtr="0" compatLnSpc="1">
              <a:prstTxWarp prst="textNoShape">
                <a:avLst/>
              </a:prstTxWarp>
            </a:bodyPr>
            <a:lstStyle/>
            <a:p>
              <a:endParaRPr lang="en-US" dirty="0"/>
            </a:p>
          </p:txBody>
        </p:sp>
        <p:sp>
          <p:nvSpPr>
            <p:cNvPr id="44" name="Freeform 218">
              <a:extLst>
                <a:ext uri="{FF2B5EF4-FFF2-40B4-BE49-F238E27FC236}">
                  <a16:creationId xmlns:a16="http://schemas.microsoft.com/office/drawing/2014/main" id="{5FF1C18B-9F8C-4970-8BEC-CD85283F146A}"/>
                </a:ext>
              </a:extLst>
            </p:cNvPr>
            <p:cNvSpPr>
              <a:spLocks/>
            </p:cNvSpPr>
            <p:nvPr/>
          </p:nvSpPr>
          <p:spPr bwMode="auto">
            <a:xfrm>
              <a:off x="5323928" y="2986124"/>
              <a:ext cx="102531" cy="102531"/>
            </a:xfrm>
            <a:custGeom>
              <a:avLst/>
              <a:gdLst>
                <a:gd name="T0" fmla="*/ 47 w 47"/>
                <a:gd name="T1" fmla="*/ 47 h 47"/>
                <a:gd name="T2" fmla="*/ 39 w 47"/>
                <a:gd name="T3" fmla="*/ 47 h 47"/>
                <a:gd name="T4" fmla="*/ 39 w 47"/>
                <a:gd name="T5" fmla="*/ 8 h 47"/>
                <a:gd name="T6" fmla="*/ 0 w 47"/>
                <a:gd name="T7" fmla="*/ 8 h 47"/>
                <a:gd name="T8" fmla="*/ 0 w 47"/>
                <a:gd name="T9" fmla="*/ 0 h 47"/>
                <a:gd name="T10" fmla="*/ 43 w 47"/>
                <a:gd name="T11" fmla="*/ 0 h 47"/>
                <a:gd name="T12" fmla="*/ 47 w 47"/>
                <a:gd name="T13" fmla="*/ 4 h 47"/>
                <a:gd name="T14" fmla="*/ 47 w 47"/>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47">
                  <a:moveTo>
                    <a:pt x="47" y="47"/>
                  </a:moveTo>
                  <a:lnTo>
                    <a:pt x="39" y="47"/>
                  </a:lnTo>
                  <a:lnTo>
                    <a:pt x="39" y="8"/>
                  </a:lnTo>
                  <a:lnTo>
                    <a:pt x="0" y="8"/>
                  </a:lnTo>
                  <a:lnTo>
                    <a:pt x="0" y="0"/>
                  </a:lnTo>
                  <a:lnTo>
                    <a:pt x="43" y="0"/>
                  </a:lnTo>
                  <a:lnTo>
                    <a:pt x="47" y="4"/>
                  </a:lnTo>
                  <a:lnTo>
                    <a:pt x="47" y="47"/>
                  </a:lnTo>
                  <a:close/>
                </a:path>
              </a:pathLst>
            </a:custGeom>
            <a:grpFill/>
            <a:ln>
              <a:solidFill>
                <a:srgbClr val="F15A2B"/>
              </a:solidFill>
            </a:ln>
          </p:spPr>
          <p:txBody>
            <a:bodyPr vert="horz" wrap="square" lIns="91440" tIns="45720" rIns="91440" bIns="45720" numCol="1" anchor="t" anchorCtr="0" compatLnSpc="1">
              <a:prstTxWarp prst="textNoShape">
                <a:avLst/>
              </a:prstTxWarp>
            </a:bodyPr>
            <a:lstStyle/>
            <a:p>
              <a:endParaRPr lang="en-US" dirty="0"/>
            </a:p>
          </p:txBody>
        </p:sp>
      </p:grpSp>
      <p:grpSp>
        <p:nvGrpSpPr>
          <p:cNvPr id="51" name="Group 50"/>
          <p:cNvGrpSpPr/>
          <p:nvPr/>
        </p:nvGrpSpPr>
        <p:grpSpPr>
          <a:xfrm>
            <a:off x="4857220" y="5056871"/>
            <a:ext cx="938818" cy="916728"/>
            <a:chOff x="746341" y="3161765"/>
            <a:chExt cx="556287" cy="543198"/>
          </a:xfrm>
          <a:solidFill>
            <a:srgbClr val="F15A2B"/>
          </a:solidFill>
        </p:grpSpPr>
        <p:sp>
          <p:nvSpPr>
            <p:cNvPr id="46" name="Freeform 120">
              <a:extLst>
                <a:ext uri="{FF2B5EF4-FFF2-40B4-BE49-F238E27FC236}">
                  <a16:creationId xmlns:a16="http://schemas.microsoft.com/office/drawing/2014/main" id="{ECA67352-718C-4014-BEC7-5690729238F8}"/>
                </a:ext>
              </a:extLst>
            </p:cNvPr>
            <p:cNvSpPr>
              <a:spLocks noEditPoints="1"/>
            </p:cNvSpPr>
            <p:nvPr/>
          </p:nvSpPr>
          <p:spPr bwMode="auto">
            <a:xfrm>
              <a:off x="859780" y="3584979"/>
              <a:ext cx="119984" cy="119984"/>
            </a:xfrm>
            <a:custGeom>
              <a:avLst/>
              <a:gdLst>
                <a:gd name="T0" fmla="*/ 28 w 56"/>
                <a:gd name="T1" fmla="*/ 56 h 56"/>
                <a:gd name="T2" fmla="*/ 0 w 56"/>
                <a:gd name="T3" fmla="*/ 28 h 56"/>
                <a:gd name="T4" fmla="*/ 28 w 56"/>
                <a:gd name="T5" fmla="*/ 0 h 56"/>
                <a:gd name="T6" fmla="*/ 56 w 56"/>
                <a:gd name="T7" fmla="*/ 28 h 56"/>
                <a:gd name="T8" fmla="*/ 28 w 56"/>
                <a:gd name="T9" fmla="*/ 56 h 56"/>
                <a:gd name="T10" fmla="*/ 28 w 56"/>
                <a:gd name="T11" fmla="*/ 8 h 56"/>
                <a:gd name="T12" fmla="*/ 8 w 56"/>
                <a:gd name="T13" fmla="*/ 28 h 56"/>
                <a:gd name="T14" fmla="*/ 28 w 56"/>
                <a:gd name="T15" fmla="*/ 48 h 56"/>
                <a:gd name="T16" fmla="*/ 48 w 56"/>
                <a:gd name="T17" fmla="*/ 28 h 56"/>
                <a:gd name="T18" fmla="*/ 28 w 56"/>
                <a:gd name="T19"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13" y="56"/>
                    <a:pt x="0" y="43"/>
                    <a:pt x="0" y="28"/>
                  </a:cubicBezTo>
                  <a:cubicBezTo>
                    <a:pt x="0" y="13"/>
                    <a:pt x="13" y="0"/>
                    <a:pt x="28" y="0"/>
                  </a:cubicBezTo>
                  <a:cubicBezTo>
                    <a:pt x="43" y="0"/>
                    <a:pt x="56" y="13"/>
                    <a:pt x="56" y="28"/>
                  </a:cubicBezTo>
                  <a:cubicBezTo>
                    <a:pt x="56" y="43"/>
                    <a:pt x="43" y="56"/>
                    <a:pt x="28" y="56"/>
                  </a:cubicBezTo>
                  <a:close/>
                  <a:moveTo>
                    <a:pt x="28" y="8"/>
                  </a:moveTo>
                  <a:cubicBezTo>
                    <a:pt x="17" y="8"/>
                    <a:pt x="8" y="17"/>
                    <a:pt x="8" y="28"/>
                  </a:cubicBezTo>
                  <a:cubicBezTo>
                    <a:pt x="8" y="39"/>
                    <a:pt x="17" y="48"/>
                    <a:pt x="28" y="48"/>
                  </a:cubicBezTo>
                  <a:cubicBezTo>
                    <a:pt x="39" y="48"/>
                    <a:pt x="48" y="39"/>
                    <a:pt x="48" y="28"/>
                  </a:cubicBezTo>
                  <a:cubicBezTo>
                    <a:pt x="48" y="17"/>
                    <a:pt x="39" y="8"/>
                    <a:pt x="28" y="8"/>
                  </a:cubicBezTo>
                  <a:close/>
                </a:path>
              </a:pathLst>
            </a:custGeom>
            <a:grpFill/>
            <a:ln>
              <a:solidFill>
                <a:srgbClr val="F15A2B"/>
              </a:solidFill>
            </a:ln>
          </p:spPr>
          <p:txBody>
            <a:bodyPr vert="horz" wrap="square" lIns="91440" tIns="45720" rIns="91440" bIns="45720" numCol="1" anchor="t" anchorCtr="0" compatLnSpc="1">
              <a:prstTxWarp prst="textNoShape">
                <a:avLst/>
              </a:prstTxWarp>
            </a:bodyPr>
            <a:lstStyle/>
            <a:p>
              <a:endParaRPr lang="en-US" dirty="0"/>
            </a:p>
          </p:txBody>
        </p:sp>
        <p:sp>
          <p:nvSpPr>
            <p:cNvPr id="47" name="Freeform 121">
              <a:extLst>
                <a:ext uri="{FF2B5EF4-FFF2-40B4-BE49-F238E27FC236}">
                  <a16:creationId xmlns:a16="http://schemas.microsoft.com/office/drawing/2014/main" id="{0389D74D-E441-4E4D-85BA-54D54BF3E724}"/>
                </a:ext>
              </a:extLst>
            </p:cNvPr>
            <p:cNvSpPr>
              <a:spLocks noEditPoints="1"/>
            </p:cNvSpPr>
            <p:nvPr/>
          </p:nvSpPr>
          <p:spPr bwMode="auto">
            <a:xfrm>
              <a:off x="1067024" y="3584979"/>
              <a:ext cx="122165" cy="119984"/>
            </a:xfrm>
            <a:custGeom>
              <a:avLst/>
              <a:gdLst>
                <a:gd name="T0" fmla="*/ 28 w 56"/>
                <a:gd name="T1" fmla="*/ 56 h 56"/>
                <a:gd name="T2" fmla="*/ 0 w 56"/>
                <a:gd name="T3" fmla="*/ 28 h 56"/>
                <a:gd name="T4" fmla="*/ 28 w 56"/>
                <a:gd name="T5" fmla="*/ 0 h 56"/>
                <a:gd name="T6" fmla="*/ 56 w 56"/>
                <a:gd name="T7" fmla="*/ 28 h 56"/>
                <a:gd name="T8" fmla="*/ 28 w 56"/>
                <a:gd name="T9" fmla="*/ 56 h 56"/>
                <a:gd name="T10" fmla="*/ 28 w 56"/>
                <a:gd name="T11" fmla="*/ 8 h 56"/>
                <a:gd name="T12" fmla="*/ 8 w 56"/>
                <a:gd name="T13" fmla="*/ 28 h 56"/>
                <a:gd name="T14" fmla="*/ 28 w 56"/>
                <a:gd name="T15" fmla="*/ 48 h 56"/>
                <a:gd name="T16" fmla="*/ 48 w 56"/>
                <a:gd name="T17" fmla="*/ 28 h 56"/>
                <a:gd name="T18" fmla="*/ 28 w 56"/>
                <a:gd name="T19"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13" y="56"/>
                    <a:pt x="0" y="43"/>
                    <a:pt x="0" y="28"/>
                  </a:cubicBezTo>
                  <a:cubicBezTo>
                    <a:pt x="0" y="13"/>
                    <a:pt x="13" y="0"/>
                    <a:pt x="28" y="0"/>
                  </a:cubicBezTo>
                  <a:cubicBezTo>
                    <a:pt x="43" y="0"/>
                    <a:pt x="56" y="13"/>
                    <a:pt x="56" y="28"/>
                  </a:cubicBezTo>
                  <a:cubicBezTo>
                    <a:pt x="56" y="43"/>
                    <a:pt x="43" y="56"/>
                    <a:pt x="28" y="56"/>
                  </a:cubicBezTo>
                  <a:close/>
                  <a:moveTo>
                    <a:pt x="28" y="8"/>
                  </a:moveTo>
                  <a:cubicBezTo>
                    <a:pt x="17" y="8"/>
                    <a:pt x="8" y="17"/>
                    <a:pt x="8" y="28"/>
                  </a:cubicBezTo>
                  <a:cubicBezTo>
                    <a:pt x="8" y="39"/>
                    <a:pt x="17" y="48"/>
                    <a:pt x="28" y="48"/>
                  </a:cubicBezTo>
                  <a:cubicBezTo>
                    <a:pt x="39" y="48"/>
                    <a:pt x="48" y="39"/>
                    <a:pt x="48" y="28"/>
                  </a:cubicBezTo>
                  <a:cubicBezTo>
                    <a:pt x="48" y="17"/>
                    <a:pt x="39" y="8"/>
                    <a:pt x="28" y="8"/>
                  </a:cubicBezTo>
                  <a:close/>
                </a:path>
              </a:pathLst>
            </a:custGeom>
            <a:grpFill/>
            <a:ln>
              <a:solidFill>
                <a:srgbClr val="F15A2B"/>
              </a:solidFill>
            </a:ln>
          </p:spPr>
          <p:txBody>
            <a:bodyPr vert="horz" wrap="square" lIns="91440" tIns="45720" rIns="91440" bIns="45720" numCol="1" anchor="t" anchorCtr="0" compatLnSpc="1">
              <a:prstTxWarp prst="textNoShape">
                <a:avLst/>
              </a:prstTxWarp>
            </a:bodyPr>
            <a:lstStyle/>
            <a:p>
              <a:endParaRPr lang="en-US" dirty="0"/>
            </a:p>
          </p:txBody>
        </p:sp>
        <p:sp>
          <p:nvSpPr>
            <p:cNvPr id="48" name="Rectangle 122">
              <a:extLst>
                <a:ext uri="{FF2B5EF4-FFF2-40B4-BE49-F238E27FC236}">
                  <a16:creationId xmlns:a16="http://schemas.microsoft.com/office/drawing/2014/main" id="{904151FE-5065-4B36-A76B-FECF13372BE7}"/>
                </a:ext>
              </a:extLst>
            </p:cNvPr>
            <p:cNvSpPr>
              <a:spLocks noChangeArrowheads="1"/>
            </p:cNvSpPr>
            <p:nvPr/>
          </p:nvSpPr>
          <p:spPr bwMode="auto">
            <a:xfrm>
              <a:off x="971038" y="3637336"/>
              <a:ext cx="104713" cy="17452"/>
            </a:xfrm>
            <a:prstGeom prst="rect">
              <a:avLst/>
            </a:prstGeom>
            <a:grpFill/>
            <a:ln>
              <a:solidFill>
                <a:srgbClr val="F15A2B"/>
              </a:solidFill>
            </a:ln>
          </p:spPr>
          <p:txBody>
            <a:bodyPr vert="horz" wrap="square" lIns="91440" tIns="45720" rIns="91440" bIns="45720" numCol="1" anchor="t" anchorCtr="0" compatLnSpc="1">
              <a:prstTxWarp prst="textNoShape">
                <a:avLst/>
              </a:prstTxWarp>
            </a:bodyPr>
            <a:lstStyle/>
            <a:p>
              <a:endParaRPr lang="en-US" dirty="0"/>
            </a:p>
          </p:txBody>
        </p:sp>
        <p:sp>
          <p:nvSpPr>
            <p:cNvPr id="49" name="Freeform 123">
              <a:extLst>
                <a:ext uri="{FF2B5EF4-FFF2-40B4-BE49-F238E27FC236}">
                  <a16:creationId xmlns:a16="http://schemas.microsoft.com/office/drawing/2014/main" id="{12B48894-E547-43F2-82A1-CF984D0134BC}"/>
                </a:ext>
              </a:extLst>
            </p:cNvPr>
            <p:cNvSpPr>
              <a:spLocks/>
            </p:cNvSpPr>
            <p:nvPr/>
          </p:nvSpPr>
          <p:spPr bwMode="auto">
            <a:xfrm>
              <a:off x="746341" y="3161765"/>
              <a:ext cx="130891" cy="484296"/>
            </a:xfrm>
            <a:custGeom>
              <a:avLst/>
              <a:gdLst>
                <a:gd name="T0" fmla="*/ 52 w 60"/>
                <a:gd name="T1" fmla="*/ 222 h 222"/>
                <a:gd name="T2" fmla="*/ 36 w 60"/>
                <a:gd name="T3" fmla="*/ 7 h 222"/>
                <a:gd name="T4" fmla="*/ 0 w 60"/>
                <a:gd name="T5" fmla="*/ 7 h 222"/>
                <a:gd name="T6" fmla="*/ 0 w 60"/>
                <a:gd name="T7" fmla="*/ 0 h 222"/>
                <a:gd name="T8" fmla="*/ 44 w 60"/>
                <a:gd name="T9" fmla="*/ 0 h 222"/>
                <a:gd name="T10" fmla="*/ 60 w 60"/>
                <a:gd name="T11" fmla="*/ 222 h 222"/>
                <a:gd name="T12" fmla="*/ 52 w 60"/>
                <a:gd name="T13" fmla="*/ 222 h 222"/>
              </a:gdLst>
              <a:ahLst/>
              <a:cxnLst>
                <a:cxn ang="0">
                  <a:pos x="T0" y="T1"/>
                </a:cxn>
                <a:cxn ang="0">
                  <a:pos x="T2" y="T3"/>
                </a:cxn>
                <a:cxn ang="0">
                  <a:pos x="T4" y="T5"/>
                </a:cxn>
                <a:cxn ang="0">
                  <a:pos x="T6" y="T7"/>
                </a:cxn>
                <a:cxn ang="0">
                  <a:pos x="T8" y="T9"/>
                </a:cxn>
                <a:cxn ang="0">
                  <a:pos x="T10" y="T11"/>
                </a:cxn>
                <a:cxn ang="0">
                  <a:pos x="T12" y="T13"/>
                </a:cxn>
              </a:cxnLst>
              <a:rect l="0" t="0" r="r" b="b"/>
              <a:pathLst>
                <a:path w="60" h="222">
                  <a:moveTo>
                    <a:pt x="52" y="222"/>
                  </a:moveTo>
                  <a:lnTo>
                    <a:pt x="36" y="7"/>
                  </a:lnTo>
                  <a:lnTo>
                    <a:pt x="0" y="7"/>
                  </a:lnTo>
                  <a:lnTo>
                    <a:pt x="0" y="0"/>
                  </a:lnTo>
                  <a:lnTo>
                    <a:pt x="44" y="0"/>
                  </a:lnTo>
                  <a:lnTo>
                    <a:pt x="60" y="222"/>
                  </a:lnTo>
                  <a:lnTo>
                    <a:pt x="52" y="222"/>
                  </a:lnTo>
                  <a:close/>
                </a:path>
              </a:pathLst>
            </a:custGeom>
            <a:grpFill/>
            <a:ln>
              <a:solidFill>
                <a:srgbClr val="F15A2B"/>
              </a:solidFill>
            </a:ln>
          </p:spPr>
          <p:txBody>
            <a:bodyPr vert="horz" wrap="square" lIns="91440" tIns="45720" rIns="91440" bIns="45720" numCol="1" anchor="t" anchorCtr="0" compatLnSpc="1">
              <a:prstTxWarp prst="textNoShape">
                <a:avLst/>
              </a:prstTxWarp>
            </a:bodyPr>
            <a:lstStyle/>
            <a:p>
              <a:endParaRPr lang="en-US" dirty="0"/>
            </a:p>
          </p:txBody>
        </p:sp>
        <p:sp>
          <p:nvSpPr>
            <p:cNvPr id="50" name="Freeform 124">
              <a:extLst>
                <a:ext uri="{FF2B5EF4-FFF2-40B4-BE49-F238E27FC236}">
                  <a16:creationId xmlns:a16="http://schemas.microsoft.com/office/drawing/2014/main" id="{7E47CB83-2197-4E82-8BA6-3AFC31A99235}"/>
                </a:ext>
              </a:extLst>
            </p:cNvPr>
            <p:cNvSpPr>
              <a:spLocks/>
            </p:cNvSpPr>
            <p:nvPr/>
          </p:nvSpPr>
          <p:spPr bwMode="auto">
            <a:xfrm>
              <a:off x="842328" y="3229392"/>
              <a:ext cx="460300" cy="303231"/>
            </a:xfrm>
            <a:custGeom>
              <a:avLst/>
              <a:gdLst>
                <a:gd name="T0" fmla="*/ 8 w 211"/>
                <a:gd name="T1" fmla="*/ 139 h 139"/>
                <a:gd name="T2" fmla="*/ 8 w 211"/>
                <a:gd name="T3" fmla="*/ 131 h 139"/>
                <a:gd name="T4" fmla="*/ 176 w 211"/>
                <a:gd name="T5" fmla="*/ 119 h 139"/>
                <a:gd name="T6" fmla="*/ 201 w 211"/>
                <a:gd name="T7" fmla="*/ 8 h 139"/>
                <a:gd name="T8" fmla="*/ 0 w 211"/>
                <a:gd name="T9" fmla="*/ 8 h 139"/>
                <a:gd name="T10" fmla="*/ 0 w 211"/>
                <a:gd name="T11" fmla="*/ 0 h 139"/>
                <a:gd name="T12" fmla="*/ 211 w 211"/>
                <a:gd name="T13" fmla="*/ 0 h 139"/>
                <a:gd name="T14" fmla="*/ 181 w 211"/>
                <a:gd name="T15" fmla="*/ 127 h 139"/>
                <a:gd name="T16" fmla="*/ 8 w 211"/>
                <a:gd name="T17"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 h="139">
                  <a:moveTo>
                    <a:pt x="8" y="139"/>
                  </a:moveTo>
                  <a:lnTo>
                    <a:pt x="8" y="131"/>
                  </a:lnTo>
                  <a:lnTo>
                    <a:pt x="176" y="119"/>
                  </a:lnTo>
                  <a:lnTo>
                    <a:pt x="201" y="8"/>
                  </a:lnTo>
                  <a:lnTo>
                    <a:pt x="0" y="8"/>
                  </a:lnTo>
                  <a:lnTo>
                    <a:pt x="0" y="0"/>
                  </a:lnTo>
                  <a:lnTo>
                    <a:pt x="211" y="0"/>
                  </a:lnTo>
                  <a:lnTo>
                    <a:pt x="181" y="127"/>
                  </a:lnTo>
                  <a:lnTo>
                    <a:pt x="8" y="139"/>
                  </a:lnTo>
                  <a:close/>
                </a:path>
              </a:pathLst>
            </a:custGeom>
            <a:grpFill/>
            <a:ln>
              <a:solidFill>
                <a:srgbClr val="F15A2B"/>
              </a:solidFill>
            </a:ln>
          </p:spPr>
          <p:txBody>
            <a:bodyPr vert="horz" wrap="square" lIns="91440" tIns="45720" rIns="91440" bIns="45720" numCol="1" anchor="t" anchorCtr="0" compatLnSpc="1">
              <a:prstTxWarp prst="textNoShape">
                <a:avLst/>
              </a:prstTxWarp>
            </a:bodyPr>
            <a:lstStyle/>
            <a:p>
              <a:endParaRPr lang="en-US" dirty="0"/>
            </a:p>
          </p:txBody>
        </p:sp>
      </p:grpSp>
      <p:grpSp>
        <p:nvGrpSpPr>
          <p:cNvPr id="56" name="Group 55"/>
          <p:cNvGrpSpPr/>
          <p:nvPr/>
        </p:nvGrpSpPr>
        <p:grpSpPr>
          <a:xfrm>
            <a:off x="4909972" y="1928379"/>
            <a:ext cx="953406" cy="953406"/>
            <a:chOff x="10816279" y="5403898"/>
            <a:chExt cx="410014" cy="410014"/>
          </a:xfrm>
          <a:solidFill>
            <a:srgbClr val="F15A2B"/>
          </a:solidFill>
        </p:grpSpPr>
        <p:sp>
          <p:nvSpPr>
            <p:cNvPr id="53" name="Freeform 649">
              <a:extLst>
                <a:ext uri="{FF2B5EF4-FFF2-40B4-BE49-F238E27FC236}">
                  <a16:creationId xmlns:a16="http://schemas.microsoft.com/office/drawing/2014/main" id="{28702073-FDB6-4C7E-84AD-8E032B6ADFDB}"/>
                </a:ext>
              </a:extLst>
            </p:cNvPr>
            <p:cNvSpPr>
              <a:spLocks noEditPoints="1"/>
            </p:cNvSpPr>
            <p:nvPr/>
          </p:nvSpPr>
          <p:spPr bwMode="auto">
            <a:xfrm>
              <a:off x="10816279" y="5403898"/>
              <a:ext cx="410014" cy="410014"/>
            </a:xfrm>
            <a:custGeom>
              <a:avLst/>
              <a:gdLst>
                <a:gd name="T0" fmla="*/ 96 w 192"/>
                <a:gd name="T1" fmla="*/ 192 h 192"/>
                <a:gd name="T2" fmla="*/ 0 w 192"/>
                <a:gd name="T3" fmla="*/ 96 h 192"/>
                <a:gd name="T4" fmla="*/ 96 w 192"/>
                <a:gd name="T5" fmla="*/ 0 h 192"/>
                <a:gd name="T6" fmla="*/ 192 w 192"/>
                <a:gd name="T7" fmla="*/ 96 h 192"/>
                <a:gd name="T8" fmla="*/ 96 w 192"/>
                <a:gd name="T9" fmla="*/ 192 h 192"/>
                <a:gd name="T10" fmla="*/ 96 w 192"/>
                <a:gd name="T11" fmla="*/ 8 h 192"/>
                <a:gd name="T12" fmla="*/ 8 w 192"/>
                <a:gd name="T13" fmla="*/ 96 h 192"/>
                <a:gd name="T14" fmla="*/ 96 w 192"/>
                <a:gd name="T15" fmla="*/ 184 h 192"/>
                <a:gd name="T16" fmla="*/ 184 w 192"/>
                <a:gd name="T17" fmla="*/ 96 h 192"/>
                <a:gd name="T18" fmla="*/ 96 w 192"/>
                <a:gd name="T19" fmla="*/ 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92">
                  <a:moveTo>
                    <a:pt x="96" y="192"/>
                  </a:moveTo>
                  <a:cubicBezTo>
                    <a:pt x="43" y="192"/>
                    <a:pt x="0" y="149"/>
                    <a:pt x="0" y="96"/>
                  </a:cubicBezTo>
                  <a:cubicBezTo>
                    <a:pt x="0" y="43"/>
                    <a:pt x="43" y="0"/>
                    <a:pt x="96" y="0"/>
                  </a:cubicBezTo>
                  <a:cubicBezTo>
                    <a:pt x="149" y="0"/>
                    <a:pt x="192" y="43"/>
                    <a:pt x="192" y="96"/>
                  </a:cubicBezTo>
                  <a:cubicBezTo>
                    <a:pt x="192" y="149"/>
                    <a:pt x="149" y="192"/>
                    <a:pt x="96" y="192"/>
                  </a:cubicBezTo>
                  <a:close/>
                  <a:moveTo>
                    <a:pt x="96" y="8"/>
                  </a:moveTo>
                  <a:cubicBezTo>
                    <a:pt x="47" y="8"/>
                    <a:pt x="8" y="47"/>
                    <a:pt x="8" y="96"/>
                  </a:cubicBezTo>
                  <a:cubicBezTo>
                    <a:pt x="8" y="145"/>
                    <a:pt x="47" y="184"/>
                    <a:pt x="96" y="184"/>
                  </a:cubicBezTo>
                  <a:cubicBezTo>
                    <a:pt x="144" y="184"/>
                    <a:pt x="184" y="145"/>
                    <a:pt x="184" y="96"/>
                  </a:cubicBezTo>
                  <a:cubicBezTo>
                    <a:pt x="184" y="47"/>
                    <a:pt x="144" y="8"/>
                    <a:pt x="96" y="8"/>
                  </a:cubicBezTo>
                  <a:close/>
                </a:path>
              </a:pathLst>
            </a:custGeom>
            <a:grpFill/>
            <a:ln w="9525">
              <a:solidFill>
                <a:srgbClr val="F15A2B"/>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650">
              <a:extLst>
                <a:ext uri="{FF2B5EF4-FFF2-40B4-BE49-F238E27FC236}">
                  <a16:creationId xmlns:a16="http://schemas.microsoft.com/office/drawing/2014/main" id="{AFF3DA53-460A-471E-80BE-254E6257B43D}"/>
                </a:ext>
              </a:extLst>
            </p:cNvPr>
            <p:cNvSpPr>
              <a:spLocks noEditPoints="1"/>
            </p:cNvSpPr>
            <p:nvPr/>
          </p:nvSpPr>
          <p:spPr bwMode="auto">
            <a:xfrm>
              <a:off x="10884616" y="5472234"/>
              <a:ext cx="273343" cy="273342"/>
            </a:xfrm>
            <a:custGeom>
              <a:avLst/>
              <a:gdLst>
                <a:gd name="T0" fmla="*/ 64 w 128"/>
                <a:gd name="T1" fmla="*/ 128 h 128"/>
                <a:gd name="T2" fmla="*/ 0 w 128"/>
                <a:gd name="T3" fmla="*/ 64 h 128"/>
                <a:gd name="T4" fmla="*/ 64 w 128"/>
                <a:gd name="T5" fmla="*/ 0 h 128"/>
                <a:gd name="T6" fmla="*/ 128 w 128"/>
                <a:gd name="T7" fmla="*/ 64 h 128"/>
                <a:gd name="T8" fmla="*/ 64 w 128"/>
                <a:gd name="T9" fmla="*/ 128 h 128"/>
                <a:gd name="T10" fmla="*/ 64 w 128"/>
                <a:gd name="T11" fmla="*/ 8 h 128"/>
                <a:gd name="T12" fmla="*/ 8 w 128"/>
                <a:gd name="T13" fmla="*/ 64 h 128"/>
                <a:gd name="T14" fmla="*/ 64 w 128"/>
                <a:gd name="T15" fmla="*/ 120 h 128"/>
                <a:gd name="T16" fmla="*/ 120 w 128"/>
                <a:gd name="T17" fmla="*/ 64 h 128"/>
                <a:gd name="T18" fmla="*/ 64 w 128"/>
                <a:gd name="T19"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128"/>
                  </a:moveTo>
                  <a:cubicBezTo>
                    <a:pt x="29" y="128"/>
                    <a:pt x="0" y="99"/>
                    <a:pt x="0" y="64"/>
                  </a:cubicBezTo>
                  <a:cubicBezTo>
                    <a:pt x="0" y="29"/>
                    <a:pt x="29" y="0"/>
                    <a:pt x="64" y="0"/>
                  </a:cubicBezTo>
                  <a:cubicBezTo>
                    <a:pt x="99" y="0"/>
                    <a:pt x="128" y="29"/>
                    <a:pt x="128" y="64"/>
                  </a:cubicBezTo>
                  <a:cubicBezTo>
                    <a:pt x="128" y="99"/>
                    <a:pt x="99" y="128"/>
                    <a:pt x="64" y="128"/>
                  </a:cubicBezTo>
                  <a:close/>
                  <a:moveTo>
                    <a:pt x="64" y="8"/>
                  </a:moveTo>
                  <a:cubicBezTo>
                    <a:pt x="33" y="8"/>
                    <a:pt x="8" y="33"/>
                    <a:pt x="8" y="64"/>
                  </a:cubicBezTo>
                  <a:cubicBezTo>
                    <a:pt x="8" y="95"/>
                    <a:pt x="33" y="120"/>
                    <a:pt x="64" y="120"/>
                  </a:cubicBezTo>
                  <a:cubicBezTo>
                    <a:pt x="95" y="120"/>
                    <a:pt x="120" y="95"/>
                    <a:pt x="120" y="64"/>
                  </a:cubicBezTo>
                  <a:cubicBezTo>
                    <a:pt x="120" y="33"/>
                    <a:pt x="95" y="8"/>
                    <a:pt x="64" y="8"/>
                  </a:cubicBezTo>
                  <a:close/>
                </a:path>
              </a:pathLst>
            </a:custGeom>
            <a:grpFill/>
            <a:ln w="9525">
              <a:solidFill>
                <a:srgbClr val="F15A2B"/>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Freeform 651">
              <a:extLst>
                <a:ext uri="{FF2B5EF4-FFF2-40B4-BE49-F238E27FC236}">
                  <a16:creationId xmlns:a16="http://schemas.microsoft.com/office/drawing/2014/main" id="{FDF725BD-B7D9-45B7-B053-C51C5A35588D}"/>
                </a:ext>
              </a:extLst>
            </p:cNvPr>
            <p:cNvSpPr>
              <a:spLocks noEditPoints="1"/>
            </p:cNvSpPr>
            <p:nvPr/>
          </p:nvSpPr>
          <p:spPr bwMode="auto">
            <a:xfrm>
              <a:off x="10952951" y="5540569"/>
              <a:ext cx="136671" cy="136671"/>
            </a:xfrm>
            <a:custGeom>
              <a:avLst/>
              <a:gdLst>
                <a:gd name="T0" fmla="*/ 32 w 64"/>
                <a:gd name="T1" fmla="*/ 64 h 64"/>
                <a:gd name="T2" fmla="*/ 0 w 64"/>
                <a:gd name="T3" fmla="*/ 32 h 64"/>
                <a:gd name="T4" fmla="*/ 32 w 64"/>
                <a:gd name="T5" fmla="*/ 0 h 64"/>
                <a:gd name="T6" fmla="*/ 64 w 64"/>
                <a:gd name="T7" fmla="*/ 32 h 64"/>
                <a:gd name="T8" fmla="*/ 32 w 64"/>
                <a:gd name="T9" fmla="*/ 64 h 64"/>
                <a:gd name="T10" fmla="*/ 32 w 64"/>
                <a:gd name="T11" fmla="*/ 8 h 64"/>
                <a:gd name="T12" fmla="*/ 8 w 64"/>
                <a:gd name="T13" fmla="*/ 32 h 64"/>
                <a:gd name="T14" fmla="*/ 32 w 64"/>
                <a:gd name="T15" fmla="*/ 56 h 64"/>
                <a:gd name="T16" fmla="*/ 56 w 64"/>
                <a:gd name="T17" fmla="*/ 32 h 64"/>
                <a:gd name="T18" fmla="*/ 32 w 64"/>
                <a:gd name="T19" fmla="*/ 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14" y="64"/>
                    <a:pt x="0" y="50"/>
                    <a:pt x="0" y="32"/>
                  </a:cubicBezTo>
                  <a:cubicBezTo>
                    <a:pt x="0" y="14"/>
                    <a:pt x="14" y="0"/>
                    <a:pt x="32" y="0"/>
                  </a:cubicBezTo>
                  <a:cubicBezTo>
                    <a:pt x="50" y="0"/>
                    <a:pt x="64" y="14"/>
                    <a:pt x="64" y="32"/>
                  </a:cubicBezTo>
                  <a:cubicBezTo>
                    <a:pt x="64" y="50"/>
                    <a:pt x="50" y="64"/>
                    <a:pt x="32" y="64"/>
                  </a:cubicBezTo>
                  <a:close/>
                  <a:moveTo>
                    <a:pt x="32" y="8"/>
                  </a:moveTo>
                  <a:cubicBezTo>
                    <a:pt x="19" y="8"/>
                    <a:pt x="8" y="19"/>
                    <a:pt x="8" y="32"/>
                  </a:cubicBezTo>
                  <a:cubicBezTo>
                    <a:pt x="8" y="45"/>
                    <a:pt x="19" y="56"/>
                    <a:pt x="32" y="56"/>
                  </a:cubicBezTo>
                  <a:cubicBezTo>
                    <a:pt x="45" y="56"/>
                    <a:pt x="56" y="45"/>
                    <a:pt x="56" y="32"/>
                  </a:cubicBezTo>
                  <a:cubicBezTo>
                    <a:pt x="56" y="19"/>
                    <a:pt x="45" y="8"/>
                    <a:pt x="32" y="8"/>
                  </a:cubicBezTo>
                  <a:close/>
                </a:path>
              </a:pathLst>
            </a:custGeom>
            <a:grpFill/>
            <a:ln w="9525">
              <a:solidFill>
                <a:srgbClr val="F15A2B"/>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cxnSp>
        <p:nvCxnSpPr>
          <p:cNvPr id="58" name="Straight Connector 57"/>
          <p:cNvCxnSpPr/>
          <p:nvPr/>
        </p:nvCxnSpPr>
        <p:spPr>
          <a:xfrm>
            <a:off x="4639235" y="3173506"/>
            <a:ext cx="8095130" cy="0"/>
          </a:xfrm>
          <a:prstGeom prst="line">
            <a:avLst/>
          </a:prstGeom>
          <a:ln>
            <a:solidFill>
              <a:srgbClr val="0F4C8B"/>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4639235" y="4666129"/>
            <a:ext cx="8095130" cy="0"/>
          </a:xfrm>
          <a:prstGeom prst="line">
            <a:avLst/>
          </a:prstGeom>
          <a:ln>
            <a:solidFill>
              <a:srgbClr val="0F4C8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567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p:cNvPicPr>
            <a:picLocks noChangeAspect="1"/>
          </p:cNvPicPr>
          <p:nvPr/>
        </p:nvPicPr>
        <p:blipFill rotWithShape="1">
          <a:blip r:embed="rId2">
            <a:extLst>
              <a:ext uri="{28A0092B-C50C-407E-A947-70E740481C1C}">
                <a14:useLocalDpi xmlns:a14="http://schemas.microsoft.com/office/drawing/2010/main" val="0"/>
              </a:ext>
            </a:extLst>
          </a:blip>
          <a:srcRect l="30895" t="196" r="22624" b="-196"/>
          <a:stretch/>
        </p:blipFill>
        <p:spPr>
          <a:xfrm>
            <a:off x="-373415" y="0"/>
            <a:ext cx="4797498" cy="6858000"/>
          </a:xfrm>
          <a:prstGeom prst="rect">
            <a:avLst/>
          </a:prstGeom>
        </p:spPr>
      </p:pic>
      <p:sp>
        <p:nvSpPr>
          <p:cNvPr id="30" name="TextBox 29">
            <a:extLst>
              <a:ext uri="{FF2B5EF4-FFF2-40B4-BE49-F238E27FC236}">
                <a16:creationId xmlns:a16="http://schemas.microsoft.com/office/drawing/2014/main" id="{30F485C4-67FD-4CCF-8FA2-800C1F74DD54}"/>
              </a:ext>
            </a:extLst>
          </p:cNvPr>
          <p:cNvSpPr txBox="1"/>
          <p:nvPr/>
        </p:nvSpPr>
        <p:spPr>
          <a:xfrm>
            <a:off x="8511769" y="766155"/>
            <a:ext cx="3390892" cy="711413"/>
          </a:xfrm>
          <a:prstGeom prst="rect">
            <a:avLst/>
          </a:prstGeom>
          <a:noFill/>
        </p:spPr>
        <p:txBody>
          <a:bodyPr wrap="square" rtlCol="0">
            <a:spAutoFit/>
          </a:bodyPr>
          <a:lstStyle/>
          <a:p>
            <a:pPr>
              <a:lnSpc>
                <a:spcPct val="70000"/>
              </a:lnSpc>
            </a:pPr>
            <a:r>
              <a:rPr lang="en-US" sz="5400" b="1" spc="-188" dirty="0">
                <a:solidFill>
                  <a:srgbClr val="F15A2B"/>
                </a:solidFill>
                <a:cs typeface="Poppins Light" panose="00000400000000000000" pitchFamily="2" charset="0"/>
              </a:rPr>
              <a:t>JOINT ROLE</a:t>
            </a:r>
            <a:endParaRPr lang="en-US" sz="4400" b="1" spc="-188" dirty="0">
              <a:solidFill>
                <a:srgbClr val="F15A2B"/>
              </a:solidFill>
              <a:cs typeface="Poppins SemiBold" panose="00000700000000000000" pitchFamily="2" charset="0"/>
            </a:endParaRPr>
          </a:p>
        </p:txBody>
      </p:sp>
      <p:sp>
        <p:nvSpPr>
          <p:cNvPr id="38" name="Rectangle 37"/>
          <p:cNvSpPr/>
          <p:nvPr/>
        </p:nvSpPr>
        <p:spPr>
          <a:xfrm>
            <a:off x="6880412" y="163347"/>
            <a:ext cx="6096000" cy="711413"/>
          </a:xfrm>
          <a:prstGeom prst="rect">
            <a:avLst/>
          </a:prstGeom>
        </p:spPr>
        <p:txBody>
          <a:bodyPr>
            <a:spAutoFit/>
          </a:bodyPr>
          <a:lstStyle/>
          <a:p>
            <a:pPr>
              <a:lnSpc>
                <a:spcPct val="70000"/>
              </a:lnSpc>
            </a:pPr>
            <a:r>
              <a:rPr lang="en-US" sz="5400" b="1" spc="-188" dirty="0">
                <a:solidFill>
                  <a:srgbClr val="0F4C8B"/>
                </a:solidFill>
                <a:cs typeface="Poppins Light" panose="00000400000000000000" pitchFamily="2" charset="0"/>
              </a:rPr>
              <a:t>MAYOR/COUNCIL </a:t>
            </a:r>
          </a:p>
        </p:txBody>
      </p:sp>
      <p:sp>
        <p:nvSpPr>
          <p:cNvPr id="39" name="Rectangle 38"/>
          <p:cNvSpPr/>
          <p:nvPr/>
        </p:nvSpPr>
        <p:spPr>
          <a:xfrm>
            <a:off x="6052676" y="2333685"/>
            <a:ext cx="5324856" cy="4524315"/>
          </a:xfrm>
          <a:prstGeom prst="rect">
            <a:avLst/>
          </a:prstGeom>
        </p:spPr>
        <p:txBody>
          <a:bodyPr wrap="none">
            <a:spAutoFit/>
          </a:bodyPr>
          <a:lstStyle/>
          <a:p>
            <a:r>
              <a:rPr lang="en-US" sz="3200" b="1" dirty="0">
                <a:solidFill>
                  <a:srgbClr val="98A64F"/>
                </a:solidFill>
              </a:rPr>
              <a:t>LISTEN TO THE PUBLIC</a:t>
            </a:r>
          </a:p>
          <a:p>
            <a:endParaRPr lang="en-US" sz="3200" b="1" dirty="0">
              <a:solidFill>
                <a:srgbClr val="98A64F"/>
              </a:solidFill>
            </a:endParaRPr>
          </a:p>
          <a:p>
            <a:r>
              <a:rPr lang="en-US" sz="3200" b="1" dirty="0">
                <a:solidFill>
                  <a:srgbClr val="98A64F"/>
                </a:solidFill>
              </a:rPr>
              <a:t>EDUCATE THE PUBLIC </a:t>
            </a:r>
          </a:p>
          <a:p>
            <a:endParaRPr lang="en-US" sz="3200" b="1" dirty="0">
              <a:solidFill>
                <a:srgbClr val="98A64F"/>
              </a:solidFill>
            </a:endParaRPr>
          </a:p>
          <a:p>
            <a:r>
              <a:rPr lang="en-US" sz="3200" b="1" dirty="0">
                <a:solidFill>
                  <a:srgbClr val="98A64F"/>
                </a:solidFill>
              </a:rPr>
              <a:t>MOBILIZE SUPPORT IN THE </a:t>
            </a:r>
            <a:br>
              <a:rPr lang="en-US" sz="3200" b="1" dirty="0">
                <a:solidFill>
                  <a:srgbClr val="98A64F"/>
                </a:solidFill>
              </a:rPr>
            </a:br>
            <a:r>
              <a:rPr lang="en-US" sz="3200" b="1" dirty="0">
                <a:solidFill>
                  <a:srgbClr val="98A64F"/>
                </a:solidFill>
              </a:rPr>
              <a:t>COMMUNITY</a:t>
            </a:r>
          </a:p>
          <a:p>
            <a:endParaRPr lang="en-US" sz="3200" b="1" dirty="0">
              <a:solidFill>
                <a:srgbClr val="98A64F"/>
              </a:solidFill>
            </a:endParaRPr>
          </a:p>
          <a:p>
            <a:r>
              <a:rPr lang="en-US" sz="3200" b="1" dirty="0">
                <a:solidFill>
                  <a:srgbClr val="98A64F"/>
                </a:solidFill>
              </a:rPr>
              <a:t>SET THE “TONE” FOR THE CITY</a:t>
            </a:r>
          </a:p>
          <a:p>
            <a:endParaRPr lang="en-US" sz="3200" b="1" dirty="0">
              <a:solidFill>
                <a:srgbClr val="98A64F"/>
              </a:solidFill>
            </a:endParaRPr>
          </a:p>
        </p:txBody>
      </p:sp>
      <p:cxnSp>
        <p:nvCxnSpPr>
          <p:cNvPr id="58" name="Straight Connector 57"/>
          <p:cNvCxnSpPr/>
          <p:nvPr/>
        </p:nvCxnSpPr>
        <p:spPr>
          <a:xfrm>
            <a:off x="4639235" y="3135094"/>
            <a:ext cx="8095130" cy="0"/>
          </a:xfrm>
          <a:prstGeom prst="line">
            <a:avLst/>
          </a:prstGeom>
          <a:ln>
            <a:solidFill>
              <a:srgbClr val="0F4C8B"/>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4639235" y="4134114"/>
            <a:ext cx="8095130" cy="0"/>
          </a:xfrm>
          <a:prstGeom prst="line">
            <a:avLst/>
          </a:prstGeom>
          <a:ln>
            <a:solidFill>
              <a:srgbClr val="0F4C8B"/>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639235" y="5550722"/>
            <a:ext cx="8095130" cy="0"/>
          </a:xfrm>
          <a:prstGeom prst="line">
            <a:avLst/>
          </a:prstGeom>
          <a:ln>
            <a:solidFill>
              <a:srgbClr val="0F4C8B"/>
            </a:solidFill>
          </a:ln>
        </p:spPr>
        <p:style>
          <a:lnRef idx="1">
            <a:schemeClr val="accent1"/>
          </a:lnRef>
          <a:fillRef idx="0">
            <a:schemeClr val="accent1"/>
          </a:fillRef>
          <a:effectRef idx="0">
            <a:schemeClr val="accent1"/>
          </a:effectRef>
          <a:fontRef idx="minor">
            <a:schemeClr val="tx1"/>
          </a:fontRef>
        </p:style>
      </p:cxnSp>
      <p:grpSp>
        <p:nvGrpSpPr>
          <p:cNvPr id="2" name="Group 1"/>
          <p:cNvGrpSpPr/>
          <p:nvPr/>
        </p:nvGrpSpPr>
        <p:grpSpPr>
          <a:xfrm>
            <a:off x="4850053" y="4333874"/>
            <a:ext cx="987471" cy="987469"/>
            <a:chOff x="10751361" y="4245610"/>
            <a:chExt cx="543269" cy="543268"/>
          </a:xfrm>
          <a:solidFill>
            <a:srgbClr val="F15A2B"/>
          </a:solidFill>
        </p:grpSpPr>
        <p:sp>
          <p:nvSpPr>
            <p:cNvPr id="25" name="Freeform 472">
              <a:extLst>
                <a:ext uri="{FF2B5EF4-FFF2-40B4-BE49-F238E27FC236}">
                  <a16:creationId xmlns:a16="http://schemas.microsoft.com/office/drawing/2014/main" id="{96F96091-E2CA-4CE5-A0B5-C261E6B4B97B}"/>
                </a:ext>
              </a:extLst>
            </p:cNvPr>
            <p:cNvSpPr>
              <a:spLocks noEditPoints="1"/>
            </p:cNvSpPr>
            <p:nvPr/>
          </p:nvSpPr>
          <p:spPr bwMode="auto">
            <a:xfrm>
              <a:off x="10751361" y="4245610"/>
              <a:ext cx="539851" cy="358762"/>
            </a:xfrm>
            <a:custGeom>
              <a:avLst/>
              <a:gdLst>
                <a:gd name="T0" fmla="*/ 55 w 158"/>
                <a:gd name="T1" fmla="*/ 105 h 105"/>
                <a:gd name="T2" fmla="*/ 0 w 158"/>
                <a:gd name="T3" fmla="*/ 77 h 105"/>
                <a:gd name="T4" fmla="*/ 0 w 158"/>
                <a:gd name="T5" fmla="*/ 73 h 105"/>
                <a:gd name="T6" fmla="*/ 155 w 158"/>
                <a:gd name="T7" fmla="*/ 0 h 105"/>
                <a:gd name="T8" fmla="*/ 158 w 158"/>
                <a:gd name="T9" fmla="*/ 5 h 105"/>
                <a:gd name="T10" fmla="*/ 58 w 158"/>
                <a:gd name="T11" fmla="*/ 105 h 105"/>
                <a:gd name="T12" fmla="*/ 55 w 158"/>
                <a:gd name="T13" fmla="*/ 105 h 105"/>
                <a:gd name="T14" fmla="*/ 7 w 158"/>
                <a:gd name="T15" fmla="*/ 75 h 105"/>
                <a:gd name="T16" fmla="*/ 56 w 158"/>
                <a:gd name="T17" fmla="*/ 100 h 105"/>
                <a:gd name="T18" fmla="*/ 145 w 158"/>
                <a:gd name="T19" fmla="*/ 11 h 105"/>
                <a:gd name="T20" fmla="*/ 7 w 158"/>
                <a:gd name="T21" fmla="*/ 7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8" h="105">
                  <a:moveTo>
                    <a:pt x="55" y="105"/>
                  </a:moveTo>
                  <a:lnTo>
                    <a:pt x="0" y="77"/>
                  </a:lnTo>
                  <a:lnTo>
                    <a:pt x="0" y="73"/>
                  </a:lnTo>
                  <a:lnTo>
                    <a:pt x="155" y="0"/>
                  </a:lnTo>
                  <a:lnTo>
                    <a:pt x="158" y="5"/>
                  </a:lnTo>
                  <a:lnTo>
                    <a:pt x="58" y="105"/>
                  </a:lnTo>
                  <a:lnTo>
                    <a:pt x="55" y="105"/>
                  </a:lnTo>
                  <a:close/>
                  <a:moveTo>
                    <a:pt x="7" y="75"/>
                  </a:moveTo>
                  <a:lnTo>
                    <a:pt x="56" y="100"/>
                  </a:lnTo>
                  <a:lnTo>
                    <a:pt x="145" y="11"/>
                  </a:lnTo>
                  <a:lnTo>
                    <a:pt x="7"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473">
              <a:extLst>
                <a:ext uri="{FF2B5EF4-FFF2-40B4-BE49-F238E27FC236}">
                  <a16:creationId xmlns:a16="http://schemas.microsoft.com/office/drawing/2014/main" id="{6BDF963A-F21D-4936-8838-78336187DA40}"/>
                </a:ext>
              </a:extLst>
            </p:cNvPr>
            <p:cNvSpPr>
              <a:spLocks noEditPoints="1"/>
            </p:cNvSpPr>
            <p:nvPr/>
          </p:nvSpPr>
          <p:spPr bwMode="auto">
            <a:xfrm>
              <a:off x="10935868" y="4249027"/>
              <a:ext cx="358762" cy="539851"/>
            </a:xfrm>
            <a:custGeom>
              <a:avLst/>
              <a:gdLst>
                <a:gd name="T0" fmla="*/ 27 w 105"/>
                <a:gd name="T1" fmla="*/ 158 h 158"/>
                <a:gd name="T2" fmla="*/ 0 w 105"/>
                <a:gd name="T3" fmla="*/ 103 h 158"/>
                <a:gd name="T4" fmla="*/ 1 w 105"/>
                <a:gd name="T5" fmla="*/ 100 h 158"/>
                <a:gd name="T6" fmla="*/ 101 w 105"/>
                <a:gd name="T7" fmla="*/ 0 h 158"/>
                <a:gd name="T8" fmla="*/ 105 w 105"/>
                <a:gd name="T9" fmla="*/ 3 h 158"/>
                <a:gd name="T10" fmla="*/ 32 w 105"/>
                <a:gd name="T11" fmla="*/ 158 h 158"/>
                <a:gd name="T12" fmla="*/ 27 w 105"/>
                <a:gd name="T13" fmla="*/ 158 h 158"/>
                <a:gd name="T14" fmla="*/ 6 w 105"/>
                <a:gd name="T15" fmla="*/ 102 h 158"/>
                <a:gd name="T16" fmla="*/ 30 w 105"/>
                <a:gd name="T17" fmla="*/ 151 h 158"/>
                <a:gd name="T18" fmla="*/ 94 w 105"/>
                <a:gd name="T19" fmla="*/ 14 h 158"/>
                <a:gd name="T20" fmla="*/ 6 w 105"/>
                <a:gd name="T21" fmla="*/ 10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5" h="158">
                  <a:moveTo>
                    <a:pt x="27" y="158"/>
                  </a:moveTo>
                  <a:lnTo>
                    <a:pt x="0" y="103"/>
                  </a:lnTo>
                  <a:lnTo>
                    <a:pt x="1" y="100"/>
                  </a:lnTo>
                  <a:lnTo>
                    <a:pt x="101" y="0"/>
                  </a:lnTo>
                  <a:lnTo>
                    <a:pt x="105" y="3"/>
                  </a:lnTo>
                  <a:lnTo>
                    <a:pt x="32" y="158"/>
                  </a:lnTo>
                  <a:lnTo>
                    <a:pt x="27" y="158"/>
                  </a:lnTo>
                  <a:close/>
                  <a:moveTo>
                    <a:pt x="6" y="102"/>
                  </a:moveTo>
                  <a:lnTo>
                    <a:pt x="30" y="151"/>
                  </a:lnTo>
                  <a:lnTo>
                    <a:pt x="94" y="14"/>
                  </a:lnTo>
                  <a:lnTo>
                    <a:pt x="6"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3" name="Group 2"/>
          <p:cNvGrpSpPr/>
          <p:nvPr/>
        </p:nvGrpSpPr>
        <p:grpSpPr>
          <a:xfrm>
            <a:off x="5048055" y="3218912"/>
            <a:ext cx="783256" cy="847106"/>
            <a:chOff x="3005281" y="3142528"/>
            <a:chExt cx="531092" cy="574386"/>
          </a:xfrm>
          <a:solidFill>
            <a:srgbClr val="F15A2B"/>
          </a:solidFill>
        </p:grpSpPr>
        <p:sp>
          <p:nvSpPr>
            <p:cNvPr id="28" name="Freeform 150">
              <a:extLst>
                <a:ext uri="{FF2B5EF4-FFF2-40B4-BE49-F238E27FC236}">
                  <a16:creationId xmlns:a16="http://schemas.microsoft.com/office/drawing/2014/main" id="{7E98A322-1972-44E7-8F12-E3C3CEBE244C}"/>
                </a:ext>
              </a:extLst>
            </p:cNvPr>
            <p:cNvSpPr>
              <a:spLocks noEditPoints="1"/>
            </p:cNvSpPr>
            <p:nvPr/>
          </p:nvSpPr>
          <p:spPr bwMode="auto">
            <a:xfrm>
              <a:off x="3005281" y="3142528"/>
              <a:ext cx="282864" cy="574386"/>
            </a:xfrm>
            <a:custGeom>
              <a:avLst/>
              <a:gdLst>
                <a:gd name="T0" fmla="*/ 196 w 196"/>
                <a:gd name="T1" fmla="*/ 398 h 398"/>
                <a:gd name="T2" fmla="*/ 78 w 196"/>
                <a:gd name="T3" fmla="*/ 280 h 398"/>
                <a:gd name="T4" fmla="*/ 0 w 196"/>
                <a:gd name="T5" fmla="*/ 280 h 398"/>
                <a:gd name="T6" fmla="*/ 0 w 196"/>
                <a:gd name="T7" fmla="*/ 120 h 398"/>
                <a:gd name="T8" fmla="*/ 78 w 196"/>
                <a:gd name="T9" fmla="*/ 120 h 398"/>
                <a:gd name="T10" fmla="*/ 196 w 196"/>
                <a:gd name="T11" fmla="*/ 0 h 398"/>
                <a:gd name="T12" fmla="*/ 196 w 196"/>
                <a:gd name="T13" fmla="*/ 398 h 398"/>
                <a:gd name="T14" fmla="*/ 12 w 196"/>
                <a:gd name="T15" fmla="*/ 267 h 398"/>
                <a:gd name="T16" fmla="*/ 82 w 196"/>
                <a:gd name="T17" fmla="*/ 267 h 398"/>
                <a:gd name="T18" fmla="*/ 184 w 196"/>
                <a:gd name="T19" fmla="*/ 369 h 398"/>
                <a:gd name="T20" fmla="*/ 184 w 196"/>
                <a:gd name="T21" fmla="*/ 29 h 398"/>
                <a:gd name="T22" fmla="*/ 82 w 196"/>
                <a:gd name="T23" fmla="*/ 132 h 398"/>
                <a:gd name="T24" fmla="*/ 12 w 196"/>
                <a:gd name="T25" fmla="*/ 132 h 398"/>
                <a:gd name="T26" fmla="*/ 12 w 196"/>
                <a:gd name="T27" fmla="*/ 267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398">
                  <a:moveTo>
                    <a:pt x="196" y="398"/>
                  </a:moveTo>
                  <a:lnTo>
                    <a:pt x="78" y="280"/>
                  </a:lnTo>
                  <a:lnTo>
                    <a:pt x="0" y="280"/>
                  </a:lnTo>
                  <a:lnTo>
                    <a:pt x="0" y="120"/>
                  </a:lnTo>
                  <a:lnTo>
                    <a:pt x="78" y="120"/>
                  </a:lnTo>
                  <a:lnTo>
                    <a:pt x="196" y="0"/>
                  </a:lnTo>
                  <a:lnTo>
                    <a:pt x="196" y="398"/>
                  </a:lnTo>
                  <a:close/>
                  <a:moveTo>
                    <a:pt x="12" y="267"/>
                  </a:moveTo>
                  <a:lnTo>
                    <a:pt x="82" y="267"/>
                  </a:lnTo>
                  <a:lnTo>
                    <a:pt x="184" y="369"/>
                  </a:lnTo>
                  <a:lnTo>
                    <a:pt x="184" y="29"/>
                  </a:lnTo>
                  <a:lnTo>
                    <a:pt x="82" y="132"/>
                  </a:lnTo>
                  <a:lnTo>
                    <a:pt x="12" y="132"/>
                  </a:lnTo>
                  <a:lnTo>
                    <a:pt x="12" y="267"/>
                  </a:lnTo>
                  <a:close/>
                </a:path>
              </a:pathLst>
            </a:custGeom>
            <a:grpFill/>
            <a:ln w="9525">
              <a:solidFill>
                <a:srgbClr val="F15A2B"/>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 name="Freeform 151">
              <a:extLst>
                <a:ext uri="{FF2B5EF4-FFF2-40B4-BE49-F238E27FC236}">
                  <a16:creationId xmlns:a16="http://schemas.microsoft.com/office/drawing/2014/main" id="{851531AE-E303-447A-A0FE-85BF95BA41EF}"/>
                </a:ext>
              </a:extLst>
            </p:cNvPr>
            <p:cNvSpPr>
              <a:spLocks/>
            </p:cNvSpPr>
            <p:nvPr/>
          </p:nvSpPr>
          <p:spPr bwMode="auto">
            <a:xfrm>
              <a:off x="3350202" y="3333028"/>
              <a:ext cx="96694" cy="194830"/>
            </a:xfrm>
            <a:custGeom>
              <a:avLst/>
              <a:gdLst>
                <a:gd name="T0" fmla="*/ 0 w 44"/>
                <a:gd name="T1" fmla="*/ 88 h 88"/>
                <a:gd name="T2" fmla="*/ 0 w 44"/>
                <a:gd name="T3" fmla="*/ 80 h 88"/>
                <a:gd name="T4" fmla="*/ 36 w 44"/>
                <a:gd name="T5" fmla="*/ 44 h 88"/>
                <a:gd name="T6" fmla="*/ 0 w 44"/>
                <a:gd name="T7" fmla="*/ 8 h 88"/>
                <a:gd name="T8" fmla="*/ 0 w 44"/>
                <a:gd name="T9" fmla="*/ 0 h 88"/>
                <a:gd name="T10" fmla="*/ 44 w 44"/>
                <a:gd name="T11" fmla="*/ 44 h 88"/>
                <a:gd name="T12" fmla="*/ 0 w 44"/>
                <a:gd name="T13" fmla="*/ 88 h 88"/>
              </a:gdLst>
              <a:ahLst/>
              <a:cxnLst>
                <a:cxn ang="0">
                  <a:pos x="T0" y="T1"/>
                </a:cxn>
                <a:cxn ang="0">
                  <a:pos x="T2" y="T3"/>
                </a:cxn>
                <a:cxn ang="0">
                  <a:pos x="T4" y="T5"/>
                </a:cxn>
                <a:cxn ang="0">
                  <a:pos x="T6" y="T7"/>
                </a:cxn>
                <a:cxn ang="0">
                  <a:pos x="T8" y="T9"/>
                </a:cxn>
                <a:cxn ang="0">
                  <a:pos x="T10" y="T11"/>
                </a:cxn>
                <a:cxn ang="0">
                  <a:pos x="T12" y="T13"/>
                </a:cxn>
              </a:cxnLst>
              <a:rect l="0" t="0" r="r" b="b"/>
              <a:pathLst>
                <a:path w="44" h="88">
                  <a:moveTo>
                    <a:pt x="0" y="88"/>
                  </a:moveTo>
                  <a:cubicBezTo>
                    <a:pt x="0" y="80"/>
                    <a:pt x="0" y="80"/>
                    <a:pt x="0" y="80"/>
                  </a:cubicBezTo>
                  <a:cubicBezTo>
                    <a:pt x="20" y="80"/>
                    <a:pt x="36" y="63"/>
                    <a:pt x="36" y="44"/>
                  </a:cubicBezTo>
                  <a:cubicBezTo>
                    <a:pt x="36" y="24"/>
                    <a:pt x="20" y="8"/>
                    <a:pt x="0" y="8"/>
                  </a:cubicBezTo>
                  <a:cubicBezTo>
                    <a:pt x="0" y="0"/>
                    <a:pt x="0" y="0"/>
                    <a:pt x="0" y="0"/>
                  </a:cubicBezTo>
                  <a:cubicBezTo>
                    <a:pt x="24" y="0"/>
                    <a:pt x="44" y="19"/>
                    <a:pt x="44" y="44"/>
                  </a:cubicBezTo>
                  <a:cubicBezTo>
                    <a:pt x="44" y="68"/>
                    <a:pt x="24" y="88"/>
                    <a:pt x="0" y="88"/>
                  </a:cubicBezTo>
                  <a:close/>
                </a:path>
              </a:pathLst>
            </a:custGeom>
            <a:grpFill/>
            <a:ln w="9525">
              <a:solidFill>
                <a:srgbClr val="F15A2B"/>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 name="Freeform 152">
              <a:extLst>
                <a:ext uri="{FF2B5EF4-FFF2-40B4-BE49-F238E27FC236}">
                  <a16:creationId xmlns:a16="http://schemas.microsoft.com/office/drawing/2014/main" id="{38A278B4-25D4-4983-990E-1DC415E86C4F}"/>
                </a:ext>
              </a:extLst>
            </p:cNvPr>
            <p:cNvSpPr>
              <a:spLocks/>
            </p:cNvSpPr>
            <p:nvPr/>
          </p:nvSpPr>
          <p:spPr bwMode="auto">
            <a:xfrm>
              <a:off x="3350202" y="3244995"/>
              <a:ext cx="186171" cy="372341"/>
            </a:xfrm>
            <a:custGeom>
              <a:avLst/>
              <a:gdLst>
                <a:gd name="T0" fmla="*/ 0 w 84"/>
                <a:gd name="T1" fmla="*/ 168 h 168"/>
                <a:gd name="T2" fmla="*/ 0 w 84"/>
                <a:gd name="T3" fmla="*/ 160 h 168"/>
                <a:gd name="T4" fmla="*/ 76 w 84"/>
                <a:gd name="T5" fmla="*/ 84 h 168"/>
                <a:gd name="T6" fmla="*/ 0 w 84"/>
                <a:gd name="T7" fmla="*/ 8 h 168"/>
                <a:gd name="T8" fmla="*/ 0 w 84"/>
                <a:gd name="T9" fmla="*/ 0 h 168"/>
                <a:gd name="T10" fmla="*/ 84 w 84"/>
                <a:gd name="T11" fmla="*/ 84 h 168"/>
                <a:gd name="T12" fmla="*/ 0 w 84"/>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84" h="168">
                  <a:moveTo>
                    <a:pt x="0" y="168"/>
                  </a:moveTo>
                  <a:cubicBezTo>
                    <a:pt x="0" y="160"/>
                    <a:pt x="0" y="160"/>
                    <a:pt x="0" y="160"/>
                  </a:cubicBezTo>
                  <a:cubicBezTo>
                    <a:pt x="42" y="160"/>
                    <a:pt x="76" y="125"/>
                    <a:pt x="76" y="84"/>
                  </a:cubicBezTo>
                  <a:cubicBezTo>
                    <a:pt x="76" y="42"/>
                    <a:pt x="42" y="8"/>
                    <a:pt x="0" y="8"/>
                  </a:cubicBezTo>
                  <a:cubicBezTo>
                    <a:pt x="0" y="0"/>
                    <a:pt x="0" y="0"/>
                    <a:pt x="0" y="0"/>
                  </a:cubicBezTo>
                  <a:cubicBezTo>
                    <a:pt x="46" y="0"/>
                    <a:pt x="84" y="37"/>
                    <a:pt x="84" y="84"/>
                  </a:cubicBezTo>
                  <a:cubicBezTo>
                    <a:pt x="84" y="130"/>
                    <a:pt x="46" y="168"/>
                    <a:pt x="0" y="168"/>
                  </a:cubicBezTo>
                  <a:close/>
                </a:path>
              </a:pathLst>
            </a:custGeom>
            <a:grpFill/>
            <a:ln w="9525">
              <a:solidFill>
                <a:srgbClr val="F15A2B"/>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4" name="Group 3"/>
          <p:cNvGrpSpPr/>
          <p:nvPr/>
        </p:nvGrpSpPr>
        <p:grpSpPr>
          <a:xfrm>
            <a:off x="5048055" y="5738611"/>
            <a:ext cx="783097" cy="773370"/>
            <a:chOff x="5274265" y="4245610"/>
            <a:chExt cx="550101" cy="543268"/>
          </a:xfrm>
          <a:solidFill>
            <a:srgbClr val="F15A2B"/>
          </a:solidFill>
        </p:grpSpPr>
        <p:sp>
          <p:nvSpPr>
            <p:cNvPr id="33" name="Freeform 274">
              <a:extLst>
                <a:ext uri="{FF2B5EF4-FFF2-40B4-BE49-F238E27FC236}">
                  <a16:creationId xmlns:a16="http://schemas.microsoft.com/office/drawing/2014/main" id="{FBFEE2AC-0837-4A99-A185-A7876033432D}"/>
                </a:ext>
              </a:extLst>
            </p:cNvPr>
            <p:cNvSpPr>
              <a:spLocks noEditPoints="1"/>
            </p:cNvSpPr>
            <p:nvPr/>
          </p:nvSpPr>
          <p:spPr bwMode="auto">
            <a:xfrm>
              <a:off x="5274265" y="4245610"/>
              <a:ext cx="550101" cy="543268"/>
            </a:xfrm>
            <a:custGeom>
              <a:avLst/>
              <a:gdLst>
                <a:gd name="T0" fmla="*/ 63 w 161"/>
                <a:gd name="T1" fmla="*/ 159 h 159"/>
                <a:gd name="T2" fmla="*/ 51 w 161"/>
                <a:gd name="T3" fmla="*/ 132 h 159"/>
                <a:gd name="T4" fmla="*/ 12 w 161"/>
                <a:gd name="T5" fmla="*/ 125 h 159"/>
                <a:gd name="T6" fmla="*/ 24 w 161"/>
                <a:gd name="T7" fmla="*/ 97 h 159"/>
                <a:gd name="T8" fmla="*/ 0 w 161"/>
                <a:gd name="T9" fmla="*/ 62 h 159"/>
                <a:gd name="T10" fmla="*/ 27 w 161"/>
                <a:gd name="T11" fmla="*/ 50 h 159"/>
                <a:gd name="T12" fmla="*/ 35 w 161"/>
                <a:gd name="T13" fmla="*/ 11 h 159"/>
                <a:gd name="T14" fmla="*/ 63 w 161"/>
                <a:gd name="T15" fmla="*/ 23 h 159"/>
                <a:gd name="T16" fmla="*/ 98 w 161"/>
                <a:gd name="T17" fmla="*/ 0 h 159"/>
                <a:gd name="T18" fmla="*/ 110 w 161"/>
                <a:gd name="T19" fmla="*/ 26 h 159"/>
                <a:gd name="T20" fmla="*/ 149 w 161"/>
                <a:gd name="T21" fmla="*/ 35 h 159"/>
                <a:gd name="T22" fmla="*/ 137 w 161"/>
                <a:gd name="T23" fmla="*/ 62 h 159"/>
                <a:gd name="T24" fmla="*/ 161 w 161"/>
                <a:gd name="T25" fmla="*/ 97 h 159"/>
                <a:gd name="T26" fmla="*/ 133 w 161"/>
                <a:gd name="T27" fmla="*/ 109 h 159"/>
                <a:gd name="T28" fmla="*/ 126 w 161"/>
                <a:gd name="T29" fmla="*/ 148 h 159"/>
                <a:gd name="T30" fmla="*/ 98 w 161"/>
                <a:gd name="T31" fmla="*/ 136 h 159"/>
                <a:gd name="T32" fmla="*/ 68 w 161"/>
                <a:gd name="T33" fmla="*/ 154 h 159"/>
                <a:gd name="T34" fmla="*/ 93 w 161"/>
                <a:gd name="T35" fmla="*/ 133 h 159"/>
                <a:gd name="T36" fmla="*/ 126 w 161"/>
                <a:gd name="T37" fmla="*/ 141 h 159"/>
                <a:gd name="T38" fmla="*/ 127 w 161"/>
                <a:gd name="T39" fmla="*/ 110 h 159"/>
                <a:gd name="T40" fmla="*/ 156 w 161"/>
                <a:gd name="T41" fmla="*/ 92 h 159"/>
                <a:gd name="T42" fmla="*/ 134 w 161"/>
                <a:gd name="T43" fmla="*/ 67 h 159"/>
                <a:gd name="T44" fmla="*/ 142 w 161"/>
                <a:gd name="T45" fmla="*/ 35 h 159"/>
                <a:gd name="T46" fmla="*/ 111 w 161"/>
                <a:gd name="T47" fmla="*/ 32 h 159"/>
                <a:gd name="T48" fmla="*/ 93 w 161"/>
                <a:gd name="T49" fmla="*/ 5 h 159"/>
                <a:gd name="T50" fmla="*/ 68 w 161"/>
                <a:gd name="T51" fmla="*/ 26 h 159"/>
                <a:gd name="T52" fmla="*/ 35 w 161"/>
                <a:gd name="T53" fmla="*/ 18 h 159"/>
                <a:gd name="T54" fmla="*/ 33 w 161"/>
                <a:gd name="T55" fmla="*/ 49 h 159"/>
                <a:gd name="T56" fmla="*/ 5 w 161"/>
                <a:gd name="T57" fmla="*/ 67 h 159"/>
                <a:gd name="T58" fmla="*/ 27 w 161"/>
                <a:gd name="T59" fmla="*/ 92 h 159"/>
                <a:gd name="T60" fmla="*/ 19 w 161"/>
                <a:gd name="T61" fmla="*/ 125 h 159"/>
                <a:gd name="T62" fmla="*/ 50 w 161"/>
                <a:gd name="T63" fmla="*/ 126 h 159"/>
                <a:gd name="T64" fmla="*/ 68 w 161"/>
                <a:gd name="T65" fmla="*/ 15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159">
                  <a:moveTo>
                    <a:pt x="98" y="159"/>
                  </a:moveTo>
                  <a:lnTo>
                    <a:pt x="63" y="159"/>
                  </a:lnTo>
                  <a:lnTo>
                    <a:pt x="63" y="136"/>
                  </a:lnTo>
                  <a:lnTo>
                    <a:pt x="51" y="132"/>
                  </a:lnTo>
                  <a:lnTo>
                    <a:pt x="35" y="148"/>
                  </a:lnTo>
                  <a:lnTo>
                    <a:pt x="12" y="125"/>
                  </a:lnTo>
                  <a:lnTo>
                    <a:pt x="27" y="109"/>
                  </a:lnTo>
                  <a:lnTo>
                    <a:pt x="24" y="97"/>
                  </a:lnTo>
                  <a:lnTo>
                    <a:pt x="0" y="97"/>
                  </a:lnTo>
                  <a:lnTo>
                    <a:pt x="0" y="62"/>
                  </a:lnTo>
                  <a:lnTo>
                    <a:pt x="24" y="62"/>
                  </a:lnTo>
                  <a:lnTo>
                    <a:pt x="27" y="50"/>
                  </a:lnTo>
                  <a:lnTo>
                    <a:pt x="12" y="35"/>
                  </a:lnTo>
                  <a:lnTo>
                    <a:pt x="35" y="11"/>
                  </a:lnTo>
                  <a:lnTo>
                    <a:pt x="51" y="26"/>
                  </a:lnTo>
                  <a:lnTo>
                    <a:pt x="63" y="23"/>
                  </a:lnTo>
                  <a:lnTo>
                    <a:pt x="63" y="0"/>
                  </a:lnTo>
                  <a:lnTo>
                    <a:pt x="98" y="0"/>
                  </a:lnTo>
                  <a:lnTo>
                    <a:pt x="98" y="23"/>
                  </a:lnTo>
                  <a:lnTo>
                    <a:pt x="110" y="26"/>
                  </a:lnTo>
                  <a:lnTo>
                    <a:pt x="126" y="11"/>
                  </a:lnTo>
                  <a:lnTo>
                    <a:pt x="149" y="35"/>
                  </a:lnTo>
                  <a:lnTo>
                    <a:pt x="133" y="50"/>
                  </a:lnTo>
                  <a:lnTo>
                    <a:pt x="137" y="62"/>
                  </a:lnTo>
                  <a:lnTo>
                    <a:pt x="161" y="62"/>
                  </a:lnTo>
                  <a:lnTo>
                    <a:pt x="161" y="97"/>
                  </a:lnTo>
                  <a:lnTo>
                    <a:pt x="137" y="97"/>
                  </a:lnTo>
                  <a:lnTo>
                    <a:pt x="133" y="109"/>
                  </a:lnTo>
                  <a:lnTo>
                    <a:pt x="149" y="125"/>
                  </a:lnTo>
                  <a:lnTo>
                    <a:pt x="126" y="148"/>
                  </a:lnTo>
                  <a:lnTo>
                    <a:pt x="110" y="132"/>
                  </a:lnTo>
                  <a:lnTo>
                    <a:pt x="98" y="136"/>
                  </a:lnTo>
                  <a:lnTo>
                    <a:pt x="98" y="159"/>
                  </a:lnTo>
                  <a:close/>
                  <a:moveTo>
                    <a:pt x="68" y="154"/>
                  </a:moveTo>
                  <a:lnTo>
                    <a:pt x="93" y="154"/>
                  </a:lnTo>
                  <a:lnTo>
                    <a:pt x="93" y="133"/>
                  </a:lnTo>
                  <a:lnTo>
                    <a:pt x="111" y="126"/>
                  </a:lnTo>
                  <a:lnTo>
                    <a:pt x="126" y="141"/>
                  </a:lnTo>
                  <a:lnTo>
                    <a:pt x="142" y="125"/>
                  </a:lnTo>
                  <a:lnTo>
                    <a:pt x="127" y="110"/>
                  </a:lnTo>
                  <a:lnTo>
                    <a:pt x="134" y="92"/>
                  </a:lnTo>
                  <a:lnTo>
                    <a:pt x="156" y="92"/>
                  </a:lnTo>
                  <a:lnTo>
                    <a:pt x="156" y="67"/>
                  </a:lnTo>
                  <a:lnTo>
                    <a:pt x="134" y="67"/>
                  </a:lnTo>
                  <a:lnTo>
                    <a:pt x="127" y="49"/>
                  </a:lnTo>
                  <a:lnTo>
                    <a:pt x="142" y="35"/>
                  </a:lnTo>
                  <a:lnTo>
                    <a:pt x="126" y="18"/>
                  </a:lnTo>
                  <a:lnTo>
                    <a:pt x="111" y="32"/>
                  </a:lnTo>
                  <a:lnTo>
                    <a:pt x="93" y="26"/>
                  </a:lnTo>
                  <a:lnTo>
                    <a:pt x="93" y="5"/>
                  </a:lnTo>
                  <a:lnTo>
                    <a:pt x="68" y="5"/>
                  </a:lnTo>
                  <a:lnTo>
                    <a:pt x="68" y="26"/>
                  </a:lnTo>
                  <a:lnTo>
                    <a:pt x="50" y="32"/>
                  </a:lnTo>
                  <a:lnTo>
                    <a:pt x="35" y="18"/>
                  </a:lnTo>
                  <a:lnTo>
                    <a:pt x="19" y="35"/>
                  </a:lnTo>
                  <a:lnTo>
                    <a:pt x="33" y="49"/>
                  </a:lnTo>
                  <a:lnTo>
                    <a:pt x="27" y="67"/>
                  </a:lnTo>
                  <a:lnTo>
                    <a:pt x="5" y="67"/>
                  </a:lnTo>
                  <a:lnTo>
                    <a:pt x="5" y="92"/>
                  </a:lnTo>
                  <a:lnTo>
                    <a:pt x="27" y="92"/>
                  </a:lnTo>
                  <a:lnTo>
                    <a:pt x="33" y="110"/>
                  </a:lnTo>
                  <a:lnTo>
                    <a:pt x="19" y="125"/>
                  </a:lnTo>
                  <a:lnTo>
                    <a:pt x="35" y="141"/>
                  </a:lnTo>
                  <a:lnTo>
                    <a:pt x="50" y="126"/>
                  </a:lnTo>
                  <a:lnTo>
                    <a:pt x="68" y="133"/>
                  </a:lnTo>
                  <a:lnTo>
                    <a:pt x="68" y="154"/>
                  </a:lnTo>
                  <a:close/>
                </a:path>
              </a:pathLst>
            </a:custGeom>
            <a:grpFill/>
            <a:ln w="9525">
              <a:solidFill>
                <a:srgbClr val="F15A2B"/>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Freeform 275">
              <a:extLst>
                <a:ext uri="{FF2B5EF4-FFF2-40B4-BE49-F238E27FC236}">
                  <a16:creationId xmlns:a16="http://schemas.microsoft.com/office/drawing/2014/main" id="{49768FD9-2F53-4702-A09D-3BB5334FFAF8}"/>
                </a:ext>
              </a:extLst>
            </p:cNvPr>
            <p:cNvSpPr>
              <a:spLocks noEditPoints="1"/>
            </p:cNvSpPr>
            <p:nvPr/>
          </p:nvSpPr>
          <p:spPr bwMode="auto">
            <a:xfrm>
              <a:off x="5489522" y="4457450"/>
              <a:ext cx="119587" cy="119587"/>
            </a:xfrm>
            <a:custGeom>
              <a:avLst/>
              <a:gdLst>
                <a:gd name="T0" fmla="*/ 28 w 56"/>
                <a:gd name="T1" fmla="*/ 56 h 56"/>
                <a:gd name="T2" fmla="*/ 0 w 56"/>
                <a:gd name="T3" fmla="*/ 28 h 56"/>
                <a:gd name="T4" fmla="*/ 28 w 56"/>
                <a:gd name="T5" fmla="*/ 0 h 56"/>
                <a:gd name="T6" fmla="*/ 56 w 56"/>
                <a:gd name="T7" fmla="*/ 28 h 56"/>
                <a:gd name="T8" fmla="*/ 28 w 56"/>
                <a:gd name="T9" fmla="*/ 56 h 56"/>
                <a:gd name="T10" fmla="*/ 28 w 56"/>
                <a:gd name="T11" fmla="*/ 8 h 56"/>
                <a:gd name="T12" fmla="*/ 8 w 56"/>
                <a:gd name="T13" fmla="*/ 28 h 56"/>
                <a:gd name="T14" fmla="*/ 28 w 56"/>
                <a:gd name="T15" fmla="*/ 48 h 56"/>
                <a:gd name="T16" fmla="*/ 48 w 56"/>
                <a:gd name="T17" fmla="*/ 28 h 56"/>
                <a:gd name="T18" fmla="*/ 28 w 56"/>
                <a:gd name="T19"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12" y="56"/>
                    <a:pt x="0" y="43"/>
                    <a:pt x="0" y="28"/>
                  </a:cubicBezTo>
                  <a:cubicBezTo>
                    <a:pt x="0" y="12"/>
                    <a:pt x="12" y="0"/>
                    <a:pt x="28" y="0"/>
                  </a:cubicBezTo>
                  <a:cubicBezTo>
                    <a:pt x="43" y="0"/>
                    <a:pt x="56" y="12"/>
                    <a:pt x="56" y="28"/>
                  </a:cubicBezTo>
                  <a:cubicBezTo>
                    <a:pt x="56" y="43"/>
                    <a:pt x="43" y="56"/>
                    <a:pt x="28" y="56"/>
                  </a:cubicBezTo>
                  <a:close/>
                  <a:moveTo>
                    <a:pt x="28" y="8"/>
                  </a:moveTo>
                  <a:cubicBezTo>
                    <a:pt x="17" y="8"/>
                    <a:pt x="8" y="17"/>
                    <a:pt x="8" y="28"/>
                  </a:cubicBezTo>
                  <a:cubicBezTo>
                    <a:pt x="8" y="39"/>
                    <a:pt x="17" y="48"/>
                    <a:pt x="28" y="48"/>
                  </a:cubicBezTo>
                  <a:cubicBezTo>
                    <a:pt x="39" y="48"/>
                    <a:pt x="48" y="39"/>
                    <a:pt x="48" y="28"/>
                  </a:cubicBezTo>
                  <a:cubicBezTo>
                    <a:pt x="48" y="17"/>
                    <a:pt x="39" y="8"/>
                    <a:pt x="28" y="8"/>
                  </a:cubicBezTo>
                  <a:close/>
                </a:path>
              </a:pathLst>
            </a:custGeom>
            <a:grpFill/>
            <a:ln w="9525">
              <a:solidFill>
                <a:srgbClr val="F15A2B"/>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5" name="5-Point Star 4"/>
          <p:cNvSpPr/>
          <p:nvPr/>
        </p:nvSpPr>
        <p:spPr>
          <a:xfrm>
            <a:off x="5008456" y="2151151"/>
            <a:ext cx="845786" cy="845786"/>
          </a:xfrm>
          <a:prstGeom prst="star5">
            <a:avLst/>
          </a:prstGeom>
          <a:noFill/>
          <a:ln w="38100">
            <a:solidFill>
              <a:srgbClr val="F15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25775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810812" y="256481"/>
            <a:ext cx="3204114" cy="711413"/>
          </a:xfrm>
          <a:prstGeom prst="rect">
            <a:avLst/>
          </a:prstGeom>
        </p:spPr>
        <p:txBody>
          <a:bodyPr wrap="square">
            <a:spAutoFit/>
          </a:bodyPr>
          <a:lstStyle/>
          <a:p>
            <a:pPr>
              <a:lnSpc>
                <a:spcPct val="70000"/>
              </a:lnSpc>
            </a:pPr>
            <a:r>
              <a:rPr lang="en-US" sz="5400" b="1" spc="-188" dirty="0">
                <a:solidFill>
                  <a:srgbClr val="98A64F"/>
                </a:solidFill>
                <a:cs typeface="Poppins Light" panose="00000400000000000000" pitchFamily="2" charset="0"/>
              </a:rPr>
              <a:t>CITY STAFF </a:t>
            </a:r>
          </a:p>
        </p:txBody>
      </p:sp>
      <p:sp>
        <p:nvSpPr>
          <p:cNvPr id="5" name="Rectangle 4">
            <a:extLst>
              <a:ext uri="{FF2B5EF4-FFF2-40B4-BE49-F238E27FC236}">
                <a16:creationId xmlns:a16="http://schemas.microsoft.com/office/drawing/2014/main" id="{5D013907-915B-4A7E-A83D-99C54109BA41}"/>
              </a:ext>
            </a:extLst>
          </p:cNvPr>
          <p:cNvSpPr/>
          <p:nvPr/>
        </p:nvSpPr>
        <p:spPr>
          <a:xfrm>
            <a:off x="0" y="1482246"/>
            <a:ext cx="12192000" cy="3893508"/>
          </a:xfrm>
          <a:prstGeom prst="rect">
            <a:avLst/>
          </a:prstGeom>
          <a:gradFill flip="none" rotWithShape="1">
            <a:gsLst>
              <a:gs pos="0">
                <a:srgbClr val="0F4C8B">
                  <a:shade val="30000"/>
                  <a:satMod val="115000"/>
                </a:srgbClr>
              </a:gs>
              <a:gs pos="50000">
                <a:srgbClr val="0F4C8B">
                  <a:shade val="67500"/>
                  <a:satMod val="115000"/>
                </a:srgbClr>
              </a:gs>
              <a:gs pos="100000">
                <a:srgbClr val="0F4C8B">
                  <a:shade val="100000"/>
                  <a:satMod val="115000"/>
                </a:srgbClr>
              </a:gs>
            </a:gsLst>
            <a:lin ang="0" scaled="1"/>
            <a:tileRect/>
          </a:gradFill>
          <a:ln>
            <a:noFill/>
          </a:ln>
          <a:effectLst>
            <a:outerShdw blurRad="4953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 name="Arc 5">
            <a:extLst>
              <a:ext uri="{FF2B5EF4-FFF2-40B4-BE49-F238E27FC236}">
                <a16:creationId xmlns:a16="http://schemas.microsoft.com/office/drawing/2014/main" id="{099538B6-2C11-4607-878D-57FC37372CC6}"/>
              </a:ext>
            </a:extLst>
          </p:cNvPr>
          <p:cNvSpPr/>
          <p:nvPr/>
        </p:nvSpPr>
        <p:spPr>
          <a:xfrm>
            <a:off x="3403424" y="2132888"/>
            <a:ext cx="1981724" cy="1421698"/>
          </a:xfrm>
          <a:prstGeom prst="arc">
            <a:avLst>
              <a:gd name="adj1" fmla="val 12677880"/>
              <a:gd name="adj2" fmla="val 19751058"/>
            </a:avLst>
          </a:prstGeom>
          <a:ln w="15875">
            <a:solidFill>
              <a:schemeClr val="bg1"/>
            </a:solidFill>
            <a:prstDash val="dash"/>
            <a:tailEnd type="triangle"/>
          </a:ln>
        </p:spPr>
        <p:style>
          <a:lnRef idx="1">
            <a:schemeClr val="accent1"/>
          </a:lnRef>
          <a:fillRef idx="0">
            <a:schemeClr val="accent1"/>
          </a:fillRef>
          <a:effectRef idx="0">
            <a:schemeClr val="accent1"/>
          </a:effectRef>
          <a:fontRef idx="minor">
            <a:schemeClr val="tx1"/>
          </a:fontRef>
        </p:style>
        <p:txBody>
          <a:bodyPr rtlCol="0" anchor="ct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7" name="Arc 6">
            <a:extLst>
              <a:ext uri="{FF2B5EF4-FFF2-40B4-BE49-F238E27FC236}">
                <a16:creationId xmlns:a16="http://schemas.microsoft.com/office/drawing/2014/main" id="{D3DFD588-9345-4183-BF29-5A2EB28EAA7B}"/>
              </a:ext>
            </a:extLst>
          </p:cNvPr>
          <p:cNvSpPr/>
          <p:nvPr/>
        </p:nvSpPr>
        <p:spPr>
          <a:xfrm flipV="1">
            <a:off x="6806849" y="2132888"/>
            <a:ext cx="1981724" cy="1421698"/>
          </a:xfrm>
          <a:prstGeom prst="arc">
            <a:avLst>
              <a:gd name="adj1" fmla="val 12677880"/>
              <a:gd name="adj2" fmla="val 19751058"/>
            </a:avLst>
          </a:prstGeom>
          <a:ln w="15875">
            <a:solidFill>
              <a:schemeClr val="bg1"/>
            </a:solidFill>
            <a:prstDash val="dash"/>
            <a:tailEnd type="triangle"/>
          </a:ln>
        </p:spPr>
        <p:style>
          <a:lnRef idx="1">
            <a:schemeClr val="accent1"/>
          </a:lnRef>
          <a:fillRef idx="0">
            <a:schemeClr val="accent1"/>
          </a:fillRef>
          <a:effectRef idx="0">
            <a:schemeClr val="accent1"/>
          </a:effectRef>
          <a:fontRef idx="minor">
            <a:schemeClr val="tx1"/>
          </a:fontRef>
        </p:style>
        <p:txBody>
          <a:bodyPr rtlCol="0" anchor="ct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8" name="TextBox 25">
            <a:extLst>
              <a:ext uri="{FF2B5EF4-FFF2-40B4-BE49-F238E27FC236}">
                <a16:creationId xmlns:a16="http://schemas.microsoft.com/office/drawing/2014/main" id="{A21FF474-D186-4B2F-8612-7705DD56FC19}"/>
              </a:ext>
            </a:extLst>
          </p:cNvPr>
          <p:cNvSpPr txBox="1"/>
          <p:nvPr/>
        </p:nvSpPr>
        <p:spPr>
          <a:xfrm>
            <a:off x="5015778" y="3806092"/>
            <a:ext cx="2160442" cy="830997"/>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solidFill>
                  <a:schemeClr val="bg1"/>
                </a:solidFill>
              </a:rPr>
              <a:t>RESPOND TO CITIZEN ISSUES </a:t>
            </a:r>
          </a:p>
        </p:txBody>
      </p:sp>
      <p:sp>
        <p:nvSpPr>
          <p:cNvPr id="10" name="TextBox 28">
            <a:extLst>
              <a:ext uri="{FF2B5EF4-FFF2-40B4-BE49-F238E27FC236}">
                <a16:creationId xmlns:a16="http://schemas.microsoft.com/office/drawing/2014/main" id="{74920182-10D2-4558-A5BE-D72C6F4A468A}"/>
              </a:ext>
            </a:extLst>
          </p:cNvPr>
          <p:cNvSpPr txBox="1"/>
          <p:nvPr/>
        </p:nvSpPr>
        <p:spPr>
          <a:xfrm>
            <a:off x="7887793" y="3806092"/>
            <a:ext cx="3283799" cy="1200329"/>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solidFill>
                  <a:schemeClr val="bg1"/>
                </a:solidFill>
              </a:rPr>
              <a:t>IMPLEMENT DECISIONS, PLANS, PROGRAMS AND POLICIES</a:t>
            </a:r>
          </a:p>
        </p:txBody>
      </p:sp>
      <p:sp>
        <p:nvSpPr>
          <p:cNvPr id="12" name="TextBox 31">
            <a:extLst>
              <a:ext uri="{FF2B5EF4-FFF2-40B4-BE49-F238E27FC236}">
                <a16:creationId xmlns:a16="http://schemas.microsoft.com/office/drawing/2014/main" id="{1E8BF856-76DC-4813-BC5B-D0FB202927E3}"/>
              </a:ext>
            </a:extLst>
          </p:cNvPr>
          <p:cNvSpPr txBox="1"/>
          <p:nvPr/>
        </p:nvSpPr>
        <p:spPr>
          <a:xfrm>
            <a:off x="1612354" y="3806092"/>
            <a:ext cx="2160442" cy="830997"/>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solidFill>
                  <a:schemeClr val="bg1"/>
                </a:solidFill>
              </a:rPr>
              <a:t>PROVIDE SERVICES</a:t>
            </a:r>
          </a:p>
        </p:txBody>
      </p:sp>
      <p:sp>
        <p:nvSpPr>
          <p:cNvPr id="14" name="Oval 13">
            <a:extLst>
              <a:ext uri="{FF2B5EF4-FFF2-40B4-BE49-F238E27FC236}">
                <a16:creationId xmlns:a16="http://schemas.microsoft.com/office/drawing/2014/main" id="{97DE0644-F4AD-40AC-9840-DB82FB1A3739}"/>
              </a:ext>
            </a:extLst>
          </p:cNvPr>
          <p:cNvSpPr/>
          <p:nvPr/>
        </p:nvSpPr>
        <p:spPr>
          <a:xfrm>
            <a:off x="1981726" y="2132889"/>
            <a:ext cx="1421698" cy="1421698"/>
          </a:xfrm>
          <a:prstGeom prst="ellipse">
            <a:avLst/>
          </a:prstGeom>
          <a:solidFill>
            <a:schemeClr val="bg1"/>
          </a:solidFill>
          <a:ln>
            <a:noFill/>
          </a:ln>
          <a:effectLst>
            <a:outerShdw blurRad="660400" dist="571500" dir="5400000" sx="62000" sy="62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5" name="Oval 14">
            <a:extLst>
              <a:ext uri="{FF2B5EF4-FFF2-40B4-BE49-F238E27FC236}">
                <a16:creationId xmlns:a16="http://schemas.microsoft.com/office/drawing/2014/main" id="{DAB4E4D8-9834-4075-8ED6-5A45886C69FB}"/>
              </a:ext>
            </a:extLst>
          </p:cNvPr>
          <p:cNvSpPr/>
          <p:nvPr/>
        </p:nvSpPr>
        <p:spPr>
          <a:xfrm>
            <a:off x="8788574" y="2132889"/>
            <a:ext cx="1421698" cy="1421698"/>
          </a:xfrm>
          <a:prstGeom prst="ellipse">
            <a:avLst/>
          </a:prstGeom>
          <a:solidFill>
            <a:schemeClr val="bg1"/>
          </a:solidFill>
          <a:ln>
            <a:noFill/>
          </a:ln>
          <a:effectLst>
            <a:outerShdw blurRad="660400" dist="571500" dir="5400000" sx="62000" sy="62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6" name="Oval 15">
            <a:extLst>
              <a:ext uri="{FF2B5EF4-FFF2-40B4-BE49-F238E27FC236}">
                <a16:creationId xmlns:a16="http://schemas.microsoft.com/office/drawing/2014/main" id="{A6856523-4965-43EF-8CCF-697A23BA4224}"/>
              </a:ext>
            </a:extLst>
          </p:cNvPr>
          <p:cNvSpPr/>
          <p:nvPr/>
        </p:nvSpPr>
        <p:spPr>
          <a:xfrm>
            <a:off x="5385150" y="2132889"/>
            <a:ext cx="1421698" cy="1421698"/>
          </a:xfrm>
          <a:prstGeom prst="ellipse">
            <a:avLst/>
          </a:prstGeom>
          <a:solidFill>
            <a:schemeClr val="bg1"/>
          </a:solidFill>
          <a:ln>
            <a:noFill/>
          </a:ln>
          <a:effectLst>
            <a:outerShdw blurRad="660400" dist="571500" dir="5400000" sx="62000" sy="62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nvGrpSpPr>
          <p:cNvPr id="17" name="Group 16">
            <a:extLst>
              <a:ext uri="{FF2B5EF4-FFF2-40B4-BE49-F238E27FC236}">
                <a16:creationId xmlns:a16="http://schemas.microsoft.com/office/drawing/2014/main" id="{4BA14E66-88D0-4388-B247-DA85CB26007C}"/>
              </a:ext>
            </a:extLst>
          </p:cNvPr>
          <p:cNvGrpSpPr/>
          <p:nvPr/>
        </p:nvGrpSpPr>
        <p:grpSpPr>
          <a:xfrm>
            <a:off x="9175597" y="2519913"/>
            <a:ext cx="647652" cy="647650"/>
            <a:chOff x="7221538" y="5399088"/>
            <a:chExt cx="606425" cy="606425"/>
          </a:xfrm>
          <a:gradFill>
            <a:gsLst>
              <a:gs pos="0">
                <a:schemeClr val="accent1"/>
              </a:gs>
              <a:gs pos="100000">
                <a:schemeClr val="accent2"/>
              </a:gs>
            </a:gsLst>
            <a:lin ang="2700000" scaled="0"/>
          </a:gradFill>
        </p:grpSpPr>
        <p:sp>
          <p:nvSpPr>
            <p:cNvPr id="23" name="Freeform 22">
              <a:extLst>
                <a:ext uri="{FF2B5EF4-FFF2-40B4-BE49-F238E27FC236}">
                  <a16:creationId xmlns:a16="http://schemas.microsoft.com/office/drawing/2014/main" id="{67C0083F-D286-407E-A323-739EE3A0A7E3}"/>
                </a:ext>
              </a:extLst>
            </p:cNvPr>
            <p:cNvSpPr>
              <a:spLocks noEditPoints="1"/>
            </p:cNvSpPr>
            <p:nvPr/>
          </p:nvSpPr>
          <p:spPr bwMode="auto">
            <a:xfrm>
              <a:off x="7254876" y="5432425"/>
              <a:ext cx="292100" cy="292100"/>
            </a:xfrm>
            <a:custGeom>
              <a:avLst/>
              <a:gdLst>
                <a:gd name="T0" fmla="*/ 52 w 104"/>
                <a:gd name="T1" fmla="*/ 0 h 104"/>
                <a:gd name="T2" fmla="*/ 0 w 104"/>
                <a:gd name="T3" fmla="*/ 52 h 104"/>
                <a:gd name="T4" fmla="*/ 52 w 104"/>
                <a:gd name="T5" fmla="*/ 104 h 104"/>
                <a:gd name="T6" fmla="*/ 104 w 104"/>
                <a:gd name="T7" fmla="*/ 52 h 104"/>
                <a:gd name="T8" fmla="*/ 52 w 104"/>
                <a:gd name="T9" fmla="*/ 0 h 104"/>
                <a:gd name="T10" fmla="*/ 52 w 104"/>
                <a:gd name="T11" fmla="*/ 100 h 104"/>
                <a:gd name="T12" fmla="*/ 4 w 104"/>
                <a:gd name="T13" fmla="*/ 52 h 104"/>
                <a:gd name="T14" fmla="*/ 52 w 104"/>
                <a:gd name="T15" fmla="*/ 4 h 104"/>
                <a:gd name="T16" fmla="*/ 100 w 104"/>
                <a:gd name="T17" fmla="*/ 52 h 104"/>
                <a:gd name="T18" fmla="*/ 52 w 104"/>
                <a:gd name="T19" fmla="*/ 10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04">
                  <a:moveTo>
                    <a:pt x="52" y="0"/>
                  </a:moveTo>
                  <a:cubicBezTo>
                    <a:pt x="23" y="0"/>
                    <a:pt x="0" y="23"/>
                    <a:pt x="0" y="52"/>
                  </a:cubicBezTo>
                  <a:cubicBezTo>
                    <a:pt x="0" y="81"/>
                    <a:pt x="23" y="104"/>
                    <a:pt x="52" y="104"/>
                  </a:cubicBezTo>
                  <a:cubicBezTo>
                    <a:pt x="81" y="104"/>
                    <a:pt x="104" y="81"/>
                    <a:pt x="104" y="52"/>
                  </a:cubicBezTo>
                  <a:cubicBezTo>
                    <a:pt x="104" y="23"/>
                    <a:pt x="81" y="0"/>
                    <a:pt x="52" y="0"/>
                  </a:cubicBezTo>
                  <a:close/>
                  <a:moveTo>
                    <a:pt x="52" y="100"/>
                  </a:moveTo>
                  <a:cubicBezTo>
                    <a:pt x="25" y="100"/>
                    <a:pt x="4" y="79"/>
                    <a:pt x="4" y="52"/>
                  </a:cubicBezTo>
                  <a:cubicBezTo>
                    <a:pt x="4" y="25"/>
                    <a:pt x="25" y="4"/>
                    <a:pt x="52" y="4"/>
                  </a:cubicBezTo>
                  <a:cubicBezTo>
                    <a:pt x="78" y="4"/>
                    <a:pt x="100" y="25"/>
                    <a:pt x="100" y="52"/>
                  </a:cubicBezTo>
                  <a:cubicBezTo>
                    <a:pt x="100" y="79"/>
                    <a:pt x="78" y="100"/>
                    <a:pt x="52" y="100"/>
                  </a:cubicBezTo>
                  <a:close/>
                </a:path>
              </a:pathLst>
            </a:custGeom>
            <a:grpFill/>
            <a:ln>
              <a:solidFill>
                <a:srgbClr val="F15A2B"/>
              </a:solidFill>
            </a:ln>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4" name="Freeform 23">
              <a:extLst>
                <a:ext uri="{FF2B5EF4-FFF2-40B4-BE49-F238E27FC236}">
                  <a16:creationId xmlns:a16="http://schemas.microsoft.com/office/drawing/2014/main" id="{91B4BCB3-5800-4BED-A14B-50C38BA425BA}"/>
                </a:ext>
              </a:extLst>
            </p:cNvPr>
            <p:cNvSpPr>
              <a:spLocks noEditPoints="1"/>
            </p:cNvSpPr>
            <p:nvPr/>
          </p:nvSpPr>
          <p:spPr bwMode="auto">
            <a:xfrm>
              <a:off x="7221538" y="5399088"/>
              <a:ext cx="606425" cy="606425"/>
            </a:xfrm>
            <a:custGeom>
              <a:avLst/>
              <a:gdLst>
                <a:gd name="T0" fmla="*/ 213 w 216"/>
                <a:gd name="T1" fmla="*/ 165 h 216"/>
                <a:gd name="T2" fmla="*/ 195 w 216"/>
                <a:gd name="T3" fmla="*/ 147 h 216"/>
                <a:gd name="T4" fmla="*/ 188 w 216"/>
                <a:gd name="T5" fmla="*/ 145 h 216"/>
                <a:gd name="T6" fmla="*/ 169 w 216"/>
                <a:gd name="T7" fmla="*/ 149 h 216"/>
                <a:gd name="T8" fmla="*/ 124 w 216"/>
                <a:gd name="T9" fmla="*/ 104 h 216"/>
                <a:gd name="T10" fmla="*/ 120 w 216"/>
                <a:gd name="T11" fmla="*/ 108 h 216"/>
                <a:gd name="T12" fmla="*/ 115 w 216"/>
                <a:gd name="T13" fmla="*/ 103 h 216"/>
                <a:gd name="T14" fmla="*/ 128 w 216"/>
                <a:gd name="T15" fmla="*/ 64 h 216"/>
                <a:gd name="T16" fmla="*/ 64 w 216"/>
                <a:gd name="T17" fmla="*/ 0 h 216"/>
                <a:gd name="T18" fmla="*/ 0 w 216"/>
                <a:gd name="T19" fmla="*/ 64 h 216"/>
                <a:gd name="T20" fmla="*/ 64 w 216"/>
                <a:gd name="T21" fmla="*/ 128 h 216"/>
                <a:gd name="T22" fmla="*/ 103 w 216"/>
                <a:gd name="T23" fmla="*/ 115 h 216"/>
                <a:gd name="T24" fmla="*/ 108 w 216"/>
                <a:gd name="T25" fmla="*/ 120 h 216"/>
                <a:gd name="T26" fmla="*/ 104 w 216"/>
                <a:gd name="T27" fmla="*/ 124 h 216"/>
                <a:gd name="T28" fmla="*/ 149 w 216"/>
                <a:gd name="T29" fmla="*/ 169 h 216"/>
                <a:gd name="T30" fmla="*/ 145 w 216"/>
                <a:gd name="T31" fmla="*/ 188 h 216"/>
                <a:gd name="T32" fmla="*/ 147 w 216"/>
                <a:gd name="T33" fmla="*/ 195 h 216"/>
                <a:gd name="T34" fmla="*/ 165 w 216"/>
                <a:gd name="T35" fmla="*/ 213 h 216"/>
                <a:gd name="T36" fmla="*/ 172 w 216"/>
                <a:gd name="T37" fmla="*/ 216 h 216"/>
                <a:gd name="T38" fmla="*/ 192 w 216"/>
                <a:gd name="T39" fmla="*/ 216 h 216"/>
                <a:gd name="T40" fmla="*/ 172 w 216"/>
                <a:gd name="T41" fmla="*/ 196 h 216"/>
                <a:gd name="T42" fmla="*/ 176 w 216"/>
                <a:gd name="T43" fmla="*/ 176 h 216"/>
                <a:gd name="T44" fmla="*/ 196 w 216"/>
                <a:gd name="T45" fmla="*/ 172 h 216"/>
                <a:gd name="T46" fmla="*/ 216 w 216"/>
                <a:gd name="T47" fmla="*/ 192 h 216"/>
                <a:gd name="T48" fmla="*/ 216 w 216"/>
                <a:gd name="T49" fmla="*/ 172 h 216"/>
                <a:gd name="T50" fmla="*/ 213 w 216"/>
                <a:gd name="T51" fmla="*/ 165 h 216"/>
                <a:gd name="T52" fmla="*/ 64 w 216"/>
                <a:gd name="T53" fmla="*/ 124 h 216"/>
                <a:gd name="T54" fmla="*/ 4 w 216"/>
                <a:gd name="T55" fmla="*/ 64 h 216"/>
                <a:gd name="T56" fmla="*/ 64 w 216"/>
                <a:gd name="T57" fmla="*/ 4 h 216"/>
                <a:gd name="T58" fmla="*/ 124 w 216"/>
                <a:gd name="T59" fmla="*/ 64 h 216"/>
                <a:gd name="T60" fmla="*/ 64 w 216"/>
                <a:gd name="T61" fmla="*/ 124 h 216"/>
                <a:gd name="T62" fmla="*/ 106 w 216"/>
                <a:gd name="T63" fmla="*/ 112 h 216"/>
                <a:gd name="T64" fmla="*/ 112 w 216"/>
                <a:gd name="T65" fmla="*/ 106 h 216"/>
                <a:gd name="T66" fmla="*/ 117 w 216"/>
                <a:gd name="T67" fmla="*/ 111 h 216"/>
                <a:gd name="T68" fmla="*/ 111 w 216"/>
                <a:gd name="T69" fmla="*/ 117 h 216"/>
                <a:gd name="T70" fmla="*/ 106 w 216"/>
                <a:gd name="T71" fmla="*/ 112 h 216"/>
                <a:gd name="T72" fmla="*/ 212 w 216"/>
                <a:gd name="T73" fmla="*/ 182 h 216"/>
                <a:gd name="T74" fmla="*/ 197 w 216"/>
                <a:gd name="T75" fmla="*/ 168 h 216"/>
                <a:gd name="T76" fmla="*/ 173 w 216"/>
                <a:gd name="T77" fmla="*/ 173 h 216"/>
                <a:gd name="T78" fmla="*/ 168 w 216"/>
                <a:gd name="T79" fmla="*/ 197 h 216"/>
                <a:gd name="T80" fmla="*/ 182 w 216"/>
                <a:gd name="T81" fmla="*/ 212 h 216"/>
                <a:gd name="T82" fmla="*/ 172 w 216"/>
                <a:gd name="T83" fmla="*/ 212 h 216"/>
                <a:gd name="T84" fmla="*/ 168 w 216"/>
                <a:gd name="T85" fmla="*/ 210 h 216"/>
                <a:gd name="T86" fmla="*/ 150 w 216"/>
                <a:gd name="T87" fmla="*/ 192 h 216"/>
                <a:gd name="T88" fmla="*/ 149 w 216"/>
                <a:gd name="T89" fmla="*/ 189 h 216"/>
                <a:gd name="T90" fmla="*/ 153 w 216"/>
                <a:gd name="T91" fmla="*/ 167 h 216"/>
                <a:gd name="T92" fmla="*/ 110 w 216"/>
                <a:gd name="T93" fmla="*/ 124 h 216"/>
                <a:gd name="T94" fmla="*/ 115 w 216"/>
                <a:gd name="T95" fmla="*/ 118 h 216"/>
                <a:gd name="T96" fmla="*/ 155 w 216"/>
                <a:gd name="T97" fmla="*/ 157 h 216"/>
                <a:gd name="T98" fmla="*/ 156 w 216"/>
                <a:gd name="T99" fmla="*/ 158 h 216"/>
                <a:gd name="T100" fmla="*/ 157 w 216"/>
                <a:gd name="T101" fmla="*/ 157 h 216"/>
                <a:gd name="T102" fmla="*/ 157 w 216"/>
                <a:gd name="T103" fmla="*/ 155 h 216"/>
                <a:gd name="T104" fmla="*/ 118 w 216"/>
                <a:gd name="T105" fmla="*/ 115 h 216"/>
                <a:gd name="T106" fmla="*/ 124 w 216"/>
                <a:gd name="T107" fmla="*/ 110 h 216"/>
                <a:gd name="T108" fmla="*/ 167 w 216"/>
                <a:gd name="T109" fmla="*/ 153 h 216"/>
                <a:gd name="T110" fmla="*/ 189 w 216"/>
                <a:gd name="T111" fmla="*/ 149 h 216"/>
                <a:gd name="T112" fmla="*/ 192 w 216"/>
                <a:gd name="T113" fmla="*/ 150 h 216"/>
                <a:gd name="T114" fmla="*/ 210 w 216"/>
                <a:gd name="T115" fmla="*/ 168 h 216"/>
                <a:gd name="T116" fmla="*/ 212 w 216"/>
                <a:gd name="T117" fmla="*/ 172 h 216"/>
                <a:gd name="T118" fmla="*/ 212 w 216"/>
                <a:gd name="T119" fmla="*/ 182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6" h="216">
                  <a:moveTo>
                    <a:pt x="213" y="165"/>
                  </a:moveTo>
                  <a:cubicBezTo>
                    <a:pt x="195" y="147"/>
                    <a:pt x="195" y="147"/>
                    <a:pt x="195" y="147"/>
                  </a:cubicBezTo>
                  <a:cubicBezTo>
                    <a:pt x="193" y="145"/>
                    <a:pt x="190" y="144"/>
                    <a:pt x="188" y="145"/>
                  </a:cubicBezTo>
                  <a:cubicBezTo>
                    <a:pt x="169" y="149"/>
                    <a:pt x="169" y="149"/>
                    <a:pt x="169" y="149"/>
                  </a:cubicBezTo>
                  <a:cubicBezTo>
                    <a:pt x="124" y="104"/>
                    <a:pt x="124" y="104"/>
                    <a:pt x="124" y="104"/>
                  </a:cubicBezTo>
                  <a:cubicBezTo>
                    <a:pt x="120" y="108"/>
                    <a:pt x="120" y="108"/>
                    <a:pt x="120" y="108"/>
                  </a:cubicBezTo>
                  <a:cubicBezTo>
                    <a:pt x="115" y="103"/>
                    <a:pt x="115" y="103"/>
                    <a:pt x="115" y="103"/>
                  </a:cubicBezTo>
                  <a:cubicBezTo>
                    <a:pt x="123" y="92"/>
                    <a:pt x="128" y="79"/>
                    <a:pt x="128" y="64"/>
                  </a:cubicBezTo>
                  <a:cubicBezTo>
                    <a:pt x="128" y="29"/>
                    <a:pt x="99" y="0"/>
                    <a:pt x="64" y="0"/>
                  </a:cubicBezTo>
                  <a:cubicBezTo>
                    <a:pt x="29" y="0"/>
                    <a:pt x="0" y="29"/>
                    <a:pt x="0" y="64"/>
                  </a:cubicBezTo>
                  <a:cubicBezTo>
                    <a:pt x="0" y="99"/>
                    <a:pt x="29" y="128"/>
                    <a:pt x="64" y="128"/>
                  </a:cubicBezTo>
                  <a:cubicBezTo>
                    <a:pt x="79" y="128"/>
                    <a:pt x="92" y="123"/>
                    <a:pt x="103" y="115"/>
                  </a:cubicBezTo>
                  <a:cubicBezTo>
                    <a:pt x="108" y="120"/>
                    <a:pt x="108" y="120"/>
                    <a:pt x="108" y="120"/>
                  </a:cubicBezTo>
                  <a:cubicBezTo>
                    <a:pt x="104" y="124"/>
                    <a:pt x="104" y="124"/>
                    <a:pt x="104" y="124"/>
                  </a:cubicBezTo>
                  <a:cubicBezTo>
                    <a:pt x="149" y="169"/>
                    <a:pt x="149" y="169"/>
                    <a:pt x="149" y="169"/>
                  </a:cubicBezTo>
                  <a:cubicBezTo>
                    <a:pt x="145" y="188"/>
                    <a:pt x="145" y="188"/>
                    <a:pt x="145" y="188"/>
                  </a:cubicBezTo>
                  <a:cubicBezTo>
                    <a:pt x="144" y="190"/>
                    <a:pt x="145" y="193"/>
                    <a:pt x="147" y="195"/>
                  </a:cubicBezTo>
                  <a:cubicBezTo>
                    <a:pt x="165" y="213"/>
                    <a:pt x="165" y="213"/>
                    <a:pt x="165" y="213"/>
                  </a:cubicBezTo>
                  <a:cubicBezTo>
                    <a:pt x="167" y="215"/>
                    <a:pt x="170" y="216"/>
                    <a:pt x="172" y="216"/>
                  </a:cubicBezTo>
                  <a:cubicBezTo>
                    <a:pt x="192" y="216"/>
                    <a:pt x="192" y="216"/>
                    <a:pt x="192" y="216"/>
                  </a:cubicBezTo>
                  <a:cubicBezTo>
                    <a:pt x="172" y="196"/>
                    <a:pt x="172" y="196"/>
                    <a:pt x="172" y="196"/>
                  </a:cubicBezTo>
                  <a:cubicBezTo>
                    <a:pt x="176" y="176"/>
                    <a:pt x="176" y="176"/>
                    <a:pt x="176" y="176"/>
                  </a:cubicBezTo>
                  <a:cubicBezTo>
                    <a:pt x="196" y="172"/>
                    <a:pt x="196" y="172"/>
                    <a:pt x="196" y="172"/>
                  </a:cubicBezTo>
                  <a:cubicBezTo>
                    <a:pt x="216" y="192"/>
                    <a:pt x="216" y="192"/>
                    <a:pt x="216" y="192"/>
                  </a:cubicBezTo>
                  <a:cubicBezTo>
                    <a:pt x="216" y="172"/>
                    <a:pt x="216" y="172"/>
                    <a:pt x="216" y="172"/>
                  </a:cubicBezTo>
                  <a:cubicBezTo>
                    <a:pt x="216" y="170"/>
                    <a:pt x="215" y="167"/>
                    <a:pt x="213" y="165"/>
                  </a:cubicBezTo>
                  <a:close/>
                  <a:moveTo>
                    <a:pt x="64" y="124"/>
                  </a:moveTo>
                  <a:cubicBezTo>
                    <a:pt x="31" y="124"/>
                    <a:pt x="4" y="97"/>
                    <a:pt x="4" y="64"/>
                  </a:cubicBezTo>
                  <a:cubicBezTo>
                    <a:pt x="4" y="31"/>
                    <a:pt x="31" y="4"/>
                    <a:pt x="64" y="4"/>
                  </a:cubicBezTo>
                  <a:cubicBezTo>
                    <a:pt x="97" y="4"/>
                    <a:pt x="124" y="31"/>
                    <a:pt x="124" y="64"/>
                  </a:cubicBezTo>
                  <a:cubicBezTo>
                    <a:pt x="124" y="97"/>
                    <a:pt x="97" y="124"/>
                    <a:pt x="64" y="124"/>
                  </a:cubicBezTo>
                  <a:close/>
                  <a:moveTo>
                    <a:pt x="106" y="112"/>
                  </a:moveTo>
                  <a:cubicBezTo>
                    <a:pt x="108" y="110"/>
                    <a:pt x="110" y="108"/>
                    <a:pt x="112" y="106"/>
                  </a:cubicBezTo>
                  <a:cubicBezTo>
                    <a:pt x="117" y="111"/>
                    <a:pt x="117" y="111"/>
                    <a:pt x="117" y="111"/>
                  </a:cubicBezTo>
                  <a:cubicBezTo>
                    <a:pt x="111" y="117"/>
                    <a:pt x="111" y="117"/>
                    <a:pt x="111" y="117"/>
                  </a:cubicBezTo>
                  <a:lnTo>
                    <a:pt x="106" y="112"/>
                  </a:lnTo>
                  <a:close/>
                  <a:moveTo>
                    <a:pt x="212" y="182"/>
                  </a:moveTo>
                  <a:cubicBezTo>
                    <a:pt x="197" y="168"/>
                    <a:pt x="197" y="168"/>
                    <a:pt x="197" y="168"/>
                  </a:cubicBezTo>
                  <a:cubicBezTo>
                    <a:pt x="173" y="173"/>
                    <a:pt x="173" y="173"/>
                    <a:pt x="173" y="173"/>
                  </a:cubicBezTo>
                  <a:cubicBezTo>
                    <a:pt x="168" y="197"/>
                    <a:pt x="168" y="197"/>
                    <a:pt x="168" y="197"/>
                  </a:cubicBezTo>
                  <a:cubicBezTo>
                    <a:pt x="182" y="212"/>
                    <a:pt x="182" y="212"/>
                    <a:pt x="182" y="212"/>
                  </a:cubicBezTo>
                  <a:cubicBezTo>
                    <a:pt x="172" y="212"/>
                    <a:pt x="172" y="212"/>
                    <a:pt x="172" y="212"/>
                  </a:cubicBezTo>
                  <a:cubicBezTo>
                    <a:pt x="171" y="212"/>
                    <a:pt x="169" y="211"/>
                    <a:pt x="168" y="210"/>
                  </a:cubicBezTo>
                  <a:cubicBezTo>
                    <a:pt x="150" y="192"/>
                    <a:pt x="150" y="192"/>
                    <a:pt x="150" y="192"/>
                  </a:cubicBezTo>
                  <a:cubicBezTo>
                    <a:pt x="149" y="191"/>
                    <a:pt x="148" y="190"/>
                    <a:pt x="149" y="189"/>
                  </a:cubicBezTo>
                  <a:cubicBezTo>
                    <a:pt x="153" y="167"/>
                    <a:pt x="153" y="167"/>
                    <a:pt x="153" y="167"/>
                  </a:cubicBezTo>
                  <a:cubicBezTo>
                    <a:pt x="110" y="124"/>
                    <a:pt x="110" y="124"/>
                    <a:pt x="110" y="124"/>
                  </a:cubicBezTo>
                  <a:cubicBezTo>
                    <a:pt x="115" y="118"/>
                    <a:pt x="115" y="118"/>
                    <a:pt x="115" y="118"/>
                  </a:cubicBezTo>
                  <a:cubicBezTo>
                    <a:pt x="155" y="157"/>
                    <a:pt x="155" y="157"/>
                    <a:pt x="155" y="157"/>
                  </a:cubicBezTo>
                  <a:cubicBezTo>
                    <a:pt x="155" y="158"/>
                    <a:pt x="155" y="158"/>
                    <a:pt x="156" y="158"/>
                  </a:cubicBezTo>
                  <a:cubicBezTo>
                    <a:pt x="156" y="158"/>
                    <a:pt x="157" y="158"/>
                    <a:pt x="157" y="157"/>
                  </a:cubicBezTo>
                  <a:cubicBezTo>
                    <a:pt x="158" y="157"/>
                    <a:pt x="158" y="155"/>
                    <a:pt x="157" y="155"/>
                  </a:cubicBezTo>
                  <a:cubicBezTo>
                    <a:pt x="118" y="115"/>
                    <a:pt x="118" y="115"/>
                    <a:pt x="118" y="115"/>
                  </a:cubicBezTo>
                  <a:cubicBezTo>
                    <a:pt x="124" y="110"/>
                    <a:pt x="124" y="110"/>
                    <a:pt x="124" y="110"/>
                  </a:cubicBezTo>
                  <a:cubicBezTo>
                    <a:pt x="167" y="153"/>
                    <a:pt x="167" y="153"/>
                    <a:pt x="167" y="153"/>
                  </a:cubicBezTo>
                  <a:cubicBezTo>
                    <a:pt x="189" y="149"/>
                    <a:pt x="189" y="149"/>
                    <a:pt x="189" y="149"/>
                  </a:cubicBezTo>
                  <a:cubicBezTo>
                    <a:pt x="190" y="149"/>
                    <a:pt x="191" y="149"/>
                    <a:pt x="192" y="150"/>
                  </a:cubicBezTo>
                  <a:cubicBezTo>
                    <a:pt x="210" y="168"/>
                    <a:pt x="210" y="168"/>
                    <a:pt x="210" y="168"/>
                  </a:cubicBezTo>
                  <a:cubicBezTo>
                    <a:pt x="211" y="169"/>
                    <a:pt x="212" y="171"/>
                    <a:pt x="212" y="172"/>
                  </a:cubicBezTo>
                  <a:lnTo>
                    <a:pt x="212" y="182"/>
                  </a:lnTo>
                  <a:close/>
                </a:path>
              </a:pathLst>
            </a:custGeom>
            <a:grpFill/>
            <a:ln>
              <a:solidFill>
                <a:srgbClr val="F15A2B"/>
              </a:solidFill>
            </a:ln>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5" name="Freeform 24">
              <a:extLst>
                <a:ext uri="{FF2B5EF4-FFF2-40B4-BE49-F238E27FC236}">
                  <a16:creationId xmlns:a16="http://schemas.microsoft.com/office/drawing/2014/main" id="{36C0AE20-E55A-4A45-96B3-516A8D216EDD}"/>
                </a:ext>
              </a:extLst>
            </p:cNvPr>
            <p:cNvSpPr>
              <a:spLocks/>
            </p:cNvSpPr>
            <p:nvPr/>
          </p:nvSpPr>
          <p:spPr bwMode="auto">
            <a:xfrm>
              <a:off x="7313613" y="5494338"/>
              <a:ext cx="217488" cy="201613"/>
            </a:xfrm>
            <a:custGeom>
              <a:avLst/>
              <a:gdLst>
                <a:gd name="T0" fmla="*/ 61 w 77"/>
                <a:gd name="T1" fmla="*/ 0 h 72"/>
                <a:gd name="T2" fmla="*/ 58 w 77"/>
                <a:gd name="T3" fmla="*/ 0 h 72"/>
                <a:gd name="T4" fmla="*/ 58 w 77"/>
                <a:gd name="T5" fmla="*/ 3 h 72"/>
                <a:gd name="T6" fmla="*/ 58 w 77"/>
                <a:gd name="T7" fmla="*/ 57 h 72"/>
                <a:gd name="T8" fmla="*/ 4 w 77"/>
                <a:gd name="T9" fmla="*/ 57 h 72"/>
                <a:gd name="T10" fmla="*/ 1 w 77"/>
                <a:gd name="T11" fmla="*/ 57 h 72"/>
                <a:gd name="T12" fmla="*/ 1 w 77"/>
                <a:gd name="T13" fmla="*/ 60 h 72"/>
                <a:gd name="T14" fmla="*/ 31 w 77"/>
                <a:gd name="T15" fmla="*/ 72 h 72"/>
                <a:gd name="T16" fmla="*/ 61 w 77"/>
                <a:gd name="T17" fmla="*/ 60 h 72"/>
                <a:gd name="T18" fmla="*/ 61 w 77"/>
                <a:gd name="T1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72">
                  <a:moveTo>
                    <a:pt x="61" y="0"/>
                  </a:moveTo>
                  <a:cubicBezTo>
                    <a:pt x="60" y="0"/>
                    <a:pt x="59" y="0"/>
                    <a:pt x="58" y="0"/>
                  </a:cubicBezTo>
                  <a:cubicBezTo>
                    <a:pt x="57" y="1"/>
                    <a:pt x="57" y="2"/>
                    <a:pt x="58" y="3"/>
                  </a:cubicBezTo>
                  <a:cubicBezTo>
                    <a:pt x="73" y="18"/>
                    <a:pt x="73" y="42"/>
                    <a:pt x="58" y="57"/>
                  </a:cubicBezTo>
                  <a:cubicBezTo>
                    <a:pt x="43" y="72"/>
                    <a:pt x="19" y="72"/>
                    <a:pt x="4" y="57"/>
                  </a:cubicBezTo>
                  <a:cubicBezTo>
                    <a:pt x="3" y="56"/>
                    <a:pt x="2" y="56"/>
                    <a:pt x="1" y="57"/>
                  </a:cubicBezTo>
                  <a:cubicBezTo>
                    <a:pt x="0" y="58"/>
                    <a:pt x="0" y="59"/>
                    <a:pt x="1" y="60"/>
                  </a:cubicBezTo>
                  <a:cubicBezTo>
                    <a:pt x="9" y="68"/>
                    <a:pt x="20" y="72"/>
                    <a:pt x="31" y="72"/>
                  </a:cubicBezTo>
                  <a:cubicBezTo>
                    <a:pt x="42" y="72"/>
                    <a:pt x="52" y="68"/>
                    <a:pt x="61" y="60"/>
                  </a:cubicBezTo>
                  <a:cubicBezTo>
                    <a:pt x="77" y="43"/>
                    <a:pt x="77" y="17"/>
                    <a:pt x="61" y="0"/>
                  </a:cubicBezTo>
                  <a:close/>
                </a:path>
              </a:pathLst>
            </a:custGeom>
            <a:grpFill/>
            <a:ln>
              <a:solidFill>
                <a:srgbClr val="F15A2B"/>
              </a:solidFill>
            </a:ln>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19" name="Group 18">
            <a:extLst>
              <a:ext uri="{FF2B5EF4-FFF2-40B4-BE49-F238E27FC236}">
                <a16:creationId xmlns:a16="http://schemas.microsoft.com/office/drawing/2014/main" id="{8ADF7805-0459-41A2-844D-0F34740677C3}"/>
              </a:ext>
            </a:extLst>
          </p:cNvPr>
          <p:cNvGrpSpPr/>
          <p:nvPr/>
        </p:nvGrpSpPr>
        <p:grpSpPr>
          <a:xfrm>
            <a:off x="2368749" y="2561450"/>
            <a:ext cx="647652" cy="564576"/>
            <a:chOff x="4368801" y="1660525"/>
            <a:chExt cx="606425" cy="528638"/>
          </a:xfrm>
          <a:solidFill>
            <a:srgbClr val="F15A2B"/>
          </a:solidFill>
        </p:grpSpPr>
        <p:sp>
          <p:nvSpPr>
            <p:cNvPr id="20" name="Freeform 19">
              <a:extLst>
                <a:ext uri="{FF2B5EF4-FFF2-40B4-BE49-F238E27FC236}">
                  <a16:creationId xmlns:a16="http://schemas.microsoft.com/office/drawing/2014/main" id="{0C50AF0A-A892-47E7-8678-1D3FFA736B8B}"/>
                </a:ext>
              </a:extLst>
            </p:cNvPr>
            <p:cNvSpPr>
              <a:spLocks noEditPoints="1"/>
            </p:cNvSpPr>
            <p:nvPr/>
          </p:nvSpPr>
          <p:spPr bwMode="auto">
            <a:xfrm>
              <a:off x="4368801" y="1660525"/>
              <a:ext cx="606425" cy="528638"/>
            </a:xfrm>
            <a:custGeom>
              <a:avLst/>
              <a:gdLst>
                <a:gd name="T0" fmla="*/ 208 w 216"/>
                <a:gd name="T1" fmla="*/ 0 h 188"/>
                <a:gd name="T2" fmla="*/ 8 w 216"/>
                <a:gd name="T3" fmla="*/ 0 h 188"/>
                <a:gd name="T4" fmla="*/ 0 w 216"/>
                <a:gd name="T5" fmla="*/ 8 h 188"/>
                <a:gd name="T6" fmla="*/ 0 w 216"/>
                <a:gd name="T7" fmla="*/ 136 h 188"/>
                <a:gd name="T8" fmla="*/ 0 w 216"/>
                <a:gd name="T9" fmla="*/ 137 h 188"/>
                <a:gd name="T10" fmla="*/ 0 w 216"/>
                <a:gd name="T11" fmla="*/ 148 h 188"/>
                <a:gd name="T12" fmla="*/ 8 w 216"/>
                <a:gd name="T13" fmla="*/ 156 h 188"/>
                <a:gd name="T14" fmla="*/ 83 w 216"/>
                <a:gd name="T15" fmla="*/ 156 h 188"/>
                <a:gd name="T16" fmla="*/ 77 w 216"/>
                <a:gd name="T17" fmla="*/ 176 h 188"/>
                <a:gd name="T18" fmla="*/ 64 w 216"/>
                <a:gd name="T19" fmla="*/ 176 h 188"/>
                <a:gd name="T20" fmla="*/ 56 w 216"/>
                <a:gd name="T21" fmla="*/ 184 h 188"/>
                <a:gd name="T22" fmla="*/ 56 w 216"/>
                <a:gd name="T23" fmla="*/ 188 h 188"/>
                <a:gd name="T24" fmla="*/ 160 w 216"/>
                <a:gd name="T25" fmla="*/ 188 h 188"/>
                <a:gd name="T26" fmla="*/ 160 w 216"/>
                <a:gd name="T27" fmla="*/ 184 h 188"/>
                <a:gd name="T28" fmla="*/ 152 w 216"/>
                <a:gd name="T29" fmla="*/ 176 h 188"/>
                <a:gd name="T30" fmla="*/ 139 w 216"/>
                <a:gd name="T31" fmla="*/ 176 h 188"/>
                <a:gd name="T32" fmla="*/ 133 w 216"/>
                <a:gd name="T33" fmla="*/ 156 h 188"/>
                <a:gd name="T34" fmla="*/ 208 w 216"/>
                <a:gd name="T35" fmla="*/ 156 h 188"/>
                <a:gd name="T36" fmla="*/ 216 w 216"/>
                <a:gd name="T37" fmla="*/ 148 h 188"/>
                <a:gd name="T38" fmla="*/ 216 w 216"/>
                <a:gd name="T39" fmla="*/ 139 h 188"/>
                <a:gd name="T40" fmla="*/ 216 w 216"/>
                <a:gd name="T41" fmla="*/ 136 h 188"/>
                <a:gd name="T42" fmla="*/ 216 w 216"/>
                <a:gd name="T43" fmla="*/ 8 h 188"/>
                <a:gd name="T44" fmla="*/ 208 w 216"/>
                <a:gd name="T45" fmla="*/ 0 h 188"/>
                <a:gd name="T46" fmla="*/ 152 w 216"/>
                <a:gd name="T47" fmla="*/ 180 h 188"/>
                <a:gd name="T48" fmla="*/ 156 w 216"/>
                <a:gd name="T49" fmla="*/ 184 h 188"/>
                <a:gd name="T50" fmla="*/ 60 w 216"/>
                <a:gd name="T51" fmla="*/ 184 h 188"/>
                <a:gd name="T52" fmla="*/ 64 w 216"/>
                <a:gd name="T53" fmla="*/ 180 h 188"/>
                <a:gd name="T54" fmla="*/ 76 w 216"/>
                <a:gd name="T55" fmla="*/ 180 h 188"/>
                <a:gd name="T56" fmla="*/ 140 w 216"/>
                <a:gd name="T57" fmla="*/ 180 h 188"/>
                <a:gd name="T58" fmla="*/ 152 w 216"/>
                <a:gd name="T59" fmla="*/ 180 h 188"/>
                <a:gd name="T60" fmla="*/ 135 w 216"/>
                <a:gd name="T61" fmla="*/ 176 h 188"/>
                <a:gd name="T62" fmla="*/ 81 w 216"/>
                <a:gd name="T63" fmla="*/ 176 h 188"/>
                <a:gd name="T64" fmla="*/ 87 w 216"/>
                <a:gd name="T65" fmla="*/ 156 h 188"/>
                <a:gd name="T66" fmla="*/ 129 w 216"/>
                <a:gd name="T67" fmla="*/ 156 h 188"/>
                <a:gd name="T68" fmla="*/ 135 w 216"/>
                <a:gd name="T69" fmla="*/ 176 h 188"/>
                <a:gd name="T70" fmla="*/ 212 w 216"/>
                <a:gd name="T71" fmla="*/ 148 h 188"/>
                <a:gd name="T72" fmla="*/ 208 w 216"/>
                <a:gd name="T73" fmla="*/ 152 h 188"/>
                <a:gd name="T74" fmla="*/ 132 w 216"/>
                <a:gd name="T75" fmla="*/ 152 h 188"/>
                <a:gd name="T76" fmla="*/ 84 w 216"/>
                <a:gd name="T77" fmla="*/ 152 h 188"/>
                <a:gd name="T78" fmla="*/ 8 w 216"/>
                <a:gd name="T79" fmla="*/ 152 h 188"/>
                <a:gd name="T80" fmla="*/ 4 w 216"/>
                <a:gd name="T81" fmla="*/ 148 h 188"/>
                <a:gd name="T82" fmla="*/ 4 w 216"/>
                <a:gd name="T83" fmla="*/ 140 h 188"/>
                <a:gd name="T84" fmla="*/ 212 w 216"/>
                <a:gd name="T85" fmla="*/ 140 h 188"/>
                <a:gd name="T86" fmla="*/ 212 w 216"/>
                <a:gd name="T87" fmla="*/ 148 h 188"/>
                <a:gd name="T88" fmla="*/ 4 w 216"/>
                <a:gd name="T89" fmla="*/ 136 h 188"/>
                <a:gd name="T90" fmla="*/ 4 w 216"/>
                <a:gd name="T91" fmla="*/ 8 h 188"/>
                <a:gd name="T92" fmla="*/ 8 w 216"/>
                <a:gd name="T93" fmla="*/ 4 h 188"/>
                <a:gd name="T94" fmla="*/ 208 w 216"/>
                <a:gd name="T95" fmla="*/ 4 h 188"/>
                <a:gd name="T96" fmla="*/ 212 w 216"/>
                <a:gd name="T97" fmla="*/ 8 h 188"/>
                <a:gd name="T98" fmla="*/ 212 w 216"/>
                <a:gd name="T99" fmla="*/ 136 h 188"/>
                <a:gd name="T100" fmla="*/ 4 w 216"/>
                <a:gd name="T101" fmla="*/ 13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6" h="188">
                  <a:moveTo>
                    <a:pt x="208" y="0"/>
                  </a:moveTo>
                  <a:cubicBezTo>
                    <a:pt x="8" y="0"/>
                    <a:pt x="8" y="0"/>
                    <a:pt x="8" y="0"/>
                  </a:cubicBezTo>
                  <a:cubicBezTo>
                    <a:pt x="4" y="0"/>
                    <a:pt x="0" y="4"/>
                    <a:pt x="0" y="8"/>
                  </a:cubicBezTo>
                  <a:cubicBezTo>
                    <a:pt x="0" y="136"/>
                    <a:pt x="0" y="136"/>
                    <a:pt x="0" y="136"/>
                  </a:cubicBezTo>
                  <a:cubicBezTo>
                    <a:pt x="0" y="137"/>
                    <a:pt x="0" y="137"/>
                    <a:pt x="0" y="137"/>
                  </a:cubicBezTo>
                  <a:cubicBezTo>
                    <a:pt x="0" y="148"/>
                    <a:pt x="0" y="148"/>
                    <a:pt x="0" y="148"/>
                  </a:cubicBezTo>
                  <a:cubicBezTo>
                    <a:pt x="0" y="152"/>
                    <a:pt x="4" y="156"/>
                    <a:pt x="8" y="156"/>
                  </a:cubicBezTo>
                  <a:cubicBezTo>
                    <a:pt x="83" y="156"/>
                    <a:pt x="83" y="156"/>
                    <a:pt x="83" y="156"/>
                  </a:cubicBezTo>
                  <a:cubicBezTo>
                    <a:pt x="77" y="176"/>
                    <a:pt x="77" y="176"/>
                    <a:pt x="77" y="176"/>
                  </a:cubicBezTo>
                  <a:cubicBezTo>
                    <a:pt x="64" y="176"/>
                    <a:pt x="64" y="176"/>
                    <a:pt x="64" y="176"/>
                  </a:cubicBezTo>
                  <a:cubicBezTo>
                    <a:pt x="60" y="176"/>
                    <a:pt x="56" y="180"/>
                    <a:pt x="56" y="184"/>
                  </a:cubicBezTo>
                  <a:cubicBezTo>
                    <a:pt x="56" y="188"/>
                    <a:pt x="56" y="188"/>
                    <a:pt x="56" y="188"/>
                  </a:cubicBezTo>
                  <a:cubicBezTo>
                    <a:pt x="160" y="188"/>
                    <a:pt x="160" y="188"/>
                    <a:pt x="160" y="188"/>
                  </a:cubicBezTo>
                  <a:cubicBezTo>
                    <a:pt x="160" y="184"/>
                    <a:pt x="160" y="184"/>
                    <a:pt x="160" y="184"/>
                  </a:cubicBezTo>
                  <a:cubicBezTo>
                    <a:pt x="160" y="180"/>
                    <a:pt x="156" y="176"/>
                    <a:pt x="152" y="176"/>
                  </a:cubicBezTo>
                  <a:cubicBezTo>
                    <a:pt x="139" y="176"/>
                    <a:pt x="139" y="176"/>
                    <a:pt x="139" y="176"/>
                  </a:cubicBezTo>
                  <a:cubicBezTo>
                    <a:pt x="133" y="156"/>
                    <a:pt x="133" y="156"/>
                    <a:pt x="133" y="156"/>
                  </a:cubicBezTo>
                  <a:cubicBezTo>
                    <a:pt x="208" y="156"/>
                    <a:pt x="208" y="156"/>
                    <a:pt x="208" y="156"/>
                  </a:cubicBezTo>
                  <a:cubicBezTo>
                    <a:pt x="212" y="156"/>
                    <a:pt x="216" y="152"/>
                    <a:pt x="216" y="148"/>
                  </a:cubicBezTo>
                  <a:cubicBezTo>
                    <a:pt x="216" y="139"/>
                    <a:pt x="216" y="139"/>
                    <a:pt x="216" y="139"/>
                  </a:cubicBezTo>
                  <a:cubicBezTo>
                    <a:pt x="216" y="136"/>
                    <a:pt x="216" y="136"/>
                    <a:pt x="216" y="136"/>
                  </a:cubicBezTo>
                  <a:cubicBezTo>
                    <a:pt x="216" y="8"/>
                    <a:pt x="216" y="8"/>
                    <a:pt x="216" y="8"/>
                  </a:cubicBezTo>
                  <a:cubicBezTo>
                    <a:pt x="216" y="4"/>
                    <a:pt x="212" y="0"/>
                    <a:pt x="208" y="0"/>
                  </a:cubicBezTo>
                  <a:close/>
                  <a:moveTo>
                    <a:pt x="152" y="180"/>
                  </a:moveTo>
                  <a:cubicBezTo>
                    <a:pt x="154" y="180"/>
                    <a:pt x="156" y="182"/>
                    <a:pt x="156" y="184"/>
                  </a:cubicBezTo>
                  <a:cubicBezTo>
                    <a:pt x="60" y="184"/>
                    <a:pt x="60" y="184"/>
                    <a:pt x="60" y="184"/>
                  </a:cubicBezTo>
                  <a:cubicBezTo>
                    <a:pt x="60" y="182"/>
                    <a:pt x="62" y="180"/>
                    <a:pt x="64" y="180"/>
                  </a:cubicBezTo>
                  <a:cubicBezTo>
                    <a:pt x="76" y="180"/>
                    <a:pt x="76" y="180"/>
                    <a:pt x="76" y="180"/>
                  </a:cubicBezTo>
                  <a:cubicBezTo>
                    <a:pt x="140" y="180"/>
                    <a:pt x="140" y="180"/>
                    <a:pt x="140" y="180"/>
                  </a:cubicBezTo>
                  <a:lnTo>
                    <a:pt x="152" y="180"/>
                  </a:lnTo>
                  <a:close/>
                  <a:moveTo>
                    <a:pt x="135" y="176"/>
                  </a:moveTo>
                  <a:cubicBezTo>
                    <a:pt x="81" y="176"/>
                    <a:pt x="81" y="176"/>
                    <a:pt x="81" y="176"/>
                  </a:cubicBezTo>
                  <a:cubicBezTo>
                    <a:pt x="87" y="156"/>
                    <a:pt x="87" y="156"/>
                    <a:pt x="87" y="156"/>
                  </a:cubicBezTo>
                  <a:cubicBezTo>
                    <a:pt x="129" y="156"/>
                    <a:pt x="129" y="156"/>
                    <a:pt x="129" y="156"/>
                  </a:cubicBezTo>
                  <a:lnTo>
                    <a:pt x="135" y="176"/>
                  </a:lnTo>
                  <a:close/>
                  <a:moveTo>
                    <a:pt x="212" y="148"/>
                  </a:moveTo>
                  <a:cubicBezTo>
                    <a:pt x="212" y="150"/>
                    <a:pt x="210" y="152"/>
                    <a:pt x="208" y="152"/>
                  </a:cubicBezTo>
                  <a:cubicBezTo>
                    <a:pt x="132" y="152"/>
                    <a:pt x="132" y="152"/>
                    <a:pt x="132" y="152"/>
                  </a:cubicBezTo>
                  <a:cubicBezTo>
                    <a:pt x="84" y="152"/>
                    <a:pt x="84" y="152"/>
                    <a:pt x="84" y="152"/>
                  </a:cubicBezTo>
                  <a:cubicBezTo>
                    <a:pt x="8" y="152"/>
                    <a:pt x="8" y="152"/>
                    <a:pt x="8" y="152"/>
                  </a:cubicBezTo>
                  <a:cubicBezTo>
                    <a:pt x="6" y="152"/>
                    <a:pt x="4" y="150"/>
                    <a:pt x="4" y="148"/>
                  </a:cubicBezTo>
                  <a:cubicBezTo>
                    <a:pt x="4" y="140"/>
                    <a:pt x="4" y="140"/>
                    <a:pt x="4" y="140"/>
                  </a:cubicBezTo>
                  <a:cubicBezTo>
                    <a:pt x="212" y="140"/>
                    <a:pt x="212" y="140"/>
                    <a:pt x="212" y="140"/>
                  </a:cubicBezTo>
                  <a:lnTo>
                    <a:pt x="212" y="148"/>
                  </a:lnTo>
                  <a:close/>
                  <a:moveTo>
                    <a:pt x="4" y="136"/>
                  </a:moveTo>
                  <a:cubicBezTo>
                    <a:pt x="4" y="8"/>
                    <a:pt x="4" y="8"/>
                    <a:pt x="4" y="8"/>
                  </a:cubicBezTo>
                  <a:cubicBezTo>
                    <a:pt x="4" y="6"/>
                    <a:pt x="6" y="4"/>
                    <a:pt x="8" y="4"/>
                  </a:cubicBezTo>
                  <a:cubicBezTo>
                    <a:pt x="208" y="4"/>
                    <a:pt x="208" y="4"/>
                    <a:pt x="208" y="4"/>
                  </a:cubicBezTo>
                  <a:cubicBezTo>
                    <a:pt x="210" y="4"/>
                    <a:pt x="212" y="6"/>
                    <a:pt x="212" y="8"/>
                  </a:cubicBezTo>
                  <a:cubicBezTo>
                    <a:pt x="212" y="136"/>
                    <a:pt x="212" y="136"/>
                    <a:pt x="212" y="136"/>
                  </a:cubicBezTo>
                  <a:lnTo>
                    <a:pt x="4" y="136"/>
                  </a:lnTo>
                  <a:close/>
                </a:path>
              </a:pathLst>
            </a:custGeom>
            <a:grpFill/>
            <a:ln w="6350">
              <a:solidFill>
                <a:srgbClr val="F15A2B"/>
              </a:solidFill>
            </a:ln>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1" name="Freeform 20">
              <a:extLst>
                <a:ext uri="{FF2B5EF4-FFF2-40B4-BE49-F238E27FC236}">
                  <a16:creationId xmlns:a16="http://schemas.microsoft.com/office/drawing/2014/main" id="{B8DA589A-1447-42FB-BE69-A6A01B962BA8}"/>
                </a:ext>
              </a:extLst>
            </p:cNvPr>
            <p:cNvSpPr>
              <a:spLocks noEditPoints="1"/>
            </p:cNvSpPr>
            <p:nvPr/>
          </p:nvSpPr>
          <p:spPr bwMode="auto">
            <a:xfrm>
              <a:off x="4392613" y="1682750"/>
              <a:ext cx="560388" cy="338138"/>
            </a:xfrm>
            <a:custGeom>
              <a:avLst/>
              <a:gdLst>
                <a:gd name="T0" fmla="*/ 0 w 353"/>
                <a:gd name="T1" fmla="*/ 213 h 213"/>
                <a:gd name="T2" fmla="*/ 353 w 353"/>
                <a:gd name="T3" fmla="*/ 213 h 213"/>
                <a:gd name="T4" fmla="*/ 353 w 353"/>
                <a:gd name="T5" fmla="*/ 0 h 213"/>
                <a:gd name="T6" fmla="*/ 0 w 353"/>
                <a:gd name="T7" fmla="*/ 0 h 213"/>
                <a:gd name="T8" fmla="*/ 0 w 353"/>
                <a:gd name="T9" fmla="*/ 213 h 213"/>
                <a:gd name="T10" fmla="*/ 7 w 353"/>
                <a:gd name="T11" fmla="*/ 7 h 213"/>
                <a:gd name="T12" fmla="*/ 346 w 353"/>
                <a:gd name="T13" fmla="*/ 7 h 213"/>
                <a:gd name="T14" fmla="*/ 346 w 353"/>
                <a:gd name="T15" fmla="*/ 205 h 213"/>
                <a:gd name="T16" fmla="*/ 7 w 353"/>
                <a:gd name="T17" fmla="*/ 205 h 213"/>
                <a:gd name="T18" fmla="*/ 7 w 353"/>
                <a:gd name="T19" fmla="*/ 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213">
                  <a:moveTo>
                    <a:pt x="0" y="213"/>
                  </a:moveTo>
                  <a:lnTo>
                    <a:pt x="353" y="213"/>
                  </a:lnTo>
                  <a:lnTo>
                    <a:pt x="353" y="0"/>
                  </a:lnTo>
                  <a:lnTo>
                    <a:pt x="0" y="0"/>
                  </a:lnTo>
                  <a:lnTo>
                    <a:pt x="0" y="213"/>
                  </a:lnTo>
                  <a:close/>
                  <a:moveTo>
                    <a:pt x="7" y="7"/>
                  </a:moveTo>
                  <a:lnTo>
                    <a:pt x="346" y="7"/>
                  </a:lnTo>
                  <a:lnTo>
                    <a:pt x="346" y="205"/>
                  </a:lnTo>
                  <a:lnTo>
                    <a:pt x="7" y="205"/>
                  </a:lnTo>
                  <a:lnTo>
                    <a:pt x="7" y="7"/>
                  </a:lnTo>
                  <a:close/>
                </a:path>
              </a:pathLst>
            </a:custGeom>
            <a:grpFill/>
            <a:ln w="6350">
              <a:solidFill>
                <a:srgbClr val="F15A2B"/>
              </a:solidFill>
            </a:ln>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2" name="Freeform 21">
              <a:extLst>
                <a:ext uri="{FF2B5EF4-FFF2-40B4-BE49-F238E27FC236}">
                  <a16:creationId xmlns:a16="http://schemas.microsoft.com/office/drawing/2014/main" id="{CBACB79D-54D0-4F01-A350-185E97A1D262}"/>
                </a:ext>
              </a:extLst>
            </p:cNvPr>
            <p:cNvSpPr>
              <a:spLocks noEditPoints="1"/>
            </p:cNvSpPr>
            <p:nvPr/>
          </p:nvSpPr>
          <p:spPr bwMode="auto">
            <a:xfrm>
              <a:off x="4414838" y="1717675"/>
              <a:ext cx="493713" cy="279400"/>
            </a:xfrm>
            <a:custGeom>
              <a:avLst/>
              <a:gdLst>
                <a:gd name="T0" fmla="*/ 160 w 176"/>
                <a:gd name="T1" fmla="*/ 8 h 100"/>
                <a:gd name="T2" fmla="*/ 144 w 176"/>
                <a:gd name="T3" fmla="*/ 29 h 100"/>
                <a:gd name="T4" fmla="*/ 133 w 176"/>
                <a:gd name="T5" fmla="*/ 31 h 100"/>
                <a:gd name="T6" fmla="*/ 104 w 176"/>
                <a:gd name="T7" fmla="*/ 20 h 100"/>
                <a:gd name="T8" fmla="*/ 88 w 176"/>
                <a:gd name="T9" fmla="*/ 20 h 100"/>
                <a:gd name="T10" fmla="*/ 74 w 176"/>
                <a:gd name="T11" fmla="*/ 56 h 100"/>
                <a:gd name="T12" fmla="*/ 65 w 176"/>
                <a:gd name="T13" fmla="*/ 60 h 100"/>
                <a:gd name="T14" fmla="*/ 36 w 176"/>
                <a:gd name="T15" fmla="*/ 48 h 100"/>
                <a:gd name="T16" fmla="*/ 30 w 176"/>
                <a:gd name="T17" fmla="*/ 61 h 100"/>
                <a:gd name="T18" fmla="*/ 8 w 176"/>
                <a:gd name="T19" fmla="*/ 84 h 100"/>
                <a:gd name="T20" fmla="*/ 8 w 176"/>
                <a:gd name="T21" fmla="*/ 100 h 100"/>
                <a:gd name="T22" fmla="*/ 14 w 176"/>
                <a:gd name="T23" fmla="*/ 87 h 100"/>
                <a:gd name="T24" fmla="*/ 36 w 176"/>
                <a:gd name="T25" fmla="*/ 64 h 100"/>
                <a:gd name="T26" fmla="*/ 64 w 176"/>
                <a:gd name="T27" fmla="*/ 64 h 100"/>
                <a:gd name="T28" fmla="*/ 80 w 176"/>
                <a:gd name="T29" fmla="*/ 64 h 100"/>
                <a:gd name="T30" fmla="*/ 94 w 176"/>
                <a:gd name="T31" fmla="*/ 28 h 100"/>
                <a:gd name="T32" fmla="*/ 103 w 176"/>
                <a:gd name="T33" fmla="*/ 25 h 100"/>
                <a:gd name="T34" fmla="*/ 132 w 176"/>
                <a:gd name="T35" fmla="*/ 36 h 100"/>
                <a:gd name="T36" fmla="*/ 148 w 176"/>
                <a:gd name="T37" fmla="*/ 36 h 100"/>
                <a:gd name="T38" fmla="*/ 164 w 176"/>
                <a:gd name="T39" fmla="*/ 15 h 100"/>
                <a:gd name="T40" fmla="*/ 176 w 176"/>
                <a:gd name="T41" fmla="*/ 8 h 100"/>
                <a:gd name="T42" fmla="*/ 8 w 176"/>
                <a:gd name="T43" fmla="*/ 96 h 100"/>
                <a:gd name="T44" fmla="*/ 8 w 176"/>
                <a:gd name="T45" fmla="*/ 88 h 100"/>
                <a:gd name="T46" fmla="*/ 8 w 176"/>
                <a:gd name="T47" fmla="*/ 96 h 100"/>
                <a:gd name="T48" fmla="*/ 32 w 176"/>
                <a:gd name="T49" fmla="*/ 56 h 100"/>
                <a:gd name="T50" fmla="*/ 40 w 176"/>
                <a:gd name="T51" fmla="*/ 56 h 100"/>
                <a:gd name="T52" fmla="*/ 72 w 176"/>
                <a:gd name="T53" fmla="*/ 68 h 100"/>
                <a:gd name="T54" fmla="*/ 72 w 176"/>
                <a:gd name="T55" fmla="*/ 60 h 100"/>
                <a:gd name="T56" fmla="*/ 72 w 176"/>
                <a:gd name="T57" fmla="*/ 68 h 100"/>
                <a:gd name="T58" fmla="*/ 92 w 176"/>
                <a:gd name="T59" fmla="*/ 20 h 100"/>
                <a:gd name="T60" fmla="*/ 100 w 176"/>
                <a:gd name="T61" fmla="*/ 20 h 100"/>
                <a:gd name="T62" fmla="*/ 140 w 176"/>
                <a:gd name="T63" fmla="*/ 40 h 100"/>
                <a:gd name="T64" fmla="*/ 140 w 176"/>
                <a:gd name="T65" fmla="*/ 32 h 100"/>
                <a:gd name="T66" fmla="*/ 140 w 176"/>
                <a:gd name="T67" fmla="*/ 40 h 100"/>
                <a:gd name="T68" fmla="*/ 164 w 176"/>
                <a:gd name="T69" fmla="*/ 8 h 100"/>
                <a:gd name="T70" fmla="*/ 172 w 176"/>
                <a:gd name="T71"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6" h="100">
                  <a:moveTo>
                    <a:pt x="168" y="0"/>
                  </a:moveTo>
                  <a:cubicBezTo>
                    <a:pt x="164" y="0"/>
                    <a:pt x="160" y="4"/>
                    <a:pt x="160" y="8"/>
                  </a:cubicBezTo>
                  <a:cubicBezTo>
                    <a:pt x="160" y="9"/>
                    <a:pt x="160" y="11"/>
                    <a:pt x="161" y="12"/>
                  </a:cubicBezTo>
                  <a:cubicBezTo>
                    <a:pt x="144" y="29"/>
                    <a:pt x="144" y="29"/>
                    <a:pt x="144" y="29"/>
                  </a:cubicBezTo>
                  <a:cubicBezTo>
                    <a:pt x="143" y="28"/>
                    <a:pt x="141" y="28"/>
                    <a:pt x="140" y="28"/>
                  </a:cubicBezTo>
                  <a:cubicBezTo>
                    <a:pt x="137" y="28"/>
                    <a:pt x="135" y="29"/>
                    <a:pt x="133" y="31"/>
                  </a:cubicBezTo>
                  <a:cubicBezTo>
                    <a:pt x="104" y="21"/>
                    <a:pt x="104" y="21"/>
                    <a:pt x="104" y="21"/>
                  </a:cubicBezTo>
                  <a:cubicBezTo>
                    <a:pt x="104" y="21"/>
                    <a:pt x="104" y="20"/>
                    <a:pt x="104" y="20"/>
                  </a:cubicBezTo>
                  <a:cubicBezTo>
                    <a:pt x="104" y="16"/>
                    <a:pt x="100" y="12"/>
                    <a:pt x="96" y="12"/>
                  </a:cubicBezTo>
                  <a:cubicBezTo>
                    <a:pt x="92" y="12"/>
                    <a:pt x="88" y="16"/>
                    <a:pt x="88" y="20"/>
                  </a:cubicBezTo>
                  <a:cubicBezTo>
                    <a:pt x="88" y="22"/>
                    <a:pt x="89" y="24"/>
                    <a:pt x="91" y="26"/>
                  </a:cubicBezTo>
                  <a:cubicBezTo>
                    <a:pt x="74" y="56"/>
                    <a:pt x="74" y="56"/>
                    <a:pt x="74" y="56"/>
                  </a:cubicBezTo>
                  <a:cubicBezTo>
                    <a:pt x="73" y="56"/>
                    <a:pt x="73" y="56"/>
                    <a:pt x="72" y="56"/>
                  </a:cubicBezTo>
                  <a:cubicBezTo>
                    <a:pt x="69" y="56"/>
                    <a:pt x="66" y="58"/>
                    <a:pt x="65" y="60"/>
                  </a:cubicBezTo>
                  <a:cubicBezTo>
                    <a:pt x="44" y="56"/>
                    <a:pt x="44" y="56"/>
                    <a:pt x="44" y="56"/>
                  </a:cubicBezTo>
                  <a:cubicBezTo>
                    <a:pt x="44" y="51"/>
                    <a:pt x="40" y="48"/>
                    <a:pt x="36" y="48"/>
                  </a:cubicBezTo>
                  <a:cubicBezTo>
                    <a:pt x="32" y="48"/>
                    <a:pt x="28" y="52"/>
                    <a:pt x="28" y="56"/>
                  </a:cubicBezTo>
                  <a:cubicBezTo>
                    <a:pt x="28" y="58"/>
                    <a:pt x="29" y="60"/>
                    <a:pt x="30" y="61"/>
                  </a:cubicBezTo>
                  <a:cubicBezTo>
                    <a:pt x="11" y="85"/>
                    <a:pt x="11" y="85"/>
                    <a:pt x="11" y="85"/>
                  </a:cubicBezTo>
                  <a:cubicBezTo>
                    <a:pt x="10" y="84"/>
                    <a:pt x="9" y="84"/>
                    <a:pt x="8" y="84"/>
                  </a:cubicBezTo>
                  <a:cubicBezTo>
                    <a:pt x="4" y="84"/>
                    <a:pt x="0" y="88"/>
                    <a:pt x="0" y="92"/>
                  </a:cubicBezTo>
                  <a:cubicBezTo>
                    <a:pt x="0" y="96"/>
                    <a:pt x="4" y="100"/>
                    <a:pt x="8" y="100"/>
                  </a:cubicBezTo>
                  <a:cubicBezTo>
                    <a:pt x="12" y="100"/>
                    <a:pt x="16" y="96"/>
                    <a:pt x="16" y="92"/>
                  </a:cubicBezTo>
                  <a:cubicBezTo>
                    <a:pt x="16" y="90"/>
                    <a:pt x="15" y="88"/>
                    <a:pt x="14" y="87"/>
                  </a:cubicBezTo>
                  <a:cubicBezTo>
                    <a:pt x="33" y="63"/>
                    <a:pt x="33" y="63"/>
                    <a:pt x="33" y="63"/>
                  </a:cubicBezTo>
                  <a:cubicBezTo>
                    <a:pt x="34" y="64"/>
                    <a:pt x="35" y="64"/>
                    <a:pt x="36" y="64"/>
                  </a:cubicBezTo>
                  <a:cubicBezTo>
                    <a:pt x="39" y="64"/>
                    <a:pt x="42" y="62"/>
                    <a:pt x="43" y="60"/>
                  </a:cubicBezTo>
                  <a:cubicBezTo>
                    <a:pt x="64" y="64"/>
                    <a:pt x="64" y="64"/>
                    <a:pt x="64" y="64"/>
                  </a:cubicBezTo>
                  <a:cubicBezTo>
                    <a:pt x="64" y="69"/>
                    <a:pt x="68" y="72"/>
                    <a:pt x="72" y="72"/>
                  </a:cubicBezTo>
                  <a:cubicBezTo>
                    <a:pt x="76" y="72"/>
                    <a:pt x="80" y="68"/>
                    <a:pt x="80" y="64"/>
                  </a:cubicBezTo>
                  <a:cubicBezTo>
                    <a:pt x="80" y="62"/>
                    <a:pt x="79" y="60"/>
                    <a:pt x="77" y="58"/>
                  </a:cubicBezTo>
                  <a:cubicBezTo>
                    <a:pt x="94" y="28"/>
                    <a:pt x="94" y="28"/>
                    <a:pt x="94" y="28"/>
                  </a:cubicBezTo>
                  <a:cubicBezTo>
                    <a:pt x="95" y="28"/>
                    <a:pt x="95" y="28"/>
                    <a:pt x="96" y="28"/>
                  </a:cubicBezTo>
                  <a:cubicBezTo>
                    <a:pt x="99" y="28"/>
                    <a:pt x="101" y="27"/>
                    <a:pt x="103" y="25"/>
                  </a:cubicBezTo>
                  <a:cubicBezTo>
                    <a:pt x="132" y="35"/>
                    <a:pt x="132" y="35"/>
                    <a:pt x="132" y="35"/>
                  </a:cubicBezTo>
                  <a:cubicBezTo>
                    <a:pt x="132" y="35"/>
                    <a:pt x="132" y="36"/>
                    <a:pt x="132" y="36"/>
                  </a:cubicBezTo>
                  <a:cubicBezTo>
                    <a:pt x="132" y="40"/>
                    <a:pt x="136" y="44"/>
                    <a:pt x="140" y="44"/>
                  </a:cubicBezTo>
                  <a:cubicBezTo>
                    <a:pt x="144" y="44"/>
                    <a:pt x="148" y="40"/>
                    <a:pt x="148" y="36"/>
                  </a:cubicBezTo>
                  <a:cubicBezTo>
                    <a:pt x="148" y="35"/>
                    <a:pt x="148" y="33"/>
                    <a:pt x="147" y="32"/>
                  </a:cubicBezTo>
                  <a:cubicBezTo>
                    <a:pt x="164" y="15"/>
                    <a:pt x="164" y="15"/>
                    <a:pt x="164" y="15"/>
                  </a:cubicBezTo>
                  <a:cubicBezTo>
                    <a:pt x="165" y="16"/>
                    <a:pt x="167" y="16"/>
                    <a:pt x="168" y="16"/>
                  </a:cubicBezTo>
                  <a:cubicBezTo>
                    <a:pt x="172" y="16"/>
                    <a:pt x="176" y="12"/>
                    <a:pt x="176" y="8"/>
                  </a:cubicBezTo>
                  <a:cubicBezTo>
                    <a:pt x="176" y="4"/>
                    <a:pt x="172" y="0"/>
                    <a:pt x="168" y="0"/>
                  </a:cubicBezTo>
                  <a:close/>
                  <a:moveTo>
                    <a:pt x="8" y="96"/>
                  </a:moveTo>
                  <a:cubicBezTo>
                    <a:pt x="6" y="96"/>
                    <a:pt x="4" y="94"/>
                    <a:pt x="4" y="92"/>
                  </a:cubicBezTo>
                  <a:cubicBezTo>
                    <a:pt x="4" y="90"/>
                    <a:pt x="6" y="88"/>
                    <a:pt x="8" y="88"/>
                  </a:cubicBezTo>
                  <a:cubicBezTo>
                    <a:pt x="10" y="88"/>
                    <a:pt x="12" y="90"/>
                    <a:pt x="12" y="92"/>
                  </a:cubicBezTo>
                  <a:cubicBezTo>
                    <a:pt x="12" y="94"/>
                    <a:pt x="10" y="96"/>
                    <a:pt x="8" y="96"/>
                  </a:cubicBezTo>
                  <a:close/>
                  <a:moveTo>
                    <a:pt x="36" y="60"/>
                  </a:moveTo>
                  <a:cubicBezTo>
                    <a:pt x="34" y="60"/>
                    <a:pt x="32" y="58"/>
                    <a:pt x="32" y="56"/>
                  </a:cubicBezTo>
                  <a:cubicBezTo>
                    <a:pt x="32" y="54"/>
                    <a:pt x="34" y="52"/>
                    <a:pt x="36" y="52"/>
                  </a:cubicBezTo>
                  <a:cubicBezTo>
                    <a:pt x="38" y="52"/>
                    <a:pt x="40" y="54"/>
                    <a:pt x="40" y="56"/>
                  </a:cubicBezTo>
                  <a:cubicBezTo>
                    <a:pt x="40" y="58"/>
                    <a:pt x="38" y="60"/>
                    <a:pt x="36" y="60"/>
                  </a:cubicBezTo>
                  <a:close/>
                  <a:moveTo>
                    <a:pt x="72" y="68"/>
                  </a:moveTo>
                  <a:cubicBezTo>
                    <a:pt x="70" y="68"/>
                    <a:pt x="68" y="66"/>
                    <a:pt x="68" y="64"/>
                  </a:cubicBezTo>
                  <a:cubicBezTo>
                    <a:pt x="68" y="62"/>
                    <a:pt x="70" y="60"/>
                    <a:pt x="72" y="60"/>
                  </a:cubicBezTo>
                  <a:cubicBezTo>
                    <a:pt x="74" y="60"/>
                    <a:pt x="76" y="62"/>
                    <a:pt x="76" y="64"/>
                  </a:cubicBezTo>
                  <a:cubicBezTo>
                    <a:pt x="76" y="66"/>
                    <a:pt x="74" y="68"/>
                    <a:pt x="72" y="68"/>
                  </a:cubicBezTo>
                  <a:close/>
                  <a:moveTo>
                    <a:pt x="96" y="24"/>
                  </a:moveTo>
                  <a:cubicBezTo>
                    <a:pt x="94" y="24"/>
                    <a:pt x="92" y="22"/>
                    <a:pt x="92" y="20"/>
                  </a:cubicBezTo>
                  <a:cubicBezTo>
                    <a:pt x="92" y="18"/>
                    <a:pt x="94" y="16"/>
                    <a:pt x="96" y="16"/>
                  </a:cubicBezTo>
                  <a:cubicBezTo>
                    <a:pt x="98" y="16"/>
                    <a:pt x="100" y="18"/>
                    <a:pt x="100" y="20"/>
                  </a:cubicBezTo>
                  <a:cubicBezTo>
                    <a:pt x="100" y="22"/>
                    <a:pt x="98" y="24"/>
                    <a:pt x="96" y="24"/>
                  </a:cubicBezTo>
                  <a:close/>
                  <a:moveTo>
                    <a:pt x="140" y="40"/>
                  </a:moveTo>
                  <a:cubicBezTo>
                    <a:pt x="138" y="40"/>
                    <a:pt x="136" y="38"/>
                    <a:pt x="136" y="36"/>
                  </a:cubicBezTo>
                  <a:cubicBezTo>
                    <a:pt x="136" y="34"/>
                    <a:pt x="138" y="32"/>
                    <a:pt x="140" y="32"/>
                  </a:cubicBezTo>
                  <a:cubicBezTo>
                    <a:pt x="142" y="32"/>
                    <a:pt x="144" y="34"/>
                    <a:pt x="144" y="36"/>
                  </a:cubicBezTo>
                  <a:cubicBezTo>
                    <a:pt x="144" y="38"/>
                    <a:pt x="142" y="40"/>
                    <a:pt x="140" y="40"/>
                  </a:cubicBezTo>
                  <a:close/>
                  <a:moveTo>
                    <a:pt x="168" y="12"/>
                  </a:moveTo>
                  <a:cubicBezTo>
                    <a:pt x="166" y="12"/>
                    <a:pt x="164" y="10"/>
                    <a:pt x="164" y="8"/>
                  </a:cubicBezTo>
                  <a:cubicBezTo>
                    <a:pt x="164" y="6"/>
                    <a:pt x="166" y="4"/>
                    <a:pt x="168" y="4"/>
                  </a:cubicBezTo>
                  <a:cubicBezTo>
                    <a:pt x="170" y="4"/>
                    <a:pt x="172" y="6"/>
                    <a:pt x="172" y="8"/>
                  </a:cubicBezTo>
                  <a:cubicBezTo>
                    <a:pt x="172" y="10"/>
                    <a:pt x="170" y="12"/>
                    <a:pt x="168" y="12"/>
                  </a:cubicBezTo>
                  <a:close/>
                </a:path>
              </a:pathLst>
            </a:custGeom>
            <a:grpFill/>
            <a:ln w="6350">
              <a:solidFill>
                <a:srgbClr val="F15A2B"/>
              </a:solidFill>
            </a:ln>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31" name="Group 30"/>
          <p:cNvGrpSpPr/>
          <p:nvPr/>
        </p:nvGrpSpPr>
        <p:grpSpPr>
          <a:xfrm>
            <a:off x="5737213" y="2465056"/>
            <a:ext cx="701223" cy="701227"/>
            <a:chOff x="3306159" y="605779"/>
            <a:chExt cx="551143" cy="551146"/>
          </a:xfrm>
        </p:grpSpPr>
        <p:sp>
          <p:nvSpPr>
            <p:cNvPr id="26" name="Freeform 479">
              <a:extLst>
                <a:ext uri="{FF2B5EF4-FFF2-40B4-BE49-F238E27FC236}">
                  <a16:creationId xmlns:a16="http://schemas.microsoft.com/office/drawing/2014/main" id="{448AE207-E343-4049-8A0E-502AE1BE4F8E}"/>
                </a:ext>
              </a:extLst>
            </p:cNvPr>
            <p:cNvSpPr>
              <a:spLocks noEditPoints="1"/>
            </p:cNvSpPr>
            <p:nvPr/>
          </p:nvSpPr>
          <p:spPr bwMode="auto">
            <a:xfrm>
              <a:off x="3486200" y="697637"/>
              <a:ext cx="194740" cy="194739"/>
            </a:xfrm>
            <a:custGeom>
              <a:avLst/>
              <a:gdLst>
                <a:gd name="T0" fmla="*/ 0 w 53"/>
                <a:gd name="T1" fmla="*/ 53 h 53"/>
                <a:gd name="T2" fmla="*/ 3 w 53"/>
                <a:gd name="T3" fmla="*/ 37 h 53"/>
                <a:gd name="T4" fmla="*/ 40 w 53"/>
                <a:gd name="T5" fmla="*/ 0 h 53"/>
                <a:gd name="T6" fmla="*/ 53 w 53"/>
                <a:gd name="T7" fmla="*/ 13 h 53"/>
                <a:gd name="T8" fmla="*/ 16 w 53"/>
                <a:gd name="T9" fmla="*/ 50 h 53"/>
                <a:gd name="T10" fmla="*/ 0 w 53"/>
                <a:gd name="T11" fmla="*/ 53 h 53"/>
                <a:gd name="T12" fmla="*/ 8 w 53"/>
                <a:gd name="T13" fmla="*/ 39 h 53"/>
                <a:gd name="T14" fmla="*/ 6 w 53"/>
                <a:gd name="T15" fmla="*/ 47 h 53"/>
                <a:gd name="T16" fmla="*/ 13 w 53"/>
                <a:gd name="T17" fmla="*/ 45 h 53"/>
                <a:gd name="T18" fmla="*/ 46 w 53"/>
                <a:gd name="T19" fmla="*/ 13 h 53"/>
                <a:gd name="T20" fmla="*/ 40 w 53"/>
                <a:gd name="T21" fmla="*/ 7 h 53"/>
                <a:gd name="T22" fmla="*/ 8 w 53"/>
                <a:gd name="T23" fmla="*/ 3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53">
                  <a:moveTo>
                    <a:pt x="0" y="53"/>
                  </a:moveTo>
                  <a:lnTo>
                    <a:pt x="3" y="37"/>
                  </a:lnTo>
                  <a:lnTo>
                    <a:pt x="40" y="0"/>
                  </a:lnTo>
                  <a:lnTo>
                    <a:pt x="53" y="13"/>
                  </a:lnTo>
                  <a:lnTo>
                    <a:pt x="16" y="50"/>
                  </a:lnTo>
                  <a:lnTo>
                    <a:pt x="0" y="53"/>
                  </a:lnTo>
                  <a:close/>
                  <a:moveTo>
                    <a:pt x="8" y="39"/>
                  </a:moveTo>
                  <a:lnTo>
                    <a:pt x="6" y="47"/>
                  </a:lnTo>
                  <a:lnTo>
                    <a:pt x="13" y="45"/>
                  </a:lnTo>
                  <a:lnTo>
                    <a:pt x="46" y="13"/>
                  </a:lnTo>
                  <a:lnTo>
                    <a:pt x="40" y="7"/>
                  </a:lnTo>
                  <a:lnTo>
                    <a:pt x="8" y="39"/>
                  </a:lnTo>
                  <a:close/>
                </a:path>
              </a:pathLst>
            </a:custGeom>
            <a:solidFill>
              <a:srgbClr val="F15A2B"/>
            </a:solidFill>
            <a:ln>
              <a:solidFill>
                <a:srgbClr val="F15A2B"/>
              </a:solidFill>
            </a:ln>
          </p:spPr>
          <p:txBody>
            <a:bodyPr vert="horz" wrap="square" lIns="91440" tIns="45720" rIns="91440" bIns="45720" numCol="1" anchor="t" anchorCtr="0" compatLnSpc="1">
              <a:prstTxWarp prst="textNoShape">
                <a:avLst/>
              </a:prstTxWarp>
            </a:bodyPr>
            <a:lstStyle/>
            <a:p>
              <a:endParaRPr lang="en-US" dirty="0">
                <a:solidFill>
                  <a:srgbClr val="F15A2B"/>
                </a:solidFill>
              </a:endParaRPr>
            </a:p>
          </p:txBody>
        </p:sp>
        <p:sp>
          <p:nvSpPr>
            <p:cNvPr id="27" name="Freeform 480">
              <a:extLst>
                <a:ext uri="{FF2B5EF4-FFF2-40B4-BE49-F238E27FC236}">
                  <a16:creationId xmlns:a16="http://schemas.microsoft.com/office/drawing/2014/main" id="{59744935-7E85-4B44-8190-3C6E70D00822}"/>
                </a:ext>
              </a:extLst>
            </p:cNvPr>
            <p:cNvSpPr>
              <a:spLocks/>
            </p:cNvSpPr>
            <p:nvPr/>
          </p:nvSpPr>
          <p:spPr bwMode="auto">
            <a:xfrm>
              <a:off x="3603776" y="727031"/>
              <a:ext cx="44091" cy="47767"/>
            </a:xfrm>
            <a:custGeom>
              <a:avLst/>
              <a:gdLst>
                <a:gd name="T0" fmla="*/ 9 w 12"/>
                <a:gd name="T1" fmla="*/ 13 h 13"/>
                <a:gd name="T2" fmla="*/ 0 w 12"/>
                <a:gd name="T3" fmla="*/ 4 h 13"/>
                <a:gd name="T4" fmla="*/ 3 w 12"/>
                <a:gd name="T5" fmla="*/ 0 h 13"/>
                <a:gd name="T6" fmla="*/ 12 w 12"/>
                <a:gd name="T7" fmla="*/ 10 h 13"/>
                <a:gd name="T8" fmla="*/ 9 w 12"/>
                <a:gd name="T9" fmla="*/ 13 h 13"/>
              </a:gdLst>
              <a:ahLst/>
              <a:cxnLst>
                <a:cxn ang="0">
                  <a:pos x="T0" y="T1"/>
                </a:cxn>
                <a:cxn ang="0">
                  <a:pos x="T2" y="T3"/>
                </a:cxn>
                <a:cxn ang="0">
                  <a:pos x="T4" y="T5"/>
                </a:cxn>
                <a:cxn ang="0">
                  <a:pos x="T6" y="T7"/>
                </a:cxn>
                <a:cxn ang="0">
                  <a:pos x="T8" y="T9"/>
                </a:cxn>
              </a:cxnLst>
              <a:rect l="0" t="0" r="r" b="b"/>
              <a:pathLst>
                <a:path w="12" h="13">
                  <a:moveTo>
                    <a:pt x="9" y="13"/>
                  </a:moveTo>
                  <a:lnTo>
                    <a:pt x="0" y="4"/>
                  </a:lnTo>
                  <a:lnTo>
                    <a:pt x="3" y="0"/>
                  </a:lnTo>
                  <a:lnTo>
                    <a:pt x="12" y="10"/>
                  </a:lnTo>
                  <a:lnTo>
                    <a:pt x="9" y="13"/>
                  </a:lnTo>
                  <a:close/>
                </a:path>
              </a:pathLst>
            </a:custGeom>
            <a:solidFill>
              <a:srgbClr val="F15A2B"/>
            </a:solidFill>
            <a:ln>
              <a:solidFill>
                <a:srgbClr val="F15A2B"/>
              </a:solidFill>
            </a:ln>
          </p:spPr>
          <p:txBody>
            <a:bodyPr vert="horz" wrap="square" lIns="91440" tIns="45720" rIns="91440" bIns="45720" numCol="1" anchor="t" anchorCtr="0" compatLnSpc="1">
              <a:prstTxWarp prst="textNoShape">
                <a:avLst/>
              </a:prstTxWarp>
            </a:bodyPr>
            <a:lstStyle/>
            <a:p>
              <a:endParaRPr lang="en-US" dirty="0">
                <a:solidFill>
                  <a:srgbClr val="F15A2B"/>
                </a:solidFill>
              </a:endParaRPr>
            </a:p>
          </p:txBody>
        </p:sp>
        <p:sp>
          <p:nvSpPr>
            <p:cNvPr id="28" name="Freeform 481">
              <a:extLst>
                <a:ext uri="{FF2B5EF4-FFF2-40B4-BE49-F238E27FC236}">
                  <a16:creationId xmlns:a16="http://schemas.microsoft.com/office/drawing/2014/main" id="{1A6A2EF0-00B5-4616-AC0C-8012EFE76BAC}"/>
                </a:ext>
              </a:extLst>
            </p:cNvPr>
            <p:cNvSpPr>
              <a:spLocks/>
            </p:cNvSpPr>
            <p:nvPr/>
          </p:nvSpPr>
          <p:spPr bwMode="auto">
            <a:xfrm>
              <a:off x="3313505" y="822563"/>
              <a:ext cx="540122" cy="183715"/>
            </a:xfrm>
            <a:custGeom>
              <a:avLst/>
              <a:gdLst>
                <a:gd name="T0" fmla="*/ 73 w 147"/>
                <a:gd name="T1" fmla="*/ 50 h 50"/>
                <a:gd name="T2" fmla="*/ 0 w 147"/>
                <a:gd name="T3" fmla="*/ 4 h 50"/>
                <a:gd name="T4" fmla="*/ 2 w 147"/>
                <a:gd name="T5" fmla="*/ 0 h 50"/>
                <a:gd name="T6" fmla="*/ 73 w 147"/>
                <a:gd name="T7" fmla="*/ 45 h 50"/>
                <a:gd name="T8" fmla="*/ 145 w 147"/>
                <a:gd name="T9" fmla="*/ 0 h 50"/>
                <a:gd name="T10" fmla="*/ 147 w 147"/>
                <a:gd name="T11" fmla="*/ 4 h 50"/>
                <a:gd name="T12" fmla="*/ 73 w 147"/>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47" h="50">
                  <a:moveTo>
                    <a:pt x="73" y="50"/>
                  </a:moveTo>
                  <a:lnTo>
                    <a:pt x="0" y="4"/>
                  </a:lnTo>
                  <a:lnTo>
                    <a:pt x="2" y="0"/>
                  </a:lnTo>
                  <a:lnTo>
                    <a:pt x="73" y="45"/>
                  </a:lnTo>
                  <a:lnTo>
                    <a:pt x="145" y="0"/>
                  </a:lnTo>
                  <a:lnTo>
                    <a:pt x="147" y="4"/>
                  </a:lnTo>
                  <a:lnTo>
                    <a:pt x="73" y="50"/>
                  </a:lnTo>
                  <a:close/>
                </a:path>
              </a:pathLst>
            </a:custGeom>
            <a:solidFill>
              <a:srgbClr val="F15A2B"/>
            </a:solidFill>
            <a:ln>
              <a:solidFill>
                <a:srgbClr val="F15A2B"/>
              </a:solidFill>
            </a:ln>
          </p:spPr>
          <p:txBody>
            <a:bodyPr vert="horz" wrap="square" lIns="91440" tIns="45720" rIns="91440" bIns="45720" numCol="1" anchor="t" anchorCtr="0" compatLnSpc="1">
              <a:prstTxWarp prst="textNoShape">
                <a:avLst/>
              </a:prstTxWarp>
            </a:bodyPr>
            <a:lstStyle/>
            <a:p>
              <a:endParaRPr lang="en-US" dirty="0">
                <a:solidFill>
                  <a:srgbClr val="F15A2B"/>
                </a:solidFill>
              </a:endParaRPr>
            </a:p>
          </p:txBody>
        </p:sp>
        <p:sp>
          <p:nvSpPr>
            <p:cNvPr id="29" name="Freeform 482">
              <a:extLst>
                <a:ext uri="{FF2B5EF4-FFF2-40B4-BE49-F238E27FC236}">
                  <a16:creationId xmlns:a16="http://schemas.microsoft.com/office/drawing/2014/main" id="{40489C78-7080-443F-BDA8-73B476D3ACAE}"/>
                </a:ext>
              </a:extLst>
            </p:cNvPr>
            <p:cNvSpPr>
              <a:spLocks/>
            </p:cNvSpPr>
            <p:nvPr/>
          </p:nvSpPr>
          <p:spPr bwMode="auto">
            <a:xfrm>
              <a:off x="3306159" y="785820"/>
              <a:ext cx="551143" cy="371105"/>
            </a:xfrm>
            <a:custGeom>
              <a:avLst/>
              <a:gdLst>
                <a:gd name="T0" fmla="*/ 150 w 150"/>
                <a:gd name="T1" fmla="*/ 101 h 101"/>
                <a:gd name="T2" fmla="*/ 0 w 150"/>
                <a:gd name="T3" fmla="*/ 101 h 101"/>
                <a:gd name="T4" fmla="*/ 0 w 150"/>
                <a:gd name="T5" fmla="*/ 10 h 101"/>
                <a:gd name="T6" fmla="*/ 26 w 150"/>
                <a:gd name="T7" fmla="*/ 0 h 101"/>
                <a:gd name="T8" fmla="*/ 28 w 150"/>
                <a:gd name="T9" fmla="*/ 4 h 101"/>
                <a:gd name="T10" fmla="*/ 5 w 150"/>
                <a:gd name="T11" fmla="*/ 14 h 101"/>
                <a:gd name="T12" fmla="*/ 5 w 150"/>
                <a:gd name="T13" fmla="*/ 96 h 101"/>
                <a:gd name="T14" fmla="*/ 145 w 150"/>
                <a:gd name="T15" fmla="*/ 96 h 101"/>
                <a:gd name="T16" fmla="*/ 145 w 150"/>
                <a:gd name="T17" fmla="*/ 14 h 101"/>
                <a:gd name="T18" fmla="*/ 123 w 150"/>
                <a:gd name="T19" fmla="*/ 4 h 101"/>
                <a:gd name="T20" fmla="*/ 124 w 150"/>
                <a:gd name="T21" fmla="*/ 0 h 101"/>
                <a:gd name="T22" fmla="*/ 150 w 150"/>
                <a:gd name="T23" fmla="*/ 10 h 101"/>
                <a:gd name="T24" fmla="*/ 150 w 150"/>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01">
                  <a:moveTo>
                    <a:pt x="150" y="101"/>
                  </a:moveTo>
                  <a:lnTo>
                    <a:pt x="0" y="101"/>
                  </a:lnTo>
                  <a:lnTo>
                    <a:pt x="0" y="10"/>
                  </a:lnTo>
                  <a:lnTo>
                    <a:pt x="26" y="0"/>
                  </a:lnTo>
                  <a:lnTo>
                    <a:pt x="28" y="4"/>
                  </a:lnTo>
                  <a:lnTo>
                    <a:pt x="5" y="14"/>
                  </a:lnTo>
                  <a:lnTo>
                    <a:pt x="5" y="96"/>
                  </a:lnTo>
                  <a:lnTo>
                    <a:pt x="145" y="96"/>
                  </a:lnTo>
                  <a:lnTo>
                    <a:pt x="145" y="14"/>
                  </a:lnTo>
                  <a:lnTo>
                    <a:pt x="123" y="4"/>
                  </a:lnTo>
                  <a:lnTo>
                    <a:pt x="124" y="0"/>
                  </a:lnTo>
                  <a:lnTo>
                    <a:pt x="150" y="10"/>
                  </a:lnTo>
                  <a:lnTo>
                    <a:pt x="150" y="101"/>
                  </a:lnTo>
                  <a:close/>
                </a:path>
              </a:pathLst>
            </a:custGeom>
            <a:solidFill>
              <a:srgbClr val="F15A2B"/>
            </a:solidFill>
            <a:ln>
              <a:solidFill>
                <a:srgbClr val="F15A2B"/>
              </a:solidFill>
            </a:ln>
          </p:spPr>
          <p:txBody>
            <a:bodyPr vert="horz" wrap="square" lIns="91440" tIns="45720" rIns="91440" bIns="45720" numCol="1" anchor="t" anchorCtr="0" compatLnSpc="1">
              <a:prstTxWarp prst="textNoShape">
                <a:avLst/>
              </a:prstTxWarp>
            </a:bodyPr>
            <a:lstStyle/>
            <a:p>
              <a:endParaRPr lang="en-US" dirty="0">
                <a:solidFill>
                  <a:srgbClr val="F15A2B"/>
                </a:solidFill>
              </a:endParaRPr>
            </a:p>
          </p:txBody>
        </p:sp>
        <p:sp>
          <p:nvSpPr>
            <p:cNvPr id="30" name="Freeform 483">
              <a:extLst>
                <a:ext uri="{FF2B5EF4-FFF2-40B4-BE49-F238E27FC236}">
                  <a16:creationId xmlns:a16="http://schemas.microsoft.com/office/drawing/2014/main" id="{EB39BEBB-A111-4177-89B3-229E05EC1693}"/>
                </a:ext>
              </a:extLst>
            </p:cNvPr>
            <p:cNvSpPr>
              <a:spLocks/>
            </p:cNvSpPr>
            <p:nvPr/>
          </p:nvSpPr>
          <p:spPr bwMode="auto">
            <a:xfrm>
              <a:off x="3394342" y="605779"/>
              <a:ext cx="378454" cy="275573"/>
            </a:xfrm>
            <a:custGeom>
              <a:avLst/>
              <a:gdLst>
                <a:gd name="T0" fmla="*/ 103 w 103"/>
                <a:gd name="T1" fmla="*/ 75 h 75"/>
                <a:gd name="T2" fmla="*/ 98 w 103"/>
                <a:gd name="T3" fmla="*/ 75 h 75"/>
                <a:gd name="T4" fmla="*/ 98 w 103"/>
                <a:gd name="T5" fmla="*/ 5 h 75"/>
                <a:gd name="T6" fmla="*/ 5 w 103"/>
                <a:gd name="T7" fmla="*/ 5 h 75"/>
                <a:gd name="T8" fmla="*/ 5 w 103"/>
                <a:gd name="T9" fmla="*/ 75 h 75"/>
                <a:gd name="T10" fmla="*/ 0 w 103"/>
                <a:gd name="T11" fmla="*/ 75 h 75"/>
                <a:gd name="T12" fmla="*/ 0 w 103"/>
                <a:gd name="T13" fmla="*/ 0 h 75"/>
                <a:gd name="T14" fmla="*/ 103 w 103"/>
                <a:gd name="T15" fmla="*/ 0 h 75"/>
                <a:gd name="T16" fmla="*/ 103 w 103"/>
                <a:gd name="T17"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75">
                  <a:moveTo>
                    <a:pt x="103" y="75"/>
                  </a:moveTo>
                  <a:lnTo>
                    <a:pt x="98" y="75"/>
                  </a:lnTo>
                  <a:lnTo>
                    <a:pt x="98" y="5"/>
                  </a:lnTo>
                  <a:lnTo>
                    <a:pt x="5" y="5"/>
                  </a:lnTo>
                  <a:lnTo>
                    <a:pt x="5" y="75"/>
                  </a:lnTo>
                  <a:lnTo>
                    <a:pt x="0" y="75"/>
                  </a:lnTo>
                  <a:lnTo>
                    <a:pt x="0" y="0"/>
                  </a:lnTo>
                  <a:lnTo>
                    <a:pt x="103" y="0"/>
                  </a:lnTo>
                  <a:lnTo>
                    <a:pt x="103" y="75"/>
                  </a:lnTo>
                  <a:close/>
                </a:path>
              </a:pathLst>
            </a:custGeom>
            <a:solidFill>
              <a:srgbClr val="F15A2B"/>
            </a:solidFill>
            <a:ln>
              <a:solidFill>
                <a:srgbClr val="F15A2B"/>
              </a:solidFill>
            </a:ln>
          </p:spPr>
          <p:txBody>
            <a:bodyPr vert="horz" wrap="square" lIns="91440" tIns="45720" rIns="91440" bIns="45720" numCol="1" anchor="t" anchorCtr="0" compatLnSpc="1">
              <a:prstTxWarp prst="textNoShape">
                <a:avLst/>
              </a:prstTxWarp>
            </a:bodyPr>
            <a:lstStyle/>
            <a:p>
              <a:endParaRPr lang="en-US" dirty="0">
                <a:solidFill>
                  <a:srgbClr val="F15A2B"/>
                </a:solidFill>
              </a:endParaRPr>
            </a:p>
          </p:txBody>
        </p:sp>
      </p:grpSp>
    </p:spTree>
    <p:extLst>
      <p:ext uri="{BB962C8B-B14F-4D97-AF65-F5344CB8AC3E}">
        <p14:creationId xmlns:p14="http://schemas.microsoft.com/office/powerpoint/2010/main" val="10272862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4" name="Group 233"/>
          <p:cNvGrpSpPr/>
          <p:nvPr/>
        </p:nvGrpSpPr>
        <p:grpSpPr>
          <a:xfrm flipV="1">
            <a:off x="2292576" y="2980648"/>
            <a:ext cx="1900714" cy="1547945"/>
            <a:chOff x="2292576" y="3300261"/>
            <a:chExt cx="1900714" cy="1547945"/>
          </a:xfrm>
          <a:solidFill>
            <a:srgbClr val="F15A2B"/>
          </a:solidFill>
        </p:grpSpPr>
        <p:sp>
          <p:nvSpPr>
            <p:cNvPr id="226" name="Freeform 225">
              <a:extLst>
                <a:ext uri="{FF2B5EF4-FFF2-40B4-BE49-F238E27FC236}">
                  <a16:creationId xmlns:a16="http://schemas.microsoft.com/office/drawing/2014/main" id="{406932B1-F8B5-405F-A52E-D3965CEB4F16}"/>
                </a:ext>
              </a:extLst>
            </p:cNvPr>
            <p:cNvSpPr>
              <a:spLocks noEditPoints="1"/>
            </p:cNvSpPr>
            <p:nvPr/>
          </p:nvSpPr>
          <p:spPr bwMode="auto">
            <a:xfrm>
              <a:off x="3116971" y="4516771"/>
              <a:ext cx="251924" cy="331435"/>
            </a:xfrm>
            <a:custGeom>
              <a:avLst/>
              <a:gdLst>
                <a:gd name="T0" fmla="*/ 56 w 113"/>
                <a:gd name="T1" fmla="*/ 0 h 148"/>
                <a:gd name="T2" fmla="*/ 0 w 113"/>
                <a:gd name="T3" fmla="*/ 56 h 148"/>
                <a:gd name="T4" fmla="*/ 56 w 113"/>
                <a:gd name="T5" fmla="*/ 148 h 148"/>
                <a:gd name="T6" fmla="*/ 113 w 113"/>
                <a:gd name="T7" fmla="*/ 56 h 148"/>
                <a:gd name="T8" fmla="*/ 56 w 113"/>
                <a:gd name="T9" fmla="*/ 0 h 148"/>
                <a:gd name="T10" fmla="*/ 56 w 113"/>
                <a:gd name="T11" fmla="*/ 74 h 148"/>
                <a:gd name="T12" fmla="*/ 34 w 113"/>
                <a:gd name="T13" fmla="*/ 52 h 148"/>
                <a:gd name="T14" fmla="*/ 56 w 113"/>
                <a:gd name="T15" fmla="*/ 30 h 148"/>
                <a:gd name="T16" fmla="*/ 78 w 113"/>
                <a:gd name="T17" fmla="*/ 52 h 148"/>
                <a:gd name="T18" fmla="*/ 56 w 113"/>
                <a:gd name="T19"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148">
                  <a:moveTo>
                    <a:pt x="56" y="0"/>
                  </a:moveTo>
                  <a:cubicBezTo>
                    <a:pt x="25" y="0"/>
                    <a:pt x="0" y="25"/>
                    <a:pt x="0" y="56"/>
                  </a:cubicBezTo>
                  <a:cubicBezTo>
                    <a:pt x="0" y="88"/>
                    <a:pt x="56" y="148"/>
                    <a:pt x="56" y="148"/>
                  </a:cubicBezTo>
                  <a:cubicBezTo>
                    <a:pt x="56" y="148"/>
                    <a:pt x="113" y="88"/>
                    <a:pt x="113" y="56"/>
                  </a:cubicBezTo>
                  <a:cubicBezTo>
                    <a:pt x="113" y="25"/>
                    <a:pt x="87" y="0"/>
                    <a:pt x="56" y="0"/>
                  </a:cubicBezTo>
                  <a:close/>
                  <a:moveTo>
                    <a:pt x="56" y="74"/>
                  </a:moveTo>
                  <a:cubicBezTo>
                    <a:pt x="44" y="74"/>
                    <a:pt x="34" y="65"/>
                    <a:pt x="34" y="52"/>
                  </a:cubicBezTo>
                  <a:cubicBezTo>
                    <a:pt x="34" y="40"/>
                    <a:pt x="44" y="30"/>
                    <a:pt x="56" y="30"/>
                  </a:cubicBezTo>
                  <a:cubicBezTo>
                    <a:pt x="69" y="30"/>
                    <a:pt x="78" y="40"/>
                    <a:pt x="78" y="52"/>
                  </a:cubicBezTo>
                  <a:cubicBezTo>
                    <a:pt x="78" y="65"/>
                    <a:pt x="69" y="74"/>
                    <a:pt x="56" y="74"/>
                  </a:cubicBezTo>
                  <a:close/>
                </a:path>
              </a:pathLst>
            </a:custGeom>
            <a:grpFill/>
            <a:ln>
              <a:noFill/>
            </a:ln>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27" name="Rectangle: Rounded Corners 114">
              <a:extLst>
                <a:ext uri="{FF2B5EF4-FFF2-40B4-BE49-F238E27FC236}">
                  <a16:creationId xmlns:a16="http://schemas.microsoft.com/office/drawing/2014/main" id="{B864B179-452C-4FAF-8F8A-1CDAA00B565C}"/>
                </a:ext>
              </a:extLst>
            </p:cNvPr>
            <p:cNvSpPr/>
            <p:nvPr/>
          </p:nvSpPr>
          <p:spPr>
            <a:xfrm flipV="1">
              <a:off x="2292576" y="3300261"/>
              <a:ext cx="1900714" cy="38021"/>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28" name="Rectangle: Rounded Corners 115">
              <a:extLst>
                <a:ext uri="{FF2B5EF4-FFF2-40B4-BE49-F238E27FC236}">
                  <a16:creationId xmlns:a16="http://schemas.microsoft.com/office/drawing/2014/main" id="{D05C49CA-D4A8-4611-8494-1BC2D3F435E3}"/>
                </a:ext>
              </a:extLst>
            </p:cNvPr>
            <p:cNvSpPr/>
            <p:nvPr/>
          </p:nvSpPr>
          <p:spPr>
            <a:xfrm rot="5400000">
              <a:off x="2629819" y="3906838"/>
              <a:ext cx="1226226" cy="3802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grpSp>
        <p:nvGrpSpPr>
          <p:cNvPr id="5" name="Group 4">
            <a:extLst>
              <a:ext uri="{FF2B5EF4-FFF2-40B4-BE49-F238E27FC236}">
                <a16:creationId xmlns:a16="http://schemas.microsoft.com/office/drawing/2014/main" id="{90A60E9D-C345-4F4B-B9C2-DDED447183E1}"/>
              </a:ext>
            </a:extLst>
          </p:cNvPr>
          <p:cNvGrpSpPr/>
          <p:nvPr/>
        </p:nvGrpSpPr>
        <p:grpSpPr>
          <a:xfrm>
            <a:off x="7990805" y="3300261"/>
            <a:ext cx="1900714" cy="1547945"/>
            <a:chOff x="8379236" y="2717210"/>
            <a:chExt cx="2285589" cy="1861387"/>
          </a:xfrm>
          <a:solidFill>
            <a:srgbClr val="F15A2B"/>
          </a:solidFill>
        </p:grpSpPr>
        <p:sp>
          <p:nvSpPr>
            <p:cNvPr id="223" name="Freeform 222">
              <a:extLst>
                <a:ext uri="{FF2B5EF4-FFF2-40B4-BE49-F238E27FC236}">
                  <a16:creationId xmlns:a16="http://schemas.microsoft.com/office/drawing/2014/main" id="{FC35986B-5E9D-437D-8B28-8FD88BCADF2B}"/>
                </a:ext>
              </a:extLst>
            </p:cNvPr>
            <p:cNvSpPr>
              <a:spLocks noEditPoints="1"/>
            </p:cNvSpPr>
            <p:nvPr/>
          </p:nvSpPr>
          <p:spPr bwMode="auto">
            <a:xfrm>
              <a:off x="9370562" y="4180050"/>
              <a:ext cx="302936" cy="398547"/>
            </a:xfrm>
            <a:custGeom>
              <a:avLst/>
              <a:gdLst>
                <a:gd name="T0" fmla="*/ 56 w 113"/>
                <a:gd name="T1" fmla="*/ 0 h 148"/>
                <a:gd name="T2" fmla="*/ 0 w 113"/>
                <a:gd name="T3" fmla="*/ 56 h 148"/>
                <a:gd name="T4" fmla="*/ 56 w 113"/>
                <a:gd name="T5" fmla="*/ 148 h 148"/>
                <a:gd name="T6" fmla="*/ 113 w 113"/>
                <a:gd name="T7" fmla="*/ 56 h 148"/>
                <a:gd name="T8" fmla="*/ 56 w 113"/>
                <a:gd name="T9" fmla="*/ 0 h 148"/>
                <a:gd name="T10" fmla="*/ 56 w 113"/>
                <a:gd name="T11" fmla="*/ 74 h 148"/>
                <a:gd name="T12" fmla="*/ 34 w 113"/>
                <a:gd name="T13" fmla="*/ 52 h 148"/>
                <a:gd name="T14" fmla="*/ 56 w 113"/>
                <a:gd name="T15" fmla="*/ 30 h 148"/>
                <a:gd name="T16" fmla="*/ 78 w 113"/>
                <a:gd name="T17" fmla="*/ 52 h 148"/>
                <a:gd name="T18" fmla="*/ 56 w 113"/>
                <a:gd name="T19"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148">
                  <a:moveTo>
                    <a:pt x="56" y="0"/>
                  </a:moveTo>
                  <a:cubicBezTo>
                    <a:pt x="25" y="0"/>
                    <a:pt x="0" y="25"/>
                    <a:pt x="0" y="56"/>
                  </a:cubicBezTo>
                  <a:cubicBezTo>
                    <a:pt x="0" y="88"/>
                    <a:pt x="56" y="148"/>
                    <a:pt x="56" y="148"/>
                  </a:cubicBezTo>
                  <a:cubicBezTo>
                    <a:pt x="56" y="148"/>
                    <a:pt x="113" y="88"/>
                    <a:pt x="113" y="56"/>
                  </a:cubicBezTo>
                  <a:cubicBezTo>
                    <a:pt x="113" y="25"/>
                    <a:pt x="87" y="0"/>
                    <a:pt x="56" y="0"/>
                  </a:cubicBezTo>
                  <a:close/>
                  <a:moveTo>
                    <a:pt x="56" y="74"/>
                  </a:moveTo>
                  <a:cubicBezTo>
                    <a:pt x="44" y="74"/>
                    <a:pt x="34" y="65"/>
                    <a:pt x="34" y="52"/>
                  </a:cubicBezTo>
                  <a:cubicBezTo>
                    <a:pt x="34" y="40"/>
                    <a:pt x="44" y="30"/>
                    <a:pt x="56" y="30"/>
                  </a:cubicBezTo>
                  <a:cubicBezTo>
                    <a:pt x="69" y="30"/>
                    <a:pt x="78" y="40"/>
                    <a:pt x="78" y="52"/>
                  </a:cubicBezTo>
                  <a:cubicBezTo>
                    <a:pt x="78" y="65"/>
                    <a:pt x="69" y="74"/>
                    <a:pt x="56" y="74"/>
                  </a:cubicBezTo>
                  <a:close/>
                </a:path>
              </a:pathLst>
            </a:custGeom>
            <a:grpFill/>
            <a:ln>
              <a:noFill/>
            </a:ln>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24" name="Rectangle: Rounded Corners 127">
              <a:extLst>
                <a:ext uri="{FF2B5EF4-FFF2-40B4-BE49-F238E27FC236}">
                  <a16:creationId xmlns:a16="http://schemas.microsoft.com/office/drawing/2014/main" id="{63D13261-CA13-4B79-A030-D7797BC5CC31}"/>
                </a:ext>
              </a:extLst>
            </p:cNvPr>
            <p:cNvSpPr/>
            <p:nvPr/>
          </p:nvSpPr>
          <p:spPr>
            <a:xfrm flipV="1">
              <a:off x="8379236" y="2717210"/>
              <a:ext cx="2285589" cy="4572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25" name="Rectangle: Rounded Corners 128">
              <a:extLst>
                <a:ext uri="{FF2B5EF4-FFF2-40B4-BE49-F238E27FC236}">
                  <a16:creationId xmlns:a16="http://schemas.microsoft.com/office/drawing/2014/main" id="{170D275E-C445-4391-BFFB-047F865F83A5}"/>
                </a:ext>
              </a:extLst>
            </p:cNvPr>
            <p:cNvSpPr/>
            <p:nvPr/>
          </p:nvSpPr>
          <p:spPr>
            <a:xfrm rot="5400000">
              <a:off x="8784769" y="3446612"/>
              <a:ext cx="1474523" cy="457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sp>
        <p:nvSpPr>
          <p:cNvPr id="221" name="Freeform 220">
            <a:extLst>
              <a:ext uri="{FF2B5EF4-FFF2-40B4-BE49-F238E27FC236}">
                <a16:creationId xmlns:a16="http://schemas.microsoft.com/office/drawing/2014/main" id="{39F3C4B1-4C4C-4C45-A554-122310B23A25}"/>
              </a:ext>
            </a:extLst>
          </p:cNvPr>
          <p:cNvSpPr>
            <a:spLocks/>
          </p:cNvSpPr>
          <p:nvPr/>
        </p:nvSpPr>
        <p:spPr bwMode="auto">
          <a:xfrm>
            <a:off x="7748278" y="3725528"/>
            <a:ext cx="2143241" cy="391125"/>
          </a:xfrm>
          <a:custGeom>
            <a:avLst/>
            <a:gdLst>
              <a:gd name="T0" fmla="*/ 1829 w 2163"/>
              <a:gd name="T1" fmla="*/ 724 h 724"/>
              <a:gd name="T2" fmla="*/ 0 w 2163"/>
              <a:gd name="T3" fmla="*/ 724 h 724"/>
              <a:gd name="T4" fmla="*/ 0 w 2163"/>
              <a:gd name="T5" fmla="*/ 403 h 724"/>
              <a:gd name="T6" fmla="*/ 0 w 2163"/>
              <a:gd name="T7" fmla="*/ 0 h 724"/>
              <a:gd name="T8" fmla="*/ 1829 w 2163"/>
              <a:gd name="T9" fmla="*/ 0 h 724"/>
              <a:gd name="T10" fmla="*/ 2163 w 2163"/>
              <a:gd name="T11" fmla="*/ 363 h 724"/>
              <a:gd name="T12" fmla="*/ 1829 w 2163"/>
              <a:gd name="T13" fmla="*/ 724 h 724"/>
            </a:gdLst>
            <a:ahLst/>
            <a:cxnLst>
              <a:cxn ang="0">
                <a:pos x="T0" y="T1"/>
              </a:cxn>
              <a:cxn ang="0">
                <a:pos x="T2" y="T3"/>
              </a:cxn>
              <a:cxn ang="0">
                <a:pos x="T4" y="T5"/>
              </a:cxn>
              <a:cxn ang="0">
                <a:pos x="T6" y="T7"/>
              </a:cxn>
              <a:cxn ang="0">
                <a:pos x="T8" y="T9"/>
              </a:cxn>
              <a:cxn ang="0">
                <a:pos x="T10" y="T11"/>
              </a:cxn>
              <a:cxn ang="0">
                <a:pos x="T12" y="T13"/>
              </a:cxn>
            </a:cxnLst>
            <a:rect l="0" t="0" r="r" b="b"/>
            <a:pathLst>
              <a:path w="2163" h="724">
                <a:moveTo>
                  <a:pt x="1829" y="724"/>
                </a:moveTo>
                <a:lnTo>
                  <a:pt x="0" y="724"/>
                </a:lnTo>
                <a:lnTo>
                  <a:pt x="0" y="403"/>
                </a:lnTo>
                <a:lnTo>
                  <a:pt x="0" y="0"/>
                </a:lnTo>
                <a:lnTo>
                  <a:pt x="1829" y="0"/>
                </a:lnTo>
                <a:lnTo>
                  <a:pt x="2163" y="363"/>
                </a:lnTo>
                <a:lnTo>
                  <a:pt x="1829" y="724"/>
                </a:lnTo>
                <a:close/>
              </a:path>
            </a:pathLst>
          </a:custGeom>
          <a:solidFill>
            <a:srgbClr val="F15A2B"/>
          </a:solidFill>
          <a:ln>
            <a:noFill/>
          </a:ln>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7" name="Group 6">
            <a:extLst>
              <a:ext uri="{FF2B5EF4-FFF2-40B4-BE49-F238E27FC236}">
                <a16:creationId xmlns:a16="http://schemas.microsoft.com/office/drawing/2014/main" id="{901FFD5D-B0AA-4E6D-B46A-CD86B2FBC908}"/>
              </a:ext>
            </a:extLst>
          </p:cNvPr>
          <p:cNvGrpSpPr/>
          <p:nvPr/>
        </p:nvGrpSpPr>
        <p:grpSpPr>
          <a:xfrm rot="10800000">
            <a:off x="6091396" y="2968174"/>
            <a:ext cx="1900714" cy="1547945"/>
            <a:chOff x="6095216" y="2717210"/>
            <a:chExt cx="2285589" cy="1861387"/>
          </a:xfrm>
          <a:solidFill>
            <a:srgbClr val="0F4C8B"/>
          </a:solidFill>
        </p:grpSpPr>
        <p:sp>
          <p:nvSpPr>
            <p:cNvPr id="218" name="Freeform 217">
              <a:extLst>
                <a:ext uri="{FF2B5EF4-FFF2-40B4-BE49-F238E27FC236}">
                  <a16:creationId xmlns:a16="http://schemas.microsoft.com/office/drawing/2014/main" id="{01D6EC49-3DD3-4C42-821C-C268F525359D}"/>
                </a:ext>
              </a:extLst>
            </p:cNvPr>
            <p:cNvSpPr>
              <a:spLocks noEditPoints="1"/>
            </p:cNvSpPr>
            <p:nvPr/>
          </p:nvSpPr>
          <p:spPr bwMode="auto">
            <a:xfrm>
              <a:off x="7086542" y="4180050"/>
              <a:ext cx="302936" cy="398547"/>
            </a:xfrm>
            <a:custGeom>
              <a:avLst/>
              <a:gdLst>
                <a:gd name="T0" fmla="*/ 56 w 113"/>
                <a:gd name="T1" fmla="*/ 0 h 148"/>
                <a:gd name="T2" fmla="*/ 0 w 113"/>
                <a:gd name="T3" fmla="*/ 56 h 148"/>
                <a:gd name="T4" fmla="*/ 56 w 113"/>
                <a:gd name="T5" fmla="*/ 148 h 148"/>
                <a:gd name="T6" fmla="*/ 113 w 113"/>
                <a:gd name="T7" fmla="*/ 56 h 148"/>
                <a:gd name="T8" fmla="*/ 56 w 113"/>
                <a:gd name="T9" fmla="*/ 0 h 148"/>
                <a:gd name="T10" fmla="*/ 56 w 113"/>
                <a:gd name="T11" fmla="*/ 74 h 148"/>
                <a:gd name="T12" fmla="*/ 34 w 113"/>
                <a:gd name="T13" fmla="*/ 52 h 148"/>
                <a:gd name="T14" fmla="*/ 56 w 113"/>
                <a:gd name="T15" fmla="*/ 30 h 148"/>
                <a:gd name="T16" fmla="*/ 78 w 113"/>
                <a:gd name="T17" fmla="*/ 52 h 148"/>
                <a:gd name="T18" fmla="*/ 56 w 113"/>
                <a:gd name="T19"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148">
                  <a:moveTo>
                    <a:pt x="56" y="0"/>
                  </a:moveTo>
                  <a:cubicBezTo>
                    <a:pt x="25" y="0"/>
                    <a:pt x="0" y="25"/>
                    <a:pt x="0" y="56"/>
                  </a:cubicBezTo>
                  <a:cubicBezTo>
                    <a:pt x="0" y="88"/>
                    <a:pt x="56" y="148"/>
                    <a:pt x="56" y="148"/>
                  </a:cubicBezTo>
                  <a:cubicBezTo>
                    <a:pt x="56" y="148"/>
                    <a:pt x="113" y="88"/>
                    <a:pt x="113" y="56"/>
                  </a:cubicBezTo>
                  <a:cubicBezTo>
                    <a:pt x="113" y="25"/>
                    <a:pt x="87" y="0"/>
                    <a:pt x="56" y="0"/>
                  </a:cubicBezTo>
                  <a:close/>
                  <a:moveTo>
                    <a:pt x="56" y="74"/>
                  </a:moveTo>
                  <a:cubicBezTo>
                    <a:pt x="44" y="74"/>
                    <a:pt x="34" y="65"/>
                    <a:pt x="34" y="52"/>
                  </a:cubicBezTo>
                  <a:cubicBezTo>
                    <a:pt x="34" y="40"/>
                    <a:pt x="44" y="30"/>
                    <a:pt x="56" y="30"/>
                  </a:cubicBezTo>
                  <a:cubicBezTo>
                    <a:pt x="69" y="30"/>
                    <a:pt x="78" y="40"/>
                    <a:pt x="78" y="52"/>
                  </a:cubicBezTo>
                  <a:cubicBezTo>
                    <a:pt x="78" y="65"/>
                    <a:pt x="69" y="74"/>
                    <a:pt x="56" y="74"/>
                  </a:cubicBezTo>
                  <a:close/>
                </a:path>
              </a:pathLst>
            </a:custGeom>
            <a:grpFill/>
            <a:ln>
              <a:noFill/>
            </a:ln>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19" name="Rectangle: Rounded Corners 123">
              <a:extLst>
                <a:ext uri="{FF2B5EF4-FFF2-40B4-BE49-F238E27FC236}">
                  <a16:creationId xmlns:a16="http://schemas.microsoft.com/office/drawing/2014/main" id="{276B100B-AD1D-40CA-B83A-8A27C7E61A40}"/>
                </a:ext>
              </a:extLst>
            </p:cNvPr>
            <p:cNvSpPr/>
            <p:nvPr/>
          </p:nvSpPr>
          <p:spPr>
            <a:xfrm flipV="1">
              <a:off x="6095216" y="2717210"/>
              <a:ext cx="2285589" cy="4572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20" name="Rectangle: Rounded Corners 124">
              <a:extLst>
                <a:ext uri="{FF2B5EF4-FFF2-40B4-BE49-F238E27FC236}">
                  <a16:creationId xmlns:a16="http://schemas.microsoft.com/office/drawing/2014/main" id="{002FA0EE-EB79-4BF6-A99D-9FA636A12916}"/>
                </a:ext>
              </a:extLst>
            </p:cNvPr>
            <p:cNvSpPr/>
            <p:nvPr/>
          </p:nvSpPr>
          <p:spPr>
            <a:xfrm rot="5400000">
              <a:off x="6500749" y="3446612"/>
              <a:ext cx="1474523" cy="457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sp>
        <p:nvSpPr>
          <p:cNvPr id="216" name="Freeform 215">
            <a:extLst>
              <a:ext uri="{FF2B5EF4-FFF2-40B4-BE49-F238E27FC236}">
                <a16:creationId xmlns:a16="http://schemas.microsoft.com/office/drawing/2014/main" id="{FD473BF4-E0C8-446A-9738-6658AF0E0B19}"/>
              </a:ext>
            </a:extLst>
          </p:cNvPr>
          <p:cNvSpPr>
            <a:spLocks/>
          </p:cNvSpPr>
          <p:nvPr/>
        </p:nvSpPr>
        <p:spPr bwMode="auto">
          <a:xfrm>
            <a:off x="5928060" y="3725528"/>
            <a:ext cx="2143241" cy="391125"/>
          </a:xfrm>
          <a:custGeom>
            <a:avLst/>
            <a:gdLst>
              <a:gd name="T0" fmla="*/ 1826 w 2163"/>
              <a:gd name="T1" fmla="*/ 724 h 724"/>
              <a:gd name="T2" fmla="*/ 0 w 2163"/>
              <a:gd name="T3" fmla="*/ 724 h 724"/>
              <a:gd name="T4" fmla="*/ 0 w 2163"/>
              <a:gd name="T5" fmla="*/ 0 h 724"/>
              <a:gd name="T6" fmla="*/ 1826 w 2163"/>
              <a:gd name="T7" fmla="*/ 0 h 724"/>
              <a:gd name="T8" fmla="*/ 2163 w 2163"/>
              <a:gd name="T9" fmla="*/ 363 h 724"/>
              <a:gd name="T10" fmla="*/ 1826 w 2163"/>
              <a:gd name="T11" fmla="*/ 724 h 724"/>
            </a:gdLst>
            <a:ahLst/>
            <a:cxnLst>
              <a:cxn ang="0">
                <a:pos x="T0" y="T1"/>
              </a:cxn>
              <a:cxn ang="0">
                <a:pos x="T2" y="T3"/>
              </a:cxn>
              <a:cxn ang="0">
                <a:pos x="T4" y="T5"/>
              </a:cxn>
              <a:cxn ang="0">
                <a:pos x="T6" y="T7"/>
              </a:cxn>
              <a:cxn ang="0">
                <a:pos x="T8" y="T9"/>
              </a:cxn>
              <a:cxn ang="0">
                <a:pos x="T10" y="T11"/>
              </a:cxn>
            </a:cxnLst>
            <a:rect l="0" t="0" r="r" b="b"/>
            <a:pathLst>
              <a:path w="2163" h="724">
                <a:moveTo>
                  <a:pt x="1826" y="724"/>
                </a:moveTo>
                <a:lnTo>
                  <a:pt x="0" y="724"/>
                </a:lnTo>
                <a:lnTo>
                  <a:pt x="0" y="0"/>
                </a:lnTo>
                <a:lnTo>
                  <a:pt x="1826" y="0"/>
                </a:lnTo>
                <a:lnTo>
                  <a:pt x="2163" y="363"/>
                </a:lnTo>
                <a:lnTo>
                  <a:pt x="1826" y="724"/>
                </a:lnTo>
                <a:close/>
              </a:path>
            </a:pathLst>
          </a:custGeom>
          <a:solidFill>
            <a:srgbClr val="0F4C8B"/>
          </a:solidFill>
          <a:ln>
            <a:noFill/>
          </a:ln>
          <a:effectLst/>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9" name="Group 8">
            <a:extLst>
              <a:ext uri="{FF2B5EF4-FFF2-40B4-BE49-F238E27FC236}">
                <a16:creationId xmlns:a16="http://schemas.microsoft.com/office/drawing/2014/main" id="{438E6EBC-5075-43B3-8409-43459957B753}"/>
              </a:ext>
            </a:extLst>
          </p:cNvPr>
          <p:cNvGrpSpPr/>
          <p:nvPr/>
        </p:nvGrpSpPr>
        <p:grpSpPr>
          <a:xfrm>
            <a:off x="4191985" y="3300261"/>
            <a:ext cx="1900714" cy="1547945"/>
            <a:chOff x="3811195" y="2717210"/>
            <a:chExt cx="2285589" cy="1861387"/>
          </a:xfrm>
          <a:solidFill>
            <a:srgbClr val="98A64F"/>
          </a:solidFill>
        </p:grpSpPr>
        <p:sp>
          <p:nvSpPr>
            <p:cNvPr id="213" name="Freeform 212">
              <a:extLst>
                <a:ext uri="{FF2B5EF4-FFF2-40B4-BE49-F238E27FC236}">
                  <a16:creationId xmlns:a16="http://schemas.microsoft.com/office/drawing/2014/main" id="{8339AC61-EB1F-4101-A632-77CCCFEAD6EB}"/>
                </a:ext>
              </a:extLst>
            </p:cNvPr>
            <p:cNvSpPr>
              <a:spLocks noEditPoints="1"/>
            </p:cNvSpPr>
            <p:nvPr/>
          </p:nvSpPr>
          <p:spPr bwMode="auto">
            <a:xfrm>
              <a:off x="4802521" y="4180050"/>
              <a:ext cx="302936" cy="398547"/>
            </a:xfrm>
            <a:custGeom>
              <a:avLst/>
              <a:gdLst>
                <a:gd name="T0" fmla="*/ 56 w 113"/>
                <a:gd name="T1" fmla="*/ 0 h 148"/>
                <a:gd name="T2" fmla="*/ 0 w 113"/>
                <a:gd name="T3" fmla="*/ 56 h 148"/>
                <a:gd name="T4" fmla="*/ 56 w 113"/>
                <a:gd name="T5" fmla="*/ 148 h 148"/>
                <a:gd name="T6" fmla="*/ 113 w 113"/>
                <a:gd name="T7" fmla="*/ 56 h 148"/>
                <a:gd name="T8" fmla="*/ 56 w 113"/>
                <a:gd name="T9" fmla="*/ 0 h 148"/>
                <a:gd name="T10" fmla="*/ 56 w 113"/>
                <a:gd name="T11" fmla="*/ 74 h 148"/>
                <a:gd name="T12" fmla="*/ 34 w 113"/>
                <a:gd name="T13" fmla="*/ 52 h 148"/>
                <a:gd name="T14" fmla="*/ 56 w 113"/>
                <a:gd name="T15" fmla="*/ 30 h 148"/>
                <a:gd name="T16" fmla="*/ 78 w 113"/>
                <a:gd name="T17" fmla="*/ 52 h 148"/>
                <a:gd name="T18" fmla="*/ 56 w 113"/>
                <a:gd name="T19"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148">
                  <a:moveTo>
                    <a:pt x="56" y="0"/>
                  </a:moveTo>
                  <a:cubicBezTo>
                    <a:pt x="25" y="0"/>
                    <a:pt x="0" y="25"/>
                    <a:pt x="0" y="56"/>
                  </a:cubicBezTo>
                  <a:cubicBezTo>
                    <a:pt x="0" y="88"/>
                    <a:pt x="56" y="148"/>
                    <a:pt x="56" y="148"/>
                  </a:cubicBezTo>
                  <a:cubicBezTo>
                    <a:pt x="56" y="148"/>
                    <a:pt x="113" y="88"/>
                    <a:pt x="113" y="56"/>
                  </a:cubicBezTo>
                  <a:cubicBezTo>
                    <a:pt x="113" y="25"/>
                    <a:pt x="87" y="0"/>
                    <a:pt x="56" y="0"/>
                  </a:cubicBezTo>
                  <a:close/>
                  <a:moveTo>
                    <a:pt x="56" y="74"/>
                  </a:moveTo>
                  <a:cubicBezTo>
                    <a:pt x="44" y="74"/>
                    <a:pt x="34" y="65"/>
                    <a:pt x="34" y="52"/>
                  </a:cubicBezTo>
                  <a:cubicBezTo>
                    <a:pt x="34" y="40"/>
                    <a:pt x="44" y="30"/>
                    <a:pt x="56" y="30"/>
                  </a:cubicBezTo>
                  <a:cubicBezTo>
                    <a:pt x="69" y="30"/>
                    <a:pt x="78" y="40"/>
                    <a:pt x="78" y="52"/>
                  </a:cubicBezTo>
                  <a:cubicBezTo>
                    <a:pt x="78" y="65"/>
                    <a:pt x="69" y="74"/>
                    <a:pt x="56" y="74"/>
                  </a:cubicBezTo>
                  <a:close/>
                </a:path>
              </a:pathLst>
            </a:custGeom>
            <a:grpFill/>
            <a:ln>
              <a:noFill/>
            </a:ln>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14" name="Rectangle: Rounded Corners 119">
              <a:extLst>
                <a:ext uri="{FF2B5EF4-FFF2-40B4-BE49-F238E27FC236}">
                  <a16:creationId xmlns:a16="http://schemas.microsoft.com/office/drawing/2014/main" id="{C3B84BD3-9FBD-4700-A652-F977330D4D21}"/>
                </a:ext>
              </a:extLst>
            </p:cNvPr>
            <p:cNvSpPr/>
            <p:nvPr/>
          </p:nvSpPr>
          <p:spPr>
            <a:xfrm flipV="1">
              <a:off x="3811195" y="2717210"/>
              <a:ext cx="2285589" cy="4572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15" name="Rectangle: Rounded Corners 120">
              <a:extLst>
                <a:ext uri="{FF2B5EF4-FFF2-40B4-BE49-F238E27FC236}">
                  <a16:creationId xmlns:a16="http://schemas.microsoft.com/office/drawing/2014/main" id="{6B532972-AF21-4700-9E7E-0B053A6F8D20}"/>
                </a:ext>
              </a:extLst>
            </p:cNvPr>
            <p:cNvSpPr/>
            <p:nvPr/>
          </p:nvSpPr>
          <p:spPr>
            <a:xfrm rot="5400000">
              <a:off x="4216728" y="3446612"/>
              <a:ext cx="1474523" cy="457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sp>
        <p:nvSpPr>
          <p:cNvPr id="211" name="Freeform 210">
            <a:extLst>
              <a:ext uri="{FF2B5EF4-FFF2-40B4-BE49-F238E27FC236}">
                <a16:creationId xmlns:a16="http://schemas.microsoft.com/office/drawing/2014/main" id="{699032B5-578F-41A9-9E73-7F9AF2D01B10}"/>
              </a:ext>
            </a:extLst>
          </p:cNvPr>
          <p:cNvSpPr>
            <a:spLocks/>
          </p:cNvSpPr>
          <p:nvPr/>
        </p:nvSpPr>
        <p:spPr bwMode="auto">
          <a:xfrm>
            <a:off x="4117749" y="3725528"/>
            <a:ext cx="2143241" cy="391125"/>
          </a:xfrm>
          <a:custGeom>
            <a:avLst/>
            <a:gdLst>
              <a:gd name="T0" fmla="*/ 1829 w 2163"/>
              <a:gd name="T1" fmla="*/ 724 h 724"/>
              <a:gd name="T2" fmla="*/ 0 w 2163"/>
              <a:gd name="T3" fmla="*/ 724 h 724"/>
              <a:gd name="T4" fmla="*/ 0 w 2163"/>
              <a:gd name="T5" fmla="*/ 0 h 724"/>
              <a:gd name="T6" fmla="*/ 1829 w 2163"/>
              <a:gd name="T7" fmla="*/ 0 h 724"/>
              <a:gd name="T8" fmla="*/ 2163 w 2163"/>
              <a:gd name="T9" fmla="*/ 363 h 724"/>
              <a:gd name="T10" fmla="*/ 1829 w 2163"/>
              <a:gd name="T11" fmla="*/ 724 h 724"/>
            </a:gdLst>
            <a:ahLst/>
            <a:cxnLst>
              <a:cxn ang="0">
                <a:pos x="T0" y="T1"/>
              </a:cxn>
              <a:cxn ang="0">
                <a:pos x="T2" y="T3"/>
              </a:cxn>
              <a:cxn ang="0">
                <a:pos x="T4" y="T5"/>
              </a:cxn>
              <a:cxn ang="0">
                <a:pos x="T6" y="T7"/>
              </a:cxn>
              <a:cxn ang="0">
                <a:pos x="T8" y="T9"/>
              </a:cxn>
              <a:cxn ang="0">
                <a:pos x="T10" y="T11"/>
              </a:cxn>
            </a:cxnLst>
            <a:rect l="0" t="0" r="r" b="b"/>
            <a:pathLst>
              <a:path w="2163" h="724">
                <a:moveTo>
                  <a:pt x="1829" y="724"/>
                </a:moveTo>
                <a:lnTo>
                  <a:pt x="0" y="724"/>
                </a:lnTo>
                <a:lnTo>
                  <a:pt x="0" y="0"/>
                </a:lnTo>
                <a:lnTo>
                  <a:pt x="1829" y="0"/>
                </a:lnTo>
                <a:lnTo>
                  <a:pt x="2163" y="363"/>
                </a:lnTo>
                <a:lnTo>
                  <a:pt x="1829" y="724"/>
                </a:lnTo>
                <a:close/>
              </a:path>
            </a:pathLst>
          </a:custGeom>
          <a:solidFill>
            <a:srgbClr val="98A64F"/>
          </a:solidFill>
          <a:ln>
            <a:noFill/>
          </a:ln>
          <a:effectLst/>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09" name="Freeform 208">
            <a:extLst>
              <a:ext uri="{FF2B5EF4-FFF2-40B4-BE49-F238E27FC236}">
                <a16:creationId xmlns:a16="http://schemas.microsoft.com/office/drawing/2014/main" id="{79D0C57E-145E-4ED2-B542-70A566F5D9F1}"/>
              </a:ext>
            </a:extLst>
          </p:cNvPr>
          <p:cNvSpPr>
            <a:spLocks/>
          </p:cNvSpPr>
          <p:nvPr/>
        </p:nvSpPr>
        <p:spPr bwMode="auto">
          <a:xfrm>
            <a:off x="2292576" y="3725528"/>
            <a:ext cx="2143241" cy="391125"/>
          </a:xfrm>
          <a:custGeom>
            <a:avLst/>
            <a:gdLst>
              <a:gd name="T0" fmla="*/ 1826 w 2163"/>
              <a:gd name="T1" fmla="*/ 724 h 724"/>
              <a:gd name="T2" fmla="*/ 0 w 2163"/>
              <a:gd name="T3" fmla="*/ 724 h 724"/>
              <a:gd name="T4" fmla="*/ 208 w 2163"/>
              <a:gd name="T5" fmla="*/ 363 h 724"/>
              <a:gd name="T6" fmla="*/ 0 w 2163"/>
              <a:gd name="T7" fmla="*/ 0 h 724"/>
              <a:gd name="T8" fmla="*/ 1826 w 2163"/>
              <a:gd name="T9" fmla="*/ 0 h 724"/>
              <a:gd name="T10" fmla="*/ 2163 w 2163"/>
              <a:gd name="T11" fmla="*/ 363 h 724"/>
              <a:gd name="T12" fmla="*/ 1826 w 2163"/>
              <a:gd name="T13" fmla="*/ 724 h 724"/>
            </a:gdLst>
            <a:ahLst/>
            <a:cxnLst>
              <a:cxn ang="0">
                <a:pos x="T0" y="T1"/>
              </a:cxn>
              <a:cxn ang="0">
                <a:pos x="T2" y="T3"/>
              </a:cxn>
              <a:cxn ang="0">
                <a:pos x="T4" y="T5"/>
              </a:cxn>
              <a:cxn ang="0">
                <a:pos x="T6" y="T7"/>
              </a:cxn>
              <a:cxn ang="0">
                <a:pos x="T8" y="T9"/>
              </a:cxn>
              <a:cxn ang="0">
                <a:pos x="T10" y="T11"/>
              </a:cxn>
              <a:cxn ang="0">
                <a:pos x="T12" y="T13"/>
              </a:cxn>
            </a:cxnLst>
            <a:rect l="0" t="0" r="r" b="b"/>
            <a:pathLst>
              <a:path w="2163" h="724">
                <a:moveTo>
                  <a:pt x="1826" y="724"/>
                </a:moveTo>
                <a:lnTo>
                  <a:pt x="0" y="724"/>
                </a:lnTo>
                <a:lnTo>
                  <a:pt x="208" y="363"/>
                </a:lnTo>
                <a:lnTo>
                  <a:pt x="0" y="0"/>
                </a:lnTo>
                <a:lnTo>
                  <a:pt x="1826" y="0"/>
                </a:lnTo>
                <a:lnTo>
                  <a:pt x="2163" y="363"/>
                </a:lnTo>
                <a:lnTo>
                  <a:pt x="1826" y="724"/>
                </a:lnTo>
                <a:close/>
              </a:path>
            </a:pathLst>
          </a:custGeom>
          <a:solidFill>
            <a:srgbClr val="F15A2B"/>
          </a:solidFill>
          <a:ln>
            <a:noFill/>
          </a:ln>
          <a:effectLst/>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12" name="Group 11">
            <a:extLst>
              <a:ext uri="{FF2B5EF4-FFF2-40B4-BE49-F238E27FC236}">
                <a16:creationId xmlns:a16="http://schemas.microsoft.com/office/drawing/2014/main" id="{40489919-2E39-40A8-BD60-F7E228C5AC0C}"/>
              </a:ext>
            </a:extLst>
          </p:cNvPr>
          <p:cNvGrpSpPr/>
          <p:nvPr/>
        </p:nvGrpSpPr>
        <p:grpSpPr>
          <a:xfrm rot="10800000">
            <a:off x="9563961" y="2976581"/>
            <a:ext cx="1900714" cy="1547945"/>
            <a:chOff x="1527175" y="2717210"/>
            <a:chExt cx="2285589" cy="1861387"/>
          </a:xfrm>
          <a:solidFill>
            <a:srgbClr val="98A64F"/>
          </a:solidFill>
        </p:grpSpPr>
        <p:sp>
          <p:nvSpPr>
            <p:cNvPr id="206" name="Freeform 205">
              <a:extLst>
                <a:ext uri="{FF2B5EF4-FFF2-40B4-BE49-F238E27FC236}">
                  <a16:creationId xmlns:a16="http://schemas.microsoft.com/office/drawing/2014/main" id="{6A53B6FC-B23E-4FF8-AC6B-79AAAC1A9CCC}"/>
                </a:ext>
              </a:extLst>
            </p:cNvPr>
            <p:cNvSpPr>
              <a:spLocks noEditPoints="1"/>
            </p:cNvSpPr>
            <p:nvPr/>
          </p:nvSpPr>
          <p:spPr bwMode="auto">
            <a:xfrm>
              <a:off x="2518501" y="4180050"/>
              <a:ext cx="302936" cy="398547"/>
            </a:xfrm>
            <a:custGeom>
              <a:avLst/>
              <a:gdLst>
                <a:gd name="T0" fmla="*/ 56 w 113"/>
                <a:gd name="T1" fmla="*/ 0 h 148"/>
                <a:gd name="T2" fmla="*/ 0 w 113"/>
                <a:gd name="T3" fmla="*/ 56 h 148"/>
                <a:gd name="T4" fmla="*/ 56 w 113"/>
                <a:gd name="T5" fmla="*/ 148 h 148"/>
                <a:gd name="T6" fmla="*/ 113 w 113"/>
                <a:gd name="T7" fmla="*/ 56 h 148"/>
                <a:gd name="T8" fmla="*/ 56 w 113"/>
                <a:gd name="T9" fmla="*/ 0 h 148"/>
                <a:gd name="T10" fmla="*/ 56 w 113"/>
                <a:gd name="T11" fmla="*/ 74 h 148"/>
                <a:gd name="T12" fmla="*/ 34 w 113"/>
                <a:gd name="T13" fmla="*/ 52 h 148"/>
                <a:gd name="T14" fmla="*/ 56 w 113"/>
                <a:gd name="T15" fmla="*/ 30 h 148"/>
                <a:gd name="T16" fmla="*/ 78 w 113"/>
                <a:gd name="T17" fmla="*/ 52 h 148"/>
                <a:gd name="T18" fmla="*/ 56 w 113"/>
                <a:gd name="T19"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148">
                  <a:moveTo>
                    <a:pt x="56" y="0"/>
                  </a:moveTo>
                  <a:cubicBezTo>
                    <a:pt x="25" y="0"/>
                    <a:pt x="0" y="25"/>
                    <a:pt x="0" y="56"/>
                  </a:cubicBezTo>
                  <a:cubicBezTo>
                    <a:pt x="0" y="88"/>
                    <a:pt x="56" y="148"/>
                    <a:pt x="56" y="148"/>
                  </a:cubicBezTo>
                  <a:cubicBezTo>
                    <a:pt x="56" y="148"/>
                    <a:pt x="113" y="88"/>
                    <a:pt x="113" y="56"/>
                  </a:cubicBezTo>
                  <a:cubicBezTo>
                    <a:pt x="113" y="25"/>
                    <a:pt x="87" y="0"/>
                    <a:pt x="56" y="0"/>
                  </a:cubicBezTo>
                  <a:close/>
                  <a:moveTo>
                    <a:pt x="56" y="74"/>
                  </a:moveTo>
                  <a:cubicBezTo>
                    <a:pt x="44" y="74"/>
                    <a:pt x="34" y="65"/>
                    <a:pt x="34" y="52"/>
                  </a:cubicBezTo>
                  <a:cubicBezTo>
                    <a:pt x="34" y="40"/>
                    <a:pt x="44" y="30"/>
                    <a:pt x="56" y="30"/>
                  </a:cubicBezTo>
                  <a:cubicBezTo>
                    <a:pt x="69" y="30"/>
                    <a:pt x="78" y="40"/>
                    <a:pt x="78" y="52"/>
                  </a:cubicBezTo>
                  <a:cubicBezTo>
                    <a:pt x="78" y="65"/>
                    <a:pt x="69" y="74"/>
                    <a:pt x="56" y="74"/>
                  </a:cubicBezTo>
                  <a:close/>
                </a:path>
              </a:pathLst>
            </a:custGeom>
            <a:grpFill/>
            <a:ln>
              <a:noFill/>
            </a:ln>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07" name="Rectangle: Rounded Corners 135">
              <a:extLst>
                <a:ext uri="{FF2B5EF4-FFF2-40B4-BE49-F238E27FC236}">
                  <a16:creationId xmlns:a16="http://schemas.microsoft.com/office/drawing/2014/main" id="{3ECE0DD5-FBD4-48B1-BF0F-F40258F7A413}"/>
                </a:ext>
              </a:extLst>
            </p:cNvPr>
            <p:cNvSpPr/>
            <p:nvPr/>
          </p:nvSpPr>
          <p:spPr>
            <a:xfrm flipV="1">
              <a:off x="1527175" y="2717210"/>
              <a:ext cx="2285589" cy="4572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08" name="Rectangle: Rounded Corners 139">
              <a:extLst>
                <a:ext uri="{FF2B5EF4-FFF2-40B4-BE49-F238E27FC236}">
                  <a16:creationId xmlns:a16="http://schemas.microsoft.com/office/drawing/2014/main" id="{628EFE29-DF4A-4C40-9041-BEF013F7E28F}"/>
                </a:ext>
              </a:extLst>
            </p:cNvPr>
            <p:cNvSpPr/>
            <p:nvPr/>
          </p:nvSpPr>
          <p:spPr>
            <a:xfrm rot="5400000">
              <a:off x="1932707" y="3446612"/>
              <a:ext cx="1474523" cy="457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sp>
        <p:nvSpPr>
          <p:cNvPr id="204" name="Freeform 203">
            <a:extLst>
              <a:ext uri="{FF2B5EF4-FFF2-40B4-BE49-F238E27FC236}">
                <a16:creationId xmlns:a16="http://schemas.microsoft.com/office/drawing/2014/main" id="{5A07DBF3-66D4-4C61-8C56-E204D52E09C8}"/>
              </a:ext>
            </a:extLst>
          </p:cNvPr>
          <p:cNvSpPr>
            <a:spLocks/>
          </p:cNvSpPr>
          <p:nvPr/>
        </p:nvSpPr>
        <p:spPr bwMode="auto">
          <a:xfrm>
            <a:off x="9563961" y="3725528"/>
            <a:ext cx="2143241" cy="391125"/>
          </a:xfrm>
          <a:custGeom>
            <a:avLst/>
            <a:gdLst>
              <a:gd name="T0" fmla="*/ 1826 w 2163"/>
              <a:gd name="T1" fmla="*/ 724 h 724"/>
              <a:gd name="T2" fmla="*/ 0 w 2163"/>
              <a:gd name="T3" fmla="*/ 724 h 724"/>
              <a:gd name="T4" fmla="*/ 208 w 2163"/>
              <a:gd name="T5" fmla="*/ 363 h 724"/>
              <a:gd name="T6" fmla="*/ 0 w 2163"/>
              <a:gd name="T7" fmla="*/ 0 h 724"/>
              <a:gd name="T8" fmla="*/ 1826 w 2163"/>
              <a:gd name="T9" fmla="*/ 0 h 724"/>
              <a:gd name="T10" fmla="*/ 2163 w 2163"/>
              <a:gd name="T11" fmla="*/ 363 h 724"/>
              <a:gd name="T12" fmla="*/ 1826 w 2163"/>
              <a:gd name="T13" fmla="*/ 724 h 724"/>
            </a:gdLst>
            <a:ahLst/>
            <a:cxnLst>
              <a:cxn ang="0">
                <a:pos x="T0" y="T1"/>
              </a:cxn>
              <a:cxn ang="0">
                <a:pos x="T2" y="T3"/>
              </a:cxn>
              <a:cxn ang="0">
                <a:pos x="T4" y="T5"/>
              </a:cxn>
              <a:cxn ang="0">
                <a:pos x="T6" y="T7"/>
              </a:cxn>
              <a:cxn ang="0">
                <a:pos x="T8" y="T9"/>
              </a:cxn>
              <a:cxn ang="0">
                <a:pos x="T10" y="T11"/>
              </a:cxn>
              <a:cxn ang="0">
                <a:pos x="T12" y="T13"/>
              </a:cxn>
            </a:cxnLst>
            <a:rect l="0" t="0" r="r" b="b"/>
            <a:pathLst>
              <a:path w="2163" h="724">
                <a:moveTo>
                  <a:pt x="1826" y="724"/>
                </a:moveTo>
                <a:lnTo>
                  <a:pt x="0" y="724"/>
                </a:lnTo>
                <a:lnTo>
                  <a:pt x="208" y="363"/>
                </a:lnTo>
                <a:lnTo>
                  <a:pt x="0" y="0"/>
                </a:lnTo>
                <a:lnTo>
                  <a:pt x="1826" y="0"/>
                </a:lnTo>
                <a:lnTo>
                  <a:pt x="2163" y="363"/>
                </a:lnTo>
                <a:lnTo>
                  <a:pt x="1826" y="724"/>
                </a:lnTo>
                <a:close/>
              </a:path>
            </a:pathLst>
          </a:custGeom>
          <a:solidFill>
            <a:srgbClr val="98A64F"/>
          </a:solidFill>
          <a:ln>
            <a:noFill/>
          </a:ln>
          <a:effectLst/>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14" name="Group 13">
            <a:extLst>
              <a:ext uri="{FF2B5EF4-FFF2-40B4-BE49-F238E27FC236}">
                <a16:creationId xmlns:a16="http://schemas.microsoft.com/office/drawing/2014/main" id="{A27D7174-67B2-496C-92B9-CC97702B8696}"/>
              </a:ext>
            </a:extLst>
          </p:cNvPr>
          <p:cNvGrpSpPr/>
          <p:nvPr/>
        </p:nvGrpSpPr>
        <p:grpSpPr>
          <a:xfrm>
            <a:off x="484798" y="3300261"/>
            <a:ext cx="1900714" cy="1547945"/>
            <a:chOff x="1527175" y="2717210"/>
            <a:chExt cx="2285589" cy="1861387"/>
          </a:xfrm>
          <a:solidFill>
            <a:srgbClr val="0F4C8B"/>
          </a:solidFill>
        </p:grpSpPr>
        <p:sp>
          <p:nvSpPr>
            <p:cNvPr id="201" name="Freeform 200">
              <a:extLst>
                <a:ext uri="{FF2B5EF4-FFF2-40B4-BE49-F238E27FC236}">
                  <a16:creationId xmlns:a16="http://schemas.microsoft.com/office/drawing/2014/main" id="{D056830A-DDD0-47CC-949B-25C13BA6903A}"/>
                </a:ext>
              </a:extLst>
            </p:cNvPr>
            <p:cNvSpPr>
              <a:spLocks noEditPoints="1"/>
            </p:cNvSpPr>
            <p:nvPr/>
          </p:nvSpPr>
          <p:spPr bwMode="auto">
            <a:xfrm>
              <a:off x="2518501" y="4180050"/>
              <a:ext cx="302936" cy="398547"/>
            </a:xfrm>
            <a:custGeom>
              <a:avLst/>
              <a:gdLst>
                <a:gd name="T0" fmla="*/ 56 w 113"/>
                <a:gd name="T1" fmla="*/ 0 h 148"/>
                <a:gd name="T2" fmla="*/ 0 w 113"/>
                <a:gd name="T3" fmla="*/ 56 h 148"/>
                <a:gd name="T4" fmla="*/ 56 w 113"/>
                <a:gd name="T5" fmla="*/ 148 h 148"/>
                <a:gd name="T6" fmla="*/ 113 w 113"/>
                <a:gd name="T7" fmla="*/ 56 h 148"/>
                <a:gd name="T8" fmla="*/ 56 w 113"/>
                <a:gd name="T9" fmla="*/ 0 h 148"/>
                <a:gd name="T10" fmla="*/ 56 w 113"/>
                <a:gd name="T11" fmla="*/ 74 h 148"/>
                <a:gd name="T12" fmla="*/ 34 w 113"/>
                <a:gd name="T13" fmla="*/ 52 h 148"/>
                <a:gd name="T14" fmla="*/ 56 w 113"/>
                <a:gd name="T15" fmla="*/ 30 h 148"/>
                <a:gd name="T16" fmla="*/ 78 w 113"/>
                <a:gd name="T17" fmla="*/ 52 h 148"/>
                <a:gd name="T18" fmla="*/ 56 w 113"/>
                <a:gd name="T19"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148">
                  <a:moveTo>
                    <a:pt x="56" y="0"/>
                  </a:moveTo>
                  <a:cubicBezTo>
                    <a:pt x="25" y="0"/>
                    <a:pt x="0" y="25"/>
                    <a:pt x="0" y="56"/>
                  </a:cubicBezTo>
                  <a:cubicBezTo>
                    <a:pt x="0" y="88"/>
                    <a:pt x="56" y="148"/>
                    <a:pt x="56" y="148"/>
                  </a:cubicBezTo>
                  <a:cubicBezTo>
                    <a:pt x="56" y="148"/>
                    <a:pt x="113" y="88"/>
                    <a:pt x="113" y="56"/>
                  </a:cubicBezTo>
                  <a:cubicBezTo>
                    <a:pt x="113" y="25"/>
                    <a:pt x="87" y="0"/>
                    <a:pt x="56" y="0"/>
                  </a:cubicBezTo>
                  <a:close/>
                  <a:moveTo>
                    <a:pt x="56" y="74"/>
                  </a:moveTo>
                  <a:cubicBezTo>
                    <a:pt x="44" y="74"/>
                    <a:pt x="34" y="65"/>
                    <a:pt x="34" y="52"/>
                  </a:cubicBezTo>
                  <a:cubicBezTo>
                    <a:pt x="34" y="40"/>
                    <a:pt x="44" y="30"/>
                    <a:pt x="56" y="30"/>
                  </a:cubicBezTo>
                  <a:cubicBezTo>
                    <a:pt x="69" y="30"/>
                    <a:pt x="78" y="40"/>
                    <a:pt x="78" y="52"/>
                  </a:cubicBezTo>
                  <a:cubicBezTo>
                    <a:pt x="78" y="65"/>
                    <a:pt x="69" y="74"/>
                    <a:pt x="56" y="74"/>
                  </a:cubicBezTo>
                  <a:close/>
                </a:path>
              </a:pathLst>
            </a:custGeom>
            <a:grpFill/>
            <a:ln>
              <a:noFill/>
            </a:ln>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02" name="Rectangle: Rounded Corners 145">
              <a:extLst>
                <a:ext uri="{FF2B5EF4-FFF2-40B4-BE49-F238E27FC236}">
                  <a16:creationId xmlns:a16="http://schemas.microsoft.com/office/drawing/2014/main" id="{61BC36CF-36A2-4D34-86D4-5ED809C7A66A}"/>
                </a:ext>
              </a:extLst>
            </p:cNvPr>
            <p:cNvSpPr/>
            <p:nvPr/>
          </p:nvSpPr>
          <p:spPr>
            <a:xfrm flipV="1">
              <a:off x="1527175" y="2717210"/>
              <a:ext cx="2285589" cy="4572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03" name="Rectangle: Rounded Corners 146">
              <a:extLst>
                <a:ext uri="{FF2B5EF4-FFF2-40B4-BE49-F238E27FC236}">
                  <a16:creationId xmlns:a16="http://schemas.microsoft.com/office/drawing/2014/main" id="{2F54A4B6-91C6-434D-B4A6-2CD73A698483}"/>
                </a:ext>
              </a:extLst>
            </p:cNvPr>
            <p:cNvSpPr/>
            <p:nvPr/>
          </p:nvSpPr>
          <p:spPr>
            <a:xfrm rot="5400000">
              <a:off x="1932707" y="3446612"/>
              <a:ext cx="1474523" cy="457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sp>
        <p:nvSpPr>
          <p:cNvPr id="199" name="Freeform 198">
            <a:extLst>
              <a:ext uri="{FF2B5EF4-FFF2-40B4-BE49-F238E27FC236}">
                <a16:creationId xmlns:a16="http://schemas.microsoft.com/office/drawing/2014/main" id="{DD825D2A-64C1-4BCC-A893-58B8AD51991A}"/>
              </a:ext>
            </a:extLst>
          </p:cNvPr>
          <p:cNvSpPr>
            <a:spLocks/>
          </p:cNvSpPr>
          <p:nvPr/>
        </p:nvSpPr>
        <p:spPr bwMode="auto">
          <a:xfrm>
            <a:off x="484798" y="3725528"/>
            <a:ext cx="2143241" cy="391125"/>
          </a:xfrm>
          <a:custGeom>
            <a:avLst/>
            <a:gdLst>
              <a:gd name="T0" fmla="*/ 1826 w 2163"/>
              <a:gd name="T1" fmla="*/ 724 h 724"/>
              <a:gd name="T2" fmla="*/ 0 w 2163"/>
              <a:gd name="T3" fmla="*/ 724 h 724"/>
              <a:gd name="T4" fmla="*/ 208 w 2163"/>
              <a:gd name="T5" fmla="*/ 363 h 724"/>
              <a:gd name="T6" fmla="*/ 0 w 2163"/>
              <a:gd name="T7" fmla="*/ 0 h 724"/>
              <a:gd name="T8" fmla="*/ 1826 w 2163"/>
              <a:gd name="T9" fmla="*/ 0 h 724"/>
              <a:gd name="T10" fmla="*/ 2163 w 2163"/>
              <a:gd name="T11" fmla="*/ 363 h 724"/>
              <a:gd name="T12" fmla="*/ 1826 w 2163"/>
              <a:gd name="T13" fmla="*/ 724 h 724"/>
            </a:gdLst>
            <a:ahLst/>
            <a:cxnLst>
              <a:cxn ang="0">
                <a:pos x="T0" y="T1"/>
              </a:cxn>
              <a:cxn ang="0">
                <a:pos x="T2" y="T3"/>
              </a:cxn>
              <a:cxn ang="0">
                <a:pos x="T4" y="T5"/>
              </a:cxn>
              <a:cxn ang="0">
                <a:pos x="T6" y="T7"/>
              </a:cxn>
              <a:cxn ang="0">
                <a:pos x="T8" y="T9"/>
              </a:cxn>
              <a:cxn ang="0">
                <a:pos x="T10" y="T11"/>
              </a:cxn>
              <a:cxn ang="0">
                <a:pos x="T12" y="T13"/>
              </a:cxn>
            </a:cxnLst>
            <a:rect l="0" t="0" r="r" b="b"/>
            <a:pathLst>
              <a:path w="2163" h="724">
                <a:moveTo>
                  <a:pt x="1826" y="724"/>
                </a:moveTo>
                <a:lnTo>
                  <a:pt x="0" y="724"/>
                </a:lnTo>
                <a:lnTo>
                  <a:pt x="208" y="363"/>
                </a:lnTo>
                <a:lnTo>
                  <a:pt x="0" y="0"/>
                </a:lnTo>
                <a:lnTo>
                  <a:pt x="1826" y="0"/>
                </a:lnTo>
                <a:lnTo>
                  <a:pt x="2163" y="363"/>
                </a:lnTo>
                <a:lnTo>
                  <a:pt x="1826" y="724"/>
                </a:lnTo>
                <a:close/>
              </a:path>
            </a:pathLst>
          </a:custGeom>
          <a:solidFill>
            <a:srgbClr val="0F4C8B"/>
          </a:solidFill>
          <a:ln>
            <a:noFill/>
          </a:ln>
          <a:effectLst/>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29" name="Rectangle 228"/>
          <p:cNvSpPr/>
          <p:nvPr/>
        </p:nvSpPr>
        <p:spPr>
          <a:xfrm>
            <a:off x="500472" y="5046725"/>
            <a:ext cx="1900457" cy="923330"/>
          </a:xfrm>
          <a:prstGeom prst="rect">
            <a:avLst/>
          </a:prstGeom>
        </p:spPr>
        <p:txBody>
          <a:bodyPr wrap="none">
            <a:spAutoFit/>
          </a:bodyPr>
          <a:lstStyle/>
          <a:p>
            <a:pPr algn="ctr"/>
            <a:r>
              <a:rPr lang="en-US" b="1" dirty="0">
                <a:solidFill>
                  <a:schemeClr val="bg1">
                    <a:lumMod val="50000"/>
                  </a:schemeClr>
                </a:solidFill>
              </a:rPr>
              <a:t>DAY-TO-DAY </a:t>
            </a:r>
          </a:p>
          <a:p>
            <a:pPr algn="ctr"/>
            <a:r>
              <a:rPr lang="en-US" b="1" dirty="0">
                <a:solidFill>
                  <a:schemeClr val="bg1">
                    <a:lumMod val="50000"/>
                  </a:schemeClr>
                </a:solidFill>
              </a:rPr>
              <a:t>OPERATIONS/</a:t>
            </a:r>
          </a:p>
          <a:p>
            <a:pPr algn="ctr"/>
            <a:r>
              <a:rPr lang="en-US" b="1" dirty="0">
                <a:solidFill>
                  <a:schemeClr val="bg1">
                    <a:lumMod val="50000"/>
                  </a:schemeClr>
                </a:solidFill>
              </a:rPr>
              <a:t>ADMINISTRATION</a:t>
            </a:r>
          </a:p>
        </p:txBody>
      </p:sp>
      <p:sp>
        <p:nvSpPr>
          <p:cNvPr id="230" name="Rectangle 229"/>
          <p:cNvSpPr/>
          <p:nvPr/>
        </p:nvSpPr>
        <p:spPr>
          <a:xfrm>
            <a:off x="2481922" y="2009003"/>
            <a:ext cx="1522020" cy="923330"/>
          </a:xfrm>
          <a:prstGeom prst="rect">
            <a:avLst/>
          </a:prstGeom>
        </p:spPr>
        <p:txBody>
          <a:bodyPr wrap="none">
            <a:spAutoFit/>
          </a:bodyPr>
          <a:lstStyle/>
          <a:p>
            <a:pPr algn="ctr"/>
            <a:r>
              <a:rPr lang="en-US" b="1" dirty="0">
                <a:solidFill>
                  <a:schemeClr val="bg1">
                    <a:lumMod val="50000"/>
                  </a:schemeClr>
                </a:solidFill>
              </a:rPr>
              <a:t>IMPLEMENTS </a:t>
            </a:r>
          </a:p>
          <a:p>
            <a:pPr algn="ctr"/>
            <a:r>
              <a:rPr lang="en-US" b="1" dirty="0">
                <a:solidFill>
                  <a:schemeClr val="bg1">
                    <a:lumMod val="50000"/>
                  </a:schemeClr>
                </a:solidFill>
              </a:rPr>
              <a:t>COUNCIL</a:t>
            </a:r>
          </a:p>
          <a:p>
            <a:pPr algn="ctr"/>
            <a:r>
              <a:rPr lang="en-US" b="1" dirty="0">
                <a:solidFill>
                  <a:schemeClr val="bg1">
                    <a:lumMod val="50000"/>
                  </a:schemeClr>
                </a:solidFill>
              </a:rPr>
              <a:t> GOALS</a:t>
            </a:r>
          </a:p>
        </p:txBody>
      </p:sp>
      <p:sp>
        <p:nvSpPr>
          <p:cNvPr id="231" name="Rectangle 230"/>
          <p:cNvSpPr/>
          <p:nvPr/>
        </p:nvSpPr>
        <p:spPr>
          <a:xfrm>
            <a:off x="3898399" y="5046725"/>
            <a:ext cx="2484259" cy="1477328"/>
          </a:xfrm>
          <a:prstGeom prst="rect">
            <a:avLst/>
          </a:prstGeom>
        </p:spPr>
        <p:txBody>
          <a:bodyPr wrap="square">
            <a:spAutoFit/>
          </a:bodyPr>
          <a:lstStyle/>
          <a:p>
            <a:pPr algn="ctr"/>
            <a:r>
              <a:rPr lang="en-US" b="1" dirty="0">
                <a:solidFill>
                  <a:schemeClr val="bg1">
                    <a:lumMod val="50000"/>
                  </a:schemeClr>
                </a:solidFill>
              </a:rPr>
              <a:t>INFORMATION </a:t>
            </a:r>
          </a:p>
          <a:p>
            <a:pPr algn="ctr"/>
            <a:r>
              <a:rPr lang="en-US" b="1" dirty="0">
                <a:solidFill>
                  <a:schemeClr val="bg1">
                    <a:lumMod val="50000"/>
                  </a:schemeClr>
                </a:solidFill>
              </a:rPr>
              <a:t>SOURCE FOR COUNCIL; BETWEEN COUNCIL AND STAFF; WITH PUBLIC</a:t>
            </a:r>
          </a:p>
        </p:txBody>
      </p:sp>
      <p:sp>
        <p:nvSpPr>
          <p:cNvPr id="232" name="Rectangle 231"/>
          <p:cNvSpPr/>
          <p:nvPr/>
        </p:nvSpPr>
        <p:spPr>
          <a:xfrm>
            <a:off x="5952336" y="1382713"/>
            <a:ext cx="2220864" cy="1477328"/>
          </a:xfrm>
          <a:prstGeom prst="rect">
            <a:avLst/>
          </a:prstGeom>
        </p:spPr>
        <p:txBody>
          <a:bodyPr wrap="none">
            <a:spAutoFit/>
          </a:bodyPr>
          <a:lstStyle/>
          <a:p>
            <a:pPr algn="ctr"/>
            <a:r>
              <a:rPr lang="en-US" b="1" dirty="0">
                <a:solidFill>
                  <a:schemeClr val="bg1">
                    <a:lumMod val="50000"/>
                  </a:schemeClr>
                </a:solidFill>
              </a:rPr>
              <a:t>ANALYZES ISSUES </a:t>
            </a:r>
          </a:p>
          <a:p>
            <a:pPr algn="ctr"/>
            <a:r>
              <a:rPr lang="en-US" b="1" dirty="0">
                <a:solidFill>
                  <a:schemeClr val="bg1">
                    <a:lumMod val="50000"/>
                  </a:schemeClr>
                </a:solidFill>
              </a:rPr>
              <a:t>AND </a:t>
            </a:r>
          </a:p>
          <a:p>
            <a:pPr algn="ctr"/>
            <a:r>
              <a:rPr lang="en-US" b="1" dirty="0">
                <a:solidFill>
                  <a:schemeClr val="bg1">
                    <a:lumMod val="50000"/>
                  </a:schemeClr>
                </a:solidFill>
              </a:rPr>
              <a:t>DEVELOPS</a:t>
            </a:r>
          </a:p>
          <a:p>
            <a:pPr algn="ctr"/>
            <a:r>
              <a:rPr lang="en-US" b="1" dirty="0">
                <a:solidFill>
                  <a:schemeClr val="bg1">
                    <a:lumMod val="50000"/>
                  </a:schemeClr>
                </a:solidFill>
              </a:rPr>
              <a:t>PROFESSIONAL </a:t>
            </a:r>
          </a:p>
          <a:p>
            <a:pPr algn="ctr"/>
            <a:r>
              <a:rPr lang="en-US" b="1" dirty="0">
                <a:solidFill>
                  <a:schemeClr val="bg1">
                    <a:lumMod val="50000"/>
                  </a:schemeClr>
                </a:solidFill>
              </a:rPr>
              <a:t>RECOMMENDATIONS</a:t>
            </a:r>
          </a:p>
        </p:txBody>
      </p:sp>
      <p:sp>
        <p:nvSpPr>
          <p:cNvPr id="233" name="Rectangle 232"/>
          <p:cNvSpPr/>
          <p:nvPr/>
        </p:nvSpPr>
        <p:spPr>
          <a:xfrm>
            <a:off x="2042311" y="231081"/>
            <a:ext cx="9770821" cy="711413"/>
          </a:xfrm>
          <a:prstGeom prst="rect">
            <a:avLst/>
          </a:prstGeom>
        </p:spPr>
        <p:txBody>
          <a:bodyPr wrap="square">
            <a:spAutoFit/>
          </a:bodyPr>
          <a:lstStyle/>
          <a:p>
            <a:pPr algn="r">
              <a:lnSpc>
                <a:spcPct val="70000"/>
              </a:lnSpc>
            </a:pPr>
            <a:r>
              <a:rPr lang="en-US" sz="5400" b="1" spc="-188" dirty="0">
                <a:solidFill>
                  <a:srgbClr val="98A64F"/>
                </a:solidFill>
                <a:cs typeface="Poppins Light" panose="00000400000000000000" pitchFamily="2" charset="0"/>
              </a:rPr>
              <a:t>CITY MANAGER/ADMINISTRATOR</a:t>
            </a:r>
          </a:p>
        </p:txBody>
      </p:sp>
      <p:sp>
        <p:nvSpPr>
          <p:cNvPr id="235" name="Rectangle 234"/>
          <p:cNvSpPr/>
          <p:nvPr/>
        </p:nvSpPr>
        <p:spPr>
          <a:xfrm>
            <a:off x="8273864" y="4924645"/>
            <a:ext cx="1290097" cy="923330"/>
          </a:xfrm>
          <a:prstGeom prst="rect">
            <a:avLst/>
          </a:prstGeom>
        </p:spPr>
        <p:txBody>
          <a:bodyPr wrap="none">
            <a:spAutoFit/>
          </a:bodyPr>
          <a:lstStyle/>
          <a:p>
            <a:pPr algn="ctr"/>
            <a:r>
              <a:rPr lang="en-US" b="1" dirty="0">
                <a:solidFill>
                  <a:schemeClr val="bg1">
                    <a:lumMod val="50000"/>
                  </a:schemeClr>
                </a:solidFill>
              </a:rPr>
              <a:t>DEVELOPS </a:t>
            </a:r>
          </a:p>
          <a:p>
            <a:pPr algn="ctr"/>
            <a:r>
              <a:rPr lang="en-US" b="1" dirty="0">
                <a:solidFill>
                  <a:schemeClr val="bg1">
                    <a:lumMod val="50000"/>
                  </a:schemeClr>
                </a:solidFill>
              </a:rPr>
              <a:t>PROPOSED </a:t>
            </a:r>
          </a:p>
          <a:p>
            <a:pPr algn="ctr"/>
            <a:r>
              <a:rPr lang="en-US" b="1" dirty="0">
                <a:solidFill>
                  <a:schemeClr val="bg1">
                    <a:lumMod val="50000"/>
                  </a:schemeClr>
                </a:solidFill>
              </a:rPr>
              <a:t>BUDGET*</a:t>
            </a:r>
          </a:p>
        </p:txBody>
      </p:sp>
      <p:sp>
        <p:nvSpPr>
          <p:cNvPr id="236" name="Rectangle 235"/>
          <p:cNvSpPr/>
          <p:nvPr/>
        </p:nvSpPr>
        <p:spPr>
          <a:xfrm>
            <a:off x="9639709" y="1962378"/>
            <a:ext cx="1718932" cy="923330"/>
          </a:xfrm>
          <a:prstGeom prst="rect">
            <a:avLst/>
          </a:prstGeom>
        </p:spPr>
        <p:txBody>
          <a:bodyPr wrap="none">
            <a:spAutoFit/>
          </a:bodyPr>
          <a:lstStyle/>
          <a:p>
            <a:pPr algn="ctr"/>
            <a:r>
              <a:rPr lang="en-US" b="1" dirty="0">
                <a:solidFill>
                  <a:schemeClr val="bg1">
                    <a:lumMod val="50000"/>
                  </a:schemeClr>
                </a:solidFill>
              </a:rPr>
              <a:t>SUPERVISES </a:t>
            </a:r>
          </a:p>
          <a:p>
            <a:pPr algn="ctr"/>
            <a:r>
              <a:rPr lang="en-US" b="1" dirty="0">
                <a:solidFill>
                  <a:schemeClr val="bg1">
                    <a:lumMod val="50000"/>
                  </a:schemeClr>
                </a:solidFill>
              </a:rPr>
              <a:t>DEPARTMENTS/</a:t>
            </a:r>
          </a:p>
          <a:p>
            <a:pPr algn="ctr"/>
            <a:r>
              <a:rPr lang="en-US" b="1" dirty="0">
                <a:solidFill>
                  <a:schemeClr val="bg1">
                    <a:lumMod val="50000"/>
                  </a:schemeClr>
                </a:solidFill>
              </a:rPr>
              <a:t>EMPLOYEES*</a:t>
            </a:r>
          </a:p>
        </p:txBody>
      </p:sp>
    </p:spTree>
    <p:extLst>
      <p:ext uri="{BB962C8B-B14F-4D97-AF65-F5344CB8AC3E}">
        <p14:creationId xmlns:p14="http://schemas.microsoft.com/office/powerpoint/2010/main" val="758396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Box 67">
            <a:extLst>
              <a:ext uri="{FF2B5EF4-FFF2-40B4-BE49-F238E27FC236}">
                <a16:creationId xmlns:a16="http://schemas.microsoft.com/office/drawing/2014/main" id="{4AECBCFF-3357-4B07-A22D-F506A3F72A85}"/>
              </a:ext>
            </a:extLst>
          </p:cNvPr>
          <p:cNvSpPr txBox="1"/>
          <p:nvPr/>
        </p:nvSpPr>
        <p:spPr>
          <a:xfrm>
            <a:off x="484972" y="760713"/>
            <a:ext cx="4931810" cy="634081"/>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70000"/>
              </a:lnSpc>
            </a:pPr>
            <a:r>
              <a:rPr lang="en-US" sz="5400" b="1" spc="-188" dirty="0">
                <a:solidFill>
                  <a:srgbClr val="98A64F"/>
                </a:solidFill>
                <a:cs typeface="Poppins Light" panose="00000400000000000000" pitchFamily="2" charset="0"/>
              </a:rPr>
              <a:t>CITY CLERK </a:t>
            </a:r>
          </a:p>
        </p:txBody>
      </p:sp>
      <p:sp>
        <p:nvSpPr>
          <p:cNvPr id="5" name="Rectangle 4">
            <a:extLst>
              <a:ext uri="{FF2B5EF4-FFF2-40B4-BE49-F238E27FC236}">
                <a16:creationId xmlns:a16="http://schemas.microsoft.com/office/drawing/2014/main" id="{82F012DA-0DF4-48DD-8E7E-6A2CC0989D8C}"/>
              </a:ext>
            </a:extLst>
          </p:cNvPr>
          <p:cNvSpPr/>
          <p:nvPr/>
        </p:nvSpPr>
        <p:spPr>
          <a:xfrm>
            <a:off x="527635" y="1253210"/>
            <a:ext cx="5764487" cy="437043"/>
          </a:xfrm>
          <a:prstGeom prst="rect">
            <a:avLst/>
          </a:prstGeom>
        </p:spPr>
        <p:txBody>
          <a:bodyPr wrap="square">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defRPr/>
            </a:pPr>
            <a:r>
              <a:rPr lang="en-US" sz="2000" b="1" dirty="0">
                <a:solidFill>
                  <a:srgbClr val="0F4C8B"/>
                </a:solidFill>
              </a:rPr>
              <a:t>EVERY CITY IS REQUIRED TO APPOINT A CITY CLERK</a:t>
            </a:r>
            <a:endParaRPr lang="en-US" sz="2000" b="1" dirty="0">
              <a:solidFill>
                <a:srgbClr val="0F4C8B"/>
              </a:solidFill>
              <a:latin typeface="+mj-lt"/>
            </a:endParaRPr>
          </a:p>
        </p:txBody>
      </p:sp>
      <p:sp>
        <p:nvSpPr>
          <p:cNvPr id="6" name="Rectangle: Top Corners Rounded 105">
            <a:extLst>
              <a:ext uri="{FF2B5EF4-FFF2-40B4-BE49-F238E27FC236}">
                <a16:creationId xmlns:a16="http://schemas.microsoft.com/office/drawing/2014/main" id="{9352A476-E5B2-4CB1-8706-DADE46ED491D}"/>
              </a:ext>
            </a:extLst>
          </p:cNvPr>
          <p:cNvSpPr/>
          <p:nvPr/>
        </p:nvSpPr>
        <p:spPr>
          <a:xfrm rot="5400000">
            <a:off x="2836069" y="-402732"/>
            <a:ext cx="930140" cy="6602278"/>
          </a:xfrm>
          <a:prstGeom prst="round2SameRect">
            <a:avLst>
              <a:gd name="adj1" fmla="val 50000"/>
              <a:gd name="adj2" fmla="val 0"/>
            </a:avLst>
          </a:prstGeom>
          <a:solidFill>
            <a:srgbClr val="0F4C8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1" name="TextBox 75">
            <a:extLst>
              <a:ext uri="{FF2B5EF4-FFF2-40B4-BE49-F238E27FC236}">
                <a16:creationId xmlns:a16="http://schemas.microsoft.com/office/drawing/2014/main" id="{D6F64572-F865-4750-90F4-C12244B4F9D7}"/>
              </a:ext>
            </a:extLst>
          </p:cNvPr>
          <p:cNvSpPr txBox="1"/>
          <p:nvPr/>
        </p:nvSpPr>
        <p:spPr>
          <a:xfrm>
            <a:off x="1679269" y="2553588"/>
            <a:ext cx="4497468" cy="707886"/>
          </a:xfrm>
          <a:prstGeom prst="rect">
            <a:avLst/>
          </a:prstGeom>
          <a:noFill/>
        </p:spPr>
        <p:txBody>
          <a:bodyPr wrap="square" rtlCol="0" anchor="ctr">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US" sz="2000" b="1" dirty="0">
                <a:solidFill>
                  <a:schemeClr val="bg1"/>
                </a:solidFill>
                <a:ea typeface="Open Sans" panose="020B0606030504020204" pitchFamily="34" charset="0"/>
                <a:cs typeface="Calibri" panose="020F0502020204030204" pitchFamily="34" charset="0"/>
              </a:rPr>
              <a:t>OFTEN THE MAIN POINT OF </a:t>
            </a:r>
          </a:p>
          <a:p>
            <a:pPr lvl="0">
              <a:defRPr/>
            </a:pPr>
            <a:r>
              <a:rPr lang="en-US" sz="2000" b="1" dirty="0">
                <a:solidFill>
                  <a:schemeClr val="bg1"/>
                </a:solidFill>
                <a:ea typeface="Open Sans" panose="020B0606030504020204" pitchFamily="34" charset="0"/>
                <a:cs typeface="Calibri" panose="020F0502020204030204" pitchFamily="34" charset="0"/>
              </a:rPr>
              <a:t>CONTACT FOR A CITY</a:t>
            </a:r>
          </a:p>
        </p:txBody>
      </p:sp>
      <p:sp>
        <p:nvSpPr>
          <p:cNvPr id="8" name="Rectangle: Top Corners Rounded 135">
            <a:extLst>
              <a:ext uri="{FF2B5EF4-FFF2-40B4-BE49-F238E27FC236}">
                <a16:creationId xmlns:a16="http://schemas.microsoft.com/office/drawing/2014/main" id="{D7DB0EC0-A871-42ED-A14D-E0E068CF6B28}"/>
              </a:ext>
            </a:extLst>
          </p:cNvPr>
          <p:cNvSpPr/>
          <p:nvPr/>
        </p:nvSpPr>
        <p:spPr>
          <a:xfrm rot="5400000">
            <a:off x="2836069" y="583173"/>
            <a:ext cx="930140" cy="6602278"/>
          </a:xfrm>
          <a:prstGeom prst="round2SameRect">
            <a:avLst>
              <a:gd name="adj1" fmla="val 50000"/>
              <a:gd name="adj2" fmla="val 0"/>
            </a:avLst>
          </a:prstGeom>
          <a:solidFill>
            <a:srgbClr val="98A64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0" name="Rectangle: Top Corners Rounded 141">
            <a:extLst>
              <a:ext uri="{FF2B5EF4-FFF2-40B4-BE49-F238E27FC236}">
                <a16:creationId xmlns:a16="http://schemas.microsoft.com/office/drawing/2014/main" id="{E60A50CB-6791-412A-87AE-06F814401585}"/>
              </a:ext>
            </a:extLst>
          </p:cNvPr>
          <p:cNvSpPr/>
          <p:nvPr/>
        </p:nvSpPr>
        <p:spPr>
          <a:xfrm rot="5400000">
            <a:off x="2836069" y="1599038"/>
            <a:ext cx="930140" cy="6602278"/>
          </a:xfrm>
          <a:prstGeom prst="round2SameRect">
            <a:avLst>
              <a:gd name="adj1" fmla="val 50000"/>
              <a:gd name="adj2" fmla="val 0"/>
            </a:avLst>
          </a:prstGeom>
          <a:solidFill>
            <a:srgbClr val="F15A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68" name="Picture 6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3301" y="-36824"/>
            <a:ext cx="5278700" cy="6894824"/>
          </a:xfrm>
          <a:prstGeom prst="rect">
            <a:avLst/>
          </a:prstGeom>
        </p:spPr>
      </p:pic>
      <p:sp>
        <p:nvSpPr>
          <p:cNvPr id="69" name="TextBox 75">
            <a:extLst>
              <a:ext uri="{FF2B5EF4-FFF2-40B4-BE49-F238E27FC236}">
                <a16:creationId xmlns:a16="http://schemas.microsoft.com/office/drawing/2014/main" id="{D6F64572-F865-4750-90F4-C12244B4F9D7}"/>
              </a:ext>
            </a:extLst>
          </p:cNvPr>
          <p:cNvSpPr txBox="1"/>
          <p:nvPr/>
        </p:nvSpPr>
        <p:spPr>
          <a:xfrm>
            <a:off x="1607371" y="3527491"/>
            <a:ext cx="4746188" cy="707886"/>
          </a:xfrm>
          <a:prstGeom prst="rect">
            <a:avLst/>
          </a:prstGeom>
          <a:noFill/>
        </p:spPr>
        <p:txBody>
          <a:bodyPr wrap="square" rtlCol="0" anchor="ctr">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US" sz="2000" b="1" dirty="0">
                <a:solidFill>
                  <a:schemeClr val="bg1"/>
                </a:solidFill>
                <a:ea typeface="Open Sans" panose="020B0606030504020204" pitchFamily="34" charset="0"/>
                <a:cs typeface="Calibri" panose="020F0502020204030204" pitchFamily="34" charset="0"/>
              </a:rPr>
              <a:t>POPULATION LESS THAN 1500 OFTEN RESPONSIBLE FOR DAILY OPERATIONS</a:t>
            </a:r>
          </a:p>
        </p:txBody>
      </p:sp>
      <p:sp>
        <p:nvSpPr>
          <p:cNvPr id="70" name="TextBox 75">
            <a:extLst>
              <a:ext uri="{FF2B5EF4-FFF2-40B4-BE49-F238E27FC236}">
                <a16:creationId xmlns:a16="http://schemas.microsoft.com/office/drawing/2014/main" id="{D6F64572-F865-4750-90F4-C12244B4F9D7}"/>
              </a:ext>
            </a:extLst>
          </p:cNvPr>
          <p:cNvSpPr txBox="1"/>
          <p:nvPr/>
        </p:nvSpPr>
        <p:spPr>
          <a:xfrm>
            <a:off x="1452293" y="4679097"/>
            <a:ext cx="5056344" cy="400110"/>
          </a:xfrm>
          <a:prstGeom prst="rect">
            <a:avLst/>
          </a:prstGeom>
          <a:noFill/>
        </p:spPr>
        <p:txBody>
          <a:bodyPr wrap="square" rtlCol="0" anchor="ctr">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US" sz="2000" b="1" dirty="0">
                <a:solidFill>
                  <a:schemeClr val="bg1"/>
                </a:solidFill>
                <a:ea typeface="Open Sans" panose="020B0606030504020204" pitchFamily="34" charset="0"/>
                <a:cs typeface="Calibri" panose="020F0502020204030204" pitchFamily="34" charset="0"/>
              </a:rPr>
              <a:t>INFORMATION SOURCE FOR COUNCIL</a:t>
            </a:r>
          </a:p>
        </p:txBody>
      </p:sp>
      <p:grpSp>
        <p:nvGrpSpPr>
          <p:cNvPr id="72" name="Group 71">
            <a:extLst>
              <a:ext uri="{FF2B5EF4-FFF2-40B4-BE49-F238E27FC236}">
                <a16:creationId xmlns:a16="http://schemas.microsoft.com/office/drawing/2014/main" id="{FA3D3E4E-BE29-4E3E-BB5B-9DE10BAAC33A}"/>
              </a:ext>
            </a:extLst>
          </p:cNvPr>
          <p:cNvGrpSpPr/>
          <p:nvPr/>
        </p:nvGrpSpPr>
        <p:grpSpPr>
          <a:xfrm>
            <a:off x="644305" y="4501085"/>
            <a:ext cx="657833" cy="737160"/>
            <a:chOff x="6297613" y="5405438"/>
            <a:chExt cx="539750" cy="604838"/>
          </a:xfrm>
          <a:solidFill>
            <a:schemeClr val="bg1"/>
          </a:solidFill>
        </p:grpSpPr>
        <p:sp>
          <p:nvSpPr>
            <p:cNvPr id="73" name="Freeform 72">
              <a:extLst>
                <a:ext uri="{FF2B5EF4-FFF2-40B4-BE49-F238E27FC236}">
                  <a16:creationId xmlns:a16="http://schemas.microsoft.com/office/drawing/2014/main" id="{02852096-489F-4B68-89C3-5E755F128601}"/>
                </a:ext>
              </a:extLst>
            </p:cNvPr>
            <p:cNvSpPr>
              <a:spLocks noEditPoints="1"/>
            </p:cNvSpPr>
            <p:nvPr/>
          </p:nvSpPr>
          <p:spPr bwMode="auto">
            <a:xfrm>
              <a:off x="6297613" y="5405438"/>
              <a:ext cx="539750" cy="604838"/>
            </a:xfrm>
            <a:custGeom>
              <a:avLst/>
              <a:gdLst>
                <a:gd name="T0" fmla="*/ 46 w 192"/>
                <a:gd name="T1" fmla="*/ 216 h 216"/>
                <a:gd name="T2" fmla="*/ 53 w 192"/>
                <a:gd name="T3" fmla="*/ 212 h 216"/>
                <a:gd name="T4" fmla="*/ 88 w 192"/>
                <a:gd name="T5" fmla="*/ 184 h 216"/>
                <a:gd name="T6" fmla="*/ 0 w 192"/>
                <a:gd name="T7" fmla="*/ 92 h 216"/>
                <a:gd name="T8" fmla="*/ 96 w 192"/>
                <a:gd name="T9" fmla="*/ 0 h 216"/>
                <a:gd name="T10" fmla="*/ 192 w 192"/>
                <a:gd name="T11" fmla="*/ 92 h 216"/>
                <a:gd name="T12" fmla="*/ 54 w 192"/>
                <a:gd name="T13" fmla="*/ 216 h 216"/>
                <a:gd name="T14" fmla="*/ 46 w 192"/>
                <a:gd name="T15" fmla="*/ 216 h 216"/>
                <a:gd name="T16" fmla="*/ 96 w 192"/>
                <a:gd name="T17" fmla="*/ 4 h 216"/>
                <a:gd name="T18" fmla="*/ 4 w 192"/>
                <a:gd name="T19" fmla="*/ 92 h 216"/>
                <a:gd name="T20" fmla="*/ 92 w 192"/>
                <a:gd name="T21" fmla="*/ 180 h 216"/>
                <a:gd name="T22" fmla="*/ 95 w 192"/>
                <a:gd name="T23" fmla="*/ 180 h 216"/>
                <a:gd name="T24" fmla="*/ 94 w 192"/>
                <a:gd name="T25" fmla="*/ 183 h 216"/>
                <a:gd name="T26" fmla="*/ 62 w 192"/>
                <a:gd name="T27" fmla="*/ 211 h 216"/>
                <a:gd name="T28" fmla="*/ 188 w 192"/>
                <a:gd name="T29" fmla="*/ 92 h 216"/>
                <a:gd name="T30" fmla="*/ 96 w 192"/>
                <a:gd name="T31" fmla="*/ 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16">
                  <a:moveTo>
                    <a:pt x="46" y="216"/>
                  </a:moveTo>
                  <a:cubicBezTo>
                    <a:pt x="53" y="212"/>
                    <a:pt x="53" y="212"/>
                    <a:pt x="53" y="212"/>
                  </a:cubicBezTo>
                  <a:cubicBezTo>
                    <a:pt x="71" y="201"/>
                    <a:pt x="83" y="192"/>
                    <a:pt x="88" y="184"/>
                  </a:cubicBezTo>
                  <a:cubicBezTo>
                    <a:pt x="39" y="182"/>
                    <a:pt x="0" y="141"/>
                    <a:pt x="0" y="92"/>
                  </a:cubicBezTo>
                  <a:cubicBezTo>
                    <a:pt x="0" y="41"/>
                    <a:pt x="43" y="0"/>
                    <a:pt x="96" y="0"/>
                  </a:cubicBezTo>
                  <a:cubicBezTo>
                    <a:pt x="151" y="0"/>
                    <a:pt x="192" y="39"/>
                    <a:pt x="192" y="92"/>
                  </a:cubicBezTo>
                  <a:cubicBezTo>
                    <a:pt x="192" y="178"/>
                    <a:pt x="107" y="214"/>
                    <a:pt x="54" y="216"/>
                  </a:cubicBezTo>
                  <a:lnTo>
                    <a:pt x="46" y="216"/>
                  </a:lnTo>
                  <a:close/>
                  <a:moveTo>
                    <a:pt x="96" y="4"/>
                  </a:moveTo>
                  <a:cubicBezTo>
                    <a:pt x="45" y="4"/>
                    <a:pt x="4" y="43"/>
                    <a:pt x="4" y="92"/>
                  </a:cubicBezTo>
                  <a:cubicBezTo>
                    <a:pt x="4" y="140"/>
                    <a:pt x="43" y="180"/>
                    <a:pt x="92" y="180"/>
                  </a:cubicBezTo>
                  <a:cubicBezTo>
                    <a:pt x="95" y="180"/>
                    <a:pt x="95" y="180"/>
                    <a:pt x="95" y="180"/>
                  </a:cubicBezTo>
                  <a:cubicBezTo>
                    <a:pt x="94" y="183"/>
                    <a:pt x="94" y="183"/>
                    <a:pt x="94" y="183"/>
                  </a:cubicBezTo>
                  <a:cubicBezTo>
                    <a:pt x="89" y="191"/>
                    <a:pt x="79" y="200"/>
                    <a:pt x="62" y="211"/>
                  </a:cubicBezTo>
                  <a:cubicBezTo>
                    <a:pt x="114" y="206"/>
                    <a:pt x="188" y="171"/>
                    <a:pt x="188" y="92"/>
                  </a:cubicBezTo>
                  <a:cubicBezTo>
                    <a:pt x="188" y="42"/>
                    <a:pt x="148" y="4"/>
                    <a:pt x="9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74" name="Freeform 73">
              <a:extLst>
                <a:ext uri="{FF2B5EF4-FFF2-40B4-BE49-F238E27FC236}">
                  <a16:creationId xmlns:a16="http://schemas.microsoft.com/office/drawing/2014/main" id="{6FFD0087-D96A-40D5-B2DA-AC010B03F728}"/>
                </a:ext>
              </a:extLst>
            </p:cNvPr>
            <p:cNvSpPr>
              <a:spLocks noEditPoints="1"/>
            </p:cNvSpPr>
            <p:nvPr/>
          </p:nvSpPr>
          <p:spPr bwMode="auto">
            <a:xfrm>
              <a:off x="6523038" y="5607050"/>
              <a:ext cx="88900" cy="223838"/>
            </a:xfrm>
            <a:custGeom>
              <a:avLst/>
              <a:gdLst>
                <a:gd name="T0" fmla="*/ 56 w 56"/>
                <a:gd name="T1" fmla="*/ 141 h 141"/>
                <a:gd name="T2" fmla="*/ 0 w 56"/>
                <a:gd name="T3" fmla="*/ 141 h 141"/>
                <a:gd name="T4" fmla="*/ 0 w 56"/>
                <a:gd name="T5" fmla="*/ 0 h 141"/>
                <a:gd name="T6" fmla="*/ 56 w 56"/>
                <a:gd name="T7" fmla="*/ 0 h 141"/>
                <a:gd name="T8" fmla="*/ 56 w 56"/>
                <a:gd name="T9" fmla="*/ 141 h 141"/>
                <a:gd name="T10" fmla="*/ 7 w 56"/>
                <a:gd name="T11" fmla="*/ 134 h 141"/>
                <a:gd name="T12" fmla="*/ 49 w 56"/>
                <a:gd name="T13" fmla="*/ 134 h 141"/>
                <a:gd name="T14" fmla="*/ 49 w 56"/>
                <a:gd name="T15" fmla="*/ 7 h 141"/>
                <a:gd name="T16" fmla="*/ 7 w 56"/>
                <a:gd name="T17" fmla="*/ 7 h 141"/>
                <a:gd name="T18" fmla="*/ 7 w 56"/>
                <a:gd name="T19" fmla="*/ 13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141">
                  <a:moveTo>
                    <a:pt x="56" y="141"/>
                  </a:moveTo>
                  <a:lnTo>
                    <a:pt x="0" y="141"/>
                  </a:lnTo>
                  <a:lnTo>
                    <a:pt x="0" y="0"/>
                  </a:lnTo>
                  <a:lnTo>
                    <a:pt x="56" y="0"/>
                  </a:lnTo>
                  <a:lnTo>
                    <a:pt x="56" y="141"/>
                  </a:lnTo>
                  <a:close/>
                  <a:moveTo>
                    <a:pt x="7" y="134"/>
                  </a:moveTo>
                  <a:lnTo>
                    <a:pt x="49" y="134"/>
                  </a:lnTo>
                  <a:lnTo>
                    <a:pt x="49" y="7"/>
                  </a:lnTo>
                  <a:lnTo>
                    <a:pt x="7" y="7"/>
                  </a:lnTo>
                  <a:lnTo>
                    <a:pt x="7"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75" name="Rectangle 74">
              <a:extLst>
                <a:ext uri="{FF2B5EF4-FFF2-40B4-BE49-F238E27FC236}">
                  <a16:creationId xmlns:a16="http://schemas.microsoft.com/office/drawing/2014/main" id="{71E51B2A-D814-4C65-9A2E-D07FDB1319E6}"/>
                </a:ext>
              </a:extLst>
            </p:cNvPr>
            <p:cNvSpPr>
              <a:spLocks noChangeArrowheads="1"/>
            </p:cNvSpPr>
            <p:nvPr/>
          </p:nvSpPr>
          <p:spPr bwMode="auto">
            <a:xfrm>
              <a:off x="6578601" y="5819775"/>
              <a:ext cx="57150" cy="11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76" name="Rectangle 75">
              <a:extLst>
                <a:ext uri="{FF2B5EF4-FFF2-40B4-BE49-F238E27FC236}">
                  <a16:creationId xmlns:a16="http://schemas.microsoft.com/office/drawing/2014/main" id="{E01B011B-F3E3-44AB-AB76-16DCD391E3EF}"/>
                </a:ext>
              </a:extLst>
            </p:cNvPr>
            <p:cNvSpPr>
              <a:spLocks noChangeArrowheads="1"/>
            </p:cNvSpPr>
            <p:nvPr/>
          </p:nvSpPr>
          <p:spPr bwMode="auto">
            <a:xfrm>
              <a:off x="6500813" y="5607050"/>
              <a:ext cx="55563" cy="11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77" name="Freeform 76">
              <a:extLst>
                <a:ext uri="{FF2B5EF4-FFF2-40B4-BE49-F238E27FC236}">
                  <a16:creationId xmlns:a16="http://schemas.microsoft.com/office/drawing/2014/main" id="{1D3C9DF9-75C0-4533-9EDF-DD33BDA45A3A}"/>
                </a:ext>
              </a:extLst>
            </p:cNvPr>
            <p:cNvSpPr>
              <a:spLocks noEditPoints="1"/>
            </p:cNvSpPr>
            <p:nvPr/>
          </p:nvSpPr>
          <p:spPr bwMode="auto">
            <a:xfrm>
              <a:off x="6511926" y="5472113"/>
              <a:ext cx="112713" cy="112713"/>
            </a:xfrm>
            <a:custGeom>
              <a:avLst/>
              <a:gdLst>
                <a:gd name="T0" fmla="*/ 20 w 40"/>
                <a:gd name="T1" fmla="*/ 40 h 40"/>
                <a:gd name="T2" fmla="*/ 0 w 40"/>
                <a:gd name="T3" fmla="*/ 20 h 40"/>
                <a:gd name="T4" fmla="*/ 20 w 40"/>
                <a:gd name="T5" fmla="*/ 0 h 40"/>
                <a:gd name="T6" fmla="*/ 40 w 40"/>
                <a:gd name="T7" fmla="*/ 20 h 40"/>
                <a:gd name="T8" fmla="*/ 20 w 40"/>
                <a:gd name="T9" fmla="*/ 40 h 40"/>
                <a:gd name="T10" fmla="*/ 20 w 40"/>
                <a:gd name="T11" fmla="*/ 4 h 40"/>
                <a:gd name="T12" fmla="*/ 4 w 40"/>
                <a:gd name="T13" fmla="*/ 20 h 40"/>
                <a:gd name="T14" fmla="*/ 20 w 40"/>
                <a:gd name="T15" fmla="*/ 36 h 40"/>
                <a:gd name="T16" fmla="*/ 36 w 40"/>
                <a:gd name="T17" fmla="*/ 20 h 40"/>
                <a:gd name="T18" fmla="*/ 20 w 40"/>
                <a:gd name="T19"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78" name="Group 77">
            <a:extLst>
              <a:ext uri="{FF2B5EF4-FFF2-40B4-BE49-F238E27FC236}">
                <a16:creationId xmlns:a16="http://schemas.microsoft.com/office/drawing/2014/main" id="{B4B2248B-0649-41FC-AA55-FBA7AF68B47B}"/>
              </a:ext>
            </a:extLst>
          </p:cNvPr>
          <p:cNvGrpSpPr/>
          <p:nvPr/>
        </p:nvGrpSpPr>
        <p:grpSpPr>
          <a:xfrm>
            <a:off x="653093" y="2523134"/>
            <a:ext cx="748398" cy="736643"/>
            <a:chOff x="5310188" y="2620963"/>
            <a:chExt cx="606425" cy="596900"/>
          </a:xfrm>
          <a:solidFill>
            <a:schemeClr val="bg1"/>
          </a:solidFill>
        </p:grpSpPr>
        <p:sp>
          <p:nvSpPr>
            <p:cNvPr id="79" name="Freeform 78">
              <a:extLst>
                <a:ext uri="{FF2B5EF4-FFF2-40B4-BE49-F238E27FC236}">
                  <a16:creationId xmlns:a16="http://schemas.microsoft.com/office/drawing/2014/main" id="{A2A9B595-4A1A-4144-B2BA-E3BD261FA1EA}"/>
                </a:ext>
              </a:extLst>
            </p:cNvPr>
            <p:cNvSpPr>
              <a:spLocks noEditPoints="1"/>
            </p:cNvSpPr>
            <p:nvPr/>
          </p:nvSpPr>
          <p:spPr bwMode="auto">
            <a:xfrm>
              <a:off x="5397500" y="2620963"/>
              <a:ext cx="373063" cy="374650"/>
            </a:xfrm>
            <a:custGeom>
              <a:avLst/>
              <a:gdLst>
                <a:gd name="T0" fmla="*/ 60 w 133"/>
                <a:gd name="T1" fmla="*/ 46 h 134"/>
                <a:gd name="T2" fmla="*/ 9 w 133"/>
                <a:gd name="T3" fmla="*/ 69 h 134"/>
                <a:gd name="T4" fmla="*/ 1 w 133"/>
                <a:gd name="T5" fmla="*/ 79 h 134"/>
                <a:gd name="T6" fmla="*/ 11 w 133"/>
                <a:gd name="T7" fmla="*/ 93 h 134"/>
                <a:gd name="T8" fmla="*/ 14 w 133"/>
                <a:gd name="T9" fmla="*/ 93 h 134"/>
                <a:gd name="T10" fmla="*/ 31 w 133"/>
                <a:gd name="T11" fmla="*/ 101 h 134"/>
                <a:gd name="T12" fmla="*/ 51 w 133"/>
                <a:gd name="T13" fmla="*/ 128 h 134"/>
                <a:gd name="T14" fmla="*/ 62 w 133"/>
                <a:gd name="T15" fmla="*/ 134 h 134"/>
                <a:gd name="T16" fmla="*/ 69 w 133"/>
                <a:gd name="T17" fmla="*/ 120 h 134"/>
                <a:gd name="T18" fmla="*/ 70 w 133"/>
                <a:gd name="T19" fmla="*/ 93 h 134"/>
                <a:gd name="T20" fmla="*/ 117 w 133"/>
                <a:gd name="T21" fmla="*/ 105 h 134"/>
                <a:gd name="T22" fmla="*/ 125 w 133"/>
                <a:gd name="T23" fmla="*/ 118 h 134"/>
                <a:gd name="T24" fmla="*/ 130 w 133"/>
                <a:gd name="T25" fmla="*/ 113 h 134"/>
                <a:gd name="T26" fmla="*/ 123 w 133"/>
                <a:gd name="T27" fmla="*/ 73 h 134"/>
                <a:gd name="T28" fmla="*/ 116 w 133"/>
                <a:gd name="T29" fmla="*/ 43 h 134"/>
                <a:gd name="T30" fmla="*/ 102 w 133"/>
                <a:gd name="T31" fmla="*/ 0 h 134"/>
                <a:gd name="T32" fmla="*/ 97 w 133"/>
                <a:gd name="T33" fmla="*/ 5 h 134"/>
                <a:gd name="T34" fmla="*/ 98 w 133"/>
                <a:gd name="T35" fmla="*/ 16 h 134"/>
                <a:gd name="T36" fmla="*/ 11 w 133"/>
                <a:gd name="T37" fmla="*/ 89 h 134"/>
                <a:gd name="T38" fmla="*/ 5 w 133"/>
                <a:gd name="T39" fmla="*/ 78 h 134"/>
                <a:gd name="T40" fmla="*/ 9 w 133"/>
                <a:gd name="T41" fmla="*/ 73 h 134"/>
                <a:gd name="T42" fmla="*/ 11 w 133"/>
                <a:gd name="T43" fmla="*/ 85 h 134"/>
                <a:gd name="T44" fmla="*/ 66 w 133"/>
                <a:gd name="T45" fmla="*/ 121 h 134"/>
                <a:gd name="T46" fmla="*/ 62 w 133"/>
                <a:gd name="T47" fmla="*/ 129 h 134"/>
                <a:gd name="T48" fmla="*/ 60 w 133"/>
                <a:gd name="T49" fmla="*/ 130 h 134"/>
                <a:gd name="T50" fmla="*/ 43 w 133"/>
                <a:gd name="T51" fmla="*/ 99 h 134"/>
                <a:gd name="T52" fmla="*/ 66 w 133"/>
                <a:gd name="T53" fmla="*/ 121 h 134"/>
                <a:gd name="T54" fmla="*/ 69 w 133"/>
                <a:gd name="T55" fmla="*/ 89 h 134"/>
                <a:gd name="T56" fmla="*/ 28 w 133"/>
                <a:gd name="T57" fmla="*/ 98 h 134"/>
                <a:gd name="T58" fmla="*/ 13 w 133"/>
                <a:gd name="T59" fmla="*/ 76 h 134"/>
                <a:gd name="T60" fmla="*/ 22 w 133"/>
                <a:gd name="T61" fmla="*/ 58 h 134"/>
                <a:gd name="T62" fmla="*/ 99 w 133"/>
                <a:gd name="T63" fmla="*/ 21 h 134"/>
                <a:gd name="T64" fmla="*/ 76 w 133"/>
                <a:gd name="T65" fmla="*/ 88 h 134"/>
                <a:gd name="T66" fmla="*/ 126 w 133"/>
                <a:gd name="T67" fmla="*/ 65 h 134"/>
                <a:gd name="T68" fmla="*/ 117 w 133"/>
                <a:gd name="T69" fmla="*/ 47 h 134"/>
                <a:gd name="T70" fmla="*/ 102 w 133"/>
                <a:gd name="T71" fmla="*/ 4 h 134"/>
                <a:gd name="T72" fmla="*/ 105 w 133"/>
                <a:gd name="T73" fmla="*/ 8 h 134"/>
                <a:gd name="T74" fmla="*/ 125 w 133"/>
                <a:gd name="T75" fmla="*/ 114 h 134"/>
                <a:gd name="T76" fmla="*/ 123 w 133"/>
                <a:gd name="T77" fmla="*/ 110 h 134"/>
                <a:gd name="T78" fmla="*/ 102 w 133"/>
                <a:gd name="T79" fmla="*/ 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3" h="134">
                  <a:moveTo>
                    <a:pt x="98" y="16"/>
                  </a:moveTo>
                  <a:cubicBezTo>
                    <a:pt x="90" y="26"/>
                    <a:pt x="73" y="43"/>
                    <a:pt x="60" y="46"/>
                  </a:cubicBezTo>
                  <a:cubicBezTo>
                    <a:pt x="41" y="50"/>
                    <a:pt x="21" y="54"/>
                    <a:pt x="21" y="54"/>
                  </a:cubicBezTo>
                  <a:cubicBezTo>
                    <a:pt x="14" y="56"/>
                    <a:pt x="10" y="62"/>
                    <a:pt x="9" y="69"/>
                  </a:cubicBezTo>
                  <a:cubicBezTo>
                    <a:pt x="8" y="69"/>
                    <a:pt x="8" y="69"/>
                    <a:pt x="8" y="69"/>
                  </a:cubicBezTo>
                  <a:cubicBezTo>
                    <a:pt x="3" y="70"/>
                    <a:pt x="0" y="75"/>
                    <a:pt x="1" y="79"/>
                  </a:cubicBezTo>
                  <a:cubicBezTo>
                    <a:pt x="3" y="87"/>
                    <a:pt x="3" y="87"/>
                    <a:pt x="3" y="87"/>
                  </a:cubicBezTo>
                  <a:cubicBezTo>
                    <a:pt x="4" y="91"/>
                    <a:pt x="7" y="93"/>
                    <a:pt x="11" y="93"/>
                  </a:cubicBezTo>
                  <a:cubicBezTo>
                    <a:pt x="11" y="93"/>
                    <a:pt x="12" y="93"/>
                    <a:pt x="13" y="93"/>
                  </a:cubicBezTo>
                  <a:cubicBezTo>
                    <a:pt x="14" y="93"/>
                    <a:pt x="14" y="93"/>
                    <a:pt x="14" y="93"/>
                  </a:cubicBezTo>
                  <a:cubicBezTo>
                    <a:pt x="17" y="98"/>
                    <a:pt x="23" y="102"/>
                    <a:pt x="28" y="102"/>
                  </a:cubicBezTo>
                  <a:cubicBezTo>
                    <a:pt x="29" y="102"/>
                    <a:pt x="30" y="102"/>
                    <a:pt x="31" y="101"/>
                  </a:cubicBezTo>
                  <a:cubicBezTo>
                    <a:pt x="31" y="101"/>
                    <a:pt x="34" y="101"/>
                    <a:pt x="39" y="100"/>
                  </a:cubicBezTo>
                  <a:cubicBezTo>
                    <a:pt x="51" y="128"/>
                    <a:pt x="51" y="128"/>
                    <a:pt x="51" y="128"/>
                  </a:cubicBezTo>
                  <a:cubicBezTo>
                    <a:pt x="52" y="131"/>
                    <a:pt x="56" y="134"/>
                    <a:pt x="60" y="134"/>
                  </a:cubicBezTo>
                  <a:cubicBezTo>
                    <a:pt x="61" y="134"/>
                    <a:pt x="61" y="134"/>
                    <a:pt x="62" y="134"/>
                  </a:cubicBezTo>
                  <a:cubicBezTo>
                    <a:pt x="63" y="133"/>
                    <a:pt x="63" y="133"/>
                    <a:pt x="64" y="133"/>
                  </a:cubicBezTo>
                  <a:cubicBezTo>
                    <a:pt x="69" y="131"/>
                    <a:pt x="71" y="125"/>
                    <a:pt x="69" y="120"/>
                  </a:cubicBezTo>
                  <a:cubicBezTo>
                    <a:pt x="59" y="95"/>
                    <a:pt x="59" y="95"/>
                    <a:pt x="59" y="95"/>
                  </a:cubicBezTo>
                  <a:cubicBezTo>
                    <a:pt x="62" y="95"/>
                    <a:pt x="66" y="94"/>
                    <a:pt x="70" y="93"/>
                  </a:cubicBezTo>
                  <a:cubicBezTo>
                    <a:pt x="72" y="93"/>
                    <a:pt x="74" y="92"/>
                    <a:pt x="76" y="92"/>
                  </a:cubicBezTo>
                  <a:cubicBezTo>
                    <a:pt x="89" y="92"/>
                    <a:pt x="107" y="100"/>
                    <a:pt x="117" y="105"/>
                  </a:cubicBezTo>
                  <a:cubicBezTo>
                    <a:pt x="119" y="111"/>
                    <a:pt x="119" y="111"/>
                    <a:pt x="119" y="111"/>
                  </a:cubicBezTo>
                  <a:cubicBezTo>
                    <a:pt x="120" y="115"/>
                    <a:pt x="122" y="118"/>
                    <a:pt x="125" y="118"/>
                  </a:cubicBezTo>
                  <a:cubicBezTo>
                    <a:pt x="126" y="118"/>
                    <a:pt x="126" y="118"/>
                    <a:pt x="126" y="118"/>
                  </a:cubicBezTo>
                  <a:cubicBezTo>
                    <a:pt x="128" y="117"/>
                    <a:pt x="130" y="116"/>
                    <a:pt x="130" y="113"/>
                  </a:cubicBezTo>
                  <a:cubicBezTo>
                    <a:pt x="131" y="112"/>
                    <a:pt x="131" y="110"/>
                    <a:pt x="130" y="109"/>
                  </a:cubicBezTo>
                  <a:cubicBezTo>
                    <a:pt x="123" y="73"/>
                    <a:pt x="123" y="73"/>
                    <a:pt x="123" y="73"/>
                  </a:cubicBezTo>
                  <a:cubicBezTo>
                    <a:pt x="129" y="70"/>
                    <a:pt x="133" y="63"/>
                    <a:pt x="131" y="55"/>
                  </a:cubicBezTo>
                  <a:cubicBezTo>
                    <a:pt x="130" y="48"/>
                    <a:pt x="124" y="43"/>
                    <a:pt x="116" y="43"/>
                  </a:cubicBezTo>
                  <a:cubicBezTo>
                    <a:pt x="109" y="7"/>
                    <a:pt x="109" y="7"/>
                    <a:pt x="109" y="7"/>
                  </a:cubicBezTo>
                  <a:cubicBezTo>
                    <a:pt x="108" y="3"/>
                    <a:pt x="105" y="0"/>
                    <a:pt x="102" y="0"/>
                  </a:cubicBezTo>
                  <a:cubicBezTo>
                    <a:pt x="102" y="0"/>
                    <a:pt x="102" y="0"/>
                    <a:pt x="101" y="0"/>
                  </a:cubicBezTo>
                  <a:cubicBezTo>
                    <a:pt x="99" y="1"/>
                    <a:pt x="98" y="3"/>
                    <a:pt x="97" y="5"/>
                  </a:cubicBezTo>
                  <a:cubicBezTo>
                    <a:pt x="97" y="6"/>
                    <a:pt x="97" y="8"/>
                    <a:pt x="97" y="10"/>
                  </a:cubicBezTo>
                  <a:lnTo>
                    <a:pt x="98" y="16"/>
                  </a:lnTo>
                  <a:close/>
                  <a:moveTo>
                    <a:pt x="12" y="89"/>
                  </a:moveTo>
                  <a:cubicBezTo>
                    <a:pt x="11" y="89"/>
                    <a:pt x="11" y="89"/>
                    <a:pt x="11" y="89"/>
                  </a:cubicBezTo>
                  <a:cubicBezTo>
                    <a:pt x="9" y="89"/>
                    <a:pt x="7" y="88"/>
                    <a:pt x="7" y="86"/>
                  </a:cubicBezTo>
                  <a:cubicBezTo>
                    <a:pt x="5" y="78"/>
                    <a:pt x="5" y="78"/>
                    <a:pt x="5" y="78"/>
                  </a:cubicBezTo>
                  <a:cubicBezTo>
                    <a:pt x="5" y="76"/>
                    <a:pt x="6" y="74"/>
                    <a:pt x="8" y="73"/>
                  </a:cubicBezTo>
                  <a:cubicBezTo>
                    <a:pt x="9" y="73"/>
                    <a:pt x="9" y="73"/>
                    <a:pt x="9" y="73"/>
                  </a:cubicBezTo>
                  <a:cubicBezTo>
                    <a:pt x="9" y="75"/>
                    <a:pt x="9" y="76"/>
                    <a:pt x="9" y="77"/>
                  </a:cubicBezTo>
                  <a:cubicBezTo>
                    <a:pt x="11" y="85"/>
                    <a:pt x="11" y="85"/>
                    <a:pt x="11" y="85"/>
                  </a:cubicBezTo>
                  <a:cubicBezTo>
                    <a:pt x="11" y="86"/>
                    <a:pt x="12" y="88"/>
                    <a:pt x="12" y="89"/>
                  </a:cubicBezTo>
                  <a:close/>
                  <a:moveTo>
                    <a:pt x="66" y="121"/>
                  </a:moveTo>
                  <a:cubicBezTo>
                    <a:pt x="66" y="123"/>
                    <a:pt x="66" y="124"/>
                    <a:pt x="66" y="126"/>
                  </a:cubicBezTo>
                  <a:cubicBezTo>
                    <a:pt x="65" y="127"/>
                    <a:pt x="64" y="129"/>
                    <a:pt x="62" y="129"/>
                  </a:cubicBezTo>
                  <a:cubicBezTo>
                    <a:pt x="62" y="129"/>
                    <a:pt x="62" y="130"/>
                    <a:pt x="61" y="130"/>
                  </a:cubicBezTo>
                  <a:cubicBezTo>
                    <a:pt x="61" y="130"/>
                    <a:pt x="60" y="130"/>
                    <a:pt x="60" y="130"/>
                  </a:cubicBezTo>
                  <a:cubicBezTo>
                    <a:pt x="58" y="130"/>
                    <a:pt x="55" y="128"/>
                    <a:pt x="55" y="126"/>
                  </a:cubicBezTo>
                  <a:cubicBezTo>
                    <a:pt x="43" y="99"/>
                    <a:pt x="43" y="99"/>
                    <a:pt x="43" y="99"/>
                  </a:cubicBezTo>
                  <a:cubicBezTo>
                    <a:pt x="46" y="98"/>
                    <a:pt x="50" y="97"/>
                    <a:pt x="55" y="96"/>
                  </a:cubicBezTo>
                  <a:lnTo>
                    <a:pt x="66" y="121"/>
                  </a:lnTo>
                  <a:close/>
                  <a:moveTo>
                    <a:pt x="76" y="88"/>
                  </a:moveTo>
                  <a:cubicBezTo>
                    <a:pt x="73" y="88"/>
                    <a:pt x="71" y="89"/>
                    <a:pt x="69" y="89"/>
                  </a:cubicBezTo>
                  <a:cubicBezTo>
                    <a:pt x="30" y="97"/>
                    <a:pt x="30" y="97"/>
                    <a:pt x="30" y="97"/>
                  </a:cubicBezTo>
                  <a:cubicBezTo>
                    <a:pt x="29" y="98"/>
                    <a:pt x="29" y="98"/>
                    <a:pt x="28" y="98"/>
                  </a:cubicBezTo>
                  <a:cubicBezTo>
                    <a:pt x="22" y="98"/>
                    <a:pt x="16" y="92"/>
                    <a:pt x="15" y="84"/>
                  </a:cubicBezTo>
                  <a:cubicBezTo>
                    <a:pt x="13" y="76"/>
                    <a:pt x="13" y="76"/>
                    <a:pt x="13" y="76"/>
                  </a:cubicBezTo>
                  <a:cubicBezTo>
                    <a:pt x="12" y="72"/>
                    <a:pt x="13" y="68"/>
                    <a:pt x="14" y="64"/>
                  </a:cubicBezTo>
                  <a:cubicBezTo>
                    <a:pt x="16" y="61"/>
                    <a:pt x="19" y="59"/>
                    <a:pt x="22" y="58"/>
                  </a:cubicBezTo>
                  <a:cubicBezTo>
                    <a:pt x="61" y="50"/>
                    <a:pt x="61" y="50"/>
                    <a:pt x="61" y="50"/>
                  </a:cubicBezTo>
                  <a:cubicBezTo>
                    <a:pt x="74" y="47"/>
                    <a:pt x="90" y="31"/>
                    <a:pt x="99" y="21"/>
                  </a:cubicBezTo>
                  <a:cubicBezTo>
                    <a:pt x="116" y="100"/>
                    <a:pt x="116" y="100"/>
                    <a:pt x="116" y="100"/>
                  </a:cubicBezTo>
                  <a:cubicBezTo>
                    <a:pt x="105" y="95"/>
                    <a:pt x="89" y="88"/>
                    <a:pt x="76" y="88"/>
                  </a:cubicBezTo>
                  <a:close/>
                  <a:moveTo>
                    <a:pt x="127" y="56"/>
                  </a:moveTo>
                  <a:cubicBezTo>
                    <a:pt x="128" y="59"/>
                    <a:pt x="128" y="63"/>
                    <a:pt x="126" y="65"/>
                  </a:cubicBezTo>
                  <a:cubicBezTo>
                    <a:pt x="125" y="67"/>
                    <a:pt x="123" y="68"/>
                    <a:pt x="122" y="69"/>
                  </a:cubicBezTo>
                  <a:cubicBezTo>
                    <a:pt x="117" y="47"/>
                    <a:pt x="117" y="47"/>
                    <a:pt x="117" y="47"/>
                  </a:cubicBezTo>
                  <a:cubicBezTo>
                    <a:pt x="122" y="48"/>
                    <a:pt x="126" y="51"/>
                    <a:pt x="127" y="56"/>
                  </a:cubicBezTo>
                  <a:close/>
                  <a:moveTo>
                    <a:pt x="102" y="4"/>
                  </a:moveTo>
                  <a:cubicBezTo>
                    <a:pt x="102" y="4"/>
                    <a:pt x="102" y="4"/>
                    <a:pt x="102" y="4"/>
                  </a:cubicBezTo>
                  <a:cubicBezTo>
                    <a:pt x="103" y="4"/>
                    <a:pt x="104" y="6"/>
                    <a:pt x="105" y="8"/>
                  </a:cubicBezTo>
                  <a:cubicBezTo>
                    <a:pt x="127" y="110"/>
                    <a:pt x="127" y="110"/>
                    <a:pt x="127" y="110"/>
                  </a:cubicBezTo>
                  <a:cubicBezTo>
                    <a:pt x="127" y="112"/>
                    <a:pt x="126" y="114"/>
                    <a:pt x="125" y="114"/>
                  </a:cubicBezTo>
                  <a:cubicBezTo>
                    <a:pt x="125" y="114"/>
                    <a:pt x="125" y="114"/>
                    <a:pt x="125" y="114"/>
                  </a:cubicBezTo>
                  <a:cubicBezTo>
                    <a:pt x="124" y="114"/>
                    <a:pt x="123" y="112"/>
                    <a:pt x="123" y="110"/>
                  </a:cubicBezTo>
                  <a:cubicBezTo>
                    <a:pt x="101" y="9"/>
                    <a:pt x="101" y="9"/>
                    <a:pt x="101" y="9"/>
                  </a:cubicBezTo>
                  <a:cubicBezTo>
                    <a:pt x="101" y="7"/>
                    <a:pt x="101" y="5"/>
                    <a:pt x="102" y="4"/>
                  </a:cubicBezTo>
                  <a:close/>
                </a:path>
              </a:pathLst>
            </a:custGeom>
            <a:grpFill/>
            <a:ln>
              <a:noFill/>
            </a:ln>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80" name="Freeform 79">
              <a:extLst>
                <a:ext uri="{FF2B5EF4-FFF2-40B4-BE49-F238E27FC236}">
                  <a16:creationId xmlns:a16="http://schemas.microsoft.com/office/drawing/2014/main" id="{BEAAA62A-2C03-4F91-8BAA-129405093953}"/>
                </a:ext>
              </a:extLst>
            </p:cNvPr>
            <p:cNvSpPr>
              <a:spLocks/>
            </p:cNvSpPr>
            <p:nvPr/>
          </p:nvSpPr>
          <p:spPr bwMode="auto">
            <a:xfrm>
              <a:off x="5749925" y="2646363"/>
              <a:ext cx="60325" cy="80963"/>
            </a:xfrm>
            <a:custGeom>
              <a:avLst/>
              <a:gdLst>
                <a:gd name="T0" fmla="*/ 38 w 38"/>
                <a:gd name="T1" fmla="*/ 3 h 51"/>
                <a:gd name="T2" fmla="*/ 32 w 38"/>
                <a:gd name="T3" fmla="*/ 0 h 51"/>
                <a:gd name="T4" fmla="*/ 0 w 38"/>
                <a:gd name="T5" fmla="*/ 47 h 51"/>
                <a:gd name="T6" fmla="*/ 8 w 38"/>
                <a:gd name="T7" fmla="*/ 51 h 51"/>
                <a:gd name="T8" fmla="*/ 38 w 38"/>
                <a:gd name="T9" fmla="*/ 3 h 51"/>
              </a:gdLst>
              <a:ahLst/>
              <a:cxnLst>
                <a:cxn ang="0">
                  <a:pos x="T0" y="T1"/>
                </a:cxn>
                <a:cxn ang="0">
                  <a:pos x="T2" y="T3"/>
                </a:cxn>
                <a:cxn ang="0">
                  <a:pos x="T4" y="T5"/>
                </a:cxn>
                <a:cxn ang="0">
                  <a:pos x="T6" y="T7"/>
                </a:cxn>
                <a:cxn ang="0">
                  <a:pos x="T8" y="T9"/>
                </a:cxn>
              </a:cxnLst>
              <a:rect l="0" t="0" r="r" b="b"/>
              <a:pathLst>
                <a:path w="38" h="51">
                  <a:moveTo>
                    <a:pt x="38" y="3"/>
                  </a:moveTo>
                  <a:lnTo>
                    <a:pt x="32" y="0"/>
                  </a:lnTo>
                  <a:lnTo>
                    <a:pt x="0" y="47"/>
                  </a:lnTo>
                  <a:lnTo>
                    <a:pt x="8" y="51"/>
                  </a:lnTo>
                  <a:lnTo>
                    <a:pt x="38" y="3"/>
                  </a:lnTo>
                  <a:close/>
                </a:path>
              </a:pathLst>
            </a:custGeom>
            <a:grpFill/>
            <a:ln>
              <a:noFill/>
            </a:ln>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81" name="Freeform 80">
              <a:extLst>
                <a:ext uri="{FF2B5EF4-FFF2-40B4-BE49-F238E27FC236}">
                  <a16:creationId xmlns:a16="http://schemas.microsoft.com/office/drawing/2014/main" id="{6ABC0D61-A332-4171-83B4-2BC6DB924D83}"/>
                </a:ext>
              </a:extLst>
            </p:cNvPr>
            <p:cNvSpPr>
              <a:spLocks/>
            </p:cNvSpPr>
            <p:nvPr/>
          </p:nvSpPr>
          <p:spPr bwMode="auto">
            <a:xfrm>
              <a:off x="5778500" y="2706688"/>
              <a:ext cx="87313" cy="50800"/>
            </a:xfrm>
            <a:custGeom>
              <a:avLst/>
              <a:gdLst>
                <a:gd name="T0" fmla="*/ 4 w 55"/>
                <a:gd name="T1" fmla="*/ 32 h 32"/>
                <a:gd name="T2" fmla="*/ 55 w 55"/>
                <a:gd name="T3" fmla="*/ 6 h 32"/>
                <a:gd name="T4" fmla="*/ 51 w 55"/>
                <a:gd name="T5" fmla="*/ 0 h 32"/>
                <a:gd name="T6" fmla="*/ 0 w 55"/>
                <a:gd name="T7" fmla="*/ 25 h 32"/>
                <a:gd name="T8" fmla="*/ 4 w 55"/>
                <a:gd name="T9" fmla="*/ 32 h 32"/>
              </a:gdLst>
              <a:ahLst/>
              <a:cxnLst>
                <a:cxn ang="0">
                  <a:pos x="T0" y="T1"/>
                </a:cxn>
                <a:cxn ang="0">
                  <a:pos x="T2" y="T3"/>
                </a:cxn>
                <a:cxn ang="0">
                  <a:pos x="T4" y="T5"/>
                </a:cxn>
                <a:cxn ang="0">
                  <a:pos x="T6" y="T7"/>
                </a:cxn>
                <a:cxn ang="0">
                  <a:pos x="T8" y="T9"/>
                </a:cxn>
              </a:cxnLst>
              <a:rect l="0" t="0" r="r" b="b"/>
              <a:pathLst>
                <a:path w="55" h="32">
                  <a:moveTo>
                    <a:pt x="4" y="32"/>
                  </a:moveTo>
                  <a:lnTo>
                    <a:pt x="55" y="6"/>
                  </a:lnTo>
                  <a:lnTo>
                    <a:pt x="51" y="0"/>
                  </a:lnTo>
                  <a:lnTo>
                    <a:pt x="0" y="25"/>
                  </a:lnTo>
                  <a:lnTo>
                    <a:pt x="4" y="32"/>
                  </a:lnTo>
                  <a:close/>
                </a:path>
              </a:pathLst>
            </a:custGeom>
            <a:grpFill/>
            <a:ln>
              <a:noFill/>
            </a:ln>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82" name="Freeform 81">
              <a:extLst>
                <a:ext uri="{FF2B5EF4-FFF2-40B4-BE49-F238E27FC236}">
                  <a16:creationId xmlns:a16="http://schemas.microsoft.com/office/drawing/2014/main" id="{5BAF7510-F21D-4F3A-BA38-C0A3F593FD11}"/>
                </a:ext>
              </a:extLst>
            </p:cNvPr>
            <p:cNvSpPr>
              <a:spLocks/>
            </p:cNvSpPr>
            <p:nvPr/>
          </p:nvSpPr>
          <p:spPr bwMode="auto">
            <a:xfrm>
              <a:off x="5789613" y="2786063"/>
              <a:ext cx="90488" cy="14288"/>
            </a:xfrm>
            <a:custGeom>
              <a:avLst/>
              <a:gdLst>
                <a:gd name="T0" fmla="*/ 0 w 57"/>
                <a:gd name="T1" fmla="*/ 7 h 9"/>
                <a:gd name="T2" fmla="*/ 57 w 57"/>
                <a:gd name="T3" fmla="*/ 9 h 9"/>
                <a:gd name="T4" fmla="*/ 57 w 57"/>
                <a:gd name="T5" fmla="*/ 2 h 9"/>
                <a:gd name="T6" fmla="*/ 0 w 57"/>
                <a:gd name="T7" fmla="*/ 0 h 9"/>
                <a:gd name="T8" fmla="*/ 0 w 57"/>
                <a:gd name="T9" fmla="*/ 7 h 9"/>
              </a:gdLst>
              <a:ahLst/>
              <a:cxnLst>
                <a:cxn ang="0">
                  <a:pos x="T0" y="T1"/>
                </a:cxn>
                <a:cxn ang="0">
                  <a:pos x="T2" y="T3"/>
                </a:cxn>
                <a:cxn ang="0">
                  <a:pos x="T4" y="T5"/>
                </a:cxn>
                <a:cxn ang="0">
                  <a:pos x="T6" y="T7"/>
                </a:cxn>
                <a:cxn ang="0">
                  <a:pos x="T8" y="T9"/>
                </a:cxn>
              </a:cxnLst>
              <a:rect l="0" t="0" r="r" b="b"/>
              <a:pathLst>
                <a:path w="57" h="9">
                  <a:moveTo>
                    <a:pt x="0" y="7"/>
                  </a:moveTo>
                  <a:lnTo>
                    <a:pt x="57" y="9"/>
                  </a:lnTo>
                  <a:lnTo>
                    <a:pt x="57" y="2"/>
                  </a:lnTo>
                  <a:lnTo>
                    <a:pt x="0" y="0"/>
                  </a:lnTo>
                  <a:lnTo>
                    <a:pt x="0" y="7"/>
                  </a:lnTo>
                  <a:close/>
                </a:path>
              </a:pathLst>
            </a:custGeom>
            <a:grpFill/>
            <a:ln>
              <a:noFill/>
            </a:ln>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83" name="Freeform 82">
              <a:extLst>
                <a:ext uri="{FF2B5EF4-FFF2-40B4-BE49-F238E27FC236}">
                  <a16:creationId xmlns:a16="http://schemas.microsoft.com/office/drawing/2014/main" id="{4559BC1E-65CB-4CB1-9BD6-D03B576DA55D}"/>
                </a:ext>
              </a:extLst>
            </p:cNvPr>
            <p:cNvSpPr>
              <a:spLocks/>
            </p:cNvSpPr>
            <p:nvPr/>
          </p:nvSpPr>
          <p:spPr bwMode="auto">
            <a:xfrm>
              <a:off x="5775325" y="2822575"/>
              <a:ext cx="82550" cy="58738"/>
            </a:xfrm>
            <a:custGeom>
              <a:avLst/>
              <a:gdLst>
                <a:gd name="T0" fmla="*/ 0 w 52"/>
                <a:gd name="T1" fmla="*/ 5 h 37"/>
                <a:gd name="T2" fmla="*/ 48 w 52"/>
                <a:gd name="T3" fmla="*/ 37 h 37"/>
                <a:gd name="T4" fmla="*/ 52 w 52"/>
                <a:gd name="T5" fmla="*/ 30 h 37"/>
                <a:gd name="T6" fmla="*/ 4 w 52"/>
                <a:gd name="T7" fmla="*/ 0 h 37"/>
                <a:gd name="T8" fmla="*/ 0 w 52"/>
                <a:gd name="T9" fmla="*/ 5 h 37"/>
              </a:gdLst>
              <a:ahLst/>
              <a:cxnLst>
                <a:cxn ang="0">
                  <a:pos x="T0" y="T1"/>
                </a:cxn>
                <a:cxn ang="0">
                  <a:pos x="T2" y="T3"/>
                </a:cxn>
                <a:cxn ang="0">
                  <a:pos x="T4" y="T5"/>
                </a:cxn>
                <a:cxn ang="0">
                  <a:pos x="T6" y="T7"/>
                </a:cxn>
                <a:cxn ang="0">
                  <a:pos x="T8" y="T9"/>
                </a:cxn>
              </a:cxnLst>
              <a:rect l="0" t="0" r="r" b="b"/>
              <a:pathLst>
                <a:path w="52" h="37">
                  <a:moveTo>
                    <a:pt x="0" y="5"/>
                  </a:moveTo>
                  <a:lnTo>
                    <a:pt x="48" y="37"/>
                  </a:lnTo>
                  <a:lnTo>
                    <a:pt x="52" y="30"/>
                  </a:lnTo>
                  <a:lnTo>
                    <a:pt x="4" y="0"/>
                  </a:lnTo>
                  <a:lnTo>
                    <a:pt x="0" y="5"/>
                  </a:lnTo>
                  <a:close/>
                </a:path>
              </a:pathLst>
            </a:custGeom>
            <a:grpFill/>
            <a:ln>
              <a:noFill/>
            </a:ln>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84" name="Freeform 83">
              <a:extLst>
                <a:ext uri="{FF2B5EF4-FFF2-40B4-BE49-F238E27FC236}">
                  <a16:creationId xmlns:a16="http://schemas.microsoft.com/office/drawing/2014/main" id="{0CF485E1-76CF-4A49-AF84-6B34C43CBCB4}"/>
                </a:ext>
              </a:extLst>
            </p:cNvPr>
            <p:cNvSpPr>
              <a:spLocks noEditPoints="1"/>
            </p:cNvSpPr>
            <p:nvPr/>
          </p:nvSpPr>
          <p:spPr bwMode="auto">
            <a:xfrm>
              <a:off x="5310188" y="2620963"/>
              <a:ext cx="606425" cy="596900"/>
            </a:xfrm>
            <a:custGeom>
              <a:avLst/>
              <a:gdLst>
                <a:gd name="T0" fmla="*/ 197 w 216"/>
                <a:gd name="T1" fmla="*/ 73 h 213"/>
                <a:gd name="T2" fmla="*/ 191 w 216"/>
                <a:gd name="T3" fmla="*/ 73 h 213"/>
                <a:gd name="T4" fmla="*/ 212 w 216"/>
                <a:gd name="T5" fmla="*/ 91 h 213"/>
                <a:gd name="T6" fmla="*/ 212 w 216"/>
                <a:gd name="T7" fmla="*/ 91 h 213"/>
                <a:gd name="T8" fmla="*/ 129 w 216"/>
                <a:gd name="T9" fmla="*/ 137 h 213"/>
                <a:gd name="T10" fmla="*/ 133 w 216"/>
                <a:gd name="T11" fmla="*/ 140 h 213"/>
                <a:gd name="T12" fmla="*/ 212 w 216"/>
                <a:gd name="T13" fmla="*/ 96 h 213"/>
                <a:gd name="T14" fmla="*/ 212 w 216"/>
                <a:gd name="T15" fmla="*/ 133 h 213"/>
                <a:gd name="T16" fmla="*/ 212 w 216"/>
                <a:gd name="T17" fmla="*/ 210 h 213"/>
                <a:gd name="T18" fmla="*/ 117 w 216"/>
                <a:gd name="T19" fmla="*/ 133 h 213"/>
                <a:gd name="T20" fmla="*/ 108 w 216"/>
                <a:gd name="T21" fmla="*/ 129 h 213"/>
                <a:gd name="T22" fmla="*/ 99 w 216"/>
                <a:gd name="T23" fmla="*/ 133 h 213"/>
                <a:gd name="T24" fmla="*/ 4 w 216"/>
                <a:gd name="T25" fmla="*/ 210 h 213"/>
                <a:gd name="T26" fmla="*/ 4 w 216"/>
                <a:gd name="T27" fmla="*/ 205 h 213"/>
                <a:gd name="T28" fmla="*/ 4 w 216"/>
                <a:gd name="T29" fmla="*/ 124 h 213"/>
                <a:gd name="T30" fmla="*/ 4 w 216"/>
                <a:gd name="T31" fmla="*/ 96 h 213"/>
                <a:gd name="T32" fmla="*/ 83 w 216"/>
                <a:gd name="T33" fmla="*/ 140 h 213"/>
                <a:gd name="T34" fmla="*/ 87 w 216"/>
                <a:gd name="T35" fmla="*/ 137 h 213"/>
                <a:gd name="T36" fmla="*/ 4 w 216"/>
                <a:gd name="T37" fmla="*/ 91 h 213"/>
                <a:gd name="T38" fmla="*/ 4 w 216"/>
                <a:gd name="T39" fmla="*/ 91 h 213"/>
                <a:gd name="T40" fmla="*/ 105 w 216"/>
                <a:gd name="T41" fmla="*/ 5 h 213"/>
                <a:gd name="T42" fmla="*/ 108 w 216"/>
                <a:gd name="T43" fmla="*/ 4 h 213"/>
                <a:gd name="T44" fmla="*/ 111 w 216"/>
                <a:gd name="T45" fmla="*/ 5 h 213"/>
                <a:gd name="T46" fmla="*/ 126 w 216"/>
                <a:gd name="T47" fmla="*/ 17 h 213"/>
                <a:gd name="T48" fmla="*/ 124 w 216"/>
                <a:gd name="T49" fmla="*/ 11 h 213"/>
                <a:gd name="T50" fmla="*/ 114 w 216"/>
                <a:gd name="T51" fmla="*/ 2 h 213"/>
                <a:gd name="T52" fmla="*/ 108 w 216"/>
                <a:gd name="T53" fmla="*/ 0 h 213"/>
                <a:gd name="T54" fmla="*/ 102 w 216"/>
                <a:gd name="T55" fmla="*/ 2 h 213"/>
                <a:gd name="T56" fmla="*/ 0 w 216"/>
                <a:gd name="T57" fmla="*/ 89 h 213"/>
                <a:gd name="T58" fmla="*/ 0 w 216"/>
                <a:gd name="T59" fmla="*/ 125 h 213"/>
                <a:gd name="T60" fmla="*/ 0 w 216"/>
                <a:gd name="T61" fmla="*/ 208 h 213"/>
                <a:gd name="T62" fmla="*/ 0 w 216"/>
                <a:gd name="T63" fmla="*/ 213 h 213"/>
                <a:gd name="T64" fmla="*/ 4 w 216"/>
                <a:gd name="T65" fmla="*/ 213 h 213"/>
                <a:gd name="T66" fmla="*/ 212 w 216"/>
                <a:gd name="T67" fmla="*/ 213 h 213"/>
                <a:gd name="T68" fmla="*/ 216 w 216"/>
                <a:gd name="T69" fmla="*/ 213 h 213"/>
                <a:gd name="T70" fmla="*/ 216 w 216"/>
                <a:gd name="T71" fmla="*/ 133 h 213"/>
                <a:gd name="T72" fmla="*/ 216 w 216"/>
                <a:gd name="T73" fmla="*/ 89 h 213"/>
                <a:gd name="T74" fmla="*/ 197 w 216"/>
                <a:gd name="T75" fmla="*/ 73 h 213"/>
                <a:gd name="T76" fmla="*/ 11 w 216"/>
                <a:gd name="T77" fmla="*/ 209 h 213"/>
                <a:gd name="T78" fmla="*/ 101 w 216"/>
                <a:gd name="T79" fmla="*/ 136 h 213"/>
                <a:gd name="T80" fmla="*/ 108 w 216"/>
                <a:gd name="T81" fmla="*/ 133 h 213"/>
                <a:gd name="T82" fmla="*/ 115 w 216"/>
                <a:gd name="T83" fmla="*/ 136 h 213"/>
                <a:gd name="T84" fmla="*/ 205 w 216"/>
                <a:gd name="T85" fmla="*/ 209 h 213"/>
                <a:gd name="T86" fmla="*/ 11 w 216"/>
                <a:gd name="T87" fmla="*/ 20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6" h="213">
                  <a:moveTo>
                    <a:pt x="197" y="73"/>
                  </a:moveTo>
                  <a:cubicBezTo>
                    <a:pt x="191" y="73"/>
                    <a:pt x="191" y="73"/>
                    <a:pt x="191" y="73"/>
                  </a:cubicBezTo>
                  <a:cubicBezTo>
                    <a:pt x="212" y="91"/>
                    <a:pt x="212" y="91"/>
                    <a:pt x="212" y="91"/>
                  </a:cubicBezTo>
                  <a:cubicBezTo>
                    <a:pt x="212" y="91"/>
                    <a:pt x="212" y="91"/>
                    <a:pt x="212" y="91"/>
                  </a:cubicBezTo>
                  <a:cubicBezTo>
                    <a:pt x="129" y="137"/>
                    <a:pt x="129" y="137"/>
                    <a:pt x="129" y="137"/>
                  </a:cubicBezTo>
                  <a:cubicBezTo>
                    <a:pt x="133" y="140"/>
                    <a:pt x="133" y="140"/>
                    <a:pt x="133" y="140"/>
                  </a:cubicBezTo>
                  <a:cubicBezTo>
                    <a:pt x="212" y="96"/>
                    <a:pt x="212" y="96"/>
                    <a:pt x="212" y="96"/>
                  </a:cubicBezTo>
                  <a:cubicBezTo>
                    <a:pt x="212" y="133"/>
                    <a:pt x="212" y="133"/>
                    <a:pt x="212" y="133"/>
                  </a:cubicBezTo>
                  <a:cubicBezTo>
                    <a:pt x="212" y="210"/>
                    <a:pt x="212" y="210"/>
                    <a:pt x="212" y="210"/>
                  </a:cubicBezTo>
                  <a:cubicBezTo>
                    <a:pt x="117" y="133"/>
                    <a:pt x="117" y="133"/>
                    <a:pt x="117" y="133"/>
                  </a:cubicBezTo>
                  <a:cubicBezTo>
                    <a:pt x="115" y="130"/>
                    <a:pt x="111" y="129"/>
                    <a:pt x="108" y="129"/>
                  </a:cubicBezTo>
                  <a:cubicBezTo>
                    <a:pt x="105" y="129"/>
                    <a:pt x="101" y="130"/>
                    <a:pt x="99" y="133"/>
                  </a:cubicBezTo>
                  <a:cubicBezTo>
                    <a:pt x="4" y="210"/>
                    <a:pt x="4" y="210"/>
                    <a:pt x="4" y="210"/>
                  </a:cubicBezTo>
                  <a:cubicBezTo>
                    <a:pt x="4" y="205"/>
                    <a:pt x="4" y="205"/>
                    <a:pt x="4" y="205"/>
                  </a:cubicBezTo>
                  <a:cubicBezTo>
                    <a:pt x="4" y="124"/>
                    <a:pt x="4" y="124"/>
                    <a:pt x="4" y="124"/>
                  </a:cubicBezTo>
                  <a:cubicBezTo>
                    <a:pt x="4" y="96"/>
                    <a:pt x="4" y="96"/>
                    <a:pt x="4" y="96"/>
                  </a:cubicBezTo>
                  <a:cubicBezTo>
                    <a:pt x="83" y="140"/>
                    <a:pt x="83" y="140"/>
                    <a:pt x="83" y="140"/>
                  </a:cubicBezTo>
                  <a:cubicBezTo>
                    <a:pt x="87" y="137"/>
                    <a:pt x="87" y="137"/>
                    <a:pt x="87" y="137"/>
                  </a:cubicBezTo>
                  <a:cubicBezTo>
                    <a:pt x="4" y="91"/>
                    <a:pt x="4" y="91"/>
                    <a:pt x="4" y="91"/>
                  </a:cubicBezTo>
                  <a:cubicBezTo>
                    <a:pt x="4" y="91"/>
                    <a:pt x="4" y="91"/>
                    <a:pt x="4" y="91"/>
                  </a:cubicBezTo>
                  <a:cubicBezTo>
                    <a:pt x="105" y="5"/>
                    <a:pt x="105" y="5"/>
                    <a:pt x="105" y="5"/>
                  </a:cubicBezTo>
                  <a:cubicBezTo>
                    <a:pt x="105" y="4"/>
                    <a:pt x="107" y="4"/>
                    <a:pt x="108" y="4"/>
                  </a:cubicBezTo>
                  <a:cubicBezTo>
                    <a:pt x="109" y="4"/>
                    <a:pt x="111" y="4"/>
                    <a:pt x="111" y="5"/>
                  </a:cubicBezTo>
                  <a:cubicBezTo>
                    <a:pt x="126" y="17"/>
                    <a:pt x="126" y="17"/>
                    <a:pt x="126" y="17"/>
                  </a:cubicBezTo>
                  <a:cubicBezTo>
                    <a:pt x="124" y="11"/>
                    <a:pt x="124" y="11"/>
                    <a:pt x="124" y="11"/>
                  </a:cubicBezTo>
                  <a:cubicBezTo>
                    <a:pt x="114" y="2"/>
                    <a:pt x="114" y="2"/>
                    <a:pt x="114" y="2"/>
                  </a:cubicBezTo>
                  <a:cubicBezTo>
                    <a:pt x="112" y="1"/>
                    <a:pt x="110" y="0"/>
                    <a:pt x="108" y="0"/>
                  </a:cubicBezTo>
                  <a:cubicBezTo>
                    <a:pt x="106" y="0"/>
                    <a:pt x="104" y="1"/>
                    <a:pt x="102" y="2"/>
                  </a:cubicBezTo>
                  <a:cubicBezTo>
                    <a:pt x="0" y="89"/>
                    <a:pt x="0" y="89"/>
                    <a:pt x="0" y="89"/>
                  </a:cubicBezTo>
                  <a:cubicBezTo>
                    <a:pt x="0" y="125"/>
                    <a:pt x="0" y="125"/>
                    <a:pt x="0" y="125"/>
                  </a:cubicBezTo>
                  <a:cubicBezTo>
                    <a:pt x="0" y="208"/>
                    <a:pt x="0" y="208"/>
                    <a:pt x="0" y="208"/>
                  </a:cubicBezTo>
                  <a:cubicBezTo>
                    <a:pt x="0" y="213"/>
                    <a:pt x="0" y="213"/>
                    <a:pt x="0" y="213"/>
                  </a:cubicBezTo>
                  <a:cubicBezTo>
                    <a:pt x="4" y="213"/>
                    <a:pt x="4" y="213"/>
                    <a:pt x="4" y="213"/>
                  </a:cubicBezTo>
                  <a:cubicBezTo>
                    <a:pt x="212" y="213"/>
                    <a:pt x="212" y="213"/>
                    <a:pt x="212" y="213"/>
                  </a:cubicBezTo>
                  <a:cubicBezTo>
                    <a:pt x="216" y="213"/>
                    <a:pt x="216" y="213"/>
                    <a:pt x="216" y="213"/>
                  </a:cubicBezTo>
                  <a:cubicBezTo>
                    <a:pt x="216" y="133"/>
                    <a:pt x="216" y="133"/>
                    <a:pt x="216" y="133"/>
                  </a:cubicBezTo>
                  <a:cubicBezTo>
                    <a:pt x="216" y="89"/>
                    <a:pt x="216" y="89"/>
                    <a:pt x="216" y="89"/>
                  </a:cubicBezTo>
                  <a:lnTo>
                    <a:pt x="197" y="73"/>
                  </a:lnTo>
                  <a:close/>
                  <a:moveTo>
                    <a:pt x="11" y="209"/>
                  </a:moveTo>
                  <a:cubicBezTo>
                    <a:pt x="101" y="136"/>
                    <a:pt x="101" y="136"/>
                    <a:pt x="101" y="136"/>
                  </a:cubicBezTo>
                  <a:cubicBezTo>
                    <a:pt x="103" y="134"/>
                    <a:pt x="105" y="133"/>
                    <a:pt x="108" y="133"/>
                  </a:cubicBezTo>
                  <a:cubicBezTo>
                    <a:pt x="111" y="133"/>
                    <a:pt x="113" y="134"/>
                    <a:pt x="115" y="136"/>
                  </a:cubicBezTo>
                  <a:cubicBezTo>
                    <a:pt x="205" y="209"/>
                    <a:pt x="205" y="209"/>
                    <a:pt x="205" y="209"/>
                  </a:cubicBezTo>
                  <a:lnTo>
                    <a:pt x="11" y="209"/>
                  </a:lnTo>
                  <a:close/>
                </a:path>
              </a:pathLst>
            </a:custGeom>
            <a:grpFill/>
            <a:ln>
              <a:noFill/>
            </a:ln>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85" name="Group 84">
            <a:extLst>
              <a:ext uri="{FF2B5EF4-FFF2-40B4-BE49-F238E27FC236}">
                <a16:creationId xmlns:a16="http://schemas.microsoft.com/office/drawing/2014/main" id="{A04EB683-5263-4A66-8E32-0577DB4BC821}"/>
              </a:ext>
            </a:extLst>
          </p:cNvPr>
          <p:cNvGrpSpPr/>
          <p:nvPr/>
        </p:nvGrpSpPr>
        <p:grpSpPr>
          <a:xfrm>
            <a:off x="669658" y="3519041"/>
            <a:ext cx="748767" cy="760171"/>
            <a:chOff x="7177088" y="3536950"/>
            <a:chExt cx="625475" cy="635001"/>
          </a:xfrm>
          <a:solidFill>
            <a:schemeClr val="bg1"/>
          </a:solidFill>
        </p:grpSpPr>
        <p:sp>
          <p:nvSpPr>
            <p:cNvPr id="86" name="Freeform 85">
              <a:extLst>
                <a:ext uri="{FF2B5EF4-FFF2-40B4-BE49-F238E27FC236}">
                  <a16:creationId xmlns:a16="http://schemas.microsoft.com/office/drawing/2014/main" id="{25A187C7-4E87-43D1-9F36-DB6771C0ADAC}"/>
                </a:ext>
              </a:extLst>
            </p:cNvPr>
            <p:cNvSpPr>
              <a:spLocks noEditPoints="1"/>
            </p:cNvSpPr>
            <p:nvPr/>
          </p:nvSpPr>
          <p:spPr bwMode="auto">
            <a:xfrm>
              <a:off x="7177088" y="3536950"/>
              <a:ext cx="346075" cy="346075"/>
            </a:xfrm>
            <a:custGeom>
              <a:avLst/>
              <a:gdLst>
                <a:gd name="T0" fmla="*/ 30 w 123"/>
                <a:gd name="T1" fmla="*/ 18 h 123"/>
                <a:gd name="T2" fmla="*/ 41 w 123"/>
                <a:gd name="T3" fmla="*/ 26 h 123"/>
                <a:gd name="T4" fmla="*/ 65 w 123"/>
                <a:gd name="T5" fmla="*/ 5 h 123"/>
                <a:gd name="T6" fmla="*/ 83 w 123"/>
                <a:gd name="T7" fmla="*/ 26 h 123"/>
                <a:gd name="T8" fmla="*/ 77 w 123"/>
                <a:gd name="T9" fmla="*/ 28 h 123"/>
                <a:gd name="T10" fmla="*/ 69 w 123"/>
                <a:gd name="T11" fmla="*/ 52 h 123"/>
                <a:gd name="T12" fmla="*/ 93 w 123"/>
                <a:gd name="T13" fmla="*/ 43 h 123"/>
                <a:gd name="T14" fmla="*/ 98 w 123"/>
                <a:gd name="T15" fmla="*/ 38 h 123"/>
                <a:gd name="T16" fmla="*/ 119 w 123"/>
                <a:gd name="T17" fmla="*/ 62 h 123"/>
                <a:gd name="T18" fmla="*/ 95 w 123"/>
                <a:gd name="T19" fmla="*/ 83 h 123"/>
                <a:gd name="T20" fmla="*/ 77 w 123"/>
                <a:gd name="T21" fmla="*/ 65 h 123"/>
                <a:gd name="T22" fmla="*/ 77 w 123"/>
                <a:gd name="T23" fmla="*/ 93 h 123"/>
                <a:gd name="T24" fmla="*/ 62 w 123"/>
                <a:gd name="T25" fmla="*/ 118 h 123"/>
                <a:gd name="T26" fmla="*/ 38 w 123"/>
                <a:gd name="T27" fmla="*/ 97 h 123"/>
                <a:gd name="T28" fmla="*/ 26 w 123"/>
                <a:gd name="T29" fmla="*/ 105 h 123"/>
                <a:gd name="T30" fmla="*/ 9 w 123"/>
                <a:gd name="T31" fmla="*/ 111 h 123"/>
                <a:gd name="T32" fmla="*/ 16 w 123"/>
                <a:gd name="T33" fmla="*/ 94 h 123"/>
                <a:gd name="T34" fmla="*/ 24 w 123"/>
                <a:gd name="T35" fmla="*/ 82 h 123"/>
                <a:gd name="T36" fmla="*/ 27 w 123"/>
                <a:gd name="T37" fmla="*/ 40 h 123"/>
                <a:gd name="T38" fmla="*/ 19 w 123"/>
                <a:gd name="T39" fmla="*/ 29 h 123"/>
                <a:gd name="T40" fmla="*/ 13 w 123"/>
                <a:gd name="T41" fmla="*/ 12 h 123"/>
                <a:gd name="T42" fmla="*/ 18 w 123"/>
                <a:gd name="T43" fmla="*/ 5 h 123"/>
                <a:gd name="T44" fmla="*/ 10 w 123"/>
                <a:gd name="T45" fmla="*/ 29 h 123"/>
                <a:gd name="T46" fmla="*/ 25 w 123"/>
                <a:gd name="T47" fmla="*/ 36 h 123"/>
                <a:gd name="T48" fmla="*/ 3 w 123"/>
                <a:gd name="T49" fmla="*/ 67 h 123"/>
                <a:gd name="T50" fmla="*/ 21 w 123"/>
                <a:gd name="T51" fmla="*/ 88 h 123"/>
                <a:gd name="T52" fmla="*/ 15 w 123"/>
                <a:gd name="T53" fmla="*/ 90 h 123"/>
                <a:gd name="T54" fmla="*/ 7 w 123"/>
                <a:gd name="T55" fmla="*/ 113 h 123"/>
                <a:gd name="T56" fmla="*/ 30 w 123"/>
                <a:gd name="T57" fmla="*/ 105 h 123"/>
                <a:gd name="T58" fmla="*/ 35 w 123"/>
                <a:gd name="T59" fmla="*/ 100 h 123"/>
                <a:gd name="T60" fmla="*/ 64 w 123"/>
                <a:gd name="T61" fmla="*/ 121 h 123"/>
                <a:gd name="T62" fmla="*/ 78 w 123"/>
                <a:gd name="T63" fmla="*/ 89 h 123"/>
                <a:gd name="T64" fmla="*/ 78 w 123"/>
                <a:gd name="T65" fmla="*/ 69 h 123"/>
                <a:gd name="T66" fmla="*/ 92 w 123"/>
                <a:gd name="T67" fmla="*/ 86 h 123"/>
                <a:gd name="T68" fmla="*/ 121 w 123"/>
                <a:gd name="T69" fmla="*/ 65 h 123"/>
                <a:gd name="T70" fmla="*/ 101 w 123"/>
                <a:gd name="T71" fmla="*/ 35 h 123"/>
                <a:gd name="T72" fmla="*/ 89 w 123"/>
                <a:gd name="T73" fmla="*/ 43 h 123"/>
                <a:gd name="T74" fmla="*/ 72 w 123"/>
                <a:gd name="T75" fmla="*/ 49 h 123"/>
                <a:gd name="T76" fmla="*/ 78 w 123"/>
                <a:gd name="T77" fmla="*/ 32 h 123"/>
                <a:gd name="T78" fmla="*/ 86 w 123"/>
                <a:gd name="T79" fmla="*/ 29 h 123"/>
                <a:gd name="T80" fmla="*/ 68 w 123"/>
                <a:gd name="T81" fmla="*/ 2 h 123"/>
                <a:gd name="T82" fmla="*/ 39 w 123"/>
                <a:gd name="T83" fmla="*/ 23 h 123"/>
                <a:gd name="T84" fmla="*/ 34 w 123"/>
                <a:gd name="T85" fmla="*/ 1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 h="123">
                  <a:moveTo>
                    <a:pt x="18" y="9"/>
                  </a:moveTo>
                  <a:cubicBezTo>
                    <a:pt x="22" y="9"/>
                    <a:pt x="25" y="9"/>
                    <a:pt x="27" y="12"/>
                  </a:cubicBezTo>
                  <a:cubicBezTo>
                    <a:pt x="29" y="13"/>
                    <a:pt x="30" y="16"/>
                    <a:pt x="30" y="18"/>
                  </a:cubicBezTo>
                  <a:cubicBezTo>
                    <a:pt x="30" y="19"/>
                    <a:pt x="31" y="23"/>
                    <a:pt x="33" y="26"/>
                  </a:cubicBezTo>
                  <a:cubicBezTo>
                    <a:pt x="34" y="27"/>
                    <a:pt x="36" y="28"/>
                    <a:pt x="38" y="27"/>
                  </a:cubicBezTo>
                  <a:cubicBezTo>
                    <a:pt x="39" y="27"/>
                    <a:pt x="40" y="27"/>
                    <a:pt x="41" y="26"/>
                  </a:cubicBezTo>
                  <a:cubicBezTo>
                    <a:pt x="63" y="5"/>
                    <a:pt x="63" y="5"/>
                    <a:pt x="63" y="5"/>
                  </a:cubicBezTo>
                  <a:cubicBezTo>
                    <a:pt x="63" y="5"/>
                    <a:pt x="63" y="4"/>
                    <a:pt x="64" y="4"/>
                  </a:cubicBezTo>
                  <a:cubicBezTo>
                    <a:pt x="64" y="4"/>
                    <a:pt x="65" y="5"/>
                    <a:pt x="65" y="5"/>
                  </a:cubicBezTo>
                  <a:cubicBezTo>
                    <a:pt x="83" y="23"/>
                    <a:pt x="83" y="23"/>
                    <a:pt x="83" y="23"/>
                  </a:cubicBezTo>
                  <a:cubicBezTo>
                    <a:pt x="84" y="24"/>
                    <a:pt x="84" y="24"/>
                    <a:pt x="84" y="25"/>
                  </a:cubicBezTo>
                  <a:cubicBezTo>
                    <a:pt x="84" y="25"/>
                    <a:pt x="84" y="26"/>
                    <a:pt x="83" y="26"/>
                  </a:cubicBezTo>
                  <a:cubicBezTo>
                    <a:pt x="83" y="27"/>
                    <a:pt x="81" y="28"/>
                    <a:pt x="79" y="28"/>
                  </a:cubicBezTo>
                  <a:cubicBezTo>
                    <a:pt x="78" y="28"/>
                    <a:pt x="78" y="28"/>
                    <a:pt x="78" y="28"/>
                  </a:cubicBezTo>
                  <a:cubicBezTo>
                    <a:pt x="78" y="28"/>
                    <a:pt x="77" y="28"/>
                    <a:pt x="77" y="28"/>
                  </a:cubicBezTo>
                  <a:cubicBezTo>
                    <a:pt x="74" y="28"/>
                    <a:pt x="72" y="30"/>
                    <a:pt x="69" y="32"/>
                  </a:cubicBezTo>
                  <a:cubicBezTo>
                    <a:pt x="67" y="35"/>
                    <a:pt x="65" y="38"/>
                    <a:pt x="65" y="42"/>
                  </a:cubicBezTo>
                  <a:cubicBezTo>
                    <a:pt x="65" y="45"/>
                    <a:pt x="67" y="49"/>
                    <a:pt x="69" y="52"/>
                  </a:cubicBezTo>
                  <a:cubicBezTo>
                    <a:pt x="72" y="55"/>
                    <a:pt x="77" y="56"/>
                    <a:pt x="81" y="56"/>
                  </a:cubicBezTo>
                  <a:cubicBezTo>
                    <a:pt x="84" y="55"/>
                    <a:pt x="87" y="54"/>
                    <a:pt x="89" y="52"/>
                  </a:cubicBezTo>
                  <a:cubicBezTo>
                    <a:pt x="91" y="50"/>
                    <a:pt x="93" y="47"/>
                    <a:pt x="93" y="43"/>
                  </a:cubicBezTo>
                  <a:cubicBezTo>
                    <a:pt x="93" y="41"/>
                    <a:pt x="94" y="39"/>
                    <a:pt x="95" y="38"/>
                  </a:cubicBezTo>
                  <a:cubicBezTo>
                    <a:pt x="95" y="38"/>
                    <a:pt x="96" y="37"/>
                    <a:pt x="96" y="37"/>
                  </a:cubicBezTo>
                  <a:cubicBezTo>
                    <a:pt x="97" y="37"/>
                    <a:pt x="97" y="37"/>
                    <a:pt x="98" y="38"/>
                  </a:cubicBezTo>
                  <a:cubicBezTo>
                    <a:pt x="119" y="59"/>
                    <a:pt x="119" y="59"/>
                    <a:pt x="119" y="59"/>
                  </a:cubicBezTo>
                  <a:cubicBezTo>
                    <a:pt x="119" y="60"/>
                    <a:pt x="119" y="60"/>
                    <a:pt x="119" y="61"/>
                  </a:cubicBezTo>
                  <a:cubicBezTo>
                    <a:pt x="119" y="61"/>
                    <a:pt x="119" y="62"/>
                    <a:pt x="119" y="62"/>
                  </a:cubicBezTo>
                  <a:cubicBezTo>
                    <a:pt x="97" y="83"/>
                    <a:pt x="97" y="83"/>
                    <a:pt x="97" y="83"/>
                  </a:cubicBezTo>
                  <a:cubicBezTo>
                    <a:pt x="97" y="83"/>
                    <a:pt x="97" y="83"/>
                    <a:pt x="96" y="83"/>
                  </a:cubicBezTo>
                  <a:cubicBezTo>
                    <a:pt x="96" y="83"/>
                    <a:pt x="95" y="83"/>
                    <a:pt x="95" y="83"/>
                  </a:cubicBezTo>
                  <a:cubicBezTo>
                    <a:pt x="94" y="82"/>
                    <a:pt x="93" y="80"/>
                    <a:pt x="93" y="77"/>
                  </a:cubicBezTo>
                  <a:cubicBezTo>
                    <a:pt x="93" y="74"/>
                    <a:pt x="91" y="71"/>
                    <a:pt x="89" y="69"/>
                  </a:cubicBezTo>
                  <a:cubicBezTo>
                    <a:pt x="86" y="66"/>
                    <a:pt x="81" y="64"/>
                    <a:pt x="77" y="65"/>
                  </a:cubicBezTo>
                  <a:cubicBezTo>
                    <a:pt x="74" y="65"/>
                    <a:pt x="71" y="67"/>
                    <a:pt x="69" y="69"/>
                  </a:cubicBezTo>
                  <a:cubicBezTo>
                    <a:pt x="64" y="74"/>
                    <a:pt x="64" y="83"/>
                    <a:pt x="69" y="88"/>
                  </a:cubicBezTo>
                  <a:cubicBezTo>
                    <a:pt x="71" y="91"/>
                    <a:pt x="74" y="92"/>
                    <a:pt x="77" y="93"/>
                  </a:cubicBezTo>
                  <a:cubicBezTo>
                    <a:pt x="80" y="93"/>
                    <a:pt x="82" y="94"/>
                    <a:pt x="83" y="94"/>
                  </a:cubicBezTo>
                  <a:cubicBezTo>
                    <a:pt x="84" y="95"/>
                    <a:pt x="84" y="96"/>
                    <a:pt x="83" y="97"/>
                  </a:cubicBezTo>
                  <a:cubicBezTo>
                    <a:pt x="62" y="118"/>
                    <a:pt x="62" y="118"/>
                    <a:pt x="62" y="118"/>
                  </a:cubicBezTo>
                  <a:cubicBezTo>
                    <a:pt x="61" y="118"/>
                    <a:pt x="61" y="119"/>
                    <a:pt x="61" y="119"/>
                  </a:cubicBezTo>
                  <a:cubicBezTo>
                    <a:pt x="60" y="119"/>
                    <a:pt x="59" y="119"/>
                    <a:pt x="59" y="118"/>
                  </a:cubicBezTo>
                  <a:cubicBezTo>
                    <a:pt x="38" y="97"/>
                    <a:pt x="38" y="97"/>
                    <a:pt x="38" y="97"/>
                  </a:cubicBezTo>
                  <a:cubicBezTo>
                    <a:pt x="37" y="95"/>
                    <a:pt x="35" y="95"/>
                    <a:pt x="33" y="95"/>
                  </a:cubicBezTo>
                  <a:cubicBezTo>
                    <a:pt x="32" y="95"/>
                    <a:pt x="30" y="96"/>
                    <a:pt x="30" y="97"/>
                  </a:cubicBezTo>
                  <a:cubicBezTo>
                    <a:pt x="27" y="99"/>
                    <a:pt x="27" y="103"/>
                    <a:pt x="26" y="105"/>
                  </a:cubicBezTo>
                  <a:cubicBezTo>
                    <a:pt x="26" y="107"/>
                    <a:pt x="25" y="109"/>
                    <a:pt x="24" y="111"/>
                  </a:cubicBezTo>
                  <a:cubicBezTo>
                    <a:pt x="22" y="112"/>
                    <a:pt x="20" y="113"/>
                    <a:pt x="18" y="113"/>
                  </a:cubicBezTo>
                  <a:cubicBezTo>
                    <a:pt x="15" y="114"/>
                    <a:pt x="12" y="113"/>
                    <a:pt x="9" y="111"/>
                  </a:cubicBezTo>
                  <a:cubicBezTo>
                    <a:pt x="5" y="107"/>
                    <a:pt x="6" y="100"/>
                    <a:pt x="9" y="96"/>
                  </a:cubicBezTo>
                  <a:cubicBezTo>
                    <a:pt x="11" y="95"/>
                    <a:pt x="13" y="94"/>
                    <a:pt x="15" y="94"/>
                  </a:cubicBezTo>
                  <a:cubicBezTo>
                    <a:pt x="16" y="94"/>
                    <a:pt x="16" y="94"/>
                    <a:pt x="16" y="94"/>
                  </a:cubicBezTo>
                  <a:cubicBezTo>
                    <a:pt x="16" y="94"/>
                    <a:pt x="16" y="94"/>
                    <a:pt x="17" y="94"/>
                  </a:cubicBezTo>
                  <a:cubicBezTo>
                    <a:pt x="18" y="93"/>
                    <a:pt x="22" y="93"/>
                    <a:pt x="24" y="91"/>
                  </a:cubicBezTo>
                  <a:cubicBezTo>
                    <a:pt x="26" y="88"/>
                    <a:pt x="26" y="85"/>
                    <a:pt x="24" y="82"/>
                  </a:cubicBezTo>
                  <a:cubicBezTo>
                    <a:pt x="6" y="64"/>
                    <a:pt x="6" y="64"/>
                    <a:pt x="6" y="64"/>
                  </a:cubicBezTo>
                  <a:cubicBezTo>
                    <a:pt x="5" y="63"/>
                    <a:pt x="5" y="62"/>
                    <a:pt x="6" y="61"/>
                  </a:cubicBezTo>
                  <a:cubicBezTo>
                    <a:pt x="27" y="40"/>
                    <a:pt x="27" y="40"/>
                    <a:pt x="27" y="40"/>
                  </a:cubicBezTo>
                  <a:cubicBezTo>
                    <a:pt x="28" y="39"/>
                    <a:pt x="29" y="38"/>
                    <a:pt x="29" y="36"/>
                  </a:cubicBezTo>
                  <a:cubicBezTo>
                    <a:pt x="29" y="34"/>
                    <a:pt x="28" y="33"/>
                    <a:pt x="27" y="32"/>
                  </a:cubicBezTo>
                  <a:cubicBezTo>
                    <a:pt x="25" y="29"/>
                    <a:pt x="20" y="29"/>
                    <a:pt x="19" y="29"/>
                  </a:cubicBezTo>
                  <a:cubicBezTo>
                    <a:pt x="17" y="28"/>
                    <a:pt x="15" y="27"/>
                    <a:pt x="13" y="26"/>
                  </a:cubicBezTo>
                  <a:cubicBezTo>
                    <a:pt x="11" y="24"/>
                    <a:pt x="10" y="21"/>
                    <a:pt x="10" y="19"/>
                  </a:cubicBezTo>
                  <a:cubicBezTo>
                    <a:pt x="10" y="16"/>
                    <a:pt x="11" y="13"/>
                    <a:pt x="13" y="12"/>
                  </a:cubicBezTo>
                  <a:cubicBezTo>
                    <a:pt x="15" y="10"/>
                    <a:pt x="16" y="9"/>
                    <a:pt x="18" y="9"/>
                  </a:cubicBezTo>
                  <a:close/>
                  <a:moveTo>
                    <a:pt x="18" y="5"/>
                  </a:moveTo>
                  <a:cubicBezTo>
                    <a:pt x="18" y="5"/>
                    <a:pt x="18" y="5"/>
                    <a:pt x="18" y="5"/>
                  </a:cubicBezTo>
                  <a:cubicBezTo>
                    <a:pt x="15" y="5"/>
                    <a:pt x="12" y="7"/>
                    <a:pt x="10" y="9"/>
                  </a:cubicBezTo>
                  <a:cubicBezTo>
                    <a:pt x="8" y="11"/>
                    <a:pt x="6" y="15"/>
                    <a:pt x="6" y="19"/>
                  </a:cubicBezTo>
                  <a:cubicBezTo>
                    <a:pt x="6" y="22"/>
                    <a:pt x="7" y="26"/>
                    <a:pt x="10" y="29"/>
                  </a:cubicBezTo>
                  <a:cubicBezTo>
                    <a:pt x="12" y="31"/>
                    <a:pt x="15" y="32"/>
                    <a:pt x="19" y="33"/>
                  </a:cubicBezTo>
                  <a:cubicBezTo>
                    <a:pt x="20" y="33"/>
                    <a:pt x="23" y="34"/>
                    <a:pt x="24" y="35"/>
                  </a:cubicBezTo>
                  <a:cubicBezTo>
                    <a:pt x="24" y="35"/>
                    <a:pt x="25" y="35"/>
                    <a:pt x="25" y="36"/>
                  </a:cubicBezTo>
                  <a:cubicBezTo>
                    <a:pt x="25" y="36"/>
                    <a:pt x="24" y="37"/>
                    <a:pt x="24" y="37"/>
                  </a:cubicBezTo>
                  <a:cubicBezTo>
                    <a:pt x="3" y="58"/>
                    <a:pt x="3" y="58"/>
                    <a:pt x="3" y="58"/>
                  </a:cubicBezTo>
                  <a:cubicBezTo>
                    <a:pt x="0" y="61"/>
                    <a:pt x="0" y="64"/>
                    <a:pt x="3" y="67"/>
                  </a:cubicBezTo>
                  <a:cubicBezTo>
                    <a:pt x="21" y="85"/>
                    <a:pt x="21" y="85"/>
                    <a:pt x="21" y="85"/>
                  </a:cubicBezTo>
                  <a:cubicBezTo>
                    <a:pt x="21" y="86"/>
                    <a:pt x="21" y="86"/>
                    <a:pt x="21" y="86"/>
                  </a:cubicBezTo>
                  <a:cubicBezTo>
                    <a:pt x="21" y="87"/>
                    <a:pt x="21" y="87"/>
                    <a:pt x="21" y="88"/>
                  </a:cubicBezTo>
                  <a:cubicBezTo>
                    <a:pt x="20" y="89"/>
                    <a:pt x="18" y="89"/>
                    <a:pt x="16" y="90"/>
                  </a:cubicBezTo>
                  <a:cubicBezTo>
                    <a:pt x="16" y="90"/>
                    <a:pt x="16" y="90"/>
                    <a:pt x="15" y="90"/>
                  </a:cubicBezTo>
                  <a:cubicBezTo>
                    <a:pt x="15" y="90"/>
                    <a:pt x="15" y="90"/>
                    <a:pt x="15" y="90"/>
                  </a:cubicBezTo>
                  <a:cubicBezTo>
                    <a:pt x="15" y="90"/>
                    <a:pt x="15" y="90"/>
                    <a:pt x="15" y="90"/>
                  </a:cubicBezTo>
                  <a:cubicBezTo>
                    <a:pt x="11" y="90"/>
                    <a:pt x="9" y="91"/>
                    <a:pt x="7" y="94"/>
                  </a:cubicBezTo>
                  <a:cubicBezTo>
                    <a:pt x="1" y="99"/>
                    <a:pt x="1" y="108"/>
                    <a:pt x="7" y="113"/>
                  </a:cubicBezTo>
                  <a:cubicBezTo>
                    <a:pt x="10" y="116"/>
                    <a:pt x="14" y="118"/>
                    <a:pt x="19" y="117"/>
                  </a:cubicBezTo>
                  <a:cubicBezTo>
                    <a:pt x="22" y="117"/>
                    <a:pt x="24" y="116"/>
                    <a:pt x="26" y="114"/>
                  </a:cubicBezTo>
                  <a:cubicBezTo>
                    <a:pt x="29" y="111"/>
                    <a:pt x="30" y="108"/>
                    <a:pt x="30" y="105"/>
                  </a:cubicBezTo>
                  <a:cubicBezTo>
                    <a:pt x="31" y="103"/>
                    <a:pt x="31" y="101"/>
                    <a:pt x="32" y="100"/>
                  </a:cubicBezTo>
                  <a:cubicBezTo>
                    <a:pt x="33" y="99"/>
                    <a:pt x="33" y="99"/>
                    <a:pt x="33" y="99"/>
                  </a:cubicBezTo>
                  <a:cubicBezTo>
                    <a:pt x="34" y="99"/>
                    <a:pt x="35" y="99"/>
                    <a:pt x="35" y="100"/>
                  </a:cubicBezTo>
                  <a:cubicBezTo>
                    <a:pt x="56" y="121"/>
                    <a:pt x="56" y="121"/>
                    <a:pt x="56" y="121"/>
                  </a:cubicBezTo>
                  <a:cubicBezTo>
                    <a:pt x="57" y="122"/>
                    <a:pt x="59" y="123"/>
                    <a:pt x="61" y="123"/>
                  </a:cubicBezTo>
                  <a:cubicBezTo>
                    <a:pt x="62" y="122"/>
                    <a:pt x="64" y="122"/>
                    <a:pt x="64" y="121"/>
                  </a:cubicBezTo>
                  <a:cubicBezTo>
                    <a:pt x="86" y="100"/>
                    <a:pt x="86" y="100"/>
                    <a:pt x="86" y="100"/>
                  </a:cubicBezTo>
                  <a:cubicBezTo>
                    <a:pt x="88" y="98"/>
                    <a:pt x="88" y="94"/>
                    <a:pt x="86" y="92"/>
                  </a:cubicBezTo>
                  <a:cubicBezTo>
                    <a:pt x="83" y="89"/>
                    <a:pt x="79" y="89"/>
                    <a:pt x="78" y="89"/>
                  </a:cubicBezTo>
                  <a:cubicBezTo>
                    <a:pt x="76" y="88"/>
                    <a:pt x="73" y="87"/>
                    <a:pt x="72" y="86"/>
                  </a:cubicBezTo>
                  <a:cubicBezTo>
                    <a:pt x="68" y="82"/>
                    <a:pt x="68" y="75"/>
                    <a:pt x="72" y="71"/>
                  </a:cubicBezTo>
                  <a:cubicBezTo>
                    <a:pt x="73" y="70"/>
                    <a:pt x="75" y="69"/>
                    <a:pt x="78" y="69"/>
                  </a:cubicBezTo>
                  <a:cubicBezTo>
                    <a:pt x="81" y="68"/>
                    <a:pt x="84" y="69"/>
                    <a:pt x="86" y="72"/>
                  </a:cubicBezTo>
                  <a:cubicBezTo>
                    <a:pt x="88" y="73"/>
                    <a:pt x="89" y="75"/>
                    <a:pt x="89" y="78"/>
                  </a:cubicBezTo>
                  <a:cubicBezTo>
                    <a:pt x="89" y="79"/>
                    <a:pt x="89" y="83"/>
                    <a:pt x="92" y="86"/>
                  </a:cubicBezTo>
                  <a:cubicBezTo>
                    <a:pt x="93" y="87"/>
                    <a:pt x="95" y="88"/>
                    <a:pt x="97" y="87"/>
                  </a:cubicBezTo>
                  <a:cubicBezTo>
                    <a:pt x="98" y="87"/>
                    <a:pt x="99" y="87"/>
                    <a:pt x="100" y="86"/>
                  </a:cubicBezTo>
                  <a:cubicBezTo>
                    <a:pt x="121" y="65"/>
                    <a:pt x="121" y="65"/>
                    <a:pt x="121" y="65"/>
                  </a:cubicBezTo>
                  <a:cubicBezTo>
                    <a:pt x="123" y="64"/>
                    <a:pt x="123" y="62"/>
                    <a:pt x="123" y="61"/>
                  </a:cubicBezTo>
                  <a:cubicBezTo>
                    <a:pt x="123" y="59"/>
                    <a:pt x="123" y="57"/>
                    <a:pt x="122" y="56"/>
                  </a:cubicBezTo>
                  <a:cubicBezTo>
                    <a:pt x="101" y="35"/>
                    <a:pt x="101" y="35"/>
                    <a:pt x="101" y="35"/>
                  </a:cubicBezTo>
                  <a:cubicBezTo>
                    <a:pt x="99" y="34"/>
                    <a:pt x="97" y="33"/>
                    <a:pt x="96" y="33"/>
                  </a:cubicBezTo>
                  <a:cubicBezTo>
                    <a:pt x="94" y="34"/>
                    <a:pt x="93" y="34"/>
                    <a:pt x="92" y="35"/>
                  </a:cubicBezTo>
                  <a:cubicBezTo>
                    <a:pt x="90" y="37"/>
                    <a:pt x="89" y="42"/>
                    <a:pt x="89" y="43"/>
                  </a:cubicBezTo>
                  <a:cubicBezTo>
                    <a:pt x="89" y="45"/>
                    <a:pt x="88" y="47"/>
                    <a:pt x="86" y="49"/>
                  </a:cubicBezTo>
                  <a:cubicBezTo>
                    <a:pt x="85" y="50"/>
                    <a:pt x="83" y="51"/>
                    <a:pt x="81" y="52"/>
                  </a:cubicBezTo>
                  <a:cubicBezTo>
                    <a:pt x="78" y="52"/>
                    <a:pt x="74" y="51"/>
                    <a:pt x="72" y="49"/>
                  </a:cubicBezTo>
                  <a:cubicBezTo>
                    <a:pt x="70" y="47"/>
                    <a:pt x="69" y="44"/>
                    <a:pt x="69" y="42"/>
                  </a:cubicBezTo>
                  <a:cubicBezTo>
                    <a:pt x="69" y="39"/>
                    <a:pt x="70" y="37"/>
                    <a:pt x="72" y="35"/>
                  </a:cubicBezTo>
                  <a:cubicBezTo>
                    <a:pt x="74" y="33"/>
                    <a:pt x="76" y="32"/>
                    <a:pt x="78" y="32"/>
                  </a:cubicBezTo>
                  <a:cubicBezTo>
                    <a:pt x="78" y="32"/>
                    <a:pt x="78" y="32"/>
                    <a:pt x="78" y="32"/>
                  </a:cubicBezTo>
                  <a:cubicBezTo>
                    <a:pt x="79" y="32"/>
                    <a:pt x="79" y="32"/>
                    <a:pt x="79" y="32"/>
                  </a:cubicBezTo>
                  <a:cubicBezTo>
                    <a:pt x="81" y="32"/>
                    <a:pt x="84" y="31"/>
                    <a:pt x="86" y="29"/>
                  </a:cubicBezTo>
                  <a:cubicBezTo>
                    <a:pt x="87" y="28"/>
                    <a:pt x="88" y="26"/>
                    <a:pt x="88" y="25"/>
                  </a:cubicBezTo>
                  <a:cubicBezTo>
                    <a:pt x="88" y="23"/>
                    <a:pt x="87" y="22"/>
                    <a:pt x="86" y="21"/>
                  </a:cubicBezTo>
                  <a:cubicBezTo>
                    <a:pt x="68" y="2"/>
                    <a:pt x="68" y="2"/>
                    <a:pt x="68" y="2"/>
                  </a:cubicBezTo>
                  <a:cubicBezTo>
                    <a:pt x="67" y="1"/>
                    <a:pt x="65" y="0"/>
                    <a:pt x="63" y="0"/>
                  </a:cubicBezTo>
                  <a:cubicBezTo>
                    <a:pt x="62" y="1"/>
                    <a:pt x="61" y="1"/>
                    <a:pt x="60" y="2"/>
                  </a:cubicBezTo>
                  <a:cubicBezTo>
                    <a:pt x="39" y="23"/>
                    <a:pt x="39" y="23"/>
                    <a:pt x="39" y="23"/>
                  </a:cubicBezTo>
                  <a:cubicBezTo>
                    <a:pt x="38" y="23"/>
                    <a:pt x="38" y="23"/>
                    <a:pt x="37" y="23"/>
                  </a:cubicBezTo>
                  <a:cubicBezTo>
                    <a:pt x="37" y="24"/>
                    <a:pt x="36" y="23"/>
                    <a:pt x="36" y="23"/>
                  </a:cubicBezTo>
                  <a:cubicBezTo>
                    <a:pt x="35" y="22"/>
                    <a:pt x="34" y="19"/>
                    <a:pt x="34" y="17"/>
                  </a:cubicBezTo>
                  <a:cubicBezTo>
                    <a:pt x="34" y="14"/>
                    <a:pt x="32" y="11"/>
                    <a:pt x="30" y="9"/>
                  </a:cubicBezTo>
                  <a:cubicBezTo>
                    <a:pt x="27" y="6"/>
                    <a:pt x="22" y="4"/>
                    <a:pt x="18" y="5"/>
                  </a:cubicBezTo>
                  <a:close/>
                </a:path>
              </a:pathLst>
            </a:custGeom>
            <a:grpFill/>
            <a:ln>
              <a:noFill/>
            </a:ln>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87" name="Freeform 86">
              <a:extLst>
                <a:ext uri="{FF2B5EF4-FFF2-40B4-BE49-F238E27FC236}">
                  <a16:creationId xmlns:a16="http://schemas.microsoft.com/office/drawing/2014/main" id="{7A22FB72-7EE6-4840-AA7B-630EC9706BCC}"/>
                </a:ext>
              </a:extLst>
            </p:cNvPr>
            <p:cNvSpPr>
              <a:spLocks noEditPoints="1"/>
            </p:cNvSpPr>
            <p:nvPr/>
          </p:nvSpPr>
          <p:spPr bwMode="auto">
            <a:xfrm>
              <a:off x="7461250" y="3605213"/>
              <a:ext cx="341313" cy="330200"/>
            </a:xfrm>
            <a:custGeom>
              <a:avLst/>
              <a:gdLst>
                <a:gd name="T0" fmla="*/ 86 w 122"/>
                <a:gd name="T1" fmla="*/ 14 h 118"/>
                <a:gd name="T2" fmla="*/ 80 w 122"/>
                <a:gd name="T3" fmla="*/ 28 h 118"/>
                <a:gd name="T4" fmla="*/ 116 w 122"/>
                <a:gd name="T5" fmla="*/ 34 h 118"/>
                <a:gd name="T6" fmla="*/ 118 w 122"/>
                <a:gd name="T7" fmla="*/ 62 h 118"/>
                <a:gd name="T8" fmla="*/ 111 w 122"/>
                <a:gd name="T9" fmla="*/ 61 h 118"/>
                <a:gd name="T10" fmla="*/ 88 w 122"/>
                <a:gd name="T11" fmla="*/ 72 h 118"/>
                <a:gd name="T12" fmla="*/ 111 w 122"/>
                <a:gd name="T13" fmla="*/ 83 h 118"/>
                <a:gd name="T14" fmla="*/ 118 w 122"/>
                <a:gd name="T15" fmla="*/ 82 h 118"/>
                <a:gd name="T16" fmla="*/ 116 w 122"/>
                <a:gd name="T17" fmla="*/ 114 h 118"/>
                <a:gd name="T18" fmla="*/ 84 w 122"/>
                <a:gd name="T19" fmla="*/ 112 h 118"/>
                <a:gd name="T20" fmla="*/ 90 w 122"/>
                <a:gd name="T21" fmla="*/ 98 h 118"/>
                <a:gd name="T22" fmla="*/ 62 w 122"/>
                <a:gd name="T23" fmla="*/ 98 h 118"/>
                <a:gd name="T24" fmla="*/ 68 w 122"/>
                <a:gd name="T25" fmla="*/ 112 h 118"/>
                <a:gd name="T26" fmla="*/ 36 w 122"/>
                <a:gd name="T27" fmla="*/ 114 h 118"/>
                <a:gd name="T28" fmla="*/ 34 w 122"/>
                <a:gd name="T29" fmla="*/ 82 h 118"/>
                <a:gd name="T30" fmla="*/ 20 w 122"/>
                <a:gd name="T31" fmla="*/ 80 h 118"/>
                <a:gd name="T32" fmla="*/ 4 w 122"/>
                <a:gd name="T33" fmla="*/ 72 h 118"/>
                <a:gd name="T34" fmla="*/ 20 w 122"/>
                <a:gd name="T35" fmla="*/ 64 h 118"/>
                <a:gd name="T36" fmla="*/ 34 w 122"/>
                <a:gd name="T37" fmla="*/ 62 h 118"/>
                <a:gd name="T38" fmla="*/ 36 w 122"/>
                <a:gd name="T39" fmla="*/ 34 h 118"/>
                <a:gd name="T40" fmla="*/ 72 w 122"/>
                <a:gd name="T41" fmla="*/ 28 h 118"/>
                <a:gd name="T42" fmla="*/ 66 w 122"/>
                <a:gd name="T43" fmla="*/ 14 h 118"/>
                <a:gd name="T44" fmla="*/ 76 w 122"/>
                <a:gd name="T45" fmla="*/ 0 h 118"/>
                <a:gd name="T46" fmla="*/ 65 w 122"/>
                <a:gd name="T47" fmla="*/ 23 h 118"/>
                <a:gd name="T48" fmla="*/ 66 w 122"/>
                <a:gd name="T49" fmla="*/ 30 h 118"/>
                <a:gd name="T50" fmla="*/ 30 w 122"/>
                <a:gd name="T51" fmla="*/ 36 h 118"/>
                <a:gd name="T52" fmla="*/ 28 w 122"/>
                <a:gd name="T53" fmla="*/ 64 h 118"/>
                <a:gd name="T54" fmla="*/ 14 w 122"/>
                <a:gd name="T55" fmla="*/ 58 h 118"/>
                <a:gd name="T56" fmla="*/ 14 w 122"/>
                <a:gd name="T57" fmla="*/ 86 h 118"/>
                <a:gd name="T58" fmla="*/ 28 w 122"/>
                <a:gd name="T59" fmla="*/ 80 h 118"/>
                <a:gd name="T60" fmla="*/ 30 w 122"/>
                <a:gd name="T61" fmla="*/ 112 h 118"/>
                <a:gd name="T62" fmla="*/ 66 w 122"/>
                <a:gd name="T63" fmla="*/ 118 h 118"/>
                <a:gd name="T64" fmla="*/ 68 w 122"/>
                <a:gd name="T65" fmla="*/ 104 h 118"/>
                <a:gd name="T66" fmla="*/ 76 w 122"/>
                <a:gd name="T67" fmla="*/ 88 h 118"/>
                <a:gd name="T68" fmla="*/ 84 w 122"/>
                <a:gd name="T69" fmla="*/ 104 h 118"/>
                <a:gd name="T70" fmla="*/ 86 w 122"/>
                <a:gd name="T71" fmla="*/ 118 h 118"/>
                <a:gd name="T72" fmla="*/ 122 w 122"/>
                <a:gd name="T73" fmla="*/ 112 h 118"/>
                <a:gd name="T74" fmla="*/ 116 w 122"/>
                <a:gd name="T75" fmla="*/ 76 h 118"/>
                <a:gd name="T76" fmla="*/ 102 w 122"/>
                <a:gd name="T77" fmla="*/ 82 h 118"/>
                <a:gd name="T78" fmla="*/ 102 w 122"/>
                <a:gd name="T79" fmla="*/ 62 h 118"/>
                <a:gd name="T80" fmla="*/ 116 w 122"/>
                <a:gd name="T81" fmla="*/ 68 h 118"/>
                <a:gd name="T82" fmla="*/ 122 w 122"/>
                <a:gd name="T83" fmla="*/ 36 h 118"/>
                <a:gd name="T84" fmla="*/ 86 w 122"/>
                <a:gd name="T85" fmla="*/ 30 h 118"/>
                <a:gd name="T86" fmla="*/ 87 w 122"/>
                <a:gd name="T87" fmla="*/ 23 h 118"/>
                <a:gd name="T88" fmla="*/ 76 w 122"/>
                <a:gd name="T89"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2" h="118">
                  <a:moveTo>
                    <a:pt x="76" y="4"/>
                  </a:moveTo>
                  <a:cubicBezTo>
                    <a:pt x="82" y="4"/>
                    <a:pt x="86" y="8"/>
                    <a:pt x="86" y="14"/>
                  </a:cubicBezTo>
                  <a:cubicBezTo>
                    <a:pt x="86" y="16"/>
                    <a:pt x="85" y="19"/>
                    <a:pt x="84" y="20"/>
                  </a:cubicBezTo>
                  <a:cubicBezTo>
                    <a:pt x="83" y="21"/>
                    <a:pt x="80" y="25"/>
                    <a:pt x="80" y="28"/>
                  </a:cubicBezTo>
                  <a:cubicBezTo>
                    <a:pt x="80" y="31"/>
                    <a:pt x="83" y="34"/>
                    <a:pt x="86" y="34"/>
                  </a:cubicBezTo>
                  <a:cubicBezTo>
                    <a:pt x="116" y="34"/>
                    <a:pt x="116" y="34"/>
                    <a:pt x="116" y="34"/>
                  </a:cubicBezTo>
                  <a:cubicBezTo>
                    <a:pt x="117" y="34"/>
                    <a:pt x="118" y="35"/>
                    <a:pt x="118" y="36"/>
                  </a:cubicBezTo>
                  <a:cubicBezTo>
                    <a:pt x="118" y="62"/>
                    <a:pt x="118" y="62"/>
                    <a:pt x="118" y="62"/>
                  </a:cubicBezTo>
                  <a:cubicBezTo>
                    <a:pt x="118" y="63"/>
                    <a:pt x="117" y="64"/>
                    <a:pt x="116" y="64"/>
                  </a:cubicBezTo>
                  <a:cubicBezTo>
                    <a:pt x="115" y="64"/>
                    <a:pt x="113" y="63"/>
                    <a:pt x="111" y="61"/>
                  </a:cubicBezTo>
                  <a:cubicBezTo>
                    <a:pt x="108" y="59"/>
                    <a:pt x="105" y="58"/>
                    <a:pt x="102" y="58"/>
                  </a:cubicBezTo>
                  <a:cubicBezTo>
                    <a:pt x="94" y="58"/>
                    <a:pt x="88" y="64"/>
                    <a:pt x="88" y="72"/>
                  </a:cubicBezTo>
                  <a:cubicBezTo>
                    <a:pt x="88" y="80"/>
                    <a:pt x="94" y="86"/>
                    <a:pt x="102" y="86"/>
                  </a:cubicBezTo>
                  <a:cubicBezTo>
                    <a:pt x="105" y="86"/>
                    <a:pt x="108" y="85"/>
                    <a:pt x="111" y="83"/>
                  </a:cubicBezTo>
                  <a:cubicBezTo>
                    <a:pt x="113" y="81"/>
                    <a:pt x="115" y="80"/>
                    <a:pt x="116" y="80"/>
                  </a:cubicBezTo>
                  <a:cubicBezTo>
                    <a:pt x="117" y="80"/>
                    <a:pt x="118" y="81"/>
                    <a:pt x="118" y="82"/>
                  </a:cubicBezTo>
                  <a:cubicBezTo>
                    <a:pt x="118" y="112"/>
                    <a:pt x="118" y="112"/>
                    <a:pt x="118" y="112"/>
                  </a:cubicBezTo>
                  <a:cubicBezTo>
                    <a:pt x="118" y="113"/>
                    <a:pt x="117" y="114"/>
                    <a:pt x="116" y="114"/>
                  </a:cubicBezTo>
                  <a:cubicBezTo>
                    <a:pt x="86" y="114"/>
                    <a:pt x="86" y="114"/>
                    <a:pt x="86" y="114"/>
                  </a:cubicBezTo>
                  <a:cubicBezTo>
                    <a:pt x="85" y="114"/>
                    <a:pt x="84" y="113"/>
                    <a:pt x="84" y="112"/>
                  </a:cubicBezTo>
                  <a:cubicBezTo>
                    <a:pt x="84" y="111"/>
                    <a:pt x="85" y="109"/>
                    <a:pt x="87" y="107"/>
                  </a:cubicBezTo>
                  <a:cubicBezTo>
                    <a:pt x="89" y="104"/>
                    <a:pt x="90" y="101"/>
                    <a:pt x="90" y="98"/>
                  </a:cubicBezTo>
                  <a:cubicBezTo>
                    <a:pt x="90" y="90"/>
                    <a:pt x="84" y="84"/>
                    <a:pt x="76" y="84"/>
                  </a:cubicBezTo>
                  <a:cubicBezTo>
                    <a:pt x="68" y="84"/>
                    <a:pt x="62" y="90"/>
                    <a:pt x="62" y="98"/>
                  </a:cubicBezTo>
                  <a:cubicBezTo>
                    <a:pt x="62" y="101"/>
                    <a:pt x="63" y="104"/>
                    <a:pt x="65" y="107"/>
                  </a:cubicBezTo>
                  <a:cubicBezTo>
                    <a:pt x="67" y="109"/>
                    <a:pt x="68" y="111"/>
                    <a:pt x="68" y="112"/>
                  </a:cubicBezTo>
                  <a:cubicBezTo>
                    <a:pt x="68" y="113"/>
                    <a:pt x="67" y="114"/>
                    <a:pt x="66" y="114"/>
                  </a:cubicBezTo>
                  <a:cubicBezTo>
                    <a:pt x="36" y="114"/>
                    <a:pt x="36" y="114"/>
                    <a:pt x="36" y="114"/>
                  </a:cubicBezTo>
                  <a:cubicBezTo>
                    <a:pt x="35" y="114"/>
                    <a:pt x="34" y="113"/>
                    <a:pt x="34" y="112"/>
                  </a:cubicBezTo>
                  <a:cubicBezTo>
                    <a:pt x="34" y="82"/>
                    <a:pt x="34" y="82"/>
                    <a:pt x="34" y="82"/>
                  </a:cubicBezTo>
                  <a:cubicBezTo>
                    <a:pt x="34" y="79"/>
                    <a:pt x="31" y="76"/>
                    <a:pt x="28" y="76"/>
                  </a:cubicBezTo>
                  <a:cubicBezTo>
                    <a:pt x="25" y="76"/>
                    <a:pt x="21" y="79"/>
                    <a:pt x="20" y="80"/>
                  </a:cubicBezTo>
                  <a:cubicBezTo>
                    <a:pt x="19" y="81"/>
                    <a:pt x="16" y="82"/>
                    <a:pt x="14" y="82"/>
                  </a:cubicBezTo>
                  <a:cubicBezTo>
                    <a:pt x="8" y="82"/>
                    <a:pt x="4" y="78"/>
                    <a:pt x="4" y="72"/>
                  </a:cubicBezTo>
                  <a:cubicBezTo>
                    <a:pt x="4" y="66"/>
                    <a:pt x="8" y="62"/>
                    <a:pt x="14" y="62"/>
                  </a:cubicBezTo>
                  <a:cubicBezTo>
                    <a:pt x="16" y="62"/>
                    <a:pt x="19" y="63"/>
                    <a:pt x="20" y="64"/>
                  </a:cubicBezTo>
                  <a:cubicBezTo>
                    <a:pt x="21" y="65"/>
                    <a:pt x="25" y="68"/>
                    <a:pt x="28" y="68"/>
                  </a:cubicBezTo>
                  <a:cubicBezTo>
                    <a:pt x="31" y="68"/>
                    <a:pt x="34" y="65"/>
                    <a:pt x="34" y="62"/>
                  </a:cubicBezTo>
                  <a:cubicBezTo>
                    <a:pt x="34" y="36"/>
                    <a:pt x="34" y="36"/>
                    <a:pt x="34" y="36"/>
                  </a:cubicBezTo>
                  <a:cubicBezTo>
                    <a:pt x="34" y="35"/>
                    <a:pt x="35" y="34"/>
                    <a:pt x="36" y="34"/>
                  </a:cubicBezTo>
                  <a:cubicBezTo>
                    <a:pt x="66" y="34"/>
                    <a:pt x="66" y="34"/>
                    <a:pt x="66" y="34"/>
                  </a:cubicBezTo>
                  <a:cubicBezTo>
                    <a:pt x="69" y="34"/>
                    <a:pt x="72" y="31"/>
                    <a:pt x="72" y="28"/>
                  </a:cubicBezTo>
                  <a:cubicBezTo>
                    <a:pt x="72" y="25"/>
                    <a:pt x="69" y="21"/>
                    <a:pt x="68" y="20"/>
                  </a:cubicBezTo>
                  <a:cubicBezTo>
                    <a:pt x="67" y="19"/>
                    <a:pt x="66" y="16"/>
                    <a:pt x="66" y="14"/>
                  </a:cubicBezTo>
                  <a:cubicBezTo>
                    <a:pt x="66" y="8"/>
                    <a:pt x="70" y="4"/>
                    <a:pt x="76" y="4"/>
                  </a:cubicBezTo>
                  <a:close/>
                  <a:moveTo>
                    <a:pt x="76" y="0"/>
                  </a:moveTo>
                  <a:cubicBezTo>
                    <a:pt x="68" y="0"/>
                    <a:pt x="62" y="6"/>
                    <a:pt x="62" y="14"/>
                  </a:cubicBezTo>
                  <a:cubicBezTo>
                    <a:pt x="62" y="17"/>
                    <a:pt x="63" y="20"/>
                    <a:pt x="65" y="23"/>
                  </a:cubicBezTo>
                  <a:cubicBezTo>
                    <a:pt x="66" y="24"/>
                    <a:pt x="68" y="27"/>
                    <a:pt x="68" y="28"/>
                  </a:cubicBezTo>
                  <a:cubicBezTo>
                    <a:pt x="68" y="29"/>
                    <a:pt x="67" y="30"/>
                    <a:pt x="66" y="30"/>
                  </a:cubicBezTo>
                  <a:cubicBezTo>
                    <a:pt x="36" y="30"/>
                    <a:pt x="36" y="30"/>
                    <a:pt x="36" y="30"/>
                  </a:cubicBezTo>
                  <a:cubicBezTo>
                    <a:pt x="33" y="30"/>
                    <a:pt x="30" y="33"/>
                    <a:pt x="30" y="36"/>
                  </a:cubicBezTo>
                  <a:cubicBezTo>
                    <a:pt x="30" y="62"/>
                    <a:pt x="30" y="62"/>
                    <a:pt x="30" y="62"/>
                  </a:cubicBezTo>
                  <a:cubicBezTo>
                    <a:pt x="30" y="63"/>
                    <a:pt x="29" y="64"/>
                    <a:pt x="28" y="64"/>
                  </a:cubicBezTo>
                  <a:cubicBezTo>
                    <a:pt x="27" y="64"/>
                    <a:pt x="24" y="62"/>
                    <a:pt x="23" y="61"/>
                  </a:cubicBezTo>
                  <a:cubicBezTo>
                    <a:pt x="20" y="59"/>
                    <a:pt x="17" y="58"/>
                    <a:pt x="14" y="58"/>
                  </a:cubicBezTo>
                  <a:cubicBezTo>
                    <a:pt x="6" y="58"/>
                    <a:pt x="0" y="64"/>
                    <a:pt x="0" y="72"/>
                  </a:cubicBezTo>
                  <a:cubicBezTo>
                    <a:pt x="0" y="80"/>
                    <a:pt x="6" y="86"/>
                    <a:pt x="14" y="86"/>
                  </a:cubicBezTo>
                  <a:cubicBezTo>
                    <a:pt x="17" y="86"/>
                    <a:pt x="20" y="85"/>
                    <a:pt x="23" y="83"/>
                  </a:cubicBezTo>
                  <a:cubicBezTo>
                    <a:pt x="24" y="82"/>
                    <a:pt x="27" y="80"/>
                    <a:pt x="28" y="80"/>
                  </a:cubicBezTo>
                  <a:cubicBezTo>
                    <a:pt x="29" y="80"/>
                    <a:pt x="30" y="81"/>
                    <a:pt x="30" y="82"/>
                  </a:cubicBezTo>
                  <a:cubicBezTo>
                    <a:pt x="30" y="112"/>
                    <a:pt x="30" y="112"/>
                    <a:pt x="30" y="112"/>
                  </a:cubicBezTo>
                  <a:cubicBezTo>
                    <a:pt x="30" y="115"/>
                    <a:pt x="33" y="118"/>
                    <a:pt x="36" y="118"/>
                  </a:cubicBezTo>
                  <a:cubicBezTo>
                    <a:pt x="66" y="118"/>
                    <a:pt x="66" y="118"/>
                    <a:pt x="66" y="118"/>
                  </a:cubicBezTo>
                  <a:cubicBezTo>
                    <a:pt x="69" y="118"/>
                    <a:pt x="72" y="115"/>
                    <a:pt x="72" y="112"/>
                  </a:cubicBezTo>
                  <a:cubicBezTo>
                    <a:pt x="72" y="109"/>
                    <a:pt x="69" y="105"/>
                    <a:pt x="68" y="104"/>
                  </a:cubicBezTo>
                  <a:cubicBezTo>
                    <a:pt x="67" y="103"/>
                    <a:pt x="66" y="100"/>
                    <a:pt x="66" y="98"/>
                  </a:cubicBezTo>
                  <a:cubicBezTo>
                    <a:pt x="66" y="92"/>
                    <a:pt x="70" y="88"/>
                    <a:pt x="76" y="88"/>
                  </a:cubicBezTo>
                  <a:cubicBezTo>
                    <a:pt x="82" y="88"/>
                    <a:pt x="86" y="92"/>
                    <a:pt x="86" y="98"/>
                  </a:cubicBezTo>
                  <a:cubicBezTo>
                    <a:pt x="86" y="100"/>
                    <a:pt x="85" y="103"/>
                    <a:pt x="84" y="104"/>
                  </a:cubicBezTo>
                  <a:cubicBezTo>
                    <a:pt x="83" y="105"/>
                    <a:pt x="80" y="109"/>
                    <a:pt x="80" y="112"/>
                  </a:cubicBezTo>
                  <a:cubicBezTo>
                    <a:pt x="80" y="115"/>
                    <a:pt x="83" y="118"/>
                    <a:pt x="86" y="118"/>
                  </a:cubicBezTo>
                  <a:cubicBezTo>
                    <a:pt x="116" y="118"/>
                    <a:pt x="116" y="118"/>
                    <a:pt x="116" y="118"/>
                  </a:cubicBezTo>
                  <a:cubicBezTo>
                    <a:pt x="119" y="118"/>
                    <a:pt x="122" y="115"/>
                    <a:pt x="122" y="112"/>
                  </a:cubicBezTo>
                  <a:cubicBezTo>
                    <a:pt x="122" y="82"/>
                    <a:pt x="122" y="82"/>
                    <a:pt x="122" y="82"/>
                  </a:cubicBezTo>
                  <a:cubicBezTo>
                    <a:pt x="122" y="79"/>
                    <a:pt x="119" y="76"/>
                    <a:pt x="116" y="76"/>
                  </a:cubicBezTo>
                  <a:cubicBezTo>
                    <a:pt x="113" y="76"/>
                    <a:pt x="109" y="79"/>
                    <a:pt x="108" y="80"/>
                  </a:cubicBezTo>
                  <a:cubicBezTo>
                    <a:pt x="107" y="81"/>
                    <a:pt x="104" y="82"/>
                    <a:pt x="102" y="82"/>
                  </a:cubicBezTo>
                  <a:cubicBezTo>
                    <a:pt x="96" y="82"/>
                    <a:pt x="92" y="78"/>
                    <a:pt x="92" y="72"/>
                  </a:cubicBezTo>
                  <a:cubicBezTo>
                    <a:pt x="92" y="66"/>
                    <a:pt x="96" y="62"/>
                    <a:pt x="102" y="62"/>
                  </a:cubicBezTo>
                  <a:cubicBezTo>
                    <a:pt x="104" y="62"/>
                    <a:pt x="107" y="63"/>
                    <a:pt x="108" y="64"/>
                  </a:cubicBezTo>
                  <a:cubicBezTo>
                    <a:pt x="109" y="65"/>
                    <a:pt x="113" y="68"/>
                    <a:pt x="116" y="68"/>
                  </a:cubicBezTo>
                  <a:cubicBezTo>
                    <a:pt x="119" y="68"/>
                    <a:pt x="122" y="65"/>
                    <a:pt x="122" y="62"/>
                  </a:cubicBezTo>
                  <a:cubicBezTo>
                    <a:pt x="122" y="36"/>
                    <a:pt x="122" y="36"/>
                    <a:pt x="122" y="36"/>
                  </a:cubicBezTo>
                  <a:cubicBezTo>
                    <a:pt x="122" y="33"/>
                    <a:pt x="119" y="30"/>
                    <a:pt x="116" y="30"/>
                  </a:cubicBezTo>
                  <a:cubicBezTo>
                    <a:pt x="86" y="30"/>
                    <a:pt x="86" y="30"/>
                    <a:pt x="86" y="30"/>
                  </a:cubicBezTo>
                  <a:cubicBezTo>
                    <a:pt x="85" y="30"/>
                    <a:pt x="84" y="29"/>
                    <a:pt x="84" y="28"/>
                  </a:cubicBezTo>
                  <a:cubicBezTo>
                    <a:pt x="84" y="27"/>
                    <a:pt x="86" y="24"/>
                    <a:pt x="87" y="23"/>
                  </a:cubicBezTo>
                  <a:cubicBezTo>
                    <a:pt x="89" y="20"/>
                    <a:pt x="90" y="17"/>
                    <a:pt x="90" y="14"/>
                  </a:cubicBezTo>
                  <a:cubicBezTo>
                    <a:pt x="90" y="6"/>
                    <a:pt x="84" y="0"/>
                    <a:pt x="76" y="0"/>
                  </a:cubicBezTo>
                  <a:close/>
                </a:path>
              </a:pathLst>
            </a:custGeom>
            <a:grpFill/>
            <a:ln>
              <a:noFill/>
            </a:ln>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88" name="Freeform 87">
              <a:extLst>
                <a:ext uri="{FF2B5EF4-FFF2-40B4-BE49-F238E27FC236}">
                  <a16:creationId xmlns:a16="http://schemas.microsoft.com/office/drawing/2014/main" id="{B44038A8-7A1E-4908-9365-C02BBACF1783}"/>
                </a:ext>
              </a:extLst>
            </p:cNvPr>
            <p:cNvSpPr>
              <a:spLocks noEditPoints="1"/>
            </p:cNvSpPr>
            <p:nvPr/>
          </p:nvSpPr>
          <p:spPr bwMode="auto">
            <a:xfrm>
              <a:off x="7213600" y="3840163"/>
              <a:ext cx="342900" cy="331788"/>
            </a:xfrm>
            <a:custGeom>
              <a:avLst/>
              <a:gdLst>
                <a:gd name="T0" fmla="*/ 86 w 122"/>
                <a:gd name="T1" fmla="*/ 14 h 118"/>
                <a:gd name="T2" fmla="*/ 80 w 122"/>
                <a:gd name="T3" fmla="*/ 28 h 118"/>
                <a:gd name="T4" fmla="*/ 116 w 122"/>
                <a:gd name="T5" fmla="*/ 34 h 118"/>
                <a:gd name="T6" fmla="*/ 118 w 122"/>
                <a:gd name="T7" fmla="*/ 62 h 118"/>
                <a:gd name="T8" fmla="*/ 111 w 122"/>
                <a:gd name="T9" fmla="*/ 61 h 118"/>
                <a:gd name="T10" fmla="*/ 88 w 122"/>
                <a:gd name="T11" fmla="*/ 72 h 118"/>
                <a:gd name="T12" fmla="*/ 111 w 122"/>
                <a:gd name="T13" fmla="*/ 83 h 118"/>
                <a:gd name="T14" fmla="*/ 118 w 122"/>
                <a:gd name="T15" fmla="*/ 82 h 118"/>
                <a:gd name="T16" fmla="*/ 116 w 122"/>
                <a:gd name="T17" fmla="*/ 114 h 118"/>
                <a:gd name="T18" fmla="*/ 84 w 122"/>
                <a:gd name="T19" fmla="*/ 112 h 118"/>
                <a:gd name="T20" fmla="*/ 90 w 122"/>
                <a:gd name="T21" fmla="*/ 98 h 118"/>
                <a:gd name="T22" fmla="*/ 62 w 122"/>
                <a:gd name="T23" fmla="*/ 98 h 118"/>
                <a:gd name="T24" fmla="*/ 68 w 122"/>
                <a:gd name="T25" fmla="*/ 112 h 118"/>
                <a:gd name="T26" fmla="*/ 36 w 122"/>
                <a:gd name="T27" fmla="*/ 114 h 118"/>
                <a:gd name="T28" fmla="*/ 34 w 122"/>
                <a:gd name="T29" fmla="*/ 82 h 118"/>
                <a:gd name="T30" fmla="*/ 20 w 122"/>
                <a:gd name="T31" fmla="*/ 80 h 118"/>
                <a:gd name="T32" fmla="*/ 4 w 122"/>
                <a:gd name="T33" fmla="*/ 72 h 118"/>
                <a:gd name="T34" fmla="*/ 20 w 122"/>
                <a:gd name="T35" fmla="*/ 64 h 118"/>
                <a:gd name="T36" fmla="*/ 34 w 122"/>
                <a:gd name="T37" fmla="*/ 62 h 118"/>
                <a:gd name="T38" fmla="*/ 36 w 122"/>
                <a:gd name="T39" fmla="*/ 34 h 118"/>
                <a:gd name="T40" fmla="*/ 72 w 122"/>
                <a:gd name="T41" fmla="*/ 28 h 118"/>
                <a:gd name="T42" fmla="*/ 66 w 122"/>
                <a:gd name="T43" fmla="*/ 14 h 118"/>
                <a:gd name="T44" fmla="*/ 76 w 122"/>
                <a:gd name="T45" fmla="*/ 0 h 118"/>
                <a:gd name="T46" fmla="*/ 65 w 122"/>
                <a:gd name="T47" fmla="*/ 23 h 118"/>
                <a:gd name="T48" fmla="*/ 66 w 122"/>
                <a:gd name="T49" fmla="*/ 30 h 118"/>
                <a:gd name="T50" fmla="*/ 30 w 122"/>
                <a:gd name="T51" fmla="*/ 36 h 118"/>
                <a:gd name="T52" fmla="*/ 28 w 122"/>
                <a:gd name="T53" fmla="*/ 64 h 118"/>
                <a:gd name="T54" fmla="*/ 14 w 122"/>
                <a:gd name="T55" fmla="*/ 58 h 118"/>
                <a:gd name="T56" fmla="*/ 14 w 122"/>
                <a:gd name="T57" fmla="*/ 86 h 118"/>
                <a:gd name="T58" fmla="*/ 28 w 122"/>
                <a:gd name="T59" fmla="*/ 80 h 118"/>
                <a:gd name="T60" fmla="*/ 30 w 122"/>
                <a:gd name="T61" fmla="*/ 112 h 118"/>
                <a:gd name="T62" fmla="*/ 66 w 122"/>
                <a:gd name="T63" fmla="*/ 118 h 118"/>
                <a:gd name="T64" fmla="*/ 68 w 122"/>
                <a:gd name="T65" fmla="*/ 104 h 118"/>
                <a:gd name="T66" fmla="*/ 76 w 122"/>
                <a:gd name="T67" fmla="*/ 88 h 118"/>
                <a:gd name="T68" fmla="*/ 84 w 122"/>
                <a:gd name="T69" fmla="*/ 104 h 118"/>
                <a:gd name="T70" fmla="*/ 86 w 122"/>
                <a:gd name="T71" fmla="*/ 118 h 118"/>
                <a:gd name="T72" fmla="*/ 122 w 122"/>
                <a:gd name="T73" fmla="*/ 112 h 118"/>
                <a:gd name="T74" fmla="*/ 116 w 122"/>
                <a:gd name="T75" fmla="*/ 76 h 118"/>
                <a:gd name="T76" fmla="*/ 102 w 122"/>
                <a:gd name="T77" fmla="*/ 82 h 118"/>
                <a:gd name="T78" fmla="*/ 102 w 122"/>
                <a:gd name="T79" fmla="*/ 62 h 118"/>
                <a:gd name="T80" fmla="*/ 116 w 122"/>
                <a:gd name="T81" fmla="*/ 68 h 118"/>
                <a:gd name="T82" fmla="*/ 122 w 122"/>
                <a:gd name="T83" fmla="*/ 36 h 118"/>
                <a:gd name="T84" fmla="*/ 86 w 122"/>
                <a:gd name="T85" fmla="*/ 30 h 118"/>
                <a:gd name="T86" fmla="*/ 87 w 122"/>
                <a:gd name="T87" fmla="*/ 23 h 118"/>
                <a:gd name="T88" fmla="*/ 76 w 122"/>
                <a:gd name="T89"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2" h="118">
                  <a:moveTo>
                    <a:pt x="76" y="4"/>
                  </a:moveTo>
                  <a:cubicBezTo>
                    <a:pt x="82" y="4"/>
                    <a:pt x="86" y="8"/>
                    <a:pt x="86" y="14"/>
                  </a:cubicBezTo>
                  <a:cubicBezTo>
                    <a:pt x="86" y="16"/>
                    <a:pt x="85" y="19"/>
                    <a:pt x="84" y="20"/>
                  </a:cubicBezTo>
                  <a:cubicBezTo>
                    <a:pt x="83" y="21"/>
                    <a:pt x="80" y="25"/>
                    <a:pt x="80" y="28"/>
                  </a:cubicBezTo>
                  <a:cubicBezTo>
                    <a:pt x="80" y="31"/>
                    <a:pt x="83" y="34"/>
                    <a:pt x="86" y="34"/>
                  </a:cubicBezTo>
                  <a:cubicBezTo>
                    <a:pt x="116" y="34"/>
                    <a:pt x="116" y="34"/>
                    <a:pt x="116" y="34"/>
                  </a:cubicBezTo>
                  <a:cubicBezTo>
                    <a:pt x="117" y="34"/>
                    <a:pt x="118" y="35"/>
                    <a:pt x="118" y="36"/>
                  </a:cubicBezTo>
                  <a:cubicBezTo>
                    <a:pt x="118" y="62"/>
                    <a:pt x="118" y="62"/>
                    <a:pt x="118" y="62"/>
                  </a:cubicBezTo>
                  <a:cubicBezTo>
                    <a:pt x="118" y="63"/>
                    <a:pt x="117" y="64"/>
                    <a:pt x="116" y="64"/>
                  </a:cubicBezTo>
                  <a:cubicBezTo>
                    <a:pt x="115" y="64"/>
                    <a:pt x="113" y="63"/>
                    <a:pt x="111" y="61"/>
                  </a:cubicBezTo>
                  <a:cubicBezTo>
                    <a:pt x="108" y="59"/>
                    <a:pt x="105" y="58"/>
                    <a:pt x="102" y="58"/>
                  </a:cubicBezTo>
                  <a:cubicBezTo>
                    <a:pt x="94" y="58"/>
                    <a:pt x="88" y="64"/>
                    <a:pt x="88" y="72"/>
                  </a:cubicBezTo>
                  <a:cubicBezTo>
                    <a:pt x="88" y="80"/>
                    <a:pt x="94" y="86"/>
                    <a:pt x="102" y="86"/>
                  </a:cubicBezTo>
                  <a:cubicBezTo>
                    <a:pt x="105" y="86"/>
                    <a:pt x="108" y="85"/>
                    <a:pt x="111" y="83"/>
                  </a:cubicBezTo>
                  <a:cubicBezTo>
                    <a:pt x="113" y="81"/>
                    <a:pt x="115" y="80"/>
                    <a:pt x="116" y="80"/>
                  </a:cubicBezTo>
                  <a:cubicBezTo>
                    <a:pt x="117" y="80"/>
                    <a:pt x="118" y="81"/>
                    <a:pt x="118" y="82"/>
                  </a:cubicBezTo>
                  <a:cubicBezTo>
                    <a:pt x="118" y="112"/>
                    <a:pt x="118" y="112"/>
                    <a:pt x="118" y="112"/>
                  </a:cubicBezTo>
                  <a:cubicBezTo>
                    <a:pt x="118" y="113"/>
                    <a:pt x="117" y="114"/>
                    <a:pt x="116" y="114"/>
                  </a:cubicBezTo>
                  <a:cubicBezTo>
                    <a:pt x="86" y="114"/>
                    <a:pt x="86" y="114"/>
                    <a:pt x="86" y="114"/>
                  </a:cubicBezTo>
                  <a:cubicBezTo>
                    <a:pt x="85" y="114"/>
                    <a:pt x="84" y="113"/>
                    <a:pt x="84" y="112"/>
                  </a:cubicBezTo>
                  <a:cubicBezTo>
                    <a:pt x="84" y="111"/>
                    <a:pt x="85" y="109"/>
                    <a:pt x="87" y="107"/>
                  </a:cubicBezTo>
                  <a:cubicBezTo>
                    <a:pt x="89" y="104"/>
                    <a:pt x="90" y="101"/>
                    <a:pt x="90" y="98"/>
                  </a:cubicBezTo>
                  <a:cubicBezTo>
                    <a:pt x="90" y="90"/>
                    <a:pt x="84" y="84"/>
                    <a:pt x="76" y="84"/>
                  </a:cubicBezTo>
                  <a:cubicBezTo>
                    <a:pt x="68" y="84"/>
                    <a:pt x="62" y="90"/>
                    <a:pt x="62" y="98"/>
                  </a:cubicBezTo>
                  <a:cubicBezTo>
                    <a:pt x="62" y="101"/>
                    <a:pt x="63" y="104"/>
                    <a:pt x="65" y="107"/>
                  </a:cubicBezTo>
                  <a:cubicBezTo>
                    <a:pt x="67" y="109"/>
                    <a:pt x="68" y="111"/>
                    <a:pt x="68" y="112"/>
                  </a:cubicBezTo>
                  <a:cubicBezTo>
                    <a:pt x="68" y="113"/>
                    <a:pt x="67" y="114"/>
                    <a:pt x="66" y="114"/>
                  </a:cubicBezTo>
                  <a:cubicBezTo>
                    <a:pt x="36" y="114"/>
                    <a:pt x="36" y="114"/>
                    <a:pt x="36" y="114"/>
                  </a:cubicBezTo>
                  <a:cubicBezTo>
                    <a:pt x="35" y="114"/>
                    <a:pt x="34" y="113"/>
                    <a:pt x="34" y="112"/>
                  </a:cubicBezTo>
                  <a:cubicBezTo>
                    <a:pt x="34" y="82"/>
                    <a:pt x="34" y="82"/>
                    <a:pt x="34" y="82"/>
                  </a:cubicBezTo>
                  <a:cubicBezTo>
                    <a:pt x="34" y="79"/>
                    <a:pt x="31" y="76"/>
                    <a:pt x="28" y="76"/>
                  </a:cubicBezTo>
                  <a:cubicBezTo>
                    <a:pt x="25" y="76"/>
                    <a:pt x="21" y="79"/>
                    <a:pt x="20" y="80"/>
                  </a:cubicBezTo>
                  <a:cubicBezTo>
                    <a:pt x="19" y="81"/>
                    <a:pt x="16" y="82"/>
                    <a:pt x="14" y="82"/>
                  </a:cubicBezTo>
                  <a:cubicBezTo>
                    <a:pt x="8" y="82"/>
                    <a:pt x="4" y="78"/>
                    <a:pt x="4" y="72"/>
                  </a:cubicBezTo>
                  <a:cubicBezTo>
                    <a:pt x="4" y="66"/>
                    <a:pt x="8" y="62"/>
                    <a:pt x="14" y="62"/>
                  </a:cubicBezTo>
                  <a:cubicBezTo>
                    <a:pt x="16" y="62"/>
                    <a:pt x="19" y="63"/>
                    <a:pt x="20" y="64"/>
                  </a:cubicBezTo>
                  <a:cubicBezTo>
                    <a:pt x="21" y="65"/>
                    <a:pt x="25" y="68"/>
                    <a:pt x="28" y="68"/>
                  </a:cubicBezTo>
                  <a:cubicBezTo>
                    <a:pt x="31" y="68"/>
                    <a:pt x="34" y="65"/>
                    <a:pt x="34" y="62"/>
                  </a:cubicBezTo>
                  <a:cubicBezTo>
                    <a:pt x="34" y="36"/>
                    <a:pt x="34" y="36"/>
                    <a:pt x="34" y="36"/>
                  </a:cubicBezTo>
                  <a:cubicBezTo>
                    <a:pt x="34" y="35"/>
                    <a:pt x="35" y="34"/>
                    <a:pt x="36" y="34"/>
                  </a:cubicBezTo>
                  <a:cubicBezTo>
                    <a:pt x="66" y="34"/>
                    <a:pt x="66" y="34"/>
                    <a:pt x="66" y="34"/>
                  </a:cubicBezTo>
                  <a:cubicBezTo>
                    <a:pt x="69" y="34"/>
                    <a:pt x="72" y="31"/>
                    <a:pt x="72" y="28"/>
                  </a:cubicBezTo>
                  <a:cubicBezTo>
                    <a:pt x="72" y="25"/>
                    <a:pt x="69" y="21"/>
                    <a:pt x="68" y="20"/>
                  </a:cubicBezTo>
                  <a:cubicBezTo>
                    <a:pt x="67" y="19"/>
                    <a:pt x="66" y="16"/>
                    <a:pt x="66" y="14"/>
                  </a:cubicBezTo>
                  <a:cubicBezTo>
                    <a:pt x="66" y="8"/>
                    <a:pt x="70" y="4"/>
                    <a:pt x="76" y="4"/>
                  </a:cubicBezTo>
                  <a:close/>
                  <a:moveTo>
                    <a:pt x="76" y="0"/>
                  </a:moveTo>
                  <a:cubicBezTo>
                    <a:pt x="68" y="0"/>
                    <a:pt x="62" y="6"/>
                    <a:pt x="62" y="14"/>
                  </a:cubicBezTo>
                  <a:cubicBezTo>
                    <a:pt x="62" y="17"/>
                    <a:pt x="63" y="20"/>
                    <a:pt x="65" y="23"/>
                  </a:cubicBezTo>
                  <a:cubicBezTo>
                    <a:pt x="66" y="24"/>
                    <a:pt x="68" y="27"/>
                    <a:pt x="68" y="28"/>
                  </a:cubicBezTo>
                  <a:cubicBezTo>
                    <a:pt x="68" y="29"/>
                    <a:pt x="67" y="30"/>
                    <a:pt x="66" y="30"/>
                  </a:cubicBezTo>
                  <a:cubicBezTo>
                    <a:pt x="36" y="30"/>
                    <a:pt x="36" y="30"/>
                    <a:pt x="36" y="30"/>
                  </a:cubicBezTo>
                  <a:cubicBezTo>
                    <a:pt x="33" y="30"/>
                    <a:pt x="30" y="33"/>
                    <a:pt x="30" y="36"/>
                  </a:cubicBezTo>
                  <a:cubicBezTo>
                    <a:pt x="30" y="62"/>
                    <a:pt x="30" y="62"/>
                    <a:pt x="30" y="62"/>
                  </a:cubicBezTo>
                  <a:cubicBezTo>
                    <a:pt x="30" y="63"/>
                    <a:pt x="29" y="64"/>
                    <a:pt x="28" y="64"/>
                  </a:cubicBezTo>
                  <a:cubicBezTo>
                    <a:pt x="27" y="64"/>
                    <a:pt x="24" y="62"/>
                    <a:pt x="23" y="61"/>
                  </a:cubicBezTo>
                  <a:cubicBezTo>
                    <a:pt x="20" y="59"/>
                    <a:pt x="17" y="58"/>
                    <a:pt x="14" y="58"/>
                  </a:cubicBezTo>
                  <a:cubicBezTo>
                    <a:pt x="6" y="58"/>
                    <a:pt x="0" y="64"/>
                    <a:pt x="0" y="72"/>
                  </a:cubicBezTo>
                  <a:cubicBezTo>
                    <a:pt x="0" y="80"/>
                    <a:pt x="6" y="86"/>
                    <a:pt x="14" y="86"/>
                  </a:cubicBezTo>
                  <a:cubicBezTo>
                    <a:pt x="17" y="86"/>
                    <a:pt x="20" y="85"/>
                    <a:pt x="23" y="83"/>
                  </a:cubicBezTo>
                  <a:cubicBezTo>
                    <a:pt x="24" y="82"/>
                    <a:pt x="27" y="80"/>
                    <a:pt x="28" y="80"/>
                  </a:cubicBezTo>
                  <a:cubicBezTo>
                    <a:pt x="29" y="80"/>
                    <a:pt x="30" y="81"/>
                    <a:pt x="30" y="82"/>
                  </a:cubicBezTo>
                  <a:cubicBezTo>
                    <a:pt x="30" y="112"/>
                    <a:pt x="30" y="112"/>
                    <a:pt x="30" y="112"/>
                  </a:cubicBezTo>
                  <a:cubicBezTo>
                    <a:pt x="30" y="115"/>
                    <a:pt x="33" y="118"/>
                    <a:pt x="36" y="118"/>
                  </a:cubicBezTo>
                  <a:cubicBezTo>
                    <a:pt x="66" y="118"/>
                    <a:pt x="66" y="118"/>
                    <a:pt x="66" y="118"/>
                  </a:cubicBezTo>
                  <a:cubicBezTo>
                    <a:pt x="69" y="118"/>
                    <a:pt x="72" y="115"/>
                    <a:pt x="72" y="112"/>
                  </a:cubicBezTo>
                  <a:cubicBezTo>
                    <a:pt x="72" y="109"/>
                    <a:pt x="69" y="105"/>
                    <a:pt x="68" y="104"/>
                  </a:cubicBezTo>
                  <a:cubicBezTo>
                    <a:pt x="67" y="103"/>
                    <a:pt x="66" y="100"/>
                    <a:pt x="66" y="98"/>
                  </a:cubicBezTo>
                  <a:cubicBezTo>
                    <a:pt x="66" y="92"/>
                    <a:pt x="70" y="88"/>
                    <a:pt x="76" y="88"/>
                  </a:cubicBezTo>
                  <a:cubicBezTo>
                    <a:pt x="82" y="88"/>
                    <a:pt x="86" y="92"/>
                    <a:pt x="86" y="98"/>
                  </a:cubicBezTo>
                  <a:cubicBezTo>
                    <a:pt x="86" y="100"/>
                    <a:pt x="85" y="103"/>
                    <a:pt x="84" y="104"/>
                  </a:cubicBezTo>
                  <a:cubicBezTo>
                    <a:pt x="83" y="105"/>
                    <a:pt x="80" y="109"/>
                    <a:pt x="80" y="112"/>
                  </a:cubicBezTo>
                  <a:cubicBezTo>
                    <a:pt x="80" y="115"/>
                    <a:pt x="83" y="118"/>
                    <a:pt x="86" y="118"/>
                  </a:cubicBezTo>
                  <a:cubicBezTo>
                    <a:pt x="116" y="118"/>
                    <a:pt x="116" y="118"/>
                    <a:pt x="116" y="118"/>
                  </a:cubicBezTo>
                  <a:cubicBezTo>
                    <a:pt x="119" y="118"/>
                    <a:pt x="122" y="115"/>
                    <a:pt x="122" y="112"/>
                  </a:cubicBezTo>
                  <a:cubicBezTo>
                    <a:pt x="122" y="82"/>
                    <a:pt x="122" y="82"/>
                    <a:pt x="122" y="82"/>
                  </a:cubicBezTo>
                  <a:cubicBezTo>
                    <a:pt x="122" y="79"/>
                    <a:pt x="119" y="76"/>
                    <a:pt x="116" y="76"/>
                  </a:cubicBezTo>
                  <a:cubicBezTo>
                    <a:pt x="113" y="76"/>
                    <a:pt x="109" y="79"/>
                    <a:pt x="108" y="80"/>
                  </a:cubicBezTo>
                  <a:cubicBezTo>
                    <a:pt x="107" y="81"/>
                    <a:pt x="104" y="82"/>
                    <a:pt x="102" y="82"/>
                  </a:cubicBezTo>
                  <a:cubicBezTo>
                    <a:pt x="96" y="82"/>
                    <a:pt x="92" y="78"/>
                    <a:pt x="92" y="72"/>
                  </a:cubicBezTo>
                  <a:cubicBezTo>
                    <a:pt x="92" y="66"/>
                    <a:pt x="96" y="62"/>
                    <a:pt x="102" y="62"/>
                  </a:cubicBezTo>
                  <a:cubicBezTo>
                    <a:pt x="104" y="62"/>
                    <a:pt x="107" y="63"/>
                    <a:pt x="108" y="64"/>
                  </a:cubicBezTo>
                  <a:cubicBezTo>
                    <a:pt x="109" y="65"/>
                    <a:pt x="113" y="68"/>
                    <a:pt x="116" y="68"/>
                  </a:cubicBezTo>
                  <a:cubicBezTo>
                    <a:pt x="119" y="68"/>
                    <a:pt x="122" y="65"/>
                    <a:pt x="122" y="62"/>
                  </a:cubicBezTo>
                  <a:cubicBezTo>
                    <a:pt x="122" y="36"/>
                    <a:pt x="122" y="36"/>
                    <a:pt x="122" y="36"/>
                  </a:cubicBezTo>
                  <a:cubicBezTo>
                    <a:pt x="122" y="33"/>
                    <a:pt x="119" y="30"/>
                    <a:pt x="116" y="30"/>
                  </a:cubicBezTo>
                  <a:cubicBezTo>
                    <a:pt x="86" y="30"/>
                    <a:pt x="86" y="30"/>
                    <a:pt x="86" y="30"/>
                  </a:cubicBezTo>
                  <a:cubicBezTo>
                    <a:pt x="85" y="30"/>
                    <a:pt x="84" y="29"/>
                    <a:pt x="84" y="28"/>
                  </a:cubicBezTo>
                  <a:cubicBezTo>
                    <a:pt x="84" y="27"/>
                    <a:pt x="86" y="24"/>
                    <a:pt x="87" y="23"/>
                  </a:cubicBezTo>
                  <a:cubicBezTo>
                    <a:pt x="89" y="20"/>
                    <a:pt x="90" y="17"/>
                    <a:pt x="90" y="14"/>
                  </a:cubicBezTo>
                  <a:cubicBezTo>
                    <a:pt x="90" y="6"/>
                    <a:pt x="84" y="0"/>
                    <a:pt x="76" y="0"/>
                  </a:cubicBezTo>
                  <a:close/>
                </a:path>
              </a:pathLst>
            </a:custGeom>
            <a:grpFill/>
            <a:ln>
              <a:noFill/>
            </a:ln>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89" name="Freeform 88">
              <a:extLst>
                <a:ext uri="{FF2B5EF4-FFF2-40B4-BE49-F238E27FC236}">
                  <a16:creationId xmlns:a16="http://schemas.microsoft.com/office/drawing/2014/main" id="{84CBDC45-F949-48DE-9283-5159A40012D8}"/>
                </a:ext>
              </a:extLst>
            </p:cNvPr>
            <p:cNvSpPr>
              <a:spLocks noEditPoints="1"/>
            </p:cNvSpPr>
            <p:nvPr/>
          </p:nvSpPr>
          <p:spPr bwMode="auto">
            <a:xfrm>
              <a:off x="7461250" y="3840163"/>
              <a:ext cx="341313" cy="331788"/>
            </a:xfrm>
            <a:custGeom>
              <a:avLst/>
              <a:gdLst>
                <a:gd name="T0" fmla="*/ 86 w 122"/>
                <a:gd name="T1" fmla="*/ 14 h 118"/>
                <a:gd name="T2" fmla="*/ 80 w 122"/>
                <a:gd name="T3" fmla="*/ 28 h 118"/>
                <a:gd name="T4" fmla="*/ 116 w 122"/>
                <a:gd name="T5" fmla="*/ 34 h 118"/>
                <a:gd name="T6" fmla="*/ 118 w 122"/>
                <a:gd name="T7" fmla="*/ 62 h 118"/>
                <a:gd name="T8" fmla="*/ 111 w 122"/>
                <a:gd name="T9" fmla="*/ 61 h 118"/>
                <a:gd name="T10" fmla="*/ 88 w 122"/>
                <a:gd name="T11" fmla="*/ 72 h 118"/>
                <a:gd name="T12" fmla="*/ 111 w 122"/>
                <a:gd name="T13" fmla="*/ 83 h 118"/>
                <a:gd name="T14" fmla="*/ 118 w 122"/>
                <a:gd name="T15" fmla="*/ 82 h 118"/>
                <a:gd name="T16" fmla="*/ 116 w 122"/>
                <a:gd name="T17" fmla="*/ 114 h 118"/>
                <a:gd name="T18" fmla="*/ 84 w 122"/>
                <a:gd name="T19" fmla="*/ 112 h 118"/>
                <a:gd name="T20" fmla="*/ 90 w 122"/>
                <a:gd name="T21" fmla="*/ 98 h 118"/>
                <a:gd name="T22" fmla="*/ 62 w 122"/>
                <a:gd name="T23" fmla="*/ 98 h 118"/>
                <a:gd name="T24" fmla="*/ 68 w 122"/>
                <a:gd name="T25" fmla="*/ 112 h 118"/>
                <a:gd name="T26" fmla="*/ 36 w 122"/>
                <a:gd name="T27" fmla="*/ 114 h 118"/>
                <a:gd name="T28" fmla="*/ 34 w 122"/>
                <a:gd name="T29" fmla="*/ 82 h 118"/>
                <a:gd name="T30" fmla="*/ 20 w 122"/>
                <a:gd name="T31" fmla="*/ 80 h 118"/>
                <a:gd name="T32" fmla="*/ 4 w 122"/>
                <a:gd name="T33" fmla="*/ 72 h 118"/>
                <a:gd name="T34" fmla="*/ 20 w 122"/>
                <a:gd name="T35" fmla="*/ 64 h 118"/>
                <a:gd name="T36" fmla="*/ 34 w 122"/>
                <a:gd name="T37" fmla="*/ 62 h 118"/>
                <a:gd name="T38" fmla="*/ 36 w 122"/>
                <a:gd name="T39" fmla="*/ 34 h 118"/>
                <a:gd name="T40" fmla="*/ 72 w 122"/>
                <a:gd name="T41" fmla="*/ 28 h 118"/>
                <a:gd name="T42" fmla="*/ 66 w 122"/>
                <a:gd name="T43" fmla="*/ 14 h 118"/>
                <a:gd name="T44" fmla="*/ 76 w 122"/>
                <a:gd name="T45" fmla="*/ 0 h 118"/>
                <a:gd name="T46" fmla="*/ 65 w 122"/>
                <a:gd name="T47" fmla="*/ 23 h 118"/>
                <a:gd name="T48" fmla="*/ 66 w 122"/>
                <a:gd name="T49" fmla="*/ 30 h 118"/>
                <a:gd name="T50" fmla="*/ 30 w 122"/>
                <a:gd name="T51" fmla="*/ 36 h 118"/>
                <a:gd name="T52" fmla="*/ 28 w 122"/>
                <a:gd name="T53" fmla="*/ 64 h 118"/>
                <a:gd name="T54" fmla="*/ 14 w 122"/>
                <a:gd name="T55" fmla="*/ 58 h 118"/>
                <a:gd name="T56" fmla="*/ 14 w 122"/>
                <a:gd name="T57" fmla="*/ 86 h 118"/>
                <a:gd name="T58" fmla="*/ 28 w 122"/>
                <a:gd name="T59" fmla="*/ 80 h 118"/>
                <a:gd name="T60" fmla="*/ 30 w 122"/>
                <a:gd name="T61" fmla="*/ 112 h 118"/>
                <a:gd name="T62" fmla="*/ 66 w 122"/>
                <a:gd name="T63" fmla="*/ 118 h 118"/>
                <a:gd name="T64" fmla="*/ 68 w 122"/>
                <a:gd name="T65" fmla="*/ 104 h 118"/>
                <a:gd name="T66" fmla="*/ 76 w 122"/>
                <a:gd name="T67" fmla="*/ 88 h 118"/>
                <a:gd name="T68" fmla="*/ 84 w 122"/>
                <a:gd name="T69" fmla="*/ 104 h 118"/>
                <a:gd name="T70" fmla="*/ 86 w 122"/>
                <a:gd name="T71" fmla="*/ 118 h 118"/>
                <a:gd name="T72" fmla="*/ 122 w 122"/>
                <a:gd name="T73" fmla="*/ 112 h 118"/>
                <a:gd name="T74" fmla="*/ 116 w 122"/>
                <a:gd name="T75" fmla="*/ 76 h 118"/>
                <a:gd name="T76" fmla="*/ 102 w 122"/>
                <a:gd name="T77" fmla="*/ 82 h 118"/>
                <a:gd name="T78" fmla="*/ 102 w 122"/>
                <a:gd name="T79" fmla="*/ 62 h 118"/>
                <a:gd name="T80" fmla="*/ 116 w 122"/>
                <a:gd name="T81" fmla="*/ 68 h 118"/>
                <a:gd name="T82" fmla="*/ 122 w 122"/>
                <a:gd name="T83" fmla="*/ 36 h 118"/>
                <a:gd name="T84" fmla="*/ 86 w 122"/>
                <a:gd name="T85" fmla="*/ 30 h 118"/>
                <a:gd name="T86" fmla="*/ 87 w 122"/>
                <a:gd name="T87" fmla="*/ 23 h 118"/>
                <a:gd name="T88" fmla="*/ 76 w 122"/>
                <a:gd name="T89"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2" h="118">
                  <a:moveTo>
                    <a:pt x="76" y="4"/>
                  </a:moveTo>
                  <a:cubicBezTo>
                    <a:pt x="82" y="4"/>
                    <a:pt x="86" y="8"/>
                    <a:pt x="86" y="14"/>
                  </a:cubicBezTo>
                  <a:cubicBezTo>
                    <a:pt x="86" y="16"/>
                    <a:pt x="85" y="19"/>
                    <a:pt x="84" y="20"/>
                  </a:cubicBezTo>
                  <a:cubicBezTo>
                    <a:pt x="83" y="21"/>
                    <a:pt x="80" y="25"/>
                    <a:pt x="80" y="28"/>
                  </a:cubicBezTo>
                  <a:cubicBezTo>
                    <a:pt x="80" y="31"/>
                    <a:pt x="83" y="34"/>
                    <a:pt x="86" y="34"/>
                  </a:cubicBezTo>
                  <a:cubicBezTo>
                    <a:pt x="116" y="34"/>
                    <a:pt x="116" y="34"/>
                    <a:pt x="116" y="34"/>
                  </a:cubicBezTo>
                  <a:cubicBezTo>
                    <a:pt x="117" y="34"/>
                    <a:pt x="118" y="35"/>
                    <a:pt x="118" y="36"/>
                  </a:cubicBezTo>
                  <a:cubicBezTo>
                    <a:pt x="118" y="62"/>
                    <a:pt x="118" y="62"/>
                    <a:pt x="118" y="62"/>
                  </a:cubicBezTo>
                  <a:cubicBezTo>
                    <a:pt x="118" y="63"/>
                    <a:pt x="117" y="64"/>
                    <a:pt x="116" y="64"/>
                  </a:cubicBezTo>
                  <a:cubicBezTo>
                    <a:pt x="115" y="64"/>
                    <a:pt x="113" y="63"/>
                    <a:pt x="111" y="61"/>
                  </a:cubicBezTo>
                  <a:cubicBezTo>
                    <a:pt x="108" y="59"/>
                    <a:pt x="105" y="58"/>
                    <a:pt x="102" y="58"/>
                  </a:cubicBezTo>
                  <a:cubicBezTo>
                    <a:pt x="94" y="58"/>
                    <a:pt x="88" y="64"/>
                    <a:pt x="88" y="72"/>
                  </a:cubicBezTo>
                  <a:cubicBezTo>
                    <a:pt x="88" y="80"/>
                    <a:pt x="94" y="86"/>
                    <a:pt x="102" y="86"/>
                  </a:cubicBezTo>
                  <a:cubicBezTo>
                    <a:pt x="105" y="86"/>
                    <a:pt x="108" y="85"/>
                    <a:pt x="111" y="83"/>
                  </a:cubicBezTo>
                  <a:cubicBezTo>
                    <a:pt x="113" y="81"/>
                    <a:pt x="115" y="80"/>
                    <a:pt x="116" y="80"/>
                  </a:cubicBezTo>
                  <a:cubicBezTo>
                    <a:pt x="117" y="80"/>
                    <a:pt x="118" y="81"/>
                    <a:pt x="118" y="82"/>
                  </a:cubicBezTo>
                  <a:cubicBezTo>
                    <a:pt x="118" y="112"/>
                    <a:pt x="118" y="112"/>
                    <a:pt x="118" y="112"/>
                  </a:cubicBezTo>
                  <a:cubicBezTo>
                    <a:pt x="118" y="113"/>
                    <a:pt x="117" y="114"/>
                    <a:pt x="116" y="114"/>
                  </a:cubicBezTo>
                  <a:cubicBezTo>
                    <a:pt x="86" y="114"/>
                    <a:pt x="86" y="114"/>
                    <a:pt x="86" y="114"/>
                  </a:cubicBezTo>
                  <a:cubicBezTo>
                    <a:pt x="85" y="114"/>
                    <a:pt x="84" y="113"/>
                    <a:pt x="84" y="112"/>
                  </a:cubicBezTo>
                  <a:cubicBezTo>
                    <a:pt x="84" y="111"/>
                    <a:pt x="85" y="109"/>
                    <a:pt x="87" y="107"/>
                  </a:cubicBezTo>
                  <a:cubicBezTo>
                    <a:pt x="89" y="104"/>
                    <a:pt x="90" y="101"/>
                    <a:pt x="90" y="98"/>
                  </a:cubicBezTo>
                  <a:cubicBezTo>
                    <a:pt x="90" y="90"/>
                    <a:pt x="84" y="84"/>
                    <a:pt x="76" y="84"/>
                  </a:cubicBezTo>
                  <a:cubicBezTo>
                    <a:pt x="68" y="84"/>
                    <a:pt x="62" y="90"/>
                    <a:pt x="62" y="98"/>
                  </a:cubicBezTo>
                  <a:cubicBezTo>
                    <a:pt x="62" y="101"/>
                    <a:pt x="63" y="104"/>
                    <a:pt x="65" y="107"/>
                  </a:cubicBezTo>
                  <a:cubicBezTo>
                    <a:pt x="67" y="109"/>
                    <a:pt x="68" y="111"/>
                    <a:pt x="68" y="112"/>
                  </a:cubicBezTo>
                  <a:cubicBezTo>
                    <a:pt x="68" y="113"/>
                    <a:pt x="67" y="114"/>
                    <a:pt x="66" y="114"/>
                  </a:cubicBezTo>
                  <a:cubicBezTo>
                    <a:pt x="36" y="114"/>
                    <a:pt x="36" y="114"/>
                    <a:pt x="36" y="114"/>
                  </a:cubicBezTo>
                  <a:cubicBezTo>
                    <a:pt x="35" y="114"/>
                    <a:pt x="34" y="113"/>
                    <a:pt x="34" y="112"/>
                  </a:cubicBezTo>
                  <a:cubicBezTo>
                    <a:pt x="34" y="82"/>
                    <a:pt x="34" y="82"/>
                    <a:pt x="34" y="82"/>
                  </a:cubicBezTo>
                  <a:cubicBezTo>
                    <a:pt x="34" y="79"/>
                    <a:pt x="31" y="76"/>
                    <a:pt x="28" y="76"/>
                  </a:cubicBezTo>
                  <a:cubicBezTo>
                    <a:pt x="25" y="76"/>
                    <a:pt x="21" y="79"/>
                    <a:pt x="20" y="80"/>
                  </a:cubicBezTo>
                  <a:cubicBezTo>
                    <a:pt x="19" y="81"/>
                    <a:pt x="16" y="82"/>
                    <a:pt x="14" y="82"/>
                  </a:cubicBezTo>
                  <a:cubicBezTo>
                    <a:pt x="8" y="82"/>
                    <a:pt x="4" y="78"/>
                    <a:pt x="4" y="72"/>
                  </a:cubicBezTo>
                  <a:cubicBezTo>
                    <a:pt x="4" y="66"/>
                    <a:pt x="8" y="62"/>
                    <a:pt x="14" y="62"/>
                  </a:cubicBezTo>
                  <a:cubicBezTo>
                    <a:pt x="16" y="62"/>
                    <a:pt x="19" y="63"/>
                    <a:pt x="20" y="64"/>
                  </a:cubicBezTo>
                  <a:cubicBezTo>
                    <a:pt x="21" y="65"/>
                    <a:pt x="25" y="68"/>
                    <a:pt x="28" y="68"/>
                  </a:cubicBezTo>
                  <a:cubicBezTo>
                    <a:pt x="31" y="68"/>
                    <a:pt x="34" y="65"/>
                    <a:pt x="34" y="62"/>
                  </a:cubicBezTo>
                  <a:cubicBezTo>
                    <a:pt x="34" y="36"/>
                    <a:pt x="34" y="36"/>
                    <a:pt x="34" y="36"/>
                  </a:cubicBezTo>
                  <a:cubicBezTo>
                    <a:pt x="34" y="35"/>
                    <a:pt x="35" y="34"/>
                    <a:pt x="36" y="34"/>
                  </a:cubicBezTo>
                  <a:cubicBezTo>
                    <a:pt x="66" y="34"/>
                    <a:pt x="66" y="34"/>
                    <a:pt x="66" y="34"/>
                  </a:cubicBezTo>
                  <a:cubicBezTo>
                    <a:pt x="69" y="34"/>
                    <a:pt x="72" y="31"/>
                    <a:pt x="72" y="28"/>
                  </a:cubicBezTo>
                  <a:cubicBezTo>
                    <a:pt x="72" y="25"/>
                    <a:pt x="69" y="21"/>
                    <a:pt x="68" y="20"/>
                  </a:cubicBezTo>
                  <a:cubicBezTo>
                    <a:pt x="67" y="19"/>
                    <a:pt x="66" y="16"/>
                    <a:pt x="66" y="14"/>
                  </a:cubicBezTo>
                  <a:cubicBezTo>
                    <a:pt x="66" y="8"/>
                    <a:pt x="70" y="4"/>
                    <a:pt x="76" y="4"/>
                  </a:cubicBezTo>
                  <a:close/>
                  <a:moveTo>
                    <a:pt x="76" y="0"/>
                  </a:moveTo>
                  <a:cubicBezTo>
                    <a:pt x="68" y="0"/>
                    <a:pt x="62" y="6"/>
                    <a:pt x="62" y="14"/>
                  </a:cubicBezTo>
                  <a:cubicBezTo>
                    <a:pt x="62" y="17"/>
                    <a:pt x="63" y="20"/>
                    <a:pt x="65" y="23"/>
                  </a:cubicBezTo>
                  <a:cubicBezTo>
                    <a:pt x="66" y="24"/>
                    <a:pt x="68" y="27"/>
                    <a:pt x="68" y="28"/>
                  </a:cubicBezTo>
                  <a:cubicBezTo>
                    <a:pt x="68" y="29"/>
                    <a:pt x="67" y="30"/>
                    <a:pt x="66" y="30"/>
                  </a:cubicBezTo>
                  <a:cubicBezTo>
                    <a:pt x="36" y="30"/>
                    <a:pt x="36" y="30"/>
                    <a:pt x="36" y="30"/>
                  </a:cubicBezTo>
                  <a:cubicBezTo>
                    <a:pt x="33" y="30"/>
                    <a:pt x="30" y="33"/>
                    <a:pt x="30" y="36"/>
                  </a:cubicBezTo>
                  <a:cubicBezTo>
                    <a:pt x="30" y="62"/>
                    <a:pt x="30" y="62"/>
                    <a:pt x="30" y="62"/>
                  </a:cubicBezTo>
                  <a:cubicBezTo>
                    <a:pt x="30" y="63"/>
                    <a:pt x="29" y="64"/>
                    <a:pt x="28" y="64"/>
                  </a:cubicBezTo>
                  <a:cubicBezTo>
                    <a:pt x="27" y="64"/>
                    <a:pt x="24" y="62"/>
                    <a:pt x="23" y="61"/>
                  </a:cubicBezTo>
                  <a:cubicBezTo>
                    <a:pt x="20" y="59"/>
                    <a:pt x="17" y="58"/>
                    <a:pt x="14" y="58"/>
                  </a:cubicBezTo>
                  <a:cubicBezTo>
                    <a:pt x="6" y="58"/>
                    <a:pt x="0" y="64"/>
                    <a:pt x="0" y="72"/>
                  </a:cubicBezTo>
                  <a:cubicBezTo>
                    <a:pt x="0" y="80"/>
                    <a:pt x="6" y="86"/>
                    <a:pt x="14" y="86"/>
                  </a:cubicBezTo>
                  <a:cubicBezTo>
                    <a:pt x="17" y="86"/>
                    <a:pt x="20" y="85"/>
                    <a:pt x="23" y="83"/>
                  </a:cubicBezTo>
                  <a:cubicBezTo>
                    <a:pt x="24" y="82"/>
                    <a:pt x="27" y="80"/>
                    <a:pt x="28" y="80"/>
                  </a:cubicBezTo>
                  <a:cubicBezTo>
                    <a:pt x="29" y="80"/>
                    <a:pt x="30" y="81"/>
                    <a:pt x="30" y="82"/>
                  </a:cubicBezTo>
                  <a:cubicBezTo>
                    <a:pt x="30" y="112"/>
                    <a:pt x="30" y="112"/>
                    <a:pt x="30" y="112"/>
                  </a:cubicBezTo>
                  <a:cubicBezTo>
                    <a:pt x="30" y="115"/>
                    <a:pt x="33" y="118"/>
                    <a:pt x="36" y="118"/>
                  </a:cubicBezTo>
                  <a:cubicBezTo>
                    <a:pt x="66" y="118"/>
                    <a:pt x="66" y="118"/>
                    <a:pt x="66" y="118"/>
                  </a:cubicBezTo>
                  <a:cubicBezTo>
                    <a:pt x="69" y="118"/>
                    <a:pt x="72" y="115"/>
                    <a:pt x="72" y="112"/>
                  </a:cubicBezTo>
                  <a:cubicBezTo>
                    <a:pt x="72" y="109"/>
                    <a:pt x="69" y="105"/>
                    <a:pt x="68" y="104"/>
                  </a:cubicBezTo>
                  <a:cubicBezTo>
                    <a:pt x="67" y="103"/>
                    <a:pt x="66" y="100"/>
                    <a:pt x="66" y="98"/>
                  </a:cubicBezTo>
                  <a:cubicBezTo>
                    <a:pt x="66" y="92"/>
                    <a:pt x="70" y="88"/>
                    <a:pt x="76" y="88"/>
                  </a:cubicBezTo>
                  <a:cubicBezTo>
                    <a:pt x="82" y="88"/>
                    <a:pt x="86" y="92"/>
                    <a:pt x="86" y="98"/>
                  </a:cubicBezTo>
                  <a:cubicBezTo>
                    <a:pt x="86" y="100"/>
                    <a:pt x="85" y="103"/>
                    <a:pt x="84" y="104"/>
                  </a:cubicBezTo>
                  <a:cubicBezTo>
                    <a:pt x="83" y="105"/>
                    <a:pt x="80" y="109"/>
                    <a:pt x="80" y="112"/>
                  </a:cubicBezTo>
                  <a:cubicBezTo>
                    <a:pt x="80" y="115"/>
                    <a:pt x="83" y="118"/>
                    <a:pt x="86" y="118"/>
                  </a:cubicBezTo>
                  <a:cubicBezTo>
                    <a:pt x="116" y="118"/>
                    <a:pt x="116" y="118"/>
                    <a:pt x="116" y="118"/>
                  </a:cubicBezTo>
                  <a:cubicBezTo>
                    <a:pt x="119" y="118"/>
                    <a:pt x="122" y="115"/>
                    <a:pt x="122" y="112"/>
                  </a:cubicBezTo>
                  <a:cubicBezTo>
                    <a:pt x="122" y="82"/>
                    <a:pt x="122" y="82"/>
                    <a:pt x="122" y="82"/>
                  </a:cubicBezTo>
                  <a:cubicBezTo>
                    <a:pt x="122" y="79"/>
                    <a:pt x="119" y="76"/>
                    <a:pt x="116" y="76"/>
                  </a:cubicBezTo>
                  <a:cubicBezTo>
                    <a:pt x="113" y="76"/>
                    <a:pt x="109" y="79"/>
                    <a:pt x="108" y="80"/>
                  </a:cubicBezTo>
                  <a:cubicBezTo>
                    <a:pt x="107" y="81"/>
                    <a:pt x="104" y="82"/>
                    <a:pt x="102" y="82"/>
                  </a:cubicBezTo>
                  <a:cubicBezTo>
                    <a:pt x="96" y="82"/>
                    <a:pt x="92" y="78"/>
                    <a:pt x="92" y="72"/>
                  </a:cubicBezTo>
                  <a:cubicBezTo>
                    <a:pt x="92" y="66"/>
                    <a:pt x="96" y="62"/>
                    <a:pt x="102" y="62"/>
                  </a:cubicBezTo>
                  <a:cubicBezTo>
                    <a:pt x="104" y="62"/>
                    <a:pt x="107" y="63"/>
                    <a:pt x="108" y="64"/>
                  </a:cubicBezTo>
                  <a:cubicBezTo>
                    <a:pt x="109" y="65"/>
                    <a:pt x="113" y="68"/>
                    <a:pt x="116" y="68"/>
                  </a:cubicBezTo>
                  <a:cubicBezTo>
                    <a:pt x="119" y="68"/>
                    <a:pt x="122" y="65"/>
                    <a:pt x="122" y="62"/>
                  </a:cubicBezTo>
                  <a:cubicBezTo>
                    <a:pt x="122" y="36"/>
                    <a:pt x="122" y="36"/>
                    <a:pt x="122" y="36"/>
                  </a:cubicBezTo>
                  <a:cubicBezTo>
                    <a:pt x="122" y="33"/>
                    <a:pt x="119" y="30"/>
                    <a:pt x="116" y="30"/>
                  </a:cubicBezTo>
                  <a:cubicBezTo>
                    <a:pt x="86" y="30"/>
                    <a:pt x="86" y="30"/>
                    <a:pt x="86" y="30"/>
                  </a:cubicBezTo>
                  <a:cubicBezTo>
                    <a:pt x="85" y="30"/>
                    <a:pt x="84" y="29"/>
                    <a:pt x="84" y="28"/>
                  </a:cubicBezTo>
                  <a:cubicBezTo>
                    <a:pt x="84" y="27"/>
                    <a:pt x="86" y="24"/>
                    <a:pt x="87" y="23"/>
                  </a:cubicBezTo>
                  <a:cubicBezTo>
                    <a:pt x="89" y="20"/>
                    <a:pt x="90" y="17"/>
                    <a:pt x="90" y="14"/>
                  </a:cubicBezTo>
                  <a:cubicBezTo>
                    <a:pt x="90" y="6"/>
                    <a:pt x="84" y="0"/>
                    <a:pt x="76" y="0"/>
                  </a:cubicBezTo>
                  <a:close/>
                </a:path>
              </a:pathLst>
            </a:custGeom>
            <a:grpFill/>
            <a:ln>
              <a:noFill/>
            </a:ln>
          </p:spPr>
          <p:txBody>
            <a:bodyPr vert="horz" wrap="square" lIns="91440" tIns="45720" rIns="91440" bIns="45720" numCol="1" anchor="t"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Tree>
    <p:extLst>
      <p:ext uri="{BB962C8B-B14F-4D97-AF65-F5344CB8AC3E}">
        <p14:creationId xmlns:p14="http://schemas.microsoft.com/office/powerpoint/2010/main" val="3366406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6400" y="1066800"/>
            <a:ext cx="8991600" cy="1107996"/>
          </a:xfrm>
          <a:prstGeom prst="rect">
            <a:avLst/>
          </a:prstGeom>
          <a:noFill/>
        </p:spPr>
        <p:txBody>
          <a:bodyPr wrap="square" rtlCol="0">
            <a:spAutoFit/>
          </a:bodyPr>
          <a:lstStyle/>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p:txBody>
      </p:sp>
      <p:cxnSp>
        <p:nvCxnSpPr>
          <p:cNvPr id="7" name="Straight Connector 6"/>
          <p:cNvCxnSpPr/>
          <p:nvPr/>
        </p:nvCxnSpPr>
        <p:spPr>
          <a:xfrm>
            <a:off x="1524000" y="1066800"/>
            <a:ext cx="9144000" cy="0"/>
          </a:xfrm>
          <a:prstGeom prst="line">
            <a:avLst/>
          </a:prstGeom>
          <a:ln w="76200">
            <a:solidFill>
              <a:srgbClr val="98A64F"/>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4000" y="333514"/>
            <a:ext cx="9144000" cy="584775"/>
          </a:xfrm>
          <a:prstGeom prst="rect">
            <a:avLst/>
          </a:prstGeom>
          <a:noFill/>
        </p:spPr>
        <p:txBody>
          <a:bodyPr wrap="square" rtlCol="0">
            <a:spAutoFit/>
          </a:bodyPr>
          <a:lstStyle/>
          <a:p>
            <a:r>
              <a:rPr lang="en-US" sz="3200" b="1" dirty="0">
                <a:solidFill>
                  <a:schemeClr val="tx2"/>
                </a:solidFill>
              </a:rPr>
              <a:t>Politics 101</a:t>
            </a:r>
          </a:p>
        </p:txBody>
      </p:sp>
      <p:sp>
        <p:nvSpPr>
          <p:cNvPr id="9" name="TextBox 8">
            <a:extLst>
              <a:ext uri="{FF2B5EF4-FFF2-40B4-BE49-F238E27FC236}">
                <a16:creationId xmlns:a16="http://schemas.microsoft.com/office/drawing/2014/main" id="{0C22961E-8F49-4CC1-8286-D7C542C2BBD0}"/>
              </a:ext>
            </a:extLst>
          </p:cNvPr>
          <p:cNvSpPr txBox="1"/>
          <p:nvPr/>
        </p:nvSpPr>
        <p:spPr>
          <a:xfrm>
            <a:off x="1637444" y="1143001"/>
            <a:ext cx="8991600" cy="5509200"/>
          </a:xfrm>
          <a:prstGeom prst="rect">
            <a:avLst/>
          </a:prstGeom>
          <a:noFill/>
        </p:spPr>
        <p:txBody>
          <a:bodyPr wrap="square" rtlCol="0">
            <a:spAutoFit/>
          </a:bodyPr>
          <a:lstStyle/>
          <a:p>
            <a:pPr marL="285750" indent="-285750">
              <a:buClr>
                <a:srgbClr val="98A64F"/>
              </a:buClr>
              <a:buSzPct val="125000"/>
              <a:buFont typeface="Arial" panose="020B0604020202020204" pitchFamily="34" charset="0"/>
              <a:buChar char="•"/>
            </a:pPr>
            <a:r>
              <a:rPr lang="en-US" sz="3200" dirty="0"/>
              <a:t>All politics is local</a:t>
            </a:r>
          </a:p>
          <a:p>
            <a:pPr marL="285750"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r>
              <a:rPr lang="en-US" sz="3200" dirty="0"/>
              <a:t>The actors do not remain the same</a:t>
            </a:r>
          </a:p>
          <a:p>
            <a:pPr marL="285750"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r>
              <a:rPr lang="en-US" sz="3200" dirty="0"/>
              <a:t>Many different motivations and priorities</a:t>
            </a:r>
          </a:p>
          <a:p>
            <a:pPr marL="285750"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r>
              <a:rPr lang="en-US" sz="3200" dirty="0"/>
              <a:t>“Horse Trading” </a:t>
            </a:r>
          </a:p>
          <a:p>
            <a:pPr marL="285750"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r>
              <a:rPr lang="en-US" sz="3200" dirty="0"/>
              <a:t>Sometimes losing is winning</a:t>
            </a:r>
          </a:p>
          <a:p>
            <a:pPr marL="285750"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p:txBody>
      </p:sp>
    </p:spTree>
    <p:extLst>
      <p:ext uri="{BB962C8B-B14F-4D97-AF65-F5344CB8AC3E}">
        <p14:creationId xmlns:p14="http://schemas.microsoft.com/office/powerpoint/2010/main" val="2481458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6400" y="1066800"/>
            <a:ext cx="8991600" cy="1107996"/>
          </a:xfrm>
          <a:prstGeom prst="rect">
            <a:avLst/>
          </a:prstGeom>
          <a:noFill/>
        </p:spPr>
        <p:txBody>
          <a:bodyPr wrap="square" rtlCol="0">
            <a:spAutoFit/>
          </a:bodyPr>
          <a:lstStyle/>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p:txBody>
      </p:sp>
      <p:cxnSp>
        <p:nvCxnSpPr>
          <p:cNvPr id="7" name="Straight Connector 6"/>
          <p:cNvCxnSpPr/>
          <p:nvPr/>
        </p:nvCxnSpPr>
        <p:spPr>
          <a:xfrm>
            <a:off x="1524000" y="1066800"/>
            <a:ext cx="9144000" cy="0"/>
          </a:xfrm>
          <a:prstGeom prst="line">
            <a:avLst/>
          </a:prstGeom>
          <a:ln w="76200">
            <a:solidFill>
              <a:srgbClr val="98A64F"/>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4000" y="333514"/>
            <a:ext cx="9144000" cy="584775"/>
          </a:xfrm>
          <a:prstGeom prst="rect">
            <a:avLst/>
          </a:prstGeom>
          <a:noFill/>
        </p:spPr>
        <p:txBody>
          <a:bodyPr wrap="square" rtlCol="0">
            <a:spAutoFit/>
          </a:bodyPr>
          <a:lstStyle/>
          <a:p>
            <a:r>
              <a:rPr lang="en-US" sz="3200" b="1" dirty="0">
                <a:solidFill>
                  <a:schemeClr val="tx2"/>
                </a:solidFill>
              </a:rPr>
              <a:t>City Council/Staff Dynamics</a:t>
            </a:r>
          </a:p>
        </p:txBody>
      </p:sp>
      <p:sp>
        <p:nvSpPr>
          <p:cNvPr id="9" name="TextBox 8">
            <a:extLst>
              <a:ext uri="{FF2B5EF4-FFF2-40B4-BE49-F238E27FC236}">
                <a16:creationId xmlns:a16="http://schemas.microsoft.com/office/drawing/2014/main" id="{0C22961E-8F49-4CC1-8286-D7C542C2BBD0}"/>
              </a:ext>
            </a:extLst>
          </p:cNvPr>
          <p:cNvSpPr txBox="1"/>
          <p:nvPr/>
        </p:nvSpPr>
        <p:spPr>
          <a:xfrm>
            <a:off x="1637444" y="1143001"/>
            <a:ext cx="8991600" cy="5940088"/>
          </a:xfrm>
          <a:prstGeom prst="rect">
            <a:avLst/>
          </a:prstGeom>
          <a:noFill/>
        </p:spPr>
        <p:txBody>
          <a:bodyPr wrap="square" rtlCol="0">
            <a:spAutoFit/>
          </a:bodyPr>
          <a:lstStyle/>
          <a:p>
            <a:pPr marL="285750" indent="-285750">
              <a:buClr>
                <a:srgbClr val="98A64F"/>
              </a:buClr>
              <a:buSzPct val="125000"/>
              <a:buFont typeface="Arial" panose="020B0604020202020204" pitchFamily="34" charset="0"/>
              <a:buChar char="•"/>
            </a:pPr>
            <a:r>
              <a:rPr lang="en-US" sz="3200" dirty="0"/>
              <a:t>City government is unique!</a:t>
            </a:r>
          </a:p>
          <a:p>
            <a:pPr marL="742950" lvl="1" indent="-285750">
              <a:buClr>
                <a:srgbClr val="98A64F"/>
              </a:buClr>
              <a:buSzPct val="125000"/>
              <a:buFont typeface="Arial" panose="020B0604020202020204" pitchFamily="34" charset="0"/>
              <a:buChar char="•"/>
            </a:pPr>
            <a:r>
              <a:rPr lang="en-US" sz="2800" dirty="0"/>
              <a:t>Elected citizens are the decision-makers</a:t>
            </a:r>
          </a:p>
          <a:p>
            <a:pPr marL="742950" lvl="1" indent="-285750">
              <a:buClr>
                <a:srgbClr val="98A64F"/>
              </a:buClr>
              <a:buSzPct val="125000"/>
              <a:buFont typeface="Arial" panose="020B0604020202020204" pitchFamily="34" charset="0"/>
              <a:buChar char="•"/>
            </a:pPr>
            <a:endParaRPr lang="en-US" sz="2800" dirty="0"/>
          </a:p>
          <a:p>
            <a:pPr marL="742950" lvl="1" indent="-285750">
              <a:buClr>
                <a:srgbClr val="98A64F"/>
              </a:buClr>
              <a:buSzPct val="125000"/>
              <a:buFont typeface="Arial" panose="020B0604020202020204" pitchFamily="34" charset="0"/>
              <a:buChar char="•"/>
            </a:pPr>
            <a:r>
              <a:rPr lang="en-US" sz="2800" dirty="0"/>
              <a:t>Equal power among the council + majority vote required to do anything</a:t>
            </a:r>
          </a:p>
          <a:p>
            <a:pPr marL="742950" lvl="1" indent="-285750">
              <a:buClr>
                <a:srgbClr val="98A64F"/>
              </a:buClr>
              <a:buSzPct val="125000"/>
              <a:buFont typeface="Arial" panose="020B0604020202020204" pitchFamily="34" charset="0"/>
              <a:buChar char="•"/>
            </a:pPr>
            <a:endParaRPr lang="en-US" sz="2800" dirty="0"/>
          </a:p>
          <a:p>
            <a:pPr marL="742950" lvl="1" indent="-285750">
              <a:buClr>
                <a:srgbClr val="98A64F"/>
              </a:buClr>
              <a:buSzPct val="125000"/>
              <a:buFont typeface="Arial" panose="020B0604020202020204" pitchFamily="34" charset="0"/>
              <a:buChar char="•"/>
            </a:pPr>
            <a:r>
              <a:rPr lang="en-US" sz="2800" dirty="0"/>
              <a:t>Appointed staff are professional service providers, but have limited individual authority</a:t>
            </a:r>
          </a:p>
          <a:p>
            <a:pPr marL="742950" lvl="1" indent="-285750">
              <a:buClr>
                <a:srgbClr val="98A64F"/>
              </a:buClr>
              <a:buSzPct val="125000"/>
              <a:buFont typeface="Arial" panose="020B0604020202020204" pitchFamily="34" charset="0"/>
              <a:buChar char="•"/>
            </a:pPr>
            <a:endParaRPr lang="en-US" sz="2800" dirty="0"/>
          </a:p>
          <a:p>
            <a:pPr marL="742950" lvl="1" indent="-285750">
              <a:buClr>
                <a:srgbClr val="98A64F"/>
              </a:buClr>
              <a:buSzPct val="125000"/>
              <a:buFont typeface="Arial" panose="020B0604020202020204" pitchFamily="34" charset="0"/>
              <a:buChar char="•"/>
            </a:pPr>
            <a:r>
              <a:rPr lang="en-US" sz="2800" dirty="0"/>
              <a:t>Decision-making is done in public</a:t>
            </a:r>
          </a:p>
          <a:p>
            <a:pPr marL="742950" lvl="1"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p:txBody>
      </p:sp>
    </p:spTree>
    <p:extLst>
      <p:ext uri="{BB962C8B-B14F-4D97-AF65-F5344CB8AC3E}">
        <p14:creationId xmlns:p14="http://schemas.microsoft.com/office/powerpoint/2010/main" val="2403716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6400" y="1066800"/>
            <a:ext cx="8991600" cy="1107996"/>
          </a:xfrm>
          <a:prstGeom prst="rect">
            <a:avLst/>
          </a:prstGeom>
          <a:noFill/>
        </p:spPr>
        <p:txBody>
          <a:bodyPr wrap="square" rtlCol="0">
            <a:spAutoFit/>
          </a:bodyPr>
          <a:lstStyle/>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p:txBody>
      </p:sp>
      <p:cxnSp>
        <p:nvCxnSpPr>
          <p:cNvPr id="7" name="Straight Connector 6"/>
          <p:cNvCxnSpPr/>
          <p:nvPr/>
        </p:nvCxnSpPr>
        <p:spPr>
          <a:xfrm>
            <a:off x="1524000" y="1066800"/>
            <a:ext cx="9144000" cy="0"/>
          </a:xfrm>
          <a:prstGeom prst="line">
            <a:avLst/>
          </a:prstGeom>
          <a:ln w="76200">
            <a:solidFill>
              <a:srgbClr val="98A64F"/>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4000" y="333514"/>
            <a:ext cx="9144000" cy="584775"/>
          </a:xfrm>
          <a:prstGeom prst="rect">
            <a:avLst/>
          </a:prstGeom>
          <a:noFill/>
        </p:spPr>
        <p:txBody>
          <a:bodyPr wrap="square" rtlCol="0">
            <a:spAutoFit/>
          </a:bodyPr>
          <a:lstStyle/>
          <a:p>
            <a:r>
              <a:rPr lang="en-US" sz="3200" b="1" dirty="0">
                <a:solidFill>
                  <a:schemeClr val="tx2"/>
                </a:solidFill>
              </a:rPr>
              <a:t>Top 10 Quotes About Council/Staff Issues</a:t>
            </a:r>
          </a:p>
        </p:txBody>
      </p:sp>
      <p:sp>
        <p:nvSpPr>
          <p:cNvPr id="9" name="TextBox 8">
            <a:extLst>
              <a:ext uri="{FF2B5EF4-FFF2-40B4-BE49-F238E27FC236}">
                <a16:creationId xmlns:a16="http://schemas.microsoft.com/office/drawing/2014/main" id="{0C22961E-8F49-4CC1-8286-D7C542C2BBD0}"/>
              </a:ext>
            </a:extLst>
          </p:cNvPr>
          <p:cNvSpPr txBox="1"/>
          <p:nvPr/>
        </p:nvSpPr>
        <p:spPr>
          <a:xfrm>
            <a:off x="1637444" y="1143001"/>
            <a:ext cx="8991600" cy="6001643"/>
          </a:xfrm>
          <a:prstGeom prst="rect">
            <a:avLst/>
          </a:prstGeom>
          <a:noFill/>
        </p:spPr>
        <p:txBody>
          <a:bodyPr wrap="square" rtlCol="0">
            <a:spAutoFit/>
          </a:bodyPr>
          <a:lstStyle/>
          <a:p>
            <a:pPr>
              <a:buClr>
                <a:srgbClr val="98A64F"/>
              </a:buClr>
              <a:buSzPct val="125000"/>
            </a:pPr>
            <a:r>
              <a:rPr lang="en-US" sz="3200" dirty="0"/>
              <a:t>10. It was in your council packet</a:t>
            </a:r>
          </a:p>
          <a:p>
            <a:pPr marL="285750" indent="-285750">
              <a:buClr>
                <a:srgbClr val="98A64F"/>
              </a:buClr>
              <a:buSzPct val="125000"/>
              <a:buFont typeface="Arial" panose="020B0604020202020204" pitchFamily="34" charset="0"/>
              <a:buChar char="•"/>
            </a:pPr>
            <a:endParaRPr lang="en-US" sz="3200" dirty="0"/>
          </a:p>
          <a:p>
            <a:pPr>
              <a:buClr>
                <a:srgbClr val="98A64F"/>
              </a:buClr>
              <a:buSzPct val="125000"/>
            </a:pPr>
            <a:r>
              <a:rPr lang="en-US" sz="3200" dirty="0"/>
              <a:t>9. My neighbor told me</a:t>
            </a:r>
          </a:p>
          <a:p>
            <a:pPr marL="285750" indent="-285750">
              <a:buClr>
                <a:srgbClr val="98A64F"/>
              </a:buClr>
              <a:buSzPct val="125000"/>
              <a:buFont typeface="Arial" panose="020B0604020202020204" pitchFamily="34" charset="0"/>
              <a:buChar char="•"/>
            </a:pPr>
            <a:endParaRPr lang="en-US" sz="3200" dirty="0"/>
          </a:p>
          <a:p>
            <a:pPr>
              <a:buClr>
                <a:srgbClr val="98A64F"/>
              </a:buClr>
              <a:buSzPct val="125000"/>
            </a:pPr>
            <a:r>
              <a:rPr lang="en-US" sz="3200" dirty="0"/>
              <a:t>8. Why am I always the last to know?</a:t>
            </a:r>
          </a:p>
          <a:p>
            <a:pPr marL="285750" indent="-285750">
              <a:buClr>
                <a:srgbClr val="98A64F"/>
              </a:buClr>
              <a:buSzPct val="125000"/>
              <a:buFont typeface="Arial" panose="020B0604020202020204" pitchFamily="34" charset="0"/>
              <a:buChar char="•"/>
            </a:pPr>
            <a:endParaRPr lang="en-US" sz="3200" dirty="0"/>
          </a:p>
          <a:p>
            <a:pPr>
              <a:buClr>
                <a:srgbClr val="98A64F"/>
              </a:buClr>
              <a:buSzPct val="125000"/>
            </a:pPr>
            <a:r>
              <a:rPr lang="en-US" sz="3200" dirty="0"/>
              <a:t>7. Council meetings are for council members</a:t>
            </a:r>
          </a:p>
          <a:p>
            <a:pPr marL="285750" indent="-285750">
              <a:buClr>
                <a:srgbClr val="98A64F"/>
              </a:buClr>
              <a:buSzPct val="125000"/>
              <a:buFont typeface="Arial" panose="020B0604020202020204" pitchFamily="34" charset="0"/>
              <a:buChar char="•"/>
            </a:pPr>
            <a:endParaRPr lang="en-US" sz="3200" dirty="0"/>
          </a:p>
          <a:p>
            <a:pPr>
              <a:buClr>
                <a:srgbClr val="98A64F"/>
              </a:buClr>
              <a:buSzPct val="125000"/>
            </a:pPr>
            <a:r>
              <a:rPr lang="en-US" sz="3200" dirty="0"/>
              <a:t>6. I wish you would have told me sooner</a:t>
            </a:r>
          </a:p>
          <a:p>
            <a:pPr marL="742950" lvl="1"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p:txBody>
      </p:sp>
    </p:spTree>
    <p:extLst>
      <p:ext uri="{BB962C8B-B14F-4D97-AF65-F5344CB8AC3E}">
        <p14:creationId xmlns:p14="http://schemas.microsoft.com/office/powerpoint/2010/main" val="1247624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6400" y="1066800"/>
            <a:ext cx="8991600" cy="1107996"/>
          </a:xfrm>
          <a:prstGeom prst="rect">
            <a:avLst/>
          </a:prstGeom>
          <a:noFill/>
        </p:spPr>
        <p:txBody>
          <a:bodyPr wrap="square" rtlCol="0">
            <a:spAutoFit/>
          </a:bodyPr>
          <a:lstStyle/>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p:txBody>
      </p:sp>
      <p:cxnSp>
        <p:nvCxnSpPr>
          <p:cNvPr id="7" name="Straight Connector 6"/>
          <p:cNvCxnSpPr/>
          <p:nvPr/>
        </p:nvCxnSpPr>
        <p:spPr>
          <a:xfrm>
            <a:off x="1524000" y="1066800"/>
            <a:ext cx="9144000" cy="0"/>
          </a:xfrm>
          <a:prstGeom prst="line">
            <a:avLst/>
          </a:prstGeom>
          <a:ln w="76200">
            <a:solidFill>
              <a:srgbClr val="98A64F"/>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4000" y="333514"/>
            <a:ext cx="9144000" cy="584775"/>
          </a:xfrm>
          <a:prstGeom prst="rect">
            <a:avLst/>
          </a:prstGeom>
          <a:noFill/>
        </p:spPr>
        <p:txBody>
          <a:bodyPr wrap="square" rtlCol="0">
            <a:spAutoFit/>
          </a:bodyPr>
          <a:lstStyle/>
          <a:p>
            <a:r>
              <a:rPr lang="en-US" sz="3200" b="1" dirty="0">
                <a:solidFill>
                  <a:schemeClr val="tx2"/>
                </a:solidFill>
              </a:rPr>
              <a:t>Top 10 Quotes About Council/Staff Issues</a:t>
            </a:r>
          </a:p>
        </p:txBody>
      </p:sp>
      <p:sp>
        <p:nvSpPr>
          <p:cNvPr id="9" name="TextBox 8">
            <a:extLst>
              <a:ext uri="{FF2B5EF4-FFF2-40B4-BE49-F238E27FC236}">
                <a16:creationId xmlns:a16="http://schemas.microsoft.com/office/drawing/2014/main" id="{0C22961E-8F49-4CC1-8286-D7C542C2BBD0}"/>
              </a:ext>
            </a:extLst>
          </p:cNvPr>
          <p:cNvSpPr txBox="1"/>
          <p:nvPr/>
        </p:nvSpPr>
        <p:spPr>
          <a:xfrm>
            <a:off x="1637444" y="1143001"/>
            <a:ext cx="8991600" cy="6001643"/>
          </a:xfrm>
          <a:prstGeom prst="rect">
            <a:avLst/>
          </a:prstGeom>
          <a:noFill/>
        </p:spPr>
        <p:txBody>
          <a:bodyPr wrap="square" rtlCol="0">
            <a:spAutoFit/>
          </a:bodyPr>
          <a:lstStyle/>
          <a:p>
            <a:pPr>
              <a:buClr>
                <a:srgbClr val="98A64F"/>
              </a:buClr>
              <a:buSzPct val="125000"/>
            </a:pPr>
            <a:r>
              <a:rPr lang="en-US" sz="3200" dirty="0"/>
              <a:t>5. Now the whole town will know about it</a:t>
            </a:r>
          </a:p>
          <a:p>
            <a:pPr marL="285750" indent="-285750">
              <a:buClr>
                <a:srgbClr val="98A64F"/>
              </a:buClr>
              <a:buSzPct val="125000"/>
              <a:buFont typeface="Arial" panose="020B0604020202020204" pitchFamily="34" charset="0"/>
              <a:buChar char="•"/>
            </a:pPr>
            <a:endParaRPr lang="en-US" sz="3200" dirty="0"/>
          </a:p>
          <a:p>
            <a:pPr>
              <a:buClr>
                <a:srgbClr val="98A64F"/>
              </a:buClr>
              <a:buSzPct val="125000"/>
            </a:pPr>
            <a:r>
              <a:rPr lang="en-US" sz="3200" dirty="0"/>
              <a:t>4. My brother would be great for that job</a:t>
            </a:r>
          </a:p>
          <a:p>
            <a:pPr marL="285750" indent="-285750">
              <a:buClr>
                <a:srgbClr val="98A64F"/>
              </a:buClr>
              <a:buSzPct val="125000"/>
              <a:buFont typeface="Arial" panose="020B0604020202020204" pitchFamily="34" charset="0"/>
              <a:buChar char="•"/>
            </a:pPr>
            <a:endParaRPr lang="en-US" sz="3200" dirty="0"/>
          </a:p>
          <a:p>
            <a:pPr>
              <a:buClr>
                <a:srgbClr val="98A64F"/>
              </a:buClr>
              <a:buSzPct val="125000"/>
            </a:pPr>
            <a:r>
              <a:rPr lang="en-US" sz="3200" dirty="0"/>
              <a:t>3. I thought the clerk did that</a:t>
            </a:r>
          </a:p>
          <a:p>
            <a:pPr marL="285750" indent="-285750">
              <a:buClr>
                <a:srgbClr val="98A64F"/>
              </a:buClr>
              <a:buSzPct val="125000"/>
              <a:buFont typeface="Arial" panose="020B0604020202020204" pitchFamily="34" charset="0"/>
              <a:buChar char="•"/>
            </a:pPr>
            <a:endParaRPr lang="en-US" sz="3200" dirty="0"/>
          </a:p>
          <a:p>
            <a:pPr>
              <a:buClr>
                <a:srgbClr val="98A64F"/>
              </a:buClr>
              <a:buSzPct val="125000"/>
            </a:pPr>
            <a:r>
              <a:rPr lang="en-US" sz="3200" dirty="0"/>
              <a:t>2. Sure, the city will take care of that</a:t>
            </a:r>
          </a:p>
          <a:p>
            <a:pPr marL="285750" indent="-285750">
              <a:buClr>
                <a:srgbClr val="98A64F"/>
              </a:buClr>
              <a:buSzPct val="125000"/>
              <a:buFont typeface="Arial" panose="020B0604020202020204" pitchFamily="34" charset="0"/>
              <a:buChar char="•"/>
            </a:pPr>
            <a:endParaRPr lang="en-US" sz="3200" dirty="0"/>
          </a:p>
          <a:p>
            <a:pPr>
              <a:buClr>
                <a:srgbClr val="98A64F"/>
              </a:buClr>
              <a:buSzPct val="125000"/>
            </a:pPr>
            <a:r>
              <a:rPr lang="en-US" sz="3200" dirty="0"/>
              <a:t>1. Who’s the boss?</a:t>
            </a:r>
          </a:p>
          <a:p>
            <a:pPr marL="742950" lvl="1"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p:txBody>
      </p:sp>
    </p:spTree>
    <p:extLst>
      <p:ext uri="{BB962C8B-B14F-4D97-AF65-F5344CB8AC3E}">
        <p14:creationId xmlns:p14="http://schemas.microsoft.com/office/powerpoint/2010/main" val="4195918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6400" y="1066800"/>
            <a:ext cx="8991600" cy="1107996"/>
          </a:xfrm>
          <a:prstGeom prst="rect">
            <a:avLst/>
          </a:prstGeom>
          <a:noFill/>
        </p:spPr>
        <p:txBody>
          <a:bodyPr wrap="square" rtlCol="0">
            <a:spAutoFit/>
          </a:bodyPr>
          <a:lstStyle/>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p:txBody>
      </p:sp>
      <p:cxnSp>
        <p:nvCxnSpPr>
          <p:cNvPr id="7" name="Straight Connector 6"/>
          <p:cNvCxnSpPr/>
          <p:nvPr/>
        </p:nvCxnSpPr>
        <p:spPr>
          <a:xfrm>
            <a:off x="1524000" y="1066800"/>
            <a:ext cx="9144000" cy="0"/>
          </a:xfrm>
          <a:prstGeom prst="line">
            <a:avLst/>
          </a:prstGeom>
          <a:ln w="76200">
            <a:solidFill>
              <a:srgbClr val="98A64F"/>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4000" y="333514"/>
            <a:ext cx="9144000" cy="584775"/>
          </a:xfrm>
          <a:prstGeom prst="rect">
            <a:avLst/>
          </a:prstGeom>
          <a:noFill/>
        </p:spPr>
        <p:txBody>
          <a:bodyPr wrap="square" rtlCol="0">
            <a:spAutoFit/>
          </a:bodyPr>
          <a:lstStyle/>
          <a:p>
            <a:r>
              <a:rPr lang="en-US" sz="3200" b="1" dirty="0">
                <a:solidFill>
                  <a:schemeClr val="tx2"/>
                </a:solidFill>
              </a:rPr>
              <a:t>Why is This So Hard?</a:t>
            </a:r>
          </a:p>
        </p:txBody>
      </p:sp>
      <p:sp>
        <p:nvSpPr>
          <p:cNvPr id="9" name="TextBox 8">
            <a:extLst>
              <a:ext uri="{FF2B5EF4-FFF2-40B4-BE49-F238E27FC236}">
                <a16:creationId xmlns:a16="http://schemas.microsoft.com/office/drawing/2014/main" id="{0C22961E-8F49-4CC1-8286-D7C542C2BBD0}"/>
              </a:ext>
            </a:extLst>
          </p:cNvPr>
          <p:cNvSpPr txBox="1"/>
          <p:nvPr/>
        </p:nvSpPr>
        <p:spPr>
          <a:xfrm>
            <a:off x="1637444" y="1143001"/>
            <a:ext cx="8991600" cy="6001643"/>
          </a:xfrm>
          <a:prstGeom prst="rect">
            <a:avLst/>
          </a:prstGeom>
          <a:noFill/>
        </p:spPr>
        <p:txBody>
          <a:bodyPr wrap="square" rtlCol="0">
            <a:spAutoFit/>
          </a:bodyPr>
          <a:lstStyle/>
          <a:p>
            <a:pPr marL="457200" indent="-457200">
              <a:buClr>
                <a:srgbClr val="98A64F"/>
              </a:buClr>
              <a:buSzPct val="125000"/>
              <a:buFont typeface="Arial" panose="020B0604020202020204" pitchFamily="34" charset="0"/>
              <a:buChar char="•"/>
            </a:pPr>
            <a:r>
              <a:rPr lang="en-US" sz="3200" dirty="0"/>
              <a:t>Poor communication</a:t>
            </a:r>
          </a:p>
          <a:p>
            <a:pPr marL="457200" indent="-457200">
              <a:buClr>
                <a:srgbClr val="98A64F"/>
              </a:buClr>
              <a:buSzPct val="125000"/>
              <a:buFont typeface="Arial" panose="020B0604020202020204" pitchFamily="34" charset="0"/>
              <a:buChar char="•"/>
            </a:pPr>
            <a:endParaRPr lang="en-US" sz="3200" dirty="0"/>
          </a:p>
          <a:p>
            <a:pPr marL="457200" indent="-457200">
              <a:buClr>
                <a:srgbClr val="98A64F"/>
              </a:buClr>
              <a:buSzPct val="125000"/>
              <a:buFont typeface="Arial" panose="020B0604020202020204" pitchFamily="34" charset="0"/>
              <a:buChar char="•"/>
            </a:pPr>
            <a:r>
              <a:rPr lang="en-US" sz="3200" dirty="0"/>
              <a:t>Misunderstanding of roles &amp; responsibilities</a:t>
            </a:r>
          </a:p>
          <a:p>
            <a:pPr marL="457200" indent="-457200">
              <a:buClr>
                <a:srgbClr val="98A64F"/>
              </a:buClr>
              <a:buSzPct val="125000"/>
              <a:buFont typeface="Arial" panose="020B0604020202020204" pitchFamily="34" charset="0"/>
              <a:buChar char="•"/>
            </a:pPr>
            <a:endParaRPr lang="en-US" sz="3200" dirty="0"/>
          </a:p>
          <a:p>
            <a:pPr marL="457200" indent="-457200">
              <a:buClr>
                <a:srgbClr val="98A64F"/>
              </a:buClr>
              <a:buSzPct val="125000"/>
              <a:buFont typeface="Arial" panose="020B0604020202020204" pitchFamily="34" charset="0"/>
              <a:buChar char="•"/>
            </a:pPr>
            <a:r>
              <a:rPr lang="en-US" sz="3200" dirty="0"/>
              <a:t>Personal conflicts</a:t>
            </a:r>
          </a:p>
          <a:p>
            <a:pPr marL="457200" indent="-457200">
              <a:buClr>
                <a:srgbClr val="98A64F"/>
              </a:buClr>
              <a:buSzPct val="125000"/>
              <a:buFont typeface="Arial" panose="020B0604020202020204" pitchFamily="34" charset="0"/>
              <a:buChar char="•"/>
            </a:pPr>
            <a:endParaRPr lang="en-US" sz="3200" dirty="0"/>
          </a:p>
          <a:p>
            <a:pPr marL="457200" indent="-457200">
              <a:buClr>
                <a:srgbClr val="98A64F"/>
              </a:buClr>
              <a:buSzPct val="125000"/>
              <a:buFont typeface="Arial" panose="020B0604020202020204" pitchFamily="34" charset="0"/>
              <a:buChar char="•"/>
            </a:pPr>
            <a:r>
              <a:rPr lang="en-US" sz="3200" dirty="0"/>
              <a:t>Lack of trust</a:t>
            </a:r>
          </a:p>
          <a:p>
            <a:pPr marL="457200" indent="-457200">
              <a:buClr>
                <a:srgbClr val="98A64F"/>
              </a:buClr>
              <a:buSzPct val="125000"/>
              <a:buFont typeface="Arial" panose="020B0604020202020204" pitchFamily="34" charset="0"/>
              <a:buChar char="•"/>
            </a:pPr>
            <a:endParaRPr lang="en-US" sz="3200" dirty="0"/>
          </a:p>
          <a:p>
            <a:pPr marL="457200" indent="-457200">
              <a:buClr>
                <a:srgbClr val="98A64F"/>
              </a:buClr>
              <a:buSzPct val="125000"/>
              <a:buFont typeface="Arial" panose="020B0604020202020204" pitchFamily="34" charset="0"/>
              <a:buChar char="•"/>
            </a:pPr>
            <a:r>
              <a:rPr lang="en-US" sz="3200" dirty="0"/>
              <a:t>Poor ethical standards/policy enforcement</a:t>
            </a:r>
          </a:p>
          <a:p>
            <a:pPr marL="742950" lvl="1"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p:txBody>
      </p:sp>
    </p:spTree>
    <p:extLst>
      <p:ext uri="{BB962C8B-B14F-4D97-AF65-F5344CB8AC3E}">
        <p14:creationId xmlns:p14="http://schemas.microsoft.com/office/powerpoint/2010/main" val="40848584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8AE561A-A798-49C7-8957-93F2B0806E71}"/>
              </a:ext>
            </a:extLst>
          </p:cNvPr>
          <p:cNvSpPr/>
          <p:nvPr/>
        </p:nvSpPr>
        <p:spPr>
          <a:xfrm>
            <a:off x="643467" y="416708"/>
            <a:ext cx="11227516" cy="1200329"/>
          </a:xfrm>
          <a:prstGeom prst="rect">
            <a:avLst/>
          </a:prstGeom>
        </p:spPr>
        <p:txBody>
          <a:bodyPr wrap="square">
            <a:spAutoFit/>
          </a:bodyPr>
          <a:lstStyle/>
          <a:p>
            <a:pPr algn="r"/>
            <a:r>
              <a:rPr lang="en-US" sz="7200" b="1" dirty="0">
                <a:solidFill>
                  <a:srgbClr val="0F4C8B"/>
                </a:solidFill>
                <a:latin typeface="+mn-lt"/>
              </a:rPr>
              <a:t>BREAK</a:t>
            </a:r>
          </a:p>
        </p:txBody>
      </p:sp>
    </p:spTree>
    <p:extLst>
      <p:ext uri="{BB962C8B-B14F-4D97-AF65-F5344CB8AC3E}">
        <p14:creationId xmlns:p14="http://schemas.microsoft.com/office/powerpoint/2010/main" val="1774725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6400" y="1066800"/>
            <a:ext cx="8991600" cy="1107996"/>
          </a:xfrm>
          <a:prstGeom prst="rect">
            <a:avLst/>
          </a:prstGeom>
          <a:noFill/>
        </p:spPr>
        <p:txBody>
          <a:bodyPr wrap="square" rtlCol="0">
            <a:spAutoFit/>
          </a:bodyPr>
          <a:lstStyle/>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p:txBody>
      </p:sp>
      <p:cxnSp>
        <p:nvCxnSpPr>
          <p:cNvPr id="7" name="Straight Connector 6"/>
          <p:cNvCxnSpPr/>
          <p:nvPr/>
        </p:nvCxnSpPr>
        <p:spPr>
          <a:xfrm>
            <a:off x="1524000" y="1066800"/>
            <a:ext cx="9144000" cy="0"/>
          </a:xfrm>
          <a:prstGeom prst="line">
            <a:avLst/>
          </a:prstGeom>
          <a:ln w="76200">
            <a:solidFill>
              <a:srgbClr val="98A64F"/>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4000" y="333514"/>
            <a:ext cx="9144000" cy="584775"/>
          </a:xfrm>
          <a:prstGeom prst="rect">
            <a:avLst/>
          </a:prstGeom>
          <a:noFill/>
        </p:spPr>
        <p:txBody>
          <a:bodyPr wrap="square" rtlCol="0">
            <a:spAutoFit/>
          </a:bodyPr>
          <a:lstStyle/>
          <a:p>
            <a:r>
              <a:rPr lang="en-US" sz="3200" b="1" dirty="0">
                <a:solidFill>
                  <a:schemeClr val="tx2"/>
                </a:solidFill>
              </a:rPr>
              <a:t>Improving Communication</a:t>
            </a:r>
          </a:p>
        </p:txBody>
      </p:sp>
      <p:sp>
        <p:nvSpPr>
          <p:cNvPr id="9" name="TextBox 8">
            <a:extLst>
              <a:ext uri="{FF2B5EF4-FFF2-40B4-BE49-F238E27FC236}">
                <a16:creationId xmlns:a16="http://schemas.microsoft.com/office/drawing/2014/main" id="{0C22961E-8F49-4CC1-8286-D7C542C2BBD0}"/>
              </a:ext>
            </a:extLst>
          </p:cNvPr>
          <p:cNvSpPr txBox="1"/>
          <p:nvPr/>
        </p:nvSpPr>
        <p:spPr>
          <a:xfrm>
            <a:off x="1637444" y="1143001"/>
            <a:ext cx="8991600" cy="5016758"/>
          </a:xfrm>
          <a:prstGeom prst="rect">
            <a:avLst/>
          </a:prstGeom>
          <a:noFill/>
        </p:spPr>
        <p:txBody>
          <a:bodyPr wrap="square" rtlCol="0">
            <a:spAutoFit/>
          </a:bodyPr>
          <a:lstStyle/>
          <a:p>
            <a:pPr marL="457200" indent="-457200">
              <a:buClr>
                <a:srgbClr val="98A64F"/>
              </a:buClr>
              <a:buSzPct val="125000"/>
              <a:buFont typeface="Arial" panose="020B0604020202020204" pitchFamily="34" charset="0"/>
              <a:buChar char="•"/>
            </a:pPr>
            <a:r>
              <a:rPr lang="en-US" sz="3200" dirty="0"/>
              <a:t>Emails, memos, reports, study sessions</a:t>
            </a:r>
          </a:p>
          <a:p>
            <a:pPr marL="457200" indent="-457200">
              <a:buClr>
                <a:srgbClr val="98A64F"/>
              </a:buClr>
              <a:buSzPct val="125000"/>
              <a:buFont typeface="Arial" panose="020B0604020202020204" pitchFamily="34" charset="0"/>
              <a:buChar char="•"/>
            </a:pPr>
            <a:endParaRPr lang="en-US" sz="3200" dirty="0"/>
          </a:p>
          <a:p>
            <a:pPr marL="457200" indent="-457200">
              <a:buClr>
                <a:srgbClr val="98A64F"/>
              </a:buClr>
              <a:buSzPct val="125000"/>
              <a:buFont typeface="Arial" panose="020B0604020202020204" pitchFamily="34" charset="0"/>
              <a:buChar char="•"/>
            </a:pPr>
            <a:r>
              <a:rPr lang="en-US" sz="3200" dirty="0"/>
              <a:t>Notify all of issues from around town</a:t>
            </a:r>
          </a:p>
          <a:p>
            <a:pPr marL="457200" indent="-457200">
              <a:buClr>
                <a:srgbClr val="98A64F"/>
              </a:buClr>
              <a:buSzPct val="125000"/>
              <a:buFont typeface="Arial" panose="020B0604020202020204" pitchFamily="34" charset="0"/>
              <a:buChar char="•"/>
            </a:pPr>
            <a:endParaRPr lang="en-US" sz="3200" dirty="0"/>
          </a:p>
          <a:p>
            <a:pPr marL="457200" indent="-457200">
              <a:buClr>
                <a:srgbClr val="98A64F"/>
              </a:buClr>
              <a:buSzPct val="125000"/>
              <a:buFont typeface="Arial" panose="020B0604020202020204" pitchFamily="34" charset="0"/>
              <a:buChar char="•"/>
            </a:pPr>
            <a:r>
              <a:rPr lang="en-US" sz="3200" dirty="0"/>
              <a:t>Discuss relationship problems</a:t>
            </a:r>
          </a:p>
          <a:p>
            <a:pPr marL="457200" indent="-457200">
              <a:buClr>
                <a:srgbClr val="98A64F"/>
              </a:buClr>
              <a:buSzPct val="125000"/>
              <a:buFont typeface="Arial" panose="020B0604020202020204" pitchFamily="34" charset="0"/>
              <a:buChar char="•"/>
            </a:pPr>
            <a:endParaRPr lang="en-US" sz="3200" dirty="0"/>
          </a:p>
          <a:p>
            <a:pPr marL="457200" indent="-457200">
              <a:buClr>
                <a:srgbClr val="98A64F"/>
              </a:buClr>
              <a:buSzPct val="125000"/>
              <a:buFont typeface="Arial" panose="020B0604020202020204" pitchFamily="34" charset="0"/>
              <a:buChar char="•"/>
            </a:pPr>
            <a:r>
              <a:rPr lang="en-US" sz="3200" dirty="0"/>
              <a:t>Inform each other of events and meetings</a:t>
            </a:r>
          </a:p>
          <a:p>
            <a:pPr marL="742950" lvl="1"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p:txBody>
      </p:sp>
    </p:spTree>
    <p:extLst>
      <p:ext uri="{BB962C8B-B14F-4D97-AF65-F5344CB8AC3E}">
        <p14:creationId xmlns:p14="http://schemas.microsoft.com/office/powerpoint/2010/main" val="30677091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6400" y="1066800"/>
            <a:ext cx="8991600" cy="1107996"/>
          </a:xfrm>
          <a:prstGeom prst="rect">
            <a:avLst/>
          </a:prstGeom>
          <a:noFill/>
        </p:spPr>
        <p:txBody>
          <a:bodyPr wrap="square" rtlCol="0">
            <a:spAutoFit/>
          </a:bodyPr>
          <a:lstStyle/>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p:txBody>
      </p:sp>
      <p:cxnSp>
        <p:nvCxnSpPr>
          <p:cNvPr id="7" name="Straight Connector 6"/>
          <p:cNvCxnSpPr/>
          <p:nvPr/>
        </p:nvCxnSpPr>
        <p:spPr>
          <a:xfrm>
            <a:off x="1524000" y="1066800"/>
            <a:ext cx="9144000" cy="0"/>
          </a:xfrm>
          <a:prstGeom prst="line">
            <a:avLst/>
          </a:prstGeom>
          <a:ln w="76200">
            <a:solidFill>
              <a:srgbClr val="98A64F"/>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4000" y="333514"/>
            <a:ext cx="9144000" cy="584775"/>
          </a:xfrm>
          <a:prstGeom prst="rect">
            <a:avLst/>
          </a:prstGeom>
          <a:noFill/>
        </p:spPr>
        <p:txBody>
          <a:bodyPr wrap="square" rtlCol="0">
            <a:spAutoFit/>
          </a:bodyPr>
          <a:lstStyle/>
          <a:p>
            <a:r>
              <a:rPr lang="en-US" sz="3200" b="1" dirty="0">
                <a:solidFill>
                  <a:schemeClr val="tx2"/>
                </a:solidFill>
              </a:rPr>
              <a:t>Understanding Your City</a:t>
            </a:r>
          </a:p>
        </p:txBody>
      </p:sp>
      <p:sp>
        <p:nvSpPr>
          <p:cNvPr id="9" name="TextBox 8">
            <a:extLst>
              <a:ext uri="{FF2B5EF4-FFF2-40B4-BE49-F238E27FC236}">
                <a16:creationId xmlns:a16="http://schemas.microsoft.com/office/drawing/2014/main" id="{0C22961E-8F49-4CC1-8286-D7C542C2BBD0}"/>
              </a:ext>
            </a:extLst>
          </p:cNvPr>
          <p:cNvSpPr txBox="1"/>
          <p:nvPr/>
        </p:nvSpPr>
        <p:spPr>
          <a:xfrm>
            <a:off x="1637444" y="1143001"/>
            <a:ext cx="8991600" cy="6494085"/>
          </a:xfrm>
          <a:prstGeom prst="rect">
            <a:avLst/>
          </a:prstGeom>
          <a:noFill/>
        </p:spPr>
        <p:txBody>
          <a:bodyPr wrap="square" rtlCol="0">
            <a:spAutoFit/>
          </a:bodyPr>
          <a:lstStyle/>
          <a:p>
            <a:pPr marL="457200" indent="-457200">
              <a:buClr>
                <a:srgbClr val="98A64F"/>
              </a:buClr>
              <a:buSzPct val="125000"/>
              <a:buFont typeface="Arial" panose="020B0604020202020204" pitchFamily="34" charset="0"/>
              <a:buChar char="•"/>
            </a:pPr>
            <a:r>
              <a:rPr lang="en-US" sz="3200" dirty="0"/>
              <a:t>Form of Government</a:t>
            </a:r>
          </a:p>
          <a:p>
            <a:pPr marL="914400" lvl="1" indent="-457200">
              <a:buClr>
                <a:srgbClr val="98A64F"/>
              </a:buClr>
              <a:buSzPct val="125000"/>
              <a:buFont typeface="Arial" panose="020B0604020202020204" pitchFamily="34" charset="0"/>
              <a:buChar char="•"/>
            </a:pPr>
            <a:r>
              <a:rPr lang="en-US" sz="2800" dirty="0"/>
              <a:t>Basic structure + powers/duties of key officials</a:t>
            </a:r>
          </a:p>
          <a:p>
            <a:pPr marL="457200" indent="-457200">
              <a:buClr>
                <a:srgbClr val="98A64F"/>
              </a:buClr>
              <a:buSzPct val="125000"/>
              <a:buFont typeface="Arial" panose="020B0604020202020204" pitchFamily="34" charset="0"/>
              <a:buChar char="•"/>
            </a:pPr>
            <a:endParaRPr lang="en-US" sz="3200" dirty="0"/>
          </a:p>
          <a:p>
            <a:pPr marL="457200" indent="-457200">
              <a:buClr>
                <a:srgbClr val="98A64F"/>
              </a:buClr>
              <a:buSzPct val="125000"/>
              <a:buFont typeface="Arial" panose="020B0604020202020204" pitchFamily="34" charset="0"/>
              <a:buChar char="•"/>
            </a:pPr>
            <a:r>
              <a:rPr lang="en-US" sz="3200" dirty="0"/>
              <a:t>Organizational Structure</a:t>
            </a:r>
          </a:p>
          <a:p>
            <a:pPr marL="914400" lvl="1" indent="-457200">
              <a:buClr>
                <a:srgbClr val="98A64F"/>
              </a:buClr>
              <a:buSzPct val="125000"/>
              <a:buFont typeface="Arial" panose="020B0604020202020204" pitchFamily="34" charset="0"/>
              <a:buChar char="•"/>
            </a:pPr>
            <a:r>
              <a:rPr lang="en-US" sz="2800" dirty="0"/>
              <a:t>Staffing</a:t>
            </a:r>
          </a:p>
          <a:p>
            <a:pPr marL="914400" lvl="1" indent="-457200">
              <a:buClr>
                <a:srgbClr val="98A64F"/>
              </a:buClr>
              <a:buSzPct val="125000"/>
              <a:buFont typeface="Arial" panose="020B0604020202020204" pitchFamily="34" charset="0"/>
              <a:buChar char="•"/>
            </a:pPr>
            <a:r>
              <a:rPr lang="en-US" sz="2800" dirty="0"/>
              <a:t>Chain of command</a:t>
            </a:r>
          </a:p>
          <a:p>
            <a:pPr marL="914400" lvl="1" indent="-457200">
              <a:buClr>
                <a:srgbClr val="98A64F"/>
              </a:buClr>
              <a:buSzPct val="125000"/>
              <a:buFont typeface="Arial" panose="020B0604020202020204" pitchFamily="34" charset="0"/>
              <a:buChar char="•"/>
            </a:pPr>
            <a:r>
              <a:rPr lang="en-US" sz="2800" dirty="0"/>
              <a:t>Project management</a:t>
            </a:r>
          </a:p>
          <a:p>
            <a:pPr marL="914400" lvl="1" indent="-457200">
              <a:buClr>
                <a:srgbClr val="98A64F"/>
              </a:buClr>
              <a:buSzPct val="125000"/>
              <a:buFont typeface="Arial" panose="020B0604020202020204" pitchFamily="34" charset="0"/>
              <a:buChar char="•"/>
            </a:pPr>
            <a:r>
              <a:rPr lang="en-US" sz="2800" dirty="0"/>
              <a:t>Citizen complaint process</a:t>
            </a:r>
          </a:p>
          <a:p>
            <a:pPr marL="914400" lvl="1" indent="-457200">
              <a:buClr>
                <a:srgbClr val="98A64F"/>
              </a:buClr>
              <a:buSzPct val="125000"/>
              <a:buFont typeface="Arial" panose="020B0604020202020204" pitchFamily="34" charset="0"/>
              <a:buChar char="•"/>
            </a:pPr>
            <a:r>
              <a:rPr lang="en-US" sz="2800" dirty="0"/>
              <a:t>Responding to media</a:t>
            </a:r>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endParaRPr lang="en-US" sz="2800" dirty="0"/>
          </a:p>
          <a:p>
            <a:pPr marL="742950" lvl="1"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p:txBody>
      </p:sp>
    </p:spTree>
    <p:extLst>
      <p:ext uri="{BB962C8B-B14F-4D97-AF65-F5344CB8AC3E}">
        <p14:creationId xmlns:p14="http://schemas.microsoft.com/office/powerpoint/2010/main" val="20358325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6400" y="1066800"/>
            <a:ext cx="8991600" cy="1107996"/>
          </a:xfrm>
          <a:prstGeom prst="rect">
            <a:avLst/>
          </a:prstGeom>
          <a:noFill/>
        </p:spPr>
        <p:txBody>
          <a:bodyPr wrap="square" rtlCol="0">
            <a:spAutoFit/>
          </a:bodyPr>
          <a:lstStyle/>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p:txBody>
      </p:sp>
      <p:cxnSp>
        <p:nvCxnSpPr>
          <p:cNvPr id="7" name="Straight Connector 6"/>
          <p:cNvCxnSpPr/>
          <p:nvPr/>
        </p:nvCxnSpPr>
        <p:spPr>
          <a:xfrm>
            <a:off x="1524000" y="1066800"/>
            <a:ext cx="9144000" cy="0"/>
          </a:xfrm>
          <a:prstGeom prst="line">
            <a:avLst/>
          </a:prstGeom>
          <a:ln w="76200">
            <a:solidFill>
              <a:srgbClr val="98A64F"/>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4000" y="333514"/>
            <a:ext cx="9144000" cy="584775"/>
          </a:xfrm>
          <a:prstGeom prst="rect">
            <a:avLst/>
          </a:prstGeom>
          <a:noFill/>
        </p:spPr>
        <p:txBody>
          <a:bodyPr wrap="square" rtlCol="0">
            <a:spAutoFit/>
          </a:bodyPr>
          <a:lstStyle/>
          <a:p>
            <a:r>
              <a:rPr lang="en-US" sz="3200" b="1" dirty="0">
                <a:solidFill>
                  <a:schemeClr val="tx2"/>
                </a:solidFill>
              </a:rPr>
              <a:t>Support Through Policies and Procedures</a:t>
            </a:r>
          </a:p>
        </p:txBody>
      </p:sp>
      <p:sp>
        <p:nvSpPr>
          <p:cNvPr id="9" name="TextBox 8">
            <a:extLst>
              <a:ext uri="{FF2B5EF4-FFF2-40B4-BE49-F238E27FC236}">
                <a16:creationId xmlns:a16="http://schemas.microsoft.com/office/drawing/2014/main" id="{0C22961E-8F49-4CC1-8286-D7C542C2BBD0}"/>
              </a:ext>
            </a:extLst>
          </p:cNvPr>
          <p:cNvSpPr txBox="1"/>
          <p:nvPr/>
        </p:nvSpPr>
        <p:spPr>
          <a:xfrm>
            <a:off x="1637444" y="1143001"/>
            <a:ext cx="8991600" cy="7294305"/>
          </a:xfrm>
          <a:prstGeom prst="rect">
            <a:avLst/>
          </a:prstGeom>
          <a:noFill/>
        </p:spPr>
        <p:txBody>
          <a:bodyPr wrap="square" rtlCol="0">
            <a:spAutoFit/>
          </a:bodyPr>
          <a:lstStyle/>
          <a:p>
            <a:pPr marL="457200" indent="-457200">
              <a:buClr>
                <a:srgbClr val="98A64F"/>
              </a:buClr>
              <a:buSzPct val="125000"/>
              <a:buFont typeface="Arial" panose="020B0604020202020204" pitchFamily="34" charset="0"/>
              <a:buChar char="•"/>
            </a:pPr>
            <a:r>
              <a:rPr lang="en-US" sz="3200" dirty="0"/>
              <a:t>Council meetings</a:t>
            </a:r>
          </a:p>
          <a:p>
            <a:pPr marL="914400" lvl="1" indent="-457200">
              <a:buClr>
                <a:srgbClr val="98A64F"/>
              </a:buClr>
              <a:buSzPct val="125000"/>
              <a:buFont typeface="Arial" panose="020B0604020202020204" pitchFamily="34" charset="0"/>
              <a:buChar char="•"/>
            </a:pPr>
            <a:r>
              <a:rPr lang="en-US" sz="2800" dirty="0"/>
              <a:t>Setting agenda</a:t>
            </a:r>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r>
              <a:rPr lang="en-US" sz="2800" dirty="0"/>
              <a:t>Council packets</a:t>
            </a:r>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r>
              <a:rPr lang="en-US" sz="2800" dirty="0"/>
              <a:t>Discussion</a:t>
            </a:r>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r>
              <a:rPr lang="en-US" sz="2800" dirty="0"/>
              <a:t>Public comments</a:t>
            </a:r>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r>
              <a:rPr lang="en-US" sz="2800" dirty="0"/>
              <a:t>Enforcement</a:t>
            </a:r>
          </a:p>
          <a:p>
            <a:pPr marL="457200" indent="-457200">
              <a:buClr>
                <a:srgbClr val="98A64F"/>
              </a:buClr>
              <a:buSzPct val="125000"/>
              <a:buFont typeface="Arial" panose="020B0604020202020204" pitchFamily="34" charset="0"/>
              <a:buChar char="•"/>
            </a:pPr>
            <a:endParaRPr lang="en-US" sz="3200" dirty="0"/>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endParaRPr lang="en-US" sz="2800" dirty="0"/>
          </a:p>
          <a:p>
            <a:pPr marL="742950" lvl="1"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p:txBody>
      </p:sp>
    </p:spTree>
    <p:extLst>
      <p:ext uri="{BB962C8B-B14F-4D97-AF65-F5344CB8AC3E}">
        <p14:creationId xmlns:p14="http://schemas.microsoft.com/office/powerpoint/2010/main" val="26664921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6400" y="1066800"/>
            <a:ext cx="8991600" cy="1107996"/>
          </a:xfrm>
          <a:prstGeom prst="rect">
            <a:avLst/>
          </a:prstGeom>
          <a:noFill/>
        </p:spPr>
        <p:txBody>
          <a:bodyPr wrap="square" rtlCol="0">
            <a:spAutoFit/>
          </a:bodyPr>
          <a:lstStyle/>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p:txBody>
      </p:sp>
      <p:cxnSp>
        <p:nvCxnSpPr>
          <p:cNvPr id="7" name="Straight Connector 6"/>
          <p:cNvCxnSpPr/>
          <p:nvPr/>
        </p:nvCxnSpPr>
        <p:spPr>
          <a:xfrm>
            <a:off x="1524000" y="1066800"/>
            <a:ext cx="9144000" cy="0"/>
          </a:xfrm>
          <a:prstGeom prst="line">
            <a:avLst/>
          </a:prstGeom>
          <a:ln w="76200">
            <a:solidFill>
              <a:srgbClr val="98A64F"/>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4000" y="333514"/>
            <a:ext cx="9144000" cy="584775"/>
          </a:xfrm>
          <a:prstGeom prst="rect">
            <a:avLst/>
          </a:prstGeom>
          <a:noFill/>
        </p:spPr>
        <p:txBody>
          <a:bodyPr wrap="square" rtlCol="0">
            <a:spAutoFit/>
          </a:bodyPr>
          <a:lstStyle/>
          <a:p>
            <a:r>
              <a:rPr lang="en-US" sz="3200" b="1" dirty="0">
                <a:solidFill>
                  <a:schemeClr val="tx2"/>
                </a:solidFill>
              </a:rPr>
              <a:t>Support Through Policies and Procedures</a:t>
            </a:r>
          </a:p>
        </p:txBody>
      </p:sp>
      <p:sp>
        <p:nvSpPr>
          <p:cNvPr id="9" name="TextBox 8">
            <a:extLst>
              <a:ext uri="{FF2B5EF4-FFF2-40B4-BE49-F238E27FC236}">
                <a16:creationId xmlns:a16="http://schemas.microsoft.com/office/drawing/2014/main" id="{0C22961E-8F49-4CC1-8286-D7C542C2BBD0}"/>
              </a:ext>
            </a:extLst>
          </p:cNvPr>
          <p:cNvSpPr txBox="1"/>
          <p:nvPr/>
        </p:nvSpPr>
        <p:spPr>
          <a:xfrm>
            <a:off x="1637444" y="1143001"/>
            <a:ext cx="8991600" cy="5632311"/>
          </a:xfrm>
          <a:prstGeom prst="rect">
            <a:avLst/>
          </a:prstGeom>
          <a:noFill/>
        </p:spPr>
        <p:txBody>
          <a:bodyPr wrap="square" rtlCol="0">
            <a:spAutoFit/>
          </a:bodyPr>
          <a:lstStyle/>
          <a:p>
            <a:pPr marL="457200" indent="-457200">
              <a:buClr>
                <a:srgbClr val="98A64F"/>
              </a:buClr>
              <a:buSzPct val="125000"/>
              <a:buFont typeface="Arial" panose="020B0604020202020204" pitchFamily="34" charset="0"/>
              <a:buChar char="•"/>
            </a:pPr>
            <a:r>
              <a:rPr lang="en-US" sz="3200" dirty="0"/>
              <a:t>Employment Policies – General provisions and expectations for behavior can apply to all city officials</a:t>
            </a:r>
          </a:p>
          <a:p>
            <a:pPr marL="914400" lvl="1" indent="-457200">
              <a:buClr>
                <a:srgbClr val="98A64F"/>
              </a:buClr>
              <a:buSzPct val="125000"/>
              <a:buFont typeface="Arial" panose="020B0604020202020204" pitchFamily="34" charset="0"/>
              <a:buChar char="•"/>
            </a:pPr>
            <a:r>
              <a:rPr lang="en-US" sz="2800" dirty="0"/>
              <a:t>Work environment</a:t>
            </a:r>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r>
              <a:rPr lang="en-US" sz="2800" dirty="0"/>
              <a:t>Complaints/grievances</a:t>
            </a:r>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r>
              <a:rPr lang="en-US" sz="2800" dirty="0"/>
              <a:t>Decorum, harassment, etc.</a:t>
            </a:r>
          </a:p>
          <a:p>
            <a:pPr marL="914400" lvl="1" indent="-457200">
              <a:buClr>
                <a:srgbClr val="98A64F"/>
              </a:buClr>
              <a:buSzPct val="125000"/>
              <a:buFont typeface="Arial" panose="020B0604020202020204" pitchFamily="34" charset="0"/>
              <a:buChar char="•"/>
            </a:pPr>
            <a:endParaRPr lang="en-US" sz="2800" dirty="0"/>
          </a:p>
          <a:p>
            <a:pPr marL="742950" lvl="1"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p:txBody>
      </p:sp>
    </p:spTree>
    <p:extLst>
      <p:ext uri="{BB962C8B-B14F-4D97-AF65-F5344CB8AC3E}">
        <p14:creationId xmlns:p14="http://schemas.microsoft.com/office/powerpoint/2010/main" val="21645332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6400" y="1066800"/>
            <a:ext cx="8991600" cy="1107996"/>
          </a:xfrm>
          <a:prstGeom prst="rect">
            <a:avLst/>
          </a:prstGeom>
          <a:noFill/>
        </p:spPr>
        <p:txBody>
          <a:bodyPr wrap="square" rtlCol="0">
            <a:spAutoFit/>
          </a:bodyPr>
          <a:lstStyle/>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p:txBody>
      </p:sp>
      <p:cxnSp>
        <p:nvCxnSpPr>
          <p:cNvPr id="7" name="Straight Connector 6"/>
          <p:cNvCxnSpPr/>
          <p:nvPr/>
        </p:nvCxnSpPr>
        <p:spPr>
          <a:xfrm>
            <a:off x="1524000" y="1066800"/>
            <a:ext cx="9144000" cy="0"/>
          </a:xfrm>
          <a:prstGeom prst="line">
            <a:avLst/>
          </a:prstGeom>
          <a:ln w="76200">
            <a:solidFill>
              <a:srgbClr val="98A64F"/>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4000" y="333514"/>
            <a:ext cx="9144000" cy="584775"/>
          </a:xfrm>
          <a:prstGeom prst="rect">
            <a:avLst/>
          </a:prstGeom>
          <a:noFill/>
        </p:spPr>
        <p:txBody>
          <a:bodyPr wrap="square" rtlCol="0">
            <a:spAutoFit/>
          </a:bodyPr>
          <a:lstStyle/>
          <a:p>
            <a:r>
              <a:rPr lang="en-US" sz="3200" b="1" dirty="0">
                <a:solidFill>
                  <a:schemeClr val="tx2"/>
                </a:solidFill>
              </a:rPr>
              <a:t>Support Through Policies and Procedures</a:t>
            </a:r>
          </a:p>
        </p:txBody>
      </p:sp>
      <p:sp>
        <p:nvSpPr>
          <p:cNvPr id="9" name="TextBox 8">
            <a:extLst>
              <a:ext uri="{FF2B5EF4-FFF2-40B4-BE49-F238E27FC236}">
                <a16:creationId xmlns:a16="http://schemas.microsoft.com/office/drawing/2014/main" id="{0C22961E-8F49-4CC1-8286-D7C542C2BBD0}"/>
              </a:ext>
            </a:extLst>
          </p:cNvPr>
          <p:cNvSpPr txBox="1"/>
          <p:nvPr/>
        </p:nvSpPr>
        <p:spPr>
          <a:xfrm>
            <a:off x="1637444" y="1143001"/>
            <a:ext cx="8991600" cy="7725192"/>
          </a:xfrm>
          <a:prstGeom prst="rect">
            <a:avLst/>
          </a:prstGeom>
          <a:noFill/>
        </p:spPr>
        <p:txBody>
          <a:bodyPr wrap="square" rtlCol="0">
            <a:spAutoFit/>
          </a:bodyPr>
          <a:lstStyle/>
          <a:p>
            <a:pPr marL="457200" indent="-457200">
              <a:buClr>
                <a:srgbClr val="98A64F"/>
              </a:buClr>
              <a:buSzPct val="125000"/>
              <a:buFont typeface="Arial" panose="020B0604020202020204" pitchFamily="34" charset="0"/>
              <a:buChar char="•"/>
            </a:pPr>
            <a:r>
              <a:rPr lang="en-US" sz="3200" dirty="0"/>
              <a:t>Code of Ethics</a:t>
            </a:r>
          </a:p>
          <a:p>
            <a:pPr marL="914400" lvl="1" indent="-457200">
              <a:buClr>
                <a:srgbClr val="98A64F"/>
              </a:buClr>
              <a:buSzPct val="125000"/>
              <a:buFont typeface="Arial" panose="020B0604020202020204" pitchFamily="34" charset="0"/>
              <a:buChar char="•"/>
            </a:pPr>
            <a:r>
              <a:rPr lang="en-US" sz="2800" dirty="0"/>
              <a:t>Act in the public interest</a:t>
            </a:r>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r>
              <a:rPr lang="en-US" sz="2800" dirty="0"/>
              <a:t>Comply with the law</a:t>
            </a:r>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r>
              <a:rPr lang="en-US" sz="2800" dirty="0"/>
              <a:t>Conflicts of interest </a:t>
            </a:r>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r>
              <a:rPr lang="en-US" sz="2800" dirty="0"/>
              <a:t>General conduct</a:t>
            </a:r>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r>
              <a:rPr lang="en-US" sz="2800" dirty="0"/>
              <a:t>Understand and follow established process (until it’s changed!)</a:t>
            </a:r>
          </a:p>
          <a:p>
            <a:pPr marL="914400" lvl="1" indent="-457200">
              <a:buClr>
                <a:srgbClr val="98A64F"/>
              </a:buClr>
              <a:buSzPct val="125000"/>
              <a:buFont typeface="Arial" panose="020B0604020202020204" pitchFamily="34" charset="0"/>
              <a:buChar char="•"/>
            </a:pPr>
            <a:endParaRPr lang="en-US" sz="3200" dirty="0"/>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endParaRPr lang="en-US" sz="2800" dirty="0"/>
          </a:p>
          <a:p>
            <a:pPr marL="742950" lvl="1"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p:txBody>
      </p:sp>
    </p:spTree>
    <p:extLst>
      <p:ext uri="{BB962C8B-B14F-4D97-AF65-F5344CB8AC3E}">
        <p14:creationId xmlns:p14="http://schemas.microsoft.com/office/powerpoint/2010/main" val="17701723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6400" y="1066800"/>
            <a:ext cx="8991600" cy="1107996"/>
          </a:xfrm>
          <a:prstGeom prst="rect">
            <a:avLst/>
          </a:prstGeom>
          <a:noFill/>
        </p:spPr>
        <p:txBody>
          <a:bodyPr wrap="square" rtlCol="0">
            <a:spAutoFit/>
          </a:bodyPr>
          <a:lstStyle/>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p:txBody>
      </p:sp>
      <p:cxnSp>
        <p:nvCxnSpPr>
          <p:cNvPr id="7" name="Straight Connector 6"/>
          <p:cNvCxnSpPr/>
          <p:nvPr/>
        </p:nvCxnSpPr>
        <p:spPr>
          <a:xfrm>
            <a:off x="1524000" y="1066800"/>
            <a:ext cx="9144000" cy="0"/>
          </a:xfrm>
          <a:prstGeom prst="line">
            <a:avLst/>
          </a:prstGeom>
          <a:ln w="76200">
            <a:solidFill>
              <a:srgbClr val="98A64F"/>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4000" y="333514"/>
            <a:ext cx="9144000" cy="584775"/>
          </a:xfrm>
          <a:prstGeom prst="rect">
            <a:avLst/>
          </a:prstGeom>
          <a:noFill/>
        </p:spPr>
        <p:txBody>
          <a:bodyPr wrap="square" rtlCol="0">
            <a:spAutoFit/>
          </a:bodyPr>
          <a:lstStyle/>
          <a:p>
            <a:r>
              <a:rPr lang="en-US" sz="3200" b="1" dirty="0">
                <a:solidFill>
                  <a:schemeClr val="tx2"/>
                </a:solidFill>
              </a:rPr>
              <a:t>Support Through Policies and Procedures</a:t>
            </a:r>
          </a:p>
        </p:txBody>
      </p:sp>
      <p:sp>
        <p:nvSpPr>
          <p:cNvPr id="9" name="TextBox 8">
            <a:extLst>
              <a:ext uri="{FF2B5EF4-FFF2-40B4-BE49-F238E27FC236}">
                <a16:creationId xmlns:a16="http://schemas.microsoft.com/office/drawing/2014/main" id="{0C22961E-8F49-4CC1-8286-D7C542C2BBD0}"/>
              </a:ext>
            </a:extLst>
          </p:cNvPr>
          <p:cNvSpPr txBox="1"/>
          <p:nvPr/>
        </p:nvSpPr>
        <p:spPr>
          <a:xfrm>
            <a:off x="1637444" y="1143001"/>
            <a:ext cx="8991600" cy="7725192"/>
          </a:xfrm>
          <a:prstGeom prst="rect">
            <a:avLst/>
          </a:prstGeom>
          <a:noFill/>
        </p:spPr>
        <p:txBody>
          <a:bodyPr wrap="square" rtlCol="0">
            <a:spAutoFit/>
          </a:bodyPr>
          <a:lstStyle/>
          <a:p>
            <a:pPr marL="457200" indent="-457200">
              <a:buClr>
                <a:srgbClr val="98A64F"/>
              </a:buClr>
              <a:buSzPct val="125000"/>
              <a:buFont typeface="Arial" panose="020B0604020202020204" pitchFamily="34" charset="0"/>
              <a:buChar char="•"/>
            </a:pPr>
            <a:r>
              <a:rPr lang="en-US" sz="3200" dirty="0"/>
              <a:t>Code of Ethics</a:t>
            </a:r>
          </a:p>
          <a:p>
            <a:pPr marL="914400" lvl="1" indent="-457200">
              <a:buClr>
                <a:srgbClr val="98A64F"/>
              </a:buClr>
              <a:buSzPct val="125000"/>
              <a:buFont typeface="Arial" panose="020B0604020202020204" pitchFamily="34" charset="0"/>
              <a:buChar char="•"/>
            </a:pPr>
            <a:r>
              <a:rPr lang="en-US" sz="2800" dirty="0"/>
              <a:t>Follow state and local gift laws/policies</a:t>
            </a:r>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r>
              <a:rPr lang="en-US" sz="2800" dirty="0"/>
              <a:t>Follow open meetings/open records laws (particularly confidential records)</a:t>
            </a:r>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r>
              <a:rPr lang="en-US" sz="2800" dirty="0"/>
              <a:t>Use of public resources</a:t>
            </a:r>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r>
              <a:rPr lang="en-US" sz="2800" dirty="0"/>
              <a:t>Understand role with city</a:t>
            </a:r>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r>
              <a:rPr lang="en-US" sz="2800" dirty="0"/>
              <a:t>Maintain a positive work environment</a:t>
            </a:r>
          </a:p>
          <a:p>
            <a:pPr marL="914400" lvl="1" indent="-457200">
              <a:buClr>
                <a:srgbClr val="98A64F"/>
              </a:buClr>
              <a:buSzPct val="125000"/>
              <a:buFont typeface="Arial" panose="020B0604020202020204" pitchFamily="34" charset="0"/>
              <a:buChar char="•"/>
            </a:pPr>
            <a:endParaRPr lang="en-US" sz="3200" dirty="0"/>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endParaRPr lang="en-US" sz="2800" dirty="0"/>
          </a:p>
          <a:p>
            <a:pPr marL="742950" lvl="1"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p:txBody>
      </p:sp>
    </p:spTree>
    <p:extLst>
      <p:ext uri="{BB962C8B-B14F-4D97-AF65-F5344CB8AC3E}">
        <p14:creationId xmlns:p14="http://schemas.microsoft.com/office/powerpoint/2010/main" val="18328183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37444" y="1143001"/>
            <a:ext cx="8991600" cy="7725192"/>
          </a:xfrm>
          <a:prstGeom prst="rect">
            <a:avLst/>
          </a:prstGeom>
          <a:noFill/>
        </p:spPr>
        <p:txBody>
          <a:bodyPr wrap="square" rtlCol="0">
            <a:spAutoFit/>
          </a:bodyPr>
          <a:lstStyle/>
          <a:p>
            <a:pPr marL="285744" indent="-285744">
              <a:buClr>
                <a:srgbClr val="98A64F"/>
              </a:buClr>
              <a:buSzPct val="125000"/>
              <a:buFont typeface="Arial" panose="020B0604020202020204" pitchFamily="34" charset="0"/>
              <a:buChar char="•"/>
            </a:pPr>
            <a:r>
              <a:rPr lang="en-US" sz="3200" dirty="0"/>
              <a:t>Conflict of Interest</a:t>
            </a:r>
            <a:endParaRPr lang="en-US" sz="2800" dirty="0"/>
          </a:p>
          <a:p>
            <a:pPr marL="742944" lvl="1" indent="-285744">
              <a:buClr>
                <a:srgbClr val="98A64F"/>
              </a:buClr>
              <a:buSzPct val="125000"/>
              <a:buFont typeface="Arial" panose="020B0604020202020204" pitchFamily="34" charset="0"/>
              <a:buChar char="•"/>
            </a:pPr>
            <a:r>
              <a:rPr lang="en-US" sz="2800" dirty="0"/>
              <a:t>Section 68B.2A</a:t>
            </a:r>
            <a:br>
              <a:rPr lang="en-US" sz="2800" dirty="0"/>
            </a:br>
            <a:r>
              <a:rPr lang="en-US" sz="2400" i="1" dirty="0"/>
              <a:t>“Any person who serves or is employed by the state or a political subdivision of the state shall not engage in any outside employment or activity which is in conflict with the person's official duties and responsibilities.”</a:t>
            </a:r>
          </a:p>
          <a:p>
            <a:pPr marL="742944" lvl="1" indent="-285744">
              <a:buClr>
                <a:srgbClr val="98A64F"/>
              </a:buClr>
              <a:buSzPct val="125000"/>
              <a:buFont typeface="Arial" panose="020B0604020202020204" pitchFamily="34" charset="0"/>
              <a:buChar char="•"/>
            </a:pPr>
            <a:endParaRPr lang="en-US" sz="2400" dirty="0"/>
          </a:p>
          <a:p>
            <a:pPr marL="742944" lvl="1" indent="-285744">
              <a:buClr>
                <a:srgbClr val="98A64F"/>
              </a:buClr>
              <a:buSzPct val="125000"/>
              <a:buFont typeface="Arial" panose="020B0604020202020204" pitchFamily="34" charset="0"/>
              <a:buChar char="•"/>
            </a:pPr>
            <a:r>
              <a:rPr lang="en-US" sz="2800" dirty="0"/>
              <a:t>City officials may not use city authority, time or resources to give themselves or an immediate family member and advantage or benefit not available to the public </a:t>
            </a:r>
          </a:p>
          <a:p>
            <a:pPr marL="742944" lvl="1" indent="-285744">
              <a:buClr>
                <a:srgbClr val="98A64F"/>
              </a:buClr>
              <a:buSzPct val="125000"/>
              <a:buFont typeface="Arial" panose="020B0604020202020204" pitchFamily="34" charset="0"/>
              <a:buChar char="•"/>
            </a:pPr>
            <a:endParaRPr lang="en-US" sz="2800" dirty="0"/>
          </a:p>
          <a:p>
            <a:pPr marL="742944" lvl="1" indent="-285744">
              <a:buClr>
                <a:srgbClr val="98A64F"/>
              </a:buClr>
              <a:buSzPct val="125000"/>
              <a:buFont typeface="Arial" panose="020B0604020202020204" pitchFamily="34" charset="0"/>
              <a:buChar char="•"/>
            </a:pPr>
            <a:endParaRPr lang="en-US" sz="2800" dirty="0"/>
          </a:p>
          <a:p>
            <a:pPr marL="1200144" lvl="2" indent="-285744">
              <a:buClr>
                <a:srgbClr val="98A64F"/>
              </a:buClr>
              <a:buSzPct val="125000"/>
              <a:buFont typeface="Arial" panose="020B0604020202020204" pitchFamily="34" charset="0"/>
              <a:buChar char="•"/>
            </a:pPr>
            <a:endParaRPr lang="en-US" sz="2800" dirty="0"/>
          </a:p>
          <a:p>
            <a:pPr marL="742944" lvl="1" indent="-285744">
              <a:buClr>
                <a:srgbClr val="98A64F"/>
              </a:buClr>
              <a:buSzPct val="125000"/>
              <a:buFont typeface="Arial" panose="020B0604020202020204" pitchFamily="34" charset="0"/>
              <a:buChar char="•"/>
            </a:pPr>
            <a:endParaRPr lang="en-US" sz="2800" dirty="0"/>
          </a:p>
          <a:p>
            <a:pPr marL="742944" lvl="1" indent="-285744">
              <a:buClr>
                <a:srgbClr val="98A64F"/>
              </a:buClr>
              <a:buSzPct val="125000"/>
              <a:buFont typeface="Arial" panose="020B0604020202020204" pitchFamily="34" charset="0"/>
              <a:buChar char="•"/>
            </a:pPr>
            <a:endParaRPr lang="en-US" sz="2800" dirty="0"/>
          </a:p>
          <a:p>
            <a:pPr marL="285744" indent="-285744">
              <a:buClr>
                <a:srgbClr val="98A64F"/>
              </a:buClr>
              <a:buSzPct val="125000"/>
              <a:buFont typeface="Arial" panose="020B0604020202020204" pitchFamily="34" charset="0"/>
              <a:buChar char="•"/>
            </a:pPr>
            <a:endParaRPr lang="en-US" sz="3200" dirty="0"/>
          </a:p>
          <a:p>
            <a:pPr marL="742932" lvl="1" indent="-285744">
              <a:buClr>
                <a:srgbClr val="98A64F"/>
              </a:buClr>
              <a:buSzPct val="125000"/>
              <a:buFont typeface="Arial" panose="020B0604020202020204" pitchFamily="34" charset="0"/>
              <a:buChar char="•"/>
            </a:pPr>
            <a:endParaRPr lang="en-US" sz="3200" dirty="0"/>
          </a:p>
        </p:txBody>
      </p:sp>
      <p:cxnSp>
        <p:nvCxnSpPr>
          <p:cNvPr id="7" name="Straight Connector 6"/>
          <p:cNvCxnSpPr/>
          <p:nvPr/>
        </p:nvCxnSpPr>
        <p:spPr>
          <a:xfrm>
            <a:off x="1524000" y="1066800"/>
            <a:ext cx="9144000" cy="0"/>
          </a:xfrm>
          <a:prstGeom prst="line">
            <a:avLst/>
          </a:prstGeom>
          <a:ln w="76200">
            <a:solidFill>
              <a:srgbClr val="98A64F"/>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4000" y="206514"/>
            <a:ext cx="9144000" cy="707886"/>
          </a:xfrm>
          <a:prstGeom prst="rect">
            <a:avLst/>
          </a:prstGeom>
          <a:noFill/>
        </p:spPr>
        <p:txBody>
          <a:bodyPr wrap="square" rtlCol="0">
            <a:spAutoFit/>
          </a:bodyPr>
          <a:lstStyle/>
          <a:p>
            <a:r>
              <a:rPr lang="en-US" sz="4000" b="1" dirty="0">
                <a:solidFill>
                  <a:schemeClr val="tx2"/>
                </a:solidFill>
              </a:rPr>
              <a:t>Conflict of Interest</a:t>
            </a:r>
          </a:p>
        </p:txBody>
      </p:sp>
    </p:spTree>
    <p:extLst>
      <p:ext uri="{BB962C8B-B14F-4D97-AF65-F5344CB8AC3E}">
        <p14:creationId xmlns:p14="http://schemas.microsoft.com/office/powerpoint/2010/main" val="19815627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37444" y="1143001"/>
            <a:ext cx="8991600" cy="7725192"/>
          </a:xfrm>
          <a:prstGeom prst="rect">
            <a:avLst/>
          </a:prstGeom>
          <a:noFill/>
        </p:spPr>
        <p:txBody>
          <a:bodyPr wrap="square" rtlCol="0">
            <a:spAutoFit/>
          </a:bodyPr>
          <a:lstStyle/>
          <a:p>
            <a:pPr marL="285744" indent="-285744">
              <a:buClr>
                <a:srgbClr val="98A64F"/>
              </a:buClr>
              <a:buSzPct val="125000"/>
              <a:buFont typeface="Arial" panose="020B0604020202020204" pitchFamily="34" charset="0"/>
              <a:buChar char="•"/>
            </a:pPr>
            <a:r>
              <a:rPr lang="en-US" sz="3200" dirty="0"/>
              <a:t>Conflict of Interest</a:t>
            </a:r>
            <a:endParaRPr lang="en-US" sz="2800" dirty="0"/>
          </a:p>
          <a:p>
            <a:pPr marL="742944" lvl="1" indent="-285744">
              <a:buClr>
                <a:srgbClr val="98A64F"/>
              </a:buClr>
              <a:buSzPct val="125000"/>
              <a:buFont typeface="Arial" panose="020B0604020202020204" pitchFamily="34" charset="0"/>
              <a:buChar char="•"/>
            </a:pPr>
            <a:r>
              <a:rPr lang="en-US" sz="2800" dirty="0"/>
              <a:t>Section 362.5</a:t>
            </a:r>
            <a:br>
              <a:rPr lang="en-US" sz="2800" dirty="0"/>
            </a:br>
            <a:r>
              <a:rPr lang="en-US" sz="2400" i="1" dirty="0"/>
              <a:t>“A city officer or employee shall not have an interest, direct or indirect, in any contract or job of work or material or the profits thereof or services to be furnished or performed for the officer's or employee's city. A contract entered into in violation of this section is void.”</a:t>
            </a:r>
          </a:p>
          <a:p>
            <a:pPr marL="742944" lvl="1" indent="-285744">
              <a:buClr>
                <a:srgbClr val="98A64F"/>
              </a:buClr>
              <a:buSzPct val="125000"/>
              <a:buFont typeface="Arial" panose="020B0604020202020204" pitchFamily="34" charset="0"/>
              <a:buChar char="•"/>
            </a:pPr>
            <a:endParaRPr lang="en-US" sz="2800" dirty="0"/>
          </a:p>
          <a:p>
            <a:pPr marL="742944" lvl="1" indent="-285744">
              <a:buClr>
                <a:srgbClr val="98A64F"/>
              </a:buClr>
              <a:buSzPct val="125000"/>
              <a:buFont typeface="Arial" panose="020B0604020202020204" pitchFamily="34" charset="0"/>
              <a:buChar char="•"/>
            </a:pPr>
            <a:r>
              <a:rPr lang="en-US" sz="2800" dirty="0"/>
              <a:t>13 exemptions listed, including two primary ones for city officials:</a:t>
            </a:r>
          </a:p>
          <a:p>
            <a:pPr marL="1200144" lvl="2" indent="-285744">
              <a:buClr>
                <a:srgbClr val="98A64F"/>
              </a:buClr>
              <a:buSzPct val="125000"/>
              <a:buFont typeface="Arial" panose="020B0604020202020204" pitchFamily="34" charset="0"/>
              <a:buChar char="•"/>
            </a:pPr>
            <a:r>
              <a:rPr lang="en-US" sz="2800" dirty="0"/>
              <a:t>Contracts that are competitively bid</a:t>
            </a:r>
          </a:p>
          <a:p>
            <a:pPr marL="1200144" lvl="2" indent="-285744">
              <a:buClr>
                <a:srgbClr val="98A64F"/>
              </a:buClr>
              <a:buSzPct val="125000"/>
              <a:buFont typeface="Arial" panose="020B0604020202020204" pitchFamily="34" charset="0"/>
              <a:buChar char="•"/>
            </a:pPr>
            <a:r>
              <a:rPr lang="en-US" sz="2800" dirty="0"/>
              <a:t>Contracts/purchases less than $6,000 in a year (still must be approved by council)</a:t>
            </a:r>
          </a:p>
          <a:p>
            <a:pPr marL="1200144" lvl="2" indent="-285744">
              <a:buClr>
                <a:srgbClr val="98A64F"/>
              </a:buClr>
              <a:buSzPct val="125000"/>
              <a:buFont typeface="Arial" panose="020B0604020202020204" pitchFamily="34" charset="0"/>
              <a:buChar char="•"/>
            </a:pPr>
            <a:endParaRPr lang="en-US" sz="2800" dirty="0"/>
          </a:p>
          <a:p>
            <a:pPr marL="742944" lvl="1" indent="-285744">
              <a:buClr>
                <a:srgbClr val="98A64F"/>
              </a:buClr>
              <a:buSzPct val="125000"/>
              <a:buFont typeface="Arial" panose="020B0604020202020204" pitchFamily="34" charset="0"/>
              <a:buChar char="•"/>
            </a:pPr>
            <a:endParaRPr lang="en-US" sz="2800" dirty="0"/>
          </a:p>
          <a:p>
            <a:pPr marL="742944" lvl="1" indent="-285744">
              <a:buClr>
                <a:srgbClr val="98A64F"/>
              </a:buClr>
              <a:buSzPct val="125000"/>
              <a:buFont typeface="Arial" panose="020B0604020202020204" pitchFamily="34" charset="0"/>
              <a:buChar char="•"/>
            </a:pPr>
            <a:endParaRPr lang="en-US" sz="2800" dirty="0"/>
          </a:p>
          <a:p>
            <a:pPr marL="285744" indent="-285744">
              <a:buClr>
                <a:srgbClr val="98A64F"/>
              </a:buClr>
              <a:buSzPct val="125000"/>
              <a:buFont typeface="Arial" panose="020B0604020202020204" pitchFamily="34" charset="0"/>
              <a:buChar char="•"/>
            </a:pPr>
            <a:endParaRPr lang="en-US" sz="3200" dirty="0"/>
          </a:p>
          <a:p>
            <a:pPr marL="742932" lvl="1" indent="-285744">
              <a:buClr>
                <a:srgbClr val="98A64F"/>
              </a:buClr>
              <a:buSzPct val="125000"/>
              <a:buFont typeface="Arial" panose="020B0604020202020204" pitchFamily="34" charset="0"/>
              <a:buChar char="•"/>
            </a:pPr>
            <a:endParaRPr lang="en-US" sz="3200" dirty="0"/>
          </a:p>
        </p:txBody>
      </p:sp>
      <p:cxnSp>
        <p:nvCxnSpPr>
          <p:cNvPr id="7" name="Straight Connector 6"/>
          <p:cNvCxnSpPr/>
          <p:nvPr/>
        </p:nvCxnSpPr>
        <p:spPr>
          <a:xfrm>
            <a:off x="1524000" y="1066800"/>
            <a:ext cx="9144000" cy="0"/>
          </a:xfrm>
          <a:prstGeom prst="line">
            <a:avLst/>
          </a:prstGeom>
          <a:ln w="76200">
            <a:solidFill>
              <a:srgbClr val="98A64F"/>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4000" y="206514"/>
            <a:ext cx="9144000" cy="707886"/>
          </a:xfrm>
          <a:prstGeom prst="rect">
            <a:avLst/>
          </a:prstGeom>
          <a:noFill/>
        </p:spPr>
        <p:txBody>
          <a:bodyPr wrap="square" rtlCol="0">
            <a:spAutoFit/>
          </a:bodyPr>
          <a:lstStyle/>
          <a:p>
            <a:r>
              <a:rPr lang="en-US" sz="4000" b="1" dirty="0">
                <a:solidFill>
                  <a:schemeClr val="tx2"/>
                </a:solidFill>
              </a:rPr>
              <a:t>Conflict of Interest</a:t>
            </a:r>
          </a:p>
        </p:txBody>
      </p:sp>
    </p:spTree>
    <p:extLst>
      <p:ext uri="{BB962C8B-B14F-4D97-AF65-F5344CB8AC3E}">
        <p14:creationId xmlns:p14="http://schemas.microsoft.com/office/powerpoint/2010/main" val="15400037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37444" y="1143001"/>
            <a:ext cx="8991600" cy="5632311"/>
          </a:xfrm>
          <a:prstGeom prst="rect">
            <a:avLst/>
          </a:prstGeom>
          <a:noFill/>
        </p:spPr>
        <p:txBody>
          <a:bodyPr wrap="square" rtlCol="0">
            <a:spAutoFit/>
          </a:bodyPr>
          <a:lstStyle/>
          <a:p>
            <a:pPr marL="285744" indent="-285744">
              <a:buClr>
                <a:srgbClr val="98A64F"/>
              </a:buClr>
              <a:buSzPct val="125000"/>
              <a:buFont typeface="Arial" panose="020B0604020202020204" pitchFamily="34" charset="0"/>
              <a:buChar char="•"/>
            </a:pPr>
            <a:r>
              <a:rPr lang="en-US" sz="3200" dirty="0"/>
              <a:t>Section 68B.22</a:t>
            </a:r>
            <a:br>
              <a:rPr lang="en-US" sz="3200" dirty="0"/>
            </a:br>
            <a:r>
              <a:rPr lang="en-US" sz="2400" i="1" dirty="0"/>
              <a:t>“A public official, public employee, or candidate, or that person’s immediate family member shall not, directly or indirectly, accept or receive any gift or series of gifts from a restricted donor.”</a:t>
            </a:r>
          </a:p>
          <a:p>
            <a:pPr marL="285744" indent="-285744">
              <a:buClr>
                <a:srgbClr val="98A64F"/>
              </a:buClr>
              <a:buSzPct val="125000"/>
              <a:buFont typeface="Arial" panose="020B0604020202020204" pitchFamily="34" charset="0"/>
              <a:buChar char="•"/>
            </a:pPr>
            <a:endParaRPr lang="en-US" sz="2400" dirty="0"/>
          </a:p>
          <a:p>
            <a:pPr marL="742944" lvl="1" indent="-285744">
              <a:buClr>
                <a:srgbClr val="98A64F"/>
              </a:buClr>
              <a:buSzPct val="125000"/>
              <a:buFont typeface="Arial" panose="020B0604020202020204" pitchFamily="34" charset="0"/>
              <a:buChar char="•"/>
            </a:pPr>
            <a:r>
              <a:rPr lang="en-US" sz="2800" dirty="0"/>
              <a:t>May accept gifts less than $3 in value</a:t>
            </a:r>
          </a:p>
          <a:p>
            <a:pPr marL="742944" lvl="1" indent="-285744">
              <a:buClr>
                <a:srgbClr val="98A64F"/>
              </a:buClr>
              <a:buSzPct val="125000"/>
              <a:buFont typeface="Arial" panose="020B0604020202020204" pitchFamily="34" charset="0"/>
              <a:buChar char="•"/>
            </a:pPr>
            <a:endParaRPr lang="en-US" sz="2800" dirty="0"/>
          </a:p>
          <a:p>
            <a:pPr marL="742944" lvl="1" indent="-285744">
              <a:buClr>
                <a:srgbClr val="98A64F"/>
              </a:buClr>
              <a:buSzPct val="125000"/>
              <a:buFont typeface="Arial" panose="020B0604020202020204" pitchFamily="34" charset="0"/>
              <a:buChar char="•"/>
            </a:pPr>
            <a:r>
              <a:rPr lang="en-US" sz="2800" dirty="0"/>
              <a:t>May donate prohibited gifts to bona fide educational or charitable organization</a:t>
            </a:r>
          </a:p>
          <a:p>
            <a:pPr marL="742944" lvl="1" indent="-285744">
              <a:buClr>
                <a:srgbClr val="98A64F"/>
              </a:buClr>
              <a:buSzPct val="125000"/>
              <a:buFont typeface="Arial" panose="020B0604020202020204" pitchFamily="34" charset="0"/>
              <a:buChar char="•"/>
            </a:pPr>
            <a:endParaRPr lang="en-US" sz="2800" dirty="0"/>
          </a:p>
          <a:p>
            <a:pPr marL="742944" lvl="1" indent="-285744">
              <a:buClr>
                <a:srgbClr val="98A64F"/>
              </a:buClr>
              <a:buSzPct val="125000"/>
              <a:buFont typeface="Arial" panose="020B0604020202020204" pitchFamily="34" charset="0"/>
              <a:buChar char="•"/>
            </a:pPr>
            <a:endParaRPr lang="en-US" sz="2800" dirty="0"/>
          </a:p>
          <a:p>
            <a:pPr marL="285744" indent="-285744">
              <a:buClr>
                <a:srgbClr val="98A64F"/>
              </a:buClr>
              <a:buSzPct val="125000"/>
              <a:buFont typeface="Arial" panose="020B0604020202020204" pitchFamily="34" charset="0"/>
              <a:buChar char="•"/>
            </a:pPr>
            <a:endParaRPr lang="en-US" sz="3200" dirty="0"/>
          </a:p>
          <a:p>
            <a:pPr marL="742932" lvl="1" indent="-285744">
              <a:buClr>
                <a:srgbClr val="98A64F"/>
              </a:buClr>
              <a:buSzPct val="125000"/>
              <a:buFont typeface="Arial" panose="020B0604020202020204" pitchFamily="34" charset="0"/>
              <a:buChar char="•"/>
            </a:pPr>
            <a:endParaRPr lang="en-US" sz="3200" dirty="0"/>
          </a:p>
        </p:txBody>
      </p:sp>
      <p:cxnSp>
        <p:nvCxnSpPr>
          <p:cNvPr id="7" name="Straight Connector 6"/>
          <p:cNvCxnSpPr/>
          <p:nvPr/>
        </p:nvCxnSpPr>
        <p:spPr>
          <a:xfrm>
            <a:off x="1524000" y="1066800"/>
            <a:ext cx="9144000" cy="0"/>
          </a:xfrm>
          <a:prstGeom prst="line">
            <a:avLst/>
          </a:prstGeom>
          <a:ln w="76200">
            <a:solidFill>
              <a:srgbClr val="98A64F"/>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4000" y="206514"/>
            <a:ext cx="9144000" cy="707886"/>
          </a:xfrm>
          <a:prstGeom prst="rect">
            <a:avLst/>
          </a:prstGeom>
          <a:noFill/>
        </p:spPr>
        <p:txBody>
          <a:bodyPr wrap="square" rtlCol="0">
            <a:spAutoFit/>
          </a:bodyPr>
          <a:lstStyle/>
          <a:p>
            <a:r>
              <a:rPr lang="en-US" sz="4000" b="1" dirty="0">
                <a:solidFill>
                  <a:schemeClr val="tx2"/>
                </a:solidFill>
              </a:rPr>
              <a:t>Gift Law</a:t>
            </a:r>
          </a:p>
        </p:txBody>
      </p:sp>
    </p:spTree>
    <p:extLst>
      <p:ext uri="{BB962C8B-B14F-4D97-AF65-F5344CB8AC3E}">
        <p14:creationId xmlns:p14="http://schemas.microsoft.com/office/powerpoint/2010/main" val="41284433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6400" y="1066800"/>
            <a:ext cx="8991600" cy="1107996"/>
          </a:xfrm>
          <a:prstGeom prst="rect">
            <a:avLst/>
          </a:prstGeom>
          <a:noFill/>
        </p:spPr>
        <p:txBody>
          <a:bodyPr wrap="square" rtlCol="0">
            <a:spAutoFit/>
          </a:bodyPr>
          <a:lstStyle/>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p:txBody>
      </p:sp>
      <p:cxnSp>
        <p:nvCxnSpPr>
          <p:cNvPr id="7" name="Straight Connector 6"/>
          <p:cNvCxnSpPr/>
          <p:nvPr/>
        </p:nvCxnSpPr>
        <p:spPr>
          <a:xfrm>
            <a:off x="1524000" y="1066800"/>
            <a:ext cx="9144000" cy="0"/>
          </a:xfrm>
          <a:prstGeom prst="line">
            <a:avLst/>
          </a:prstGeom>
          <a:ln w="76200">
            <a:solidFill>
              <a:srgbClr val="98A64F"/>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4000" y="333514"/>
            <a:ext cx="9144000" cy="584775"/>
          </a:xfrm>
          <a:prstGeom prst="rect">
            <a:avLst/>
          </a:prstGeom>
          <a:noFill/>
        </p:spPr>
        <p:txBody>
          <a:bodyPr wrap="square" rtlCol="0">
            <a:spAutoFit/>
          </a:bodyPr>
          <a:lstStyle/>
          <a:p>
            <a:r>
              <a:rPr lang="en-US" sz="3200" b="1" dirty="0">
                <a:solidFill>
                  <a:schemeClr val="tx2"/>
                </a:solidFill>
              </a:rPr>
              <a:t>Support Through Policies and Procedures</a:t>
            </a:r>
          </a:p>
        </p:txBody>
      </p:sp>
      <p:sp>
        <p:nvSpPr>
          <p:cNvPr id="9" name="TextBox 8">
            <a:extLst>
              <a:ext uri="{FF2B5EF4-FFF2-40B4-BE49-F238E27FC236}">
                <a16:creationId xmlns:a16="http://schemas.microsoft.com/office/drawing/2014/main" id="{0C22961E-8F49-4CC1-8286-D7C542C2BBD0}"/>
              </a:ext>
            </a:extLst>
          </p:cNvPr>
          <p:cNvSpPr txBox="1"/>
          <p:nvPr/>
        </p:nvSpPr>
        <p:spPr>
          <a:xfrm>
            <a:off x="1637444" y="1143001"/>
            <a:ext cx="8991600" cy="8217634"/>
          </a:xfrm>
          <a:prstGeom prst="rect">
            <a:avLst/>
          </a:prstGeom>
          <a:noFill/>
        </p:spPr>
        <p:txBody>
          <a:bodyPr wrap="square" rtlCol="0">
            <a:spAutoFit/>
          </a:bodyPr>
          <a:lstStyle/>
          <a:p>
            <a:pPr marL="457200" indent="-457200">
              <a:buClr>
                <a:srgbClr val="98A64F"/>
              </a:buClr>
              <a:buSzPct val="125000"/>
              <a:buFont typeface="Arial" panose="020B0604020202020204" pitchFamily="34" charset="0"/>
              <a:buChar char="•"/>
            </a:pPr>
            <a:r>
              <a:rPr lang="en-US" sz="3200" dirty="0"/>
              <a:t>Some cities set polices regarding council/staff relationships</a:t>
            </a:r>
          </a:p>
          <a:p>
            <a:pPr marL="914400" lvl="1" indent="-457200">
              <a:buClr>
                <a:srgbClr val="98A64F"/>
              </a:buClr>
              <a:buSzPct val="125000"/>
              <a:buFont typeface="Arial" panose="020B0604020202020204" pitchFamily="34" charset="0"/>
              <a:buChar char="•"/>
            </a:pPr>
            <a:r>
              <a:rPr lang="en-US" sz="2800" dirty="0"/>
              <a:t>Limit contact to appropriate staff (typically city manager, clerk and department heads)</a:t>
            </a:r>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r>
              <a:rPr lang="en-US" sz="2800" dirty="0"/>
              <a:t>Do not attend staff meetings unless requested</a:t>
            </a:r>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r>
              <a:rPr lang="en-US" sz="2800" dirty="0"/>
              <a:t>Do not get involved in administrative functions</a:t>
            </a:r>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r>
              <a:rPr lang="en-US" sz="2800" dirty="0"/>
              <a:t>Do not solicit political support from staff</a:t>
            </a:r>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r>
              <a:rPr lang="en-US" sz="2800" dirty="0"/>
              <a:t>Treat one another professionally</a:t>
            </a:r>
          </a:p>
          <a:p>
            <a:pPr marL="914400" lvl="1" indent="-457200">
              <a:buClr>
                <a:srgbClr val="98A64F"/>
              </a:buClr>
              <a:buSzPct val="125000"/>
              <a:buFont typeface="Arial" panose="020B0604020202020204" pitchFamily="34" charset="0"/>
              <a:buChar char="•"/>
            </a:pPr>
            <a:endParaRPr lang="en-US" sz="3200" dirty="0"/>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endParaRPr lang="en-US" sz="2800" dirty="0"/>
          </a:p>
          <a:p>
            <a:pPr marL="742950" lvl="1"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p:txBody>
      </p:sp>
    </p:spTree>
    <p:extLst>
      <p:ext uri="{BB962C8B-B14F-4D97-AF65-F5344CB8AC3E}">
        <p14:creationId xmlns:p14="http://schemas.microsoft.com/office/powerpoint/2010/main" val="31392485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6400" y="1066800"/>
            <a:ext cx="8991600" cy="1107996"/>
          </a:xfrm>
          <a:prstGeom prst="rect">
            <a:avLst/>
          </a:prstGeom>
          <a:noFill/>
        </p:spPr>
        <p:txBody>
          <a:bodyPr wrap="square" rtlCol="0">
            <a:spAutoFit/>
          </a:bodyPr>
          <a:lstStyle/>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a:p>
            <a:pPr marL="285750" indent="-285750">
              <a:buClr>
                <a:srgbClr val="98A64F"/>
              </a:buClr>
              <a:buSzPct val="125000"/>
              <a:buFont typeface="Arial" panose="020B0604020202020204" pitchFamily="34" charset="0"/>
              <a:buChar char="•"/>
            </a:pPr>
            <a:endParaRPr lang="en-US" sz="2200" dirty="0"/>
          </a:p>
        </p:txBody>
      </p:sp>
      <p:cxnSp>
        <p:nvCxnSpPr>
          <p:cNvPr id="7" name="Straight Connector 6"/>
          <p:cNvCxnSpPr/>
          <p:nvPr/>
        </p:nvCxnSpPr>
        <p:spPr>
          <a:xfrm>
            <a:off x="1524000" y="1066800"/>
            <a:ext cx="9144000" cy="0"/>
          </a:xfrm>
          <a:prstGeom prst="line">
            <a:avLst/>
          </a:prstGeom>
          <a:ln w="76200">
            <a:solidFill>
              <a:srgbClr val="98A64F"/>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4000" y="333514"/>
            <a:ext cx="9144000" cy="584775"/>
          </a:xfrm>
          <a:prstGeom prst="rect">
            <a:avLst/>
          </a:prstGeom>
          <a:noFill/>
        </p:spPr>
        <p:txBody>
          <a:bodyPr wrap="square" rtlCol="0">
            <a:spAutoFit/>
          </a:bodyPr>
          <a:lstStyle/>
          <a:p>
            <a:r>
              <a:rPr lang="en-US" sz="3200" b="1" dirty="0">
                <a:solidFill>
                  <a:schemeClr val="tx2"/>
                </a:solidFill>
              </a:rPr>
              <a:t>Support Through Policies and Procedures</a:t>
            </a:r>
          </a:p>
        </p:txBody>
      </p:sp>
      <p:sp>
        <p:nvSpPr>
          <p:cNvPr id="9" name="TextBox 8">
            <a:extLst>
              <a:ext uri="{FF2B5EF4-FFF2-40B4-BE49-F238E27FC236}">
                <a16:creationId xmlns:a16="http://schemas.microsoft.com/office/drawing/2014/main" id="{0C22961E-8F49-4CC1-8286-D7C542C2BBD0}"/>
              </a:ext>
            </a:extLst>
          </p:cNvPr>
          <p:cNvSpPr txBox="1"/>
          <p:nvPr/>
        </p:nvSpPr>
        <p:spPr>
          <a:xfrm>
            <a:off x="1637444" y="1143001"/>
            <a:ext cx="8991600" cy="7725192"/>
          </a:xfrm>
          <a:prstGeom prst="rect">
            <a:avLst/>
          </a:prstGeom>
          <a:noFill/>
        </p:spPr>
        <p:txBody>
          <a:bodyPr wrap="square" rtlCol="0">
            <a:spAutoFit/>
          </a:bodyPr>
          <a:lstStyle/>
          <a:p>
            <a:pPr marL="457200" indent="-457200">
              <a:buClr>
                <a:srgbClr val="98A64F"/>
              </a:buClr>
              <a:buSzPct val="125000"/>
              <a:buFont typeface="Arial" panose="020B0604020202020204" pitchFamily="34" charset="0"/>
              <a:buChar char="•"/>
            </a:pPr>
            <a:r>
              <a:rPr lang="en-US" sz="3200" dirty="0"/>
              <a:t>Expected conduct with public and media</a:t>
            </a:r>
          </a:p>
          <a:p>
            <a:pPr marL="914400" lvl="1" indent="-457200">
              <a:buClr>
                <a:srgbClr val="98A64F"/>
              </a:buClr>
              <a:buSzPct val="125000"/>
              <a:buFont typeface="Arial" panose="020B0604020202020204" pitchFamily="34" charset="0"/>
              <a:buChar char="•"/>
            </a:pPr>
            <a:r>
              <a:rPr lang="en-US" sz="2800" dirty="0"/>
              <a:t>Be welcoming, fair and equitable</a:t>
            </a:r>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r>
              <a:rPr lang="en-US" sz="2800" dirty="0"/>
              <a:t>Ask for clarification when needed</a:t>
            </a:r>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r>
              <a:rPr lang="en-US" sz="2800" dirty="0"/>
              <a:t>Do not make promises on behalf of city</a:t>
            </a:r>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r>
              <a:rPr lang="en-US" sz="2800" dirty="0"/>
              <a:t>No personal attacks of any kind</a:t>
            </a:r>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r>
              <a:rPr lang="en-US" sz="2800" dirty="0"/>
              <a:t>Follow any protocol for comments on record (i.e. direct media to official city spokesperson, if identified)</a:t>
            </a:r>
          </a:p>
          <a:p>
            <a:pPr marL="914400" lvl="1" indent="-457200">
              <a:buClr>
                <a:srgbClr val="98A64F"/>
              </a:buClr>
              <a:buSzPct val="125000"/>
              <a:buFont typeface="Arial" panose="020B0604020202020204" pitchFamily="34" charset="0"/>
              <a:buChar char="•"/>
            </a:pPr>
            <a:endParaRPr lang="en-US" sz="3200" dirty="0"/>
          </a:p>
          <a:p>
            <a:pPr marL="914400" lvl="1" indent="-457200">
              <a:buClr>
                <a:srgbClr val="98A64F"/>
              </a:buClr>
              <a:buSzPct val="125000"/>
              <a:buFont typeface="Arial" panose="020B0604020202020204" pitchFamily="34" charset="0"/>
              <a:buChar char="•"/>
            </a:pPr>
            <a:endParaRPr lang="en-US" sz="2800" dirty="0"/>
          </a:p>
          <a:p>
            <a:pPr marL="914400" lvl="1" indent="-457200">
              <a:buClr>
                <a:srgbClr val="98A64F"/>
              </a:buClr>
              <a:buSzPct val="125000"/>
              <a:buFont typeface="Arial" panose="020B0604020202020204" pitchFamily="34" charset="0"/>
              <a:buChar char="•"/>
            </a:pPr>
            <a:endParaRPr lang="en-US" sz="2800" dirty="0"/>
          </a:p>
          <a:p>
            <a:pPr marL="742950" lvl="1"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a:p>
            <a:pPr marL="285750" indent="-285750">
              <a:buClr>
                <a:srgbClr val="98A64F"/>
              </a:buClr>
              <a:buSzPct val="125000"/>
              <a:buFont typeface="Arial" panose="020B0604020202020204" pitchFamily="34" charset="0"/>
              <a:buChar char="•"/>
            </a:pPr>
            <a:endParaRPr lang="en-US" sz="3200" dirty="0"/>
          </a:p>
        </p:txBody>
      </p:sp>
    </p:spTree>
    <p:extLst>
      <p:ext uri="{BB962C8B-B14F-4D97-AF65-F5344CB8AC3E}">
        <p14:creationId xmlns:p14="http://schemas.microsoft.com/office/powerpoint/2010/main" val="21668068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37444" y="1143001"/>
            <a:ext cx="8991600" cy="5693866"/>
          </a:xfrm>
          <a:prstGeom prst="rect">
            <a:avLst/>
          </a:prstGeom>
          <a:noFill/>
        </p:spPr>
        <p:txBody>
          <a:bodyPr wrap="square" rtlCol="0">
            <a:spAutoFit/>
          </a:bodyPr>
          <a:lstStyle/>
          <a:p>
            <a:pPr marL="285744" indent="-285744">
              <a:buClr>
                <a:srgbClr val="98A64F"/>
              </a:buClr>
              <a:buSzPct val="125000"/>
              <a:buFont typeface="Arial" panose="020B0604020202020204" pitchFamily="34" charset="0"/>
              <a:buChar char="•"/>
            </a:pPr>
            <a:r>
              <a:rPr lang="en-US" sz="3200" dirty="0"/>
              <a:t>Always keep it professional</a:t>
            </a:r>
          </a:p>
          <a:p>
            <a:pPr marL="742944" lvl="1" indent="-285744">
              <a:buClr>
                <a:srgbClr val="98A64F"/>
              </a:buClr>
              <a:buSzPct val="125000"/>
              <a:buFont typeface="Arial" panose="020B0604020202020204" pitchFamily="34" charset="0"/>
              <a:buChar char="•"/>
            </a:pPr>
            <a:r>
              <a:rPr lang="en-US" sz="2800" dirty="0"/>
              <a:t>Divorce yourself from the personal side when at work</a:t>
            </a:r>
          </a:p>
          <a:p>
            <a:pPr marL="285744" indent="-285744">
              <a:buClr>
                <a:srgbClr val="98A64F"/>
              </a:buClr>
              <a:buSzPct val="125000"/>
              <a:buFont typeface="Arial" panose="020B0604020202020204" pitchFamily="34" charset="0"/>
              <a:buChar char="•"/>
            </a:pPr>
            <a:endParaRPr lang="en-US" sz="3200" dirty="0"/>
          </a:p>
          <a:p>
            <a:pPr marL="285744" indent="-285744">
              <a:buClr>
                <a:srgbClr val="98A64F"/>
              </a:buClr>
              <a:buSzPct val="125000"/>
              <a:buFont typeface="Arial" panose="020B0604020202020204" pitchFamily="34" charset="0"/>
              <a:buChar char="•"/>
            </a:pPr>
            <a:r>
              <a:rPr lang="en-US" sz="3200" dirty="0"/>
              <a:t>Attempt to resolve issue directly</a:t>
            </a:r>
          </a:p>
          <a:p>
            <a:pPr marL="285744" indent="-285744">
              <a:buClr>
                <a:srgbClr val="98A64F"/>
              </a:buClr>
              <a:buSzPct val="125000"/>
              <a:buFont typeface="Arial" panose="020B0604020202020204" pitchFamily="34" charset="0"/>
              <a:buChar char="•"/>
            </a:pPr>
            <a:endParaRPr lang="en-US" sz="3200" dirty="0"/>
          </a:p>
          <a:p>
            <a:pPr marL="285744" indent="-285744">
              <a:buClr>
                <a:srgbClr val="98A64F"/>
              </a:buClr>
              <a:buSzPct val="125000"/>
              <a:buFont typeface="Arial" panose="020B0604020202020204" pitchFamily="34" charset="0"/>
              <a:buChar char="•"/>
            </a:pPr>
            <a:r>
              <a:rPr lang="en-US" sz="3200" dirty="0"/>
              <a:t>If problem persists, use a 3rd party</a:t>
            </a:r>
          </a:p>
          <a:p>
            <a:pPr marL="742944" lvl="1" indent="-285744">
              <a:buClr>
                <a:srgbClr val="98A64F"/>
              </a:buClr>
              <a:buSzPct val="125000"/>
              <a:buFont typeface="Arial" panose="020B0604020202020204" pitchFamily="34" charset="0"/>
              <a:buChar char="•"/>
            </a:pPr>
            <a:r>
              <a:rPr lang="en-US" sz="2800" dirty="0"/>
              <a:t>City attorney, city administrator, League, COG, mentor, etc.</a:t>
            </a:r>
          </a:p>
          <a:p>
            <a:pPr marL="742944" lvl="1" indent="-285744">
              <a:buClr>
                <a:srgbClr val="98A64F"/>
              </a:buClr>
              <a:buSzPct val="125000"/>
              <a:buFont typeface="Arial" panose="020B0604020202020204" pitchFamily="34" charset="0"/>
              <a:buChar char="•"/>
            </a:pPr>
            <a:endParaRPr lang="en-US" sz="2800" dirty="0"/>
          </a:p>
          <a:p>
            <a:pPr marL="742944" lvl="1" indent="-285744">
              <a:buClr>
                <a:srgbClr val="98A64F"/>
              </a:buClr>
              <a:buSzPct val="125000"/>
              <a:buFont typeface="Arial" panose="020B0604020202020204" pitchFamily="34" charset="0"/>
              <a:buChar char="•"/>
            </a:pPr>
            <a:endParaRPr lang="en-US" sz="2800" dirty="0"/>
          </a:p>
          <a:p>
            <a:pPr marL="285744" indent="-285744">
              <a:buClr>
                <a:srgbClr val="98A64F"/>
              </a:buClr>
              <a:buSzPct val="125000"/>
              <a:buFont typeface="Arial" panose="020B0604020202020204" pitchFamily="34" charset="0"/>
              <a:buChar char="•"/>
            </a:pPr>
            <a:endParaRPr lang="en-US" sz="3200" dirty="0"/>
          </a:p>
          <a:p>
            <a:pPr marL="742932" lvl="1" indent="-285744">
              <a:buClr>
                <a:srgbClr val="98A64F"/>
              </a:buClr>
              <a:buSzPct val="125000"/>
              <a:buFont typeface="Arial" panose="020B0604020202020204" pitchFamily="34" charset="0"/>
              <a:buChar char="•"/>
            </a:pPr>
            <a:endParaRPr lang="en-US" sz="3200" dirty="0"/>
          </a:p>
        </p:txBody>
      </p:sp>
      <p:cxnSp>
        <p:nvCxnSpPr>
          <p:cNvPr id="7" name="Straight Connector 6"/>
          <p:cNvCxnSpPr/>
          <p:nvPr/>
        </p:nvCxnSpPr>
        <p:spPr>
          <a:xfrm>
            <a:off x="1524000" y="1066800"/>
            <a:ext cx="9144000" cy="0"/>
          </a:xfrm>
          <a:prstGeom prst="line">
            <a:avLst/>
          </a:prstGeom>
          <a:ln w="76200">
            <a:solidFill>
              <a:srgbClr val="98A64F"/>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4000" y="206514"/>
            <a:ext cx="9144000" cy="707886"/>
          </a:xfrm>
          <a:prstGeom prst="rect">
            <a:avLst/>
          </a:prstGeom>
          <a:noFill/>
        </p:spPr>
        <p:txBody>
          <a:bodyPr wrap="square" rtlCol="0">
            <a:spAutoFit/>
          </a:bodyPr>
          <a:lstStyle/>
          <a:p>
            <a:r>
              <a:rPr lang="en-US" sz="4000" b="1" dirty="0">
                <a:solidFill>
                  <a:schemeClr val="tx2"/>
                </a:solidFill>
              </a:rPr>
              <a:t>Interpersonal Dynamics</a:t>
            </a:r>
          </a:p>
        </p:txBody>
      </p:sp>
    </p:spTree>
    <p:extLst>
      <p:ext uri="{BB962C8B-B14F-4D97-AF65-F5344CB8AC3E}">
        <p14:creationId xmlns:p14="http://schemas.microsoft.com/office/powerpoint/2010/main" val="29452757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37444" y="1143001"/>
            <a:ext cx="8991600" cy="5878532"/>
          </a:xfrm>
          <a:prstGeom prst="rect">
            <a:avLst/>
          </a:prstGeom>
          <a:noFill/>
        </p:spPr>
        <p:txBody>
          <a:bodyPr wrap="square" rtlCol="0">
            <a:spAutoFit/>
          </a:bodyPr>
          <a:lstStyle/>
          <a:p>
            <a:pPr marL="285744" indent="-285744">
              <a:buClr>
                <a:srgbClr val="98A64F"/>
              </a:buClr>
              <a:buSzPct val="125000"/>
              <a:buFont typeface="Arial" panose="020B0604020202020204" pitchFamily="34" charset="0"/>
              <a:buChar char="•"/>
            </a:pPr>
            <a:r>
              <a:rPr lang="en-US" sz="3200" dirty="0"/>
              <a:t>Treat each other professionally, fairly and consistently</a:t>
            </a:r>
          </a:p>
          <a:p>
            <a:pPr marL="285744" indent="-285744">
              <a:buClr>
                <a:srgbClr val="98A64F"/>
              </a:buClr>
              <a:buSzPct val="125000"/>
              <a:buFont typeface="Arial" panose="020B0604020202020204" pitchFamily="34" charset="0"/>
              <a:buChar char="•"/>
            </a:pPr>
            <a:endParaRPr lang="en-US" sz="3200" dirty="0"/>
          </a:p>
          <a:p>
            <a:pPr marL="285744" indent="-285744">
              <a:buClr>
                <a:srgbClr val="98A64F"/>
              </a:buClr>
              <a:buSzPct val="125000"/>
              <a:buFont typeface="Arial" panose="020B0604020202020204" pitchFamily="34" charset="0"/>
              <a:buChar char="•"/>
            </a:pPr>
            <a:r>
              <a:rPr lang="en-US" sz="3200" dirty="0"/>
              <a:t>Share info, ideas, issues and questions</a:t>
            </a:r>
          </a:p>
          <a:p>
            <a:pPr marL="285744" indent="-285744">
              <a:buClr>
                <a:srgbClr val="98A64F"/>
              </a:buClr>
              <a:buSzPct val="125000"/>
              <a:buFont typeface="Arial" panose="020B0604020202020204" pitchFamily="34" charset="0"/>
              <a:buChar char="•"/>
            </a:pPr>
            <a:endParaRPr lang="en-US" sz="3200" dirty="0"/>
          </a:p>
          <a:p>
            <a:pPr marL="285744" indent="-285744">
              <a:buClr>
                <a:srgbClr val="98A64F"/>
              </a:buClr>
              <a:buSzPct val="125000"/>
              <a:buFont typeface="Arial" panose="020B0604020202020204" pitchFamily="34" charset="0"/>
              <a:buChar char="•"/>
            </a:pPr>
            <a:r>
              <a:rPr lang="en-US" sz="3200" dirty="0"/>
              <a:t>Know the rules and laws and follow them</a:t>
            </a:r>
          </a:p>
          <a:p>
            <a:pPr marL="285744" indent="-285744">
              <a:buClr>
                <a:srgbClr val="98A64F"/>
              </a:buClr>
              <a:buSzPct val="125000"/>
              <a:buFont typeface="Arial" panose="020B0604020202020204" pitchFamily="34" charset="0"/>
              <a:buChar char="•"/>
            </a:pPr>
            <a:endParaRPr lang="en-US" sz="3200" dirty="0"/>
          </a:p>
          <a:p>
            <a:pPr marL="285744" indent="-285744">
              <a:buClr>
                <a:srgbClr val="98A64F"/>
              </a:buClr>
              <a:buSzPct val="125000"/>
              <a:buFont typeface="Arial" panose="020B0604020202020204" pitchFamily="34" charset="0"/>
              <a:buChar char="•"/>
            </a:pPr>
            <a:r>
              <a:rPr lang="en-US" sz="3200" dirty="0"/>
              <a:t>Keep promises</a:t>
            </a:r>
          </a:p>
          <a:p>
            <a:pPr marL="742944" lvl="1" indent="-285744">
              <a:buClr>
                <a:srgbClr val="98A64F"/>
              </a:buClr>
              <a:buSzPct val="125000"/>
              <a:buFont typeface="Arial" panose="020B0604020202020204" pitchFamily="34" charset="0"/>
              <a:buChar char="•"/>
            </a:pPr>
            <a:endParaRPr lang="en-US" sz="2800" dirty="0"/>
          </a:p>
          <a:p>
            <a:pPr marL="742944" lvl="1" indent="-285744">
              <a:buClr>
                <a:srgbClr val="98A64F"/>
              </a:buClr>
              <a:buSzPct val="125000"/>
              <a:buFont typeface="Arial" panose="020B0604020202020204" pitchFamily="34" charset="0"/>
              <a:buChar char="•"/>
            </a:pPr>
            <a:endParaRPr lang="en-US" sz="2800" dirty="0"/>
          </a:p>
          <a:p>
            <a:pPr marL="285744" indent="-285744">
              <a:buClr>
                <a:srgbClr val="98A64F"/>
              </a:buClr>
              <a:buSzPct val="125000"/>
              <a:buFont typeface="Arial" panose="020B0604020202020204" pitchFamily="34" charset="0"/>
              <a:buChar char="•"/>
            </a:pPr>
            <a:endParaRPr lang="en-US" sz="3200" dirty="0"/>
          </a:p>
          <a:p>
            <a:pPr marL="742932" lvl="1" indent="-285744">
              <a:buClr>
                <a:srgbClr val="98A64F"/>
              </a:buClr>
              <a:buSzPct val="125000"/>
              <a:buFont typeface="Arial" panose="020B0604020202020204" pitchFamily="34" charset="0"/>
              <a:buChar char="•"/>
            </a:pPr>
            <a:endParaRPr lang="en-US" sz="3200" dirty="0"/>
          </a:p>
        </p:txBody>
      </p:sp>
      <p:cxnSp>
        <p:nvCxnSpPr>
          <p:cNvPr id="7" name="Straight Connector 6"/>
          <p:cNvCxnSpPr/>
          <p:nvPr/>
        </p:nvCxnSpPr>
        <p:spPr>
          <a:xfrm>
            <a:off x="1524000" y="1066800"/>
            <a:ext cx="9144000" cy="0"/>
          </a:xfrm>
          <a:prstGeom prst="line">
            <a:avLst/>
          </a:prstGeom>
          <a:ln w="76200">
            <a:solidFill>
              <a:srgbClr val="98A64F"/>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4000" y="206514"/>
            <a:ext cx="9144000" cy="707886"/>
          </a:xfrm>
          <a:prstGeom prst="rect">
            <a:avLst/>
          </a:prstGeom>
          <a:noFill/>
        </p:spPr>
        <p:txBody>
          <a:bodyPr wrap="square" rtlCol="0">
            <a:spAutoFit/>
          </a:bodyPr>
          <a:lstStyle/>
          <a:p>
            <a:r>
              <a:rPr lang="en-US" sz="4000" b="1" dirty="0">
                <a:solidFill>
                  <a:schemeClr val="tx2"/>
                </a:solidFill>
              </a:rPr>
              <a:t>Interpersonal Dynamics</a:t>
            </a:r>
          </a:p>
        </p:txBody>
      </p:sp>
    </p:spTree>
    <p:extLst>
      <p:ext uri="{BB962C8B-B14F-4D97-AF65-F5344CB8AC3E}">
        <p14:creationId xmlns:p14="http://schemas.microsoft.com/office/powerpoint/2010/main" val="19473861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37444" y="1143001"/>
            <a:ext cx="8991600" cy="6370975"/>
          </a:xfrm>
          <a:prstGeom prst="rect">
            <a:avLst/>
          </a:prstGeom>
          <a:noFill/>
        </p:spPr>
        <p:txBody>
          <a:bodyPr wrap="square" rtlCol="0">
            <a:spAutoFit/>
          </a:bodyPr>
          <a:lstStyle/>
          <a:p>
            <a:pPr marL="285744" indent="-285744">
              <a:buClr>
                <a:srgbClr val="98A64F"/>
              </a:buClr>
              <a:buSzPct val="125000"/>
              <a:buFont typeface="Arial" panose="020B0604020202020204" pitchFamily="34" charset="0"/>
              <a:buChar char="•"/>
            </a:pPr>
            <a:r>
              <a:rPr lang="en-US" sz="3200" dirty="0"/>
              <a:t>Council member and staff orientations</a:t>
            </a:r>
          </a:p>
          <a:p>
            <a:pPr marL="285744" indent="-285744">
              <a:buClr>
                <a:srgbClr val="98A64F"/>
              </a:buClr>
              <a:buSzPct val="125000"/>
              <a:buFont typeface="Arial" panose="020B0604020202020204" pitchFamily="34" charset="0"/>
              <a:buChar char="•"/>
            </a:pPr>
            <a:endParaRPr lang="en-US" sz="3200" dirty="0"/>
          </a:p>
          <a:p>
            <a:pPr marL="285744" indent="-285744">
              <a:buClr>
                <a:srgbClr val="98A64F"/>
              </a:buClr>
              <a:buSzPct val="125000"/>
              <a:buFont typeface="Arial" panose="020B0604020202020204" pitchFamily="34" charset="0"/>
              <a:buChar char="•"/>
            </a:pPr>
            <a:r>
              <a:rPr lang="en-US" sz="3200" dirty="0"/>
              <a:t>Council rules of procedure</a:t>
            </a:r>
          </a:p>
          <a:p>
            <a:pPr marL="285744" indent="-285744">
              <a:buClr>
                <a:srgbClr val="98A64F"/>
              </a:buClr>
              <a:buSzPct val="125000"/>
              <a:buFont typeface="Arial" panose="020B0604020202020204" pitchFamily="34" charset="0"/>
              <a:buChar char="•"/>
            </a:pPr>
            <a:endParaRPr lang="en-US" sz="3200" dirty="0"/>
          </a:p>
          <a:p>
            <a:pPr marL="285744" indent="-285744">
              <a:buClr>
                <a:srgbClr val="98A64F"/>
              </a:buClr>
              <a:buSzPct val="125000"/>
              <a:buFont typeface="Arial" panose="020B0604020202020204" pitchFamily="34" charset="0"/>
              <a:buChar char="•"/>
            </a:pPr>
            <a:r>
              <a:rPr lang="en-US" sz="3200" dirty="0"/>
              <a:t>Employee/Personnel manual (review and update)</a:t>
            </a:r>
          </a:p>
          <a:p>
            <a:pPr marL="285744" indent="-285744">
              <a:buClr>
                <a:srgbClr val="98A64F"/>
              </a:buClr>
              <a:buSzPct val="125000"/>
              <a:buFont typeface="Arial" panose="020B0604020202020204" pitchFamily="34" charset="0"/>
              <a:buChar char="•"/>
            </a:pPr>
            <a:endParaRPr lang="en-US" sz="3200" dirty="0"/>
          </a:p>
          <a:p>
            <a:pPr marL="285744" indent="-285744">
              <a:buClr>
                <a:srgbClr val="98A64F"/>
              </a:buClr>
              <a:buSzPct val="125000"/>
              <a:buFont typeface="Arial" panose="020B0604020202020204" pitchFamily="34" charset="0"/>
              <a:buChar char="•"/>
            </a:pPr>
            <a:r>
              <a:rPr lang="en-US" sz="3200" dirty="0"/>
              <a:t>Goal setting/strategic planning</a:t>
            </a:r>
          </a:p>
          <a:p>
            <a:pPr marL="285744" indent="-285744">
              <a:buClr>
                <a:srgbClr val="98A64F"/>
              </a:buClr>
              <a:buSzPct val="125000"/>
              <a:buFont typeface="Arial" panose="020B0604020202020204" pitchFamily="34" charset="0"/>
              <a:buChar char="•"/>
            </a:pPr>
            <a:endParaRPr lang="en-US" sz="3200" dirty="0"/>
          </a:p>
          <a:p>
            <a:pPr marL="285744" indent="-285744">
              <a:buClr>
                <a:srgbClr val="98A64F"/>
              </a:buClr>
              <a:buSzPct val="125000"/>
              <a:buFont typeface="Arial" panose="020B0604020202020204" pitchFamily="34" charset="0"/>
              <a:buChar char="•"/>
            </a:pPr>
            <a:r>
              <a:rPr lang="en-US" sz="3200" dirty="0"/>
              <a:t>Team building</a:t>
            </a:r>
          </a:p>
          <a:p>
            <a:pPr marL="742944" lvl="1" indent="-285744">
              <a:buClr>
                <a:srgbClr val="98A64F"/>
              </a:buClr>
              <a:buSzPct val="125000"/>
              <a:buFont typeface="Arial" panose="020B0604020202020204" pitchFamily="34" charset="0"/>
              <a:buChar char="•"/>
            </a:pPr>
            <a:endParaRPr lang="en-US" sz="2800" dirty="0"/>
          </a:p>
          <a:p>
            <a:pPr marL="742944" lvl="1" indent="-285744">
              <a:buClr>
                <a:srgbClr val="98A64F"/>
              </a:buClr>
              <a:buSzPct val="125000"/>
              <a:buFont typeface="Arial" panose="020B0604020202020204" pitchFamily="34" charset="0"/>
              <a:buChar char="•"/>
            </a:pPr>
            <a:endParaRPr lang="en-US" sz="2800" dirty="0"/>
          </a:p>
          <a:p>
            <a:pPr marL="285744" indent="-285744">
              <a:buClr>
                <a:srgbClr val="98A64F"/>
              </a:buClr>
              <a:buSzPct val="125000"/>
              <a:buFont typeface="Arial" panose="020B0604020202020204" pitchFamily="34" charset="0"/>
              <a:buChar char="•"/>
            </a:pPr>
            <a:endParaRPr lang="en-US" sz="3200" dirty="0"/>
          </a:p>
          <a:p>
            <a:pPr marL="742932" lvl="1" indent="-285744">
              <a:buClr>
                <a:srgbClr val="98A64F"/>
              </a:buClr>
              <a:buSzPct val="125000"/>
              <a:buFont typeface="Arial" panose="020B0604020202020204" pitchFamily="34" charset="0"/>
              <a:buChar char="•"/>
            </a:pPr>
            <a:endParaRPr lang="en-US" sz="3200" dirty="0"/>
          </a:p>
        </p:txBody>
      </p:sp>
      <p:cxnSp>
        <p:nvCxnSpPr>
          <p:cNvPr id="7" name="Straight Connector 6"/>
          <p:cNvCxnSpPr/>
          <p:nvPr/>
        </p:nvCxnSpPr>
        <p:spPr>
          <a:xfrm>
            <a:off x="1524000" y="1066800"/>
            <a:ext cx="9144000" cy="0"/>
          </a:xfrm>
          <a:prstGeom prst="line">
            <a:avLst/>
          </a:prstGeom>
          <a:ln w="76200">
            <a:solidFill>
              <a:srgbClr val="98A64F"/>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4000" y="206514"/>
            <a:ext cx="9144000" cy="707886"/>
          </a:xfrm>
          <a:prstGeom prst="rect">
            <a:avLst/>
          </a:prstGeom>
          <a:noFill/>
        </p:spPr>
        <p:txBody>
          <a:bodyPr wrap="square" rtlCol="0">
            <a:spAutoFit/>
          </a:bodyPr>
          <a:lstStyle/>
          <a:p>
            <a:r>
              <a:rPr lang="en-US" sz="4000" b="1" dirty="0">
                <a:solidFill>
                  <a:schemeClr val="tx2"/>
                </a:solidFill>
              </a:rPr>
              <a:t>How Do We Make Things Better?</a:t>
            </a:r>
          </a:p>
        </p:txBody>
      </p:sp>
    </p:spTree>
    <p:extLst>
      <p:ext uri="{BB962C8B-B14F-4D97-AF65-F5344CB8AC3E}">
        <p14:creationId xmlns:p14="http://schemas.microsoft.com/office/powerpoint/2010/main" val="11765794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37444" y="1143001"/>
            <a:ext cx="8991600" cy="7602081"/>
          </a:xfrm>
          <a:prstGeom prst="rect">
            <a:avLst/>
          </a:prstGeom>
          <a:noFill/>
        </p:spPr>
        <p:txBody>
          <a:bodyPr wrap="square" rtlCol="0">
            <a:spAutoFit/>
          </a:bodyPr>
          <a:lstStyle/>
          <a:p>
            <a:pPr marL="285744" indent="-285744">
              <a:buClr>
                <a:srgbClr val="98A64F"/>
              </a:buClr>
              <a:buSzPct val="125000"/>
              <a:buFont typeface="Arial" panose="020B0604020202020204" pitchFamily="34" charset="0"/>
              <a:buChar char="•"/>
            </a:pPr>
            <a:r>
              <a:rPr lang="en-US" sz="3200" dirty="0"/>
              <a:t>Plan to Deal with Difficult Residents/Groups</a:t>
            </a:r>
          </a:p>
          <a:p>
            <a:pPr marL="742944" lvl="1" indent="-285744">
              <a:buClr>
                <a:srgbClr val="98A64F"/>
              </a:buClr>
              <a:buSzPct val="125000"/>
              <a:buFont typeface="Arial" panose="020B0604020202020204" pitchFamily="34" charset="0"/>
              <a:buChar char="•"/>
            </a:pPr>
            <a:r>
              <a:rPr lang="en-US" sz="2800" dirty="0"/>
              <a:t>Maintain customer service principles</a:t>
            </a:r>
          </a:p>
          <a:p>
            <a:pPr marL="742944" lvl="1" indent="-285744">
              <a:buClr>
                <a:srgbClr val="98A64F"/>
              </a:buClr>
              <a:buSzPct val="125000"/>
              <a:buFont typeface="Arial" panose="020B0604020202020204" pitchFamily="34" charset="0"/>
              <a:buChar char="•"/>
            </a:pPr>
            <a:endParaRPr lang="en-US" sz="2800" dirty="0"/>
          </a:p>
          <a:p>
            <a:pPr marL="742944" lvl="1" indent="-285744">
              <a:buClr>
                <a:srgbClr val="98A64F"/>
              </a:buClr>
              <a:buSzPct val="125000"/>
              <a:buFont typeface="Arial" panose="020B0604020202020204" pitchFamily="34" charset="0"/>
              <a:buChar char="•"/>
            </a:pPr>
            <a:r>
              <a:rPr lang="en-US" sz="2800" dirty="0"/>
              <a:t>Listen carefully</a:t>
            </a:r>
          </a:p>
          <a:p>
            <a:pPr marL="742944" lvl="1" indent="-285744">
              <a:buClr>
                <a:srgbClr val="98A64F"/>
              </a:buClr>
              <a:buSzPct val="125000"/>
              <a:buFont typeface="Arial" panose="020B0604020202020204" pitchFamily="34" charset="0"/>
              <a:buChar char="•"/>
            </a:pPr>
            <a:endParaRPr lang="en-US" sz="2800" dirty="0"/>
          </a:p>
          <a:p>
            <a:pPr marL="742944" lvl="1" indent="-285744">
              <a:buClr>
                <a:srgbClr val="98A64F"/>
              </a:buClr>
              <a:buSzPct val="125000"/>
              <a:buFont typeface="Arial" panose="020B0604020202020204" pitchFamily="34" charset="0"/>
              <a:buChar char="•"/>
            </a:pPr>
            <a:r>
              <a:rPr lang="en-US" sz="2800" dirty="0"/>
              <a:t>Take notes/file official complaint</a:t>
            </a:r>
          </a:p>
          <a:p>
            <a:pPr marL="742944" lvl="1" indent="-285744">
              <a:buClr>
                <a:srgbClr val="98A64F"/>
              </a:buClr>
              <a:buSzPct val="125000"/>
              <a:buFont typeface="Arial" panose="020B0604020202020204" pitchFamily="34" charset="0"/>
              <a:buChar char="•"/>
            </a:pPr>
            <a:endParaRPr lang="en-US" sz="2800" dirty="0"/>
          </a:p>
          <a:p>
            <a:pPr marL="742944" lvl="1" indent="-285744">
              <a:buClr>
                <a:srgbClr val="98A64F"/>
              </a:buClr>
              <a:buSzPct val="125000"/>
              <a:buFont typeface="Arial" panose="020B0604020202020204" pitchFamily="34" charset="0"/>
              <a:buChar char="•"/>
            </a:pPr>
            <a:r>
              <a:rPr lang="en-US" sz="2800" dirty="0"/>
              <a:t>Don’t take it personally (most of the time)</a:t>
            </a:r>
          </a:p>
          <a:p>
            <a:pPr marL="742944" lvl="1" indent="-285744">
              <a:buClr>
                <a:srgbClr val="98A64F"/>
              </a:buClr>
              <a:buSzPct val="125000"/>
              <a:buFont typeface="Arial" panose="020B0604020202020204" pitchFamily="34" charset="0"/>
              <a:buChar char="•"/>
            </a:pPr>
            <a:endParaRPr lang="en-US" sz="2800" dirty="0"/>
          </a:p>
          <a:p>
            <a:pPr marL="742944" lvl="1" indent="-285744">
              <a:buClr>
                <a:srgbClr val="98A64F"/>
              </a:buClr>
              <a:buSzPct val="125000"/>
              <a:buFont typeface="Arial" panose="020B0604020202020204" pitchFamily="34" charset="0"/>
              <a:buChar char="•"/>
            </a:pPr>
            <a:r>
              <a:rPr lang="en-US" sz="2800" dirty="0"/>
              <a:t>Determine next steps (if any, along with council action)</a:t>
            </a:r>
          </a:p>
          <a:p>
            <a:pPr marL="742944" lvl="1" indent="-285744">
              <a:buClr>
                <a:srgbClr val="98A64F"/>
              </a:buClr>
              <a:buSzPct val="125000"/>
              <a:buFont typeface="Arial" panose="020B0604020202020204" pitchFamily="34" charset="0"/>
              <a:buChar char="•"/>
            </a:pPr>
            <a:endParaRPr lang="en-US" sz="2800" dirty="0"/>
          </a:p>
          <a:p>
            <a:pPr marL="742944" lvl="1" indent="-285744">
              <a:buClr>
                <a:srgbClr val="98A64F"/>
              </a:buClr>
              <a:buSzPct val="125000"/>
              <a:buFont typeface="Arial" panose="020B0604020202020204" pitchFamily="34" charset="0"/>
              <a:buChar char="•"/>
            </a:pPr>
            <a:r>
              <a:rPr lang="en-US" sz="2800" dirty="0"/>
              <a:t>Take a vacation! (Seriously)</a:t>
            </a:r>
          </a:p>
          <a:p>
            <a:pPr marL="742944" lvl="1" indent="-285744">
              <a:buClr>
                <a:srgbClr val="98A64F"/>
              </a:buClr>
              <a:buSzPct val="125000"/>
              <a:buFont typeface="Arial" panose="020B0604020202020204" pitchFamily="34" charset="0"/>
              <a:buChar char="•"/>
            </a:pPr>
            <a:endParaRPr lang="en-US" sz="2800" dirty="0"/>
          </a:p>
          <a:p>
            <a:pPr marL="742944" lvl="1" indent="-285744">
              <a:buClr>
                <a:srgbClr val="98A64F"/>
              </a:buClr>
              <a:buSzPct val="125000"/>
              <a:buFont typeface="Arial" panose="020B0604020202020204" pitchFamily="34" charset="0"/>
              <a:buChar char="•"/>
            </a:pPr>
            <a:endParaRPr lang="en-US" sz="2800" dirty="0"/>
          </a:p>
          <a:p>
            <a:pPr marL="742944" lvl="1" indent="-285744">
              <a:buClr>
                <a:srgbClr val="98A64F"/>
              </a:buClr>
              <a:buSzPct val="125000"/>
              <a:buFont typeface="Arial" panose="020B0604020202020204" pitchFamily="34" charset="0"/>
              <a:buChar char="•"/>
            </a:pPr>
            <a:endParaRPr lang="en-US" sz="2800" dirty="0"/>
          </a:p>
          <a:p>
            <a:pPr marL="285744" indent="-285744">
              <a:buClr>
                <a:srgbClr val="98A64F"/>
              </a:buClr>
              <a:buSzPct val="125000"/>
              <a:buFont typeface="Arial" panose="020B0604020202020204" pitchFamily="34" charset="0"/>
              <a:buChar char="•"/>
            </a:pPr>
            <a:endParaRPr lang="en-US" sz="3200" dirty="0"/>
          </a:p>
          <a:p>
            <a:pPr marL="742932" lvl="1" indent="-285744">
              <a:buClr>
                <a:srgbClr val="98A64F"/>
              </a:buClr>
              <a:buSzPct val="125000"/>
              <a:buFont typeface="Arial" panose="020B0604020202020204" pitchFamily="34" charset="0"/>
              <a:buChar char="•"/>
            </a:pPr>
            <a:endParaRPr lang="en-US" sz="3200" dirty="0"/>
          </a:p>
        </p:txBody>
      </p:sp>
      <p:cxnSp>
        <p:nvCxnSpPr>
          <p:cNvPr id="7" name="Straight Connector 6"/>
          <p:cNvCxnSpPr/>
          <p:nvPr/>
        </p:nvCxnSpPr>
        <p:spPr>
          <a:xfrm>
            <a:off x="1524000" y="1066800"/>
            <a:ext cx="9144000" cy="0"/>
          </a:xfrm>
          <a:prstGeom prst="line">
            <a:avLst/>
          </a:prstGeom>
          <a:ln w="76200">
            <a:solidFill>
              <a:srgbClr val="98A64F"/>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4000" y="206514"/>
            <a:ext cx="9144000" cy="707886"/>
          </a:xfrm>
          <a:prstGeom prst="rect">
            <a:avLst/>
          </a:prstGeom>
          <a:noFill/>
        </p:spPr>
        <p:txBody>
          <a:bodyPr wrap="square" rtlCol="0">
            <a:spAutoFit/>
          </a:bodyPr>
          <a:lstStyle/>
          <a:p>
            <a:r>
              <a:rPr lang="en-US" sz="4000" b="1" dirty="0">
                <a:solidFill>
                  <a:schemeClr val="tx2"/>
                </a:solidFill>
              </a:rPr>
              <a:t>How Do We Make Things Better?</a:t>
            </a:r>
          </a:p>
        </p:txBody>
      </p:sp>
    </p:spTree>
    <p:extLst>
      <p:ext uri="{BB962C8B-B14F-4D97-AF65-F5344CB8AC3E}">
        <p14:creationId xmlns:p14="http://schemas.microsoft.com/office/powerpoint/2010/main" val="31756108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37444" y="1143002"/>
            <a:ext cx="8991600" cy="954107"/>
          </a:xfrm>
          <a:prstGeom prst="rect">
            <a:avLst/>
          </a:prstGeom>
          <a:noFill/>
        </p:spPr>
        <p:txBody>
          <a:bodyPr wrap="square" rtlCol="0">
            <a:spAutoFit/>
          </a:bodyPr>
          <a:lstStyle/>
          <a:p>
            <a:pPr marL="1200121" lvl="2" indent="-285744">
              <a:buClr>
                <a:srgbClr val="98A64F"/>
              </a:buClr>
              <a:buSzPct val="125000"/>
              <a:buFont typeface="Arial" panose="020B0604020202020204" pitchFamily="34" charset="0"/>
              <a:buChar char="•"/>
            </a:pPr>
            <a:endParaRPr lang="en-US" sz="2800" dirty="0"/>
          </a:p>
          <a:p>
            <a:pPr marL="1200121" lvl="2" indent="-285744">
              <a:buClr>
                <a:srgbClr val="98A64F"/>
              </a:buClr>
              <a:buSzPct val="125000"/>
              <a:buFont typeface="Arial" panose="020B0604020202020204" pitchFamily="34" charset="0"/>
              <a:buChar char="•"/>
            </a:pPr>
            <a:endParaRPr lang="en-US" sz="2800" dirty="0"/>
          </a:p>
        </p:txBody>
      </p:sp>
      <p:cxnSp>
        <p:nvCxnSpPr>
          <p:cNvPr id="7" name="Straight Connector 6"/>
          <p:cNvCxnSpPr/>
          <p:nvPr/>
        </p:nvCxnSpPr>
        <p:spPr>
          <a:xfrm>
            <a:off x="1524000" y="1066800"/>
            <a:ext cx="9144000" cy="0"/>
          </a:xfrm>
          <a:prstGeom prst="line">
            <a:avLst/>
          </a:prstGeom>
          <a:ln w="76200">
            <a:solidFill>
              <a:srgbClr val="98A64F"/>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4000" y="206513"/>
            <a:ext cx="9144000" cy="707886"/>
          </a:xfrm>
          <a:prstGeom prst="rect">
            <a:avLst/>
          </a:prstGeom>
          <a:noFill/>
        </p:spPr>
        <p:txBody>
          <a:bodyPr wrap="square" rtlCol="0">
            <a:spAutoFit/>
          </a:bodyPr>
          <a:lstStyle/>
          <a:p>
            <a:r>
              <a:rPr lang="en-US" sz="4000" b="1" dirty="0">
                <a:solidFill>
                  <a:schemeClr val="tx2"/>
                </a:solidFill>
              </a:rPr>
              <a:t>We’re Here to Help!</a:t>
            </a:r>
          </a:p>
        </p:txBody>
      </p:sp>
      <p:sp>
        <p:nvSpPr>
          <p:cNvPr id="5" name="TextBox 4"/>
          <p:cNvSpPr txBox="1"/>
          <p:nvPr/>
        </p:nvSpPr>
        <p:spPr>
          <a:xfrm>
            <a:off x="1637444" y="1143002"/>
            <a:ext cx="8991600" cy="4031873"/>
          </a:xfrm>
          <a:prstGeom prst="rect">
            <a:avLst/>
          </a:prstGeom>
          <a:noFill/>
        </p:spPr>
        <p:txBody>
          <a:bodyPr wrap="square" rtlCol="0">
            <a:spAutoFit/>
          </a:bodyPr>
          <a:lstStyle/>
          <a:p>
            <a:pPr marL="285744" indent="-285744">
              <a:buClr>
                <a:srgbClr val="98A64F"/>
              </a:buClr>
              <a:buSzPct val="125000"/>
              <a:buFont typeface="Arial" panose="020B0604020202020204" pitchFamily="34" charset="0"/>
              <a:buChar char="•"/>
            </a:pPr>
            <a:r>
              <a:rPr lang="en-US" sz="3200" dirty="0"/>
              <a:t>Please contact us with any questions or comments</a:t>
            </a:r>
            <a:endParaRPr lang="en-US" sz="2800" dirty="0"/>
          </a:p>
          <a:p>
            <a:pPr marL="742932" lvl="1" indent="-285744">
              <a:buClr>
                <a:srgbClr val="98A64F"/>
              </a:buClr>
              <a:buSzPct val="125000"/>
              <a:buFont typeface="Arial" panose="020B0604020202020204" pitchFamily="34" charset="0"/>
              <a:buChar char="•"/>
            </a:pPr>
            <a:endParaRPr lang="en-US" sz="2800" dirty="0">
              <a:solidFill>
                <a:schemeClr val="tx2"/>
              </a:solidFill>
              <a:hlinkClick r:id=""/>
            </a:endParaRPr>
          </a:p>
          <a:p>
            <a:pPr marL="742932" lvl="1" indent="-285744">
              <a:buClr>
                <a:srgbClr val="98A64F"/>
              </a:buClr>
              <a:buSzPct val="125000"/>
              <a:buFont typeface="Arial" panose="020B0604020202020204" pitchFamily="34" charset="0"/>
              <a:buChar char="•"/>
            </a:pPr>
            <a:r>
              <a:rPr lang="en-US" sz="2800" dirty="0">
                <a:solidFill>
                  <a:schemeClr val="tx2"/>
                </a:solidFill>
                <a:hlinkClick r:id=""/>
              </a:rPr>
              <a:t>mickeyshields@iowaleague.org</a:t>
            </a:r>
          </a:p>
          <a:p>
            <a:pPr marL="742932" lvl="1" indent="-285744">
              <a:buClr>
                <a:srgbClr val="98A64F"/>
              </a:buClr>
              <a:buSzPct val="125000"/>
              <a:buFont typeface="Arial" panose="020B0604020202020204" pitchFamily="34" charset="0"/>
              <a:buChar char="•"/>
            </a:pPr>
            <a:endParaRPr lang="en-US" sz="2800" dirty="0">
              <a:solidFill>
                <a:schemeClr val="tx2"/>
              </a:solidFill>
              <a:hlinkClick r:id=""/>
            </a:endParaRPr>
          </a:p>
          <a:p>
            <a:pPr marL="742932" lvl="1" indent="-285744">
              <a:buClr>
                <a:srgbClr val="98A64F"/>
              </a:buClr>
              <a:buSzPct val="125000"/>
              <a:buFont typeface="Arial" panose="020B0604020202020204" pitchFamily="34" charset="0"/>
              <a:buChar char="•"/>
            </a:pPr>
            <a:r>
              <a:rPr lang="en-US" sz="2800" dirty="0">
                <a:solidFill>
                  <a:schemeClr val="tx2"/>
                </a:solidFill>
                <a:hlinkClick r:id=""/>
              </a:rPr>
              <a:t>www.iowaleague.org</a:t>
            </a:r>
            <a:r>
              <a:rPr lang="en-US" sz="2800" dirty="0"/>
              <a:t> </a:t>
            </a:r>
          </a:p>
          <a:p>
            <a:pPr marL="742932" lvl="1" indent="-285744">
              <a:buClr>
                <a:srgbClr val="98A64F"/>
              </a:buClr>
              <a:buSzPct val="125000"/>
              <a:buFont typeface="Arial" panose="020B0604020202020204" pitchFamily="34" charset="0"/>
              <a:buChar char="•"/>
            </a:pPr>
            <a:endParaRPr lang="en-US" sz="2800" dirty="0"/>
          </a:p>
          <a:p>
            <a:pPr marL="742932" lvl="1" indent="-285744">
              <a:buClr>
                <a:srgbClr val="98A64F"/>
              </a:buClr>
              <a:buSzPct val="125000"/>
              <a:buFont typeface="Arial" panose="020B0604020202020204" pitchFamily="34" charset="0"/>
              <a:buChar char="•"/>
            </a:pPr>
            <a:r>
              <a:rPr lang="en-US" sz="2800" dirty="0"/>
              <a:t>(515) 244-7282</a:t>
            </a:r>
          </a:p>
          <a:p>
            <a:pPr marL="742932" lvl="1" indent="-285744">
              <a:buClr>
                <a:srgbClr val="98A64F"/>
              </a:buClr>
              <a:buSzPct val="125000"/>
              <a:buFont typeface="Arial" panose="020B0604020202020204" pitchFamily="34" charset="0"/>
              <a:buChar char="•"/>
            </a:pPr>
            <a:endParaRPr lang="en-US" sz="2800" dirty="0"/>
          </a:p>
          <a:p>
            <a:pPr marL="742932" lvl="1" indent="-285744">
              <a:buClr>
                <a:srgbClr val="98A64F"/>
              </a:buClr>
              <a:buSzPct val="125000"/>
              <a:buFont typeface="Arial" panose="020B0604020202020204" pitchFamily="34" charset="0"/>
              <a:buChar char="•"/>
            </a:pPr>
            <a:endParaRPr lang="en-US" sz="2800" dirty="0"/>
          </a:p>
        </p:txBody>
      </p:sp>
    </p:spTree>
    <p:extLst>
      <p:ext uri="{BB962C8B-B14F-4D97-AF65-F5344CB8AC3E}">
        <p14:creationId xmlns:p14="http://schemas.microsoft.com/office/powerpoint/2010/main" val="22126016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TotalTime>
  <Words>1309</Words>
  <Application>Microsoft Office PowerPoint</Application>
  <PresentationFormat>Widescreen</PresentationFormat>
  <Paragraphs>386</Paragraphs>
  <Slides>36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Calibri Light</vt:lpstr>
      <vt:lpstr>Montserrat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Mickey Shields</dc:creator>
  <cp:lastModifiedBy>Mickey Shields</cp:lastModifiedBy>
  <cp:revision>11</cp:revision>
  <dcterms:created xsi:type="dcterms:W3CDTF">2026-10-06T13:53:05Z</dcterms:created>
  <dcterms:modified xsi:type="dcterms:W3CDTF">2026-10-06T15:29:47Z</dcterms:modified>
</cp:coreProperties>
</file>