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89" r:id="rId11"/>
    <p:sldId id="290" r:id="rId12"/>
    <p:sldId id="266" r:id="rId13"/>
    <p:sldId id="267" r:id="rId14"/>
    <p:sldId id="268" r:id="rId15"/>
    <p:sldId id="288" r:id="rId16"/>
    <p:sldId id="269" r:id="rId17"/>
    <p:sldId id="270" r:id="rId18"/>
    <p:sldId id="271" r:id="rId19"/>
    <p:sldId id="272" r:id="rId20"/>
    <p:sldId id="273" r:id="rId21"/>
    <p:sldId id="274" r:id="rId22"/>
    <p:sldId id="275" r:id="rId23"/>
    <p:sldId id="276" r:id="rId24"/>
    <p:sldId id="278" r:id="rId25"/>
    <p:sldId id="291" r:id="rId26"/>
    <p:sldId id="279" r:id="rId27"/>
    <p:sldId id="281" r:id="rId28"/>
    <p:sldId id="282" r:id="rId29"/>
    <p:sldId id="283" r:id="rId30"/>
    <p:sldId id="284" r:id="rId31"/>
    <p:sldId id="285" r:id="rId32"/>
    <p:sldId id="286" r:id="rId33"/>
    <p:sldId id="287" r:id="rId34"/>
  </p:sldIdLst>
  <p:sldSz cx="12192000" cy="6858000"/>
  <p:notesSz cx="6858000" cy="9144000"/>
  <p:custDataLst>
    <p:tags r:id="rId3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18"/>
    <p:restoredTop sz="94633"/>
  </p:normalViewPr>
  <p:slideViewPr>
    <p:cSldViewPr snapToGrid="0" snapToObjects="1">
      <p:cViewPr varScale="1">
        <p:scale>
          <a:sx n="91" d="100"/>
          <a:sy n="91" d="100"/>
        </p:scale>
        <p:origin x="216" y="72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5672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Opening: AI is not here to replace city clerks. It is a tool for reducing repetitive work and creating a better first draft. Set the expectation that the session is practical, not technical.</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Tell attendees this is intentionally practical. Encourage them to write down one task they repeatedly do that feels ripe for assistance.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Invite a show of hands: who has had a task unexpectedly land on their desk? Use humor to build rapport.</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hallucinations in plain English: AI can generate plausible language that is wrong. The better the source material and instructions, the more useful the output—but verification still matters.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Pause here. This is the recurring theme for the whole presentation.</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Have attendees take a photo of this slide. Explain that most weak AI results are not because AI is useless; they are because the prompt leaves too much unstated.</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Ask the audience: what information would you add to the bad prompt? Then reveal the expanded version.</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Stress that the strongest workflow is collaborative: machine speed plus human context and accountability.</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LIVE DEMO PROMPT: You are assisting a municipal clerk. Turn the notes below into a draft city council agenda. Separate public hearings, action items, reports, old business and new business where appropriate. Do not invent ordinance numbers, dates, legal requirements or other facts. Flag missing information for the clerk to verify. Use a clean professional agenda format.</a:t>
            </a:r>
          </a:p>
          <a:p>
            <a:endParaRPr/>
          </a:p>
          <a:p>
            <a:r>
              <a:t>After the demo, point out what AI did NOT know: actual meeting requirements, city-specific formatting, ordinance numbers, legal deadlines, etc.</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output slowly. It looks professional, which is the danger. Orange text marks details that were NOT in the notes: the date and time, every dollar amount, the vendor, the vehicle model, the percentage, and the ordinance number. A clerk who skims this could send it out with made-up facts. Ask the audience: how many of these would you have caught on a quick read?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notes, very different result. The output is less impressive at first glance because it is full of brackets, and that is the point: every bracket is a decision for the clerk, not a guess by the AI. The human fills the gaps, checks against the packet, and owns the final agenda. Ask the audience which version they would rather find in their inbox.</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that AI is particularly useful before a meeting because it can turn a long packet into a quick orientation document. The source documents remain the authority.</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LIVE DEMO PROMPT: Summarize this document for a municipal clerk preparing for a council meeting. Provide: 1) five-sentence executive summary, 2) important dates, 3) financial figures, 4) decisions the council may need to make, 5) questions that should be clarified, and 6) inconsistencies or unclear statements. Do not add facts that are not in the document.</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Give the example: a transcript says “I think we should approve it.” That does not automatically mean a motion occurred, a second occurred, or a vote passed. The clerk must verify the actual record.</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9045F-BF3B-B836-B9F1-4BD0C9921B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C6579C-3AE5-D73F-E2C5-B604ED83E1F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B7067416-17E1-761E-930C-7F54D1D37063}"/>
              </a:ext>
            </a:extLst>
          </p:cNvPr>
          <p:cNvSpPr>
            <a:spLocks noGrp="1"/>
          </p:cNvSpPr>
          <p:nvPr>
            <p:ph type="body" sz="quarter" idx="3"/>
          </p:nvPr>
        </p:nvSpPr>
        <p:spPr/>
        <p:txBody>
          <a:bodyPr/>
          <a:lstStyle/>
          <a:p>
            <a:r>
              <a:t>Give the example: a transcript says “I think we should approve it.” That does not automatically mean a motion occurred, a second occurred, or a vote passed. The clerk must verify the actual record.</a:t>
            </a:r>
          </a:p>
        </p:txBody>
      </p:sp>
      <p:sp>
        <p:nvSpPr>
          <p:cNvPr id="4" name="Slide Number Placeholder 3">
            <a:extLst>
              <a:ext uri="{FF2B5EF4-FFF2-40B4-BE49-F238E27FC236}">
                <a16:creationId xmlns:a16="http://schemas.microsoft.com/office/drawing/2014/main" id="{338B75EB-331F-8CDC-21EB-78E416934F25}"/>
              </a:ext>
            </a:extLst>
          </p:cNvPr>
          <p:cNvSpPr>
            <a:spLocks noGrp="1"/>
          </p:cNvSpPr>
          <p:nvPr>
            <p:ph type="sldNum" sz="quarter" idx="5"/>
          </p:nvPr>
        </p:nvSpPr>
        <p:spPr/>
      </p:sp>
    </p:spTree>
    <p:extLst>
      <p:ext uri="{BB962C8B-B14F-4D97-AF65-F5344CB8AC3E}">
        <p14:creationId xmlns:p14="http://schemas.microsoft.com/office/powerpoint/2010/main" val="3740893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Ask attendees for examples of AI getting something confidently wrong. Keep the discussion focused on why source verification matters.</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 memorable verification framework. Encourage clerks to use it especially for names, dates, votes, dollar amounts, legal references and public-facing statements.</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LIVE DEMO PROMPT: Rewrite this message so it is professional, clear and friendly. Explain what the recipient needs to do next. Do not change the underlying requirements or add requirements that are not stated.</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Give a quick example of changing jargon into plain language. Remind attendees to preserve the actual legal or procedural meaning.</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Emphasize that using AI does not eliminate retention, access, confidentiality or other records responsibilities. AI is an organizing tool.</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 deliberate pause. Encourage attendees to know their organization’s AI policy. Avoid giving blanket legal conclusions; specific confidentiality and records questions should be checked against applicable requirements and local guidance.</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Iowa-specific reminder: this slide is intentionally high-level. In the final delivered course, cite the current Iowa Code provisions, Iowa Public Information Board guidance, and applicable records-retention resources used by the League. Do not present AI output as legal advice.</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Distinguish legal information from legal advice. Encourage source-first prompting: give AI the actual statute or authoritative document and ask it to explain, rather than asking it to invent the rule.</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Give pairs two minutes. Then ask for one volunteer prompt. Praise specificity and point out missing constraints.</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Invite attendees to circle or photograph three prompts they can realistically use this week.</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boundary-setting slide. Keep the tone practical rather than fearful.</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workflow attendees should remember. It can be applied to nearly every AI task discussed.</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Read these quickly and invite attendees to choose the one rule they are most likely to forget.</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Encourage a small pilot. Examples: email polishing, report summaries, agenda organization, checklists, document comparisons.</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Invite attendees to write down their one task before leaving. This turns the session into an action commitment.</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Close with the Tuesday line. Thank the audience and invite questions. Offer the cheat sheet as the practical takeaway.</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the Q&amp;A to turn abstract questions into concrete workflows. If someone describes a task, ask what information they have, what the desired output is, and what must be verified.</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body">
    <p:bg>
      <p:bgPr>
        <a:solidFill>
          <a:srgbClr val="F8F5E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609600"/>
            <a:ext cx="10566400" cy="419100"/>
          </a:xfrm>
          <a:prstGeom prst="rect">
            <a:avLst/>
          </a:prstGeom>
          <a:noFill/>
          <a:ln/>
        </p:spPr>
        <p:txBody>
          <a:bodyPr wrap="square" lIns="0" tIns="0" rIns="0" bIns="0" rtlCol="0" anchor="t"/>
          <a:lstStyle>
            <a:lvl1pPr marL="0" indent="0" algn="l">
              <a:lnSpc>
                <a:spcPct val="115000"/>
              </a:lnSpc>
              <a:buNone/>
              <a:defRPr lang="en-US" sz="3000" dirty="0">
                <a:solidFill>
                  <a:srgbClr val="1B2A3A"/>
                </a:solidFill>
                <a:latin typeface="Segoe UI" pitchFamily="34" charset="0"/>
                <a:ea typeface="Segoe UI" pitchFamily="34" charset="-122"/>
                <a:cs typeface="Segoe UI" pitchFamily="34" charset="-120"/>
              </a:defRPr>
            </a:lvl1pPr>
          </a:lstStyle>
          <a:p>
            <a:pPr marL="0" indent="0" algn="l">
              <a:lnSpc>
                <a:spcPct val="115000"/>
              </a:lnSpc>
              <a:buNone/>
            </a:pPr>
            <a:endParaRPr lang="en-US" sz="3000" dirty="0"/>
          </a:p>
        </p:txBody>
      </p:sp>
      <p:sp>
        <p:nvSpPr>
          <p:cNvPr id="3" name="Text Placeholder 2"/>
          <p:cNvSpPr>
            <a:spLocks noGrp="1"/>
          </p:cNvSpPr>
          <p:nvPr>
            <p:ph type="body" idx="101"/>
          </p:nvPr>
        </p:nvSpPr>
        <p:spPr>
          <a:xfrm>
            <a:off x="812800" y="1333500"/>
            <a:ext cx="10566400" cy="4711700"/>
          </a:xfrm>
          <a:prstGeom prst="rect">
            <a:avLst/>
          </a:prstGeom>
          <a:noFill/>
          <a:ln/>
        </p:spPr>
        <p:txBody>
          <a:bodyPr wrap="square" lIns="0" tIns="0" rIns="0" bIns="0" rtlCol="0" anchor="t"/>
          <a:lstStyle>
            <a:lvl1pPr marL="0" indent="0" algn="l">
              <a:lnSpc>
                <a:spcPct val="140000"/>
              </a:lnSpc>
              <a:buNone/>
              <a:defRPr lang="en-US" sz="1600" dirty="0">
                <a:solidFill>
                  <a:srgbClr val="1B2A3A"/>
                </a:solidFill>
                <a:latin typeface="Segoe UI" pitchFamily="34" charset="0"/>
                <a:ea typeface="Segoe UI" pitchFamily="34" charset="-122"/>
                <a:cs typeface="Segoe UI" pitchFamily="34" charset="-120"/>
              </a:defRPr>
            </a:lvl1pPr>
          </a:lstStyle>
          <a:p>
            <a:pPr marL="0" indent="0" algn="l">
              <a:lnSpc>
                <a:spcPct val="140000"/>
              </a:lnSpc>
              <a:buNone/>
            </a:pPr>
            <a:endParaRPr lang="en-US" sz="1600" dirty="0"/>
          </a:p>
        </p:txBody>
      </p:sp>
    </p:spTree>
    <p:extLst>
      <p:ext uri="{BB962C8B-B14F-4D97-AF65-F5344CB8AC3E}">
        <p14:creationId xmlns:p14="http://schemas.microsoft.com/office/powerpoint/2010/main" val="312489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10/12/26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hyperlink" Target="https://www.slido.com/powerpoint-polling?utm_source=powerpoint&amp;utm_medium=placeholder-slide" TargetMode="External"/><Relationship Id="rId3" Type="http://schemas.openxmlformats.org/officeDocument/2006/relationships/tags" Target="../tags/tag4.xml"/><Relationship Id="rId7" Type="http://schemas.openxmlformats.org/officeDocument/2006/relationships/image" Target="../media/image3.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7.xml"/><Relationship Id="rId11" Type="http://schemas.openxmlformats.org/officeDocument/2006/relationships/image" Target="../media/image5.svg"/><Relationship Id="rId5" Type="http://schemas.openxmlformats.org/officeDocument/2006/relationships/tags" Target="../tags/tag6.xml"/><Relationship Id="rId10" Type="http://schemas.openxmlformats.org/officeDocument/2006/relationships/hyperlink" Target="https://www.slido.com/support/ppi/how-to-change-the-design" TargetMode="External"/><Relationship Id="rId4" Type="http://schemas.openxmlformats.org/officeDocument/2006/relationships/tags" Target="../tags/tag5.xml"/><Relationship Id="rId9" Type="http://schemas.openxmlformats.org/officeDocument/2006/relationships/image" Target="../media/image4.sv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B2D40"/>
        </a:solidFill>
        <a:effectLst/>
      </p:bgPr>
    </p:bg>
    <p:spTree>
      <p:nvGrpSpPr>
        <p:cNvPr id="1" name=""/>
        <p:cNvGrpSpPr/>
        <p:nvPr/>
      </p:nvGrpSpPr>
      <p:grpSpPr>
        <a:xfrm>
          <a:off x="0" y="0"/>
          <a:ext cx="0" cy="0"/>
          <a:chOff x="0" y="0"/>
          <a:chExt cx="0" cy="0"/>
        </a:xfrm>
      </p:grpSpPr>
      <p:sp>
        <p:nvSpPr>
          <p:cNvPr id="2" name="Oval 1"/>
          <p:cNvSpPr/>
          <p:nvPr/>
        </p:nvSpPr>
        <p:spPr>
          <a:xfrm>
            <a:off x="9875520" y="502920"/>
            <a:ext cx="914400" cy="914400"/>
          </a:xfrm>
          <a:prstGeom prst="ellipse">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0652760" y="1143000"/>
            <a:ext cx="502920" cy="502920"/>
          </a:xfrm>
          <a:prstGeom prst="ellipse">
            <a:avLst/>
          </a:prstGeom>
          <a:solidFill>
            <a:srgbClr val="E6AA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457200" y="5806440"/>
            <a:ext cx="594360" cy="594360"/>
          </a:xfrm>
          <a:prstGeom prst="ellipse">
            <a:avLst/>
          </a:prstGeom>
          <a:solidFill>
            <a:srgbClr val="E6AA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1234440"/>
            <a:ext cx="10424160" cy="2011680"/>
          </a:xfrm>
          <a:prstGeom prst="rect">
            <a:avLst/>
          </a:prstGeom>
          <a:noFill/>
        </p:spPr>
        <p:txBody>
          <a:bodyPr wrap="none">
            <a:spAutoFit/>
          </a:bodyPr>
          <a:lstStyle/>
          <a:p>
            <a:pPr>
              <a:defRPr sz="4600" b="1">
                <a:solidFill>
                  <a:srgbClr val="FFFFFF"/>
                </a:solidFill>
                <a:latin typeface="Aptos Display"/>
              </a:defRPr>
            </a:pPr>
            <a:r>
              <a:t>AI for City Clerks</a:t>
            </a:r>
          </a:p>
          <a:p>
            <a:pPr>
              <a:defRPr sz="3200">
                <a:solidFill>
                  <a:srgbClr val="E6AA3E"/>
                </a:solidFill>
                <a:latin typeface="Aptos Display"/>
              </a:defRPr>
            </a:pPr>
            <a:r>
              <a:t>Your Newest (Almost) Employee</a:t>
            </a:r>
          </a:p>
          <a:p>
            <a:pPr>
              <a:defRPr sz="2000">
                <a:solidFill>
                  <a:srgbClr val="FFFFFF"/>
                </a:solidFill>
                <a:latin typeface="Aptos"/>
              </a:defRPr>
            </a:pPr>
            <a:r>
              <a:t>Practical AI for meetings, minutes, records &amp; everything else</a:t>
            </a:r>
          </a:p>
        </p:txBody>
      </p:sp>
      <p:sp>
        <p:nvSpPr>
          <p:cNvPr id="6" name="Rounded Rectangle 5"/>
          <p:cNvSpPr/>
          <p:nvPr/>
        </p:nvSpPr>
        <p:spPr>
          <a:xfrm>
            <a:off x="777240" y="5074920"/>
            <a:ext cx="5943600" cy="59436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latin typeface="Aptos"/>
              </a:defRPr>
            </a:pPr>
            <a:r>
              <a:t>Iowa Municipal Clerks • Hands-on session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Today’s mission</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See where AI can save time in everyday clerk work</a:t>
            </a:r>
          </a:p>
          <a:p>
            <a:pPr>
              <a:spcAft>
                <a:spcPts val="1000"/>
              </a:spcAft>
              <a:defRPr sz="2100">
                <a:solidFill>
                  <a:srgbClr val="1B2D40"/>
                </a:solidFill>
                <a:latin typeface="Aptos"/>
              </a:defRPr>
            </a:pPr>
            <a:r>
              <a:t>• Learn a repeatable prompting formula</a:t>
            </a:r>
          </a:p>
          <a:p>
            <a:pPr>
              <a:spcAft>
                <a:spcPts val="1000"/>
              </a:spcAft>
              <a:defRPr sz="2100">
                <a:solidFill>
                  <a:srgbClr val="1B2D40"/>
                </a:solidFill>
                <a:latin typeface="Aptos"/>
              </a:defRPr>
            </a:pPr>
            <a:r>
              <a:t>• Practice drafting, summarizing, organizing and checking</a:t>
            </a:r>
          </a:p>
          <a:p>
            <a:pPr>
              <a:spcAft>
                <a:spcPts val="1000"/>
              </a:spcAft>
              <a:defRPr sz="2100">
                <a:solidFill>
                  <a:srgbClr val="1B2D40"/>
                </a:solidFill>
                <a:latin typeface="Aptos"/>
              </a:defRPr>
            </a:pPr>
            <a:r>
              <a:t>• Understand where human review is non-negotiable</a:t>
            </a:r>
          </a:p>
          <a:p>
            <a:pPr>
              <a:spcAft>
                <a:spcPts val="1000"/>
              </a:spcAft>
              <a:defRPr sz="2100">
                <a:solidFill>
                  <a:srgbClr val="1B2D40"/>
                </a:solidFill>
                <a:latin typeface="Aptos"/>
              </a:defRPr>
            </a:pPr>
            <a:r>
              <a:t>• Leave with prompts you can actually use tomorrow</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Goal: leave with one idea you can try this week.</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A city clerk’s to-do list</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Agendas • minutes • notices • emails • forms</a:t>
            </a:r>
          </a:p>
          <a:p>
            <a:pPr>
              <a:spcAft>
                <a:spcPts val="1000"/>
              </a:spcAft>
              <a:defRPr sz="2100">
                <a:solidFill>
                  <a:srgbClr val="1B2D40"/>
                </a:solidFill>
                <a:latin typeface="Aptos"/>
              </a:defRPr>
            </a:pPr>
            <a:r>
              <a:t>• Council packets • reports • ordinances • resolutions</a:t>
            </a:r>
          </a:p>
          <a:p>
            <a:pPr>
              <a:spcAft>
                <a:spcPts val="1000"/>
              </a:spcAft>
              <a:defRPr sz="2100">
                <a:solidFill>
                  <a:srgbClr val="1B2D40"/>
                </a:solidFill>
                <a:latin typeface="Aptos"/>
              </a:defRPr>
            </a:pPr>
            <a:r>
              <a:t>• Records • requests • calendars • follow-ups</a:t>
            </a:r>
          </a:p>
          <a:p>
            <a:pPr>
              <a:spcAft>
                <a:spcPts val="1000"/>
              </a:spcAft>
              <a:defRPr sz="2100">
                <a:solidFill>
                  <a:srgbClr val="1B2D40"/>
                </a:solidFill>
                <a:latin typeface="Aptos"/>
              </a:defRPr>
            </a:pPr>
            <a:r>
              <a:t>• Public questions • internal questions • last-minute questions</a:t>
            </a:r>
          </a:p>
          <a:p>
            <a:pPr>
              <a:spcAft>
                <a:spcPts val="1000"/>
              </a:spcAft>
              <a:defRPr sz="2100">
                <a:solidFill>
                  <a:srgbClr val="1B2D40"/>
                </a:solidFill>
                <a:latin typeface="Aptos"/>
              </a:defRPr>
            </a:pPr>
            <a:r>
              <a:t>• And the things that somehow become your problem at 4:47 p.m.</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If it’s repetitive, text-heavy or organizational… AI may be able to help.</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What AI actually is</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Very fast at transforming information you give it</a:t>
            </a:r>
          </a:p>
          <a:p>
            <a:pPr>
              <a:spcAft>
                <a:spcPts val="1000"/>
              </a:spcAft>
              <a:defRPr sz="2100">
                <a:solidFill>
                  <a:srgbClr val="1B2D40"/>
                </a:solidFill>
                <a:latin typeface="Aptos"/>
              </a:defRPr>
            </a:pPr>
            <a:r>
              <a:t>• Good at drafting, summarizing, organizing and brainstorming</a:t>
            </a:r>
          </a:p>
          <a:p>
            <a:pPr>
              <a:spcAft>
                <a:spcPts val="1000"/>
              </a:spcAft>
              <a:defRPr sz="2100">
                <a:solidFill>
                  <a:srgbClr val="1B2D40"/>
                </a:solidFill>
                <a:latin typeface="Aptos"/>
              </a:defRPr>
            </a:pPr>
            <a:r>
              <a:t>• Useful as a second set of eyes</a:t>
            </a:r>
          </a:p>
          <a:p>
            <a:pPr>
              <a:spcAft>
                <a:spcPts val="1000"/>
              </a:spcAft>
              <a:defRPr sz="2100">
                <a:solidFill>
                  <a:srgbClr val="1B2D40"/>
                </a:solidFill>
                <a:latin typeface="Aptos"/>
              </a:defRPr>
            </a:pPr>
            <a:r>
              <a:t>• Not automatically connected to your city’s policies, records or legal requirements</a:t>
            </a:r>
          </a:p>
          <a:p>
            <a:pPr>
              <a:spcAft>
                <a:spcPts val="1000"/>
              </a:spcAft>
              <a:defRPr sz="2100">
                <a:solidFill>
                  <a:srgbClr val="1B2D40"/>
                </a:solidFill>
                <a:latin typeface="Aptos"/>
              </a:defRPr>
            </a:pPr>
            <a:r>
              <a:t>• Not a substitute for verification or professional judgment</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Fluent ≠ accurate.</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The clerk’s AI rule</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AI drafts</a:t>
            </a:r>
          </a:p>
          <a:p>
            <a:pPr>
              <a:spcAft>
                <a:spcPts val="1000"/>
              </a:spcAft>
              <a:defRPr sz="2100">
                <a:solidFill>
                  <a:srgbClr val="1B2D40"/>
                </a:solidFill>
                <a:latin typeface="Aptos"/>
              </a:defRPr>
            </a:pPr>
            <a:r>
              <a:t>• Clerk reviews</a:t>
            </a:r>
          </a:p>
          <a:p>
            <a:pPr>
              <a:spcAft>
                <a:spcPts val="1000"/>
              </a:spcAft>
              <a:defRPr sz="2100">
                <a:solidFill>
                  <a:srgbClr val="1B2D40"/>
                </a:solidFill>
                <a:latin typeface="Aptos"/>
              </a:defRPr>
            </a:pPr>
            <a:r>
              <a:t>• Source documents verify</a:t>
            </a:r>
          </a:p>
          <a:p>
            <a:pPr>
              <a:spcAft>
                <a:spcPts val="1000"/>
              </a:spcAft>
              <a:defRPr sz="2100">
                <a:solidFill>
                  <a:srgbClr val="1B2D40"/>
                </a:solidFill>
                <a:latin typeface="Aptos"/>
              </a:defRPr>
            </a:pPr>
            <a:r>
              <a:t>• City processes decide</a:t>
            </a:r>
          </a:p>
          <a:p>
            <a:pPr>
              <a:spcAft>
                <a:spcPts val="1000"/>
              </a:spcAft>
              <a:defRPr sz="2100">
                <a:solidFill>
                  <a:srgbClr val="1B2D40"/>
                </a:solidFill>
                <a:latin typeface="Aptos"/>
              </a:defRPr>
            </a:pPr>
            <a:r>
              <a:t>• Human judgment owns the final product</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AI can help do the work. You own the answer.</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The prompt formula</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ROLE — Who should AI act as?</a:t>
            </a:r>
          </a:p>
          <a:p>
            <a:pPr>
              <a:spcAft>
                <a:spcPts val="1000"/>
              </a:spcAft>
              <a:defRPr sz="2100">
                <a:solidFill>
                  <a:srgbClr val="1B2D40"/>
                </a:solidFill>
                <a:latin typeface="Aptos"/>
              </a:defRPr>
            </a:pPr>
            <a:r>
              <a:t>• TASK — What exactly should it do?</a:t>
            </a:r>
          </a:p>
          <a:p>
            <a:pPr>
              <a:spcAft>
                <a:spcPts val="1000"/>
              </a:spcAft>
              <a:defRPr sz="2100">
                <a:solidFill>
                  <a:srgbClr val="1B2D40"/>
                </a:solidFill>
                <a:latin typeface="Aptos"/>
              </a:defRPr>
            </a:pPr>
            <a:r>
              <a:t>• CONTEXT — What information does it need?</a:t>
            </a:r>
          </a:p>
          <a:p>
            <a:pPr>
              <a:spcAft>
                <a:spcPts val="1000"/>
              </a:spcAft>
              <a:defRPr sz="2100">
                <a:solidFill>
                  <a:srgbClr val="1B2D40"/>
                </a:solidFill>
                <a:latin typeface="Aptos"/>
              </a:defRPr>
            </a:pPr>
            <a:r>
              <a:t>• RULES — What must it avoid or verify?</a:t>
            </a:r>
          </a:p>
          <a:p>
            <a:pPr>
              <a:spcAft>
                <a:spcPts val="1000"/>
              </a:spcAft>
              <a:defRPr sz="2100">
                <a:solidFill>
                  <a:srgbClr val="1B2D40"/>
                </a:solidFill>
                <a:latin typeface="Aptos"/>
              </a:defRPr>
            </a:pPr>
            <a:r>
              <a:t>• OUTPUT — What format should the answer use?</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ROLE + TASK + CONTEXT + RULES + OUTPUT</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Prompt makeover</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rPr dirty="0"/>
              <a:t>• ❌ “Write minutes from this meeting.”</a:t>
            </a:r>
          </a:p>
          <a:p>
            <a:pPr>
              <a:spcAft>
                <a:spcPts val="1000"/>
              </a:spcAft>
              <a:defRPr sz="2100">
                <a:solidFill>
                  <a:srgbClr val="1B2D40"/>
                </a:solidFill>
                <a:latin typeface="Aptos"/>
              </a:defRPr>
            </a:pPr>
            <a:r>
              <a:rPr dirty="0"/>
              <a:t>• ✅ “You are assisting a municipal clerk. Draft minutes from the transcript below.”</a:t>
            </a:r>
          </a:p>
          <a:p>
            <a:pPr>
              <a:spcAft>
                <a:spcPts val="1000"/>
              </a:spcAft>
              <a:defRPr sz="2100">
                <a:solidFill>
                  <a:srgbClr val="1B2D40"/>
                </a:solidFill>
                <a:latin typeface="Aptos"/>
              </a:defRPr>
            </a:pPr>
            <a:r>
              <a:rPr dirty="0"/>
              <a:t>• Include: attendance, motions, seconds, votes, actions and material decisions.</a:t>
            </a:r>
          </a:p>
          <a:p>
            <a:pPr>
              <a:spcAft>
                <a:spcPts val="1000"/>
              </a:spcAft>
              <a:defRPr sz="2100">
                <a:solidFill>
                  <a:srgbClr val="1B2D40"/>
                </a:solidFill>
                <a:latin typeface="Aptos"/>
              </a:defRPr>
            </a:pPr>
            <a:r>
              <a:rPr dirty="0"/>
              <a:t>• Do not invent missing information. Flag anything unclear for human review.</a:t>
            </a:r>
          </a:p>
          <a:p>
            <a:pPr>
              <a:spcAft>
                <a:spcPts val="1000"/>
              </a:spcAft>
              <a:defRPr sz="2100">
                <a:solidFill>
                  <a:srgbClr val="1B2D40"/>
                </a:solidFill>
                <a:latin typeface="Aptos"/>
              </a:defRPr>
            </a:pPr>
            <a:r>
              <a:rPr dirty="0"/>
              <a:t>• Use the city’s existing minutes format.</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Better instructions → better first drafts.</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AI vs. the city clerk</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AI: transcribe, summarize, draft, format, compare, organize</a:t>
            </a:r>
          </a:p>
          <a:p>
            <a:pPr>
              <a:spcAft>
                <a:spcPts val="1000"/>
              </a:spcAft>
              <a:defRPr sz="2100">
                <a:solidFill>
                  <a:srgbClr val="1B2D40"/>
                </a:solidFill>
                <a:latin typeface="Aptos"/>
              </a:defRPr>
            </a:pPr>
            <a:r>
              <a:t>• Clerk: determine what actually happened</a:t>
            </a:r>
          </a:p>
          <a:p>
            <a:pPr>
              <a:spcAft>
                <a:spcPts val="1000"/>
              </a:spcAft>
              <a:defRPr sz="2100">
                <a:solidFill>
                  <a:srgbClr val="1B2D40"/>
                </a:solidFill>
                <a:latin typeface="Aptos"/>
              </a:defRPr>
            </a:pPr>
            <a:r>
              <a:t>• Clerk: verify votes, names, dates and actions</a:t>
            </a:r>
          </a:p>
          <a:p>
            <a:pPr>
              <a:spcAft>
                <a:spcPts val="1000"/>
              </a:spcAft>
              <a:defRPr sz="2100">
                <a:solidFill>
                  <a:srgbClr val="1B2D40"/>
                </a:solidFill>
                <a:latin typeface="Aptos"/>
              </a:defRPr>
            </a:pPr>
            <a:r>
              <a:t>• Clerk: determine what becomes the official record</a:t>
            </a:r>
          </a:p>
          <a:p>
            <a:pPr>
              <a:spcAft>
                <a:spcPts val="1000"/>
              </a:spcAft>
              <a:defRPr sz="2100">
                <a:solidFill>
                  <a:srgbClr val="1B2D40"/>
                </a:solidFill>
                <a:latin typeface="Aptos"/>
              </a:defRPr>
            </a:pPr>
            <a:r>
              <a:t>• Clerk: exercise judgment and follow city requirements</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The clerk stays in the driver’s seat.</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3561231" cy="538609"/>
          </a:xfrm>
          <a:prstGeom prst="rect">
            <a:avLst/>
          </a:prstGeom>
          <a:noFill/>
        </p:spPr>
        <p:txBody>
          <a:bodyPr wrap="none">
            <a:spAutoFit/>
          </a:bodyPr>
          <a:lstStyle/>
          <a:p>
            <a:pPr>
              <a:defRPr sz="2900" b="1">
                <a:solidFill>
                  <a:srgbClr val="1B2D40"/>
                </a:solidFill>
                <a:latin typeface="Aptos Display"/>
              </a:defRPr>
            </a:pPr>
            <a:r>
              <a:rPr dirty="0"/>
              <a:t>Let’s make an agenda</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Start with messy notes:</a:t>
            </a:r>
          </a:p>
          <a:p>
            <a:pPr>
              <a:spcAft>
                <a:spcPts val="1000"/>
              </a:spcAft>
              <a:defRPr sz="2100">
                <a:solidFill>
                  <a:srgbClr val="1B2D40"/>
                </a:solidFill>
                <a:latin typeface="Aptos"/>
              </a:defRPr>
            </a:pPr>
            <a:r>
              <a:t>• Budget amendment • park lights • water rates • library roof</a:t>
            </a:r>
          </a:p>
          <a:p>
            <a:pPr>
              <a:spcAft>
                <a:spcPts val="1000"/>
              </a:spcAft>
              <a:defRPr sz="2100">
                <a:solidFill>
                  <a:srgbClr val="1B2D40"/>
                </a:solidFill>
                <a:latin typeface="Aptos"/>
              </a:defRPr>
            </a:pPr>
            <a:r>
              <a:t>• Approve minutes • police vehicle • ordinance • public hearing</a:t>
            </a:r>
          </a:p>
          <a:p>
            <a:pPr>
              <a:spcAft>
                <a:spcPts val="1000"/>
              </a:spcAft>
              <a:defRPr sz="2100">
                <a:solidFill>
                  <a:srgbClr val="1B2D40"/>
                </a:solidFill>
                <a:latin typeface="Aptos"/>
              </a:defRPr>
            </a:pPr>
            <a:r>
              <a:t>• Ask AI to organize the notes into a professional draft agenda</a:t>
            </a:r>
          </a:p>
          <a:p>
            <a:pPr>
              <a:spcAft>
                <a:spcPts val="1000"/>
              </a:spcAft>
              <a:defRPr sz="2100">
                <a:solidFill>
                  <a:srgbClr val="1B2D40"/>
                </a:solidFill>
                <a:latin typeface="Aptos"/>
              </a:defRPr>
            </a:pPr>
            <a:r>
              <a:t>• Tell AI to flag missing details instead of guessing</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Audience vote: How many of you have started an agenda from notes like this?</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88900"/>
          </a:xfrm>
          <a:prstGeom prst="rect">
            <a:avLst/>
          </a:prstGeom>
          <a:solidFill>
            <a:srgbClr val="21737A"/>
          </a:solidFill>
          <a:ln/>
        </p:spPr>
        <p:txBody>
          <a:bodyPr/>
          <a:lstStyle/>
          <a:p>
            <a:endParaRPr lang="en-US"/>
          </a:p>
        </p:txBody>
      </p:sp>
      <p:sp>
        <p:nvSpPr>
          <p:cNvPr id="3" name="Text 1"/>
          <p:cNvSpPr>
            <a:spLocks noGrp="1"/>
          </p:cNvSpPr>
          <p:nvPr>
            <p:ph type="title"/>
          </p:nvPr>
        </p:nvSpPr>
        <p:spPr>
          <a:xfrm>
            <a:off x="812800" y="60960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1B2A3A"/>
                </a:solidFill>
                <a:latin typeface="Segoe UI" pitchFamily="34" charset="0"/>
                <a:ea typeface="Segoe UI" pitchFamily="34" charset="-122"/>
                <a:cs typeface="Segoe UI" pitchFamily="34" charset="-120"/>
              </a:rPr>
              <a:t>Bad prompt: vague request, risky output</a:t>
            </a:r>
            <a:endParaRPr lang="en-US" sz="3000" dirty="0"/>
          </a:p>
        </p:txBody>
      </p:sp>
      <p:sp>
        <p:nvSpPr>
          <p:cNvPr id="4" name="Shape 2"/>
          <p:cNvSpPr/>
          <p:nvPr/>
        </p:nvSpPr>
        <p:spPr>
          <a:xfrm>
            <a:off x="342910" y="1115520"/>
            <a:ext cx="5395203" cy="2194081"/>
          </a:xfrm>
          <a:prstGeom prst="roundRect">
            <a:avLst>
              <a:gd name="adj" fmla="val 6688"/>
            </a:avLst>
          </a:prstGeom>
          <a:solidFill>
            <a:srgbClr val="FFFFFF"/>
          </a:solidFill>
          <a:ln w="6350">
            <a:solidFill>
              <a:srgbClr val="E2DCCD"/>
            </a:solidFill>
            <a:prstDash val="solid"/>
          </a:ln>
        </p:spPr>
        <p:txBody>
          <a:bodyPr/>
          <a:lstStyle/>
          <a:p>
            <a:endParaRPr lang="en-US"/>
          </a:p>
        </p:txBody>
      </p:sp>
      <p:sp>
        <p:nvSpPr>
          <p:cNvPr id="5" name="Text 3"/>
          <p:cNvSpPr/>
          <p:nvPr/>
        </p:nvSpPr>
        <p:spPr>
          <a:xfrm>
            <a:off x="611651" y="1687810"/>
            <a:ext cx="4611053" cy="238720"/>
          </a:xfrm>
          <a:prstGeom prst="rect">
            <a:avLst/>
          </a:prstGeom>
          <a:noFill/>
          <a:ln/>
        </p:spPr>
        <p:txBody>
          <a:bodyPr wrap="square" lIns="0" tIns="0" rIns="0" bIns="0" rtlCol="0" anchor="t">
            <a:normAutofit fontScale="92500"/>
          </a:bodyPr>
          <a:lstStyle/>
          <a:p>
            <a:pPr marL="0" indent="0" algn="l">
              <a:lnSpc>
                <a:spcPts val="1680"/>
              </a:lnSpc>
              <a:buNone/>
            </a:pPr>
            <a:r>
              <a:rPr lang="en-US" sz="2400" b="1" dirty="0">
                <a:solidFill>
                  <a:srgbClr val="B4532A"/>
                </a:solidFill>
                <a:latin typeface="Segoe UI" pitchFamily="34" charset="0"/>
                <a:ea typeface="Segoe UI" pitchFamily="34" charset="-122"/>
                <a:cs typeface="Segoe UI" pitchFamily="34" charset="-120"/>
              </a:rPr>
              <a:t>PROMPT</a:t>
            </a:r>
            <a:endParaRPr lang="en-US" sz="2400" dirty="0"/>
          </a:p>
        </p:txBody>
      </p:sp>
      <p:sp>
        <p:nvSpPr>
          <p:cNvPr id="6" name="Text 4"/>
          <p:cNvSpPr/>
          <p:nvPr/>
        </p:nvSpPr>
        <p:spPr>
          <a:xfrm>
            <a:off x="611651" y="2043388"/>
            <a:ext cx="4812202" cy="869724"/>
          </a:xfrm>
          <a:prstGeom prst="rect">
            <a:avLst/>
          </a:prstGeom>
          <a:noFill/>
          <a:ln/>
        </p:spPr>
        <p:txBody>
          <a:bodyPr wrap="square" lIns="0" tIns="0" rIns="0" bIns="0" rtlCol="0" anchor="t">
            <a:normAutofit fontScale="92500"/>
          </a:bodyPr>
          <a:lstStyle/>
          <a:p>
            <a:pPr marL="0" indent="0" algn="l">
              <a:lnSpc>
                <a:spcPts val="1820"/>
              </a:lnSpc>
              <a:buNone/>
            </a:pPr>
            <a:r>
              <a:rPr lang="en-US" sz="1600" dirty="0">
                <a:solidFill>
                  <a:srgbClr val="1B2A3A"/>
                </a:solidFill>
                <a:latin typeface="Segoe UI" pitchFamily="34" charset="0"/>
                <a:ea typeface="Segoe UI" pitchFamily="34" charset="-122"/>
                <a:cs typeface="Segoe UI" pitchFamily="34" charset="-120"/>
              </a:rPr>
              <a:t>Make an agenda from these notes: budget amendment, park lights, water rates, library roof, approve minutes, police vehicle, ordinance, public hearing</a:t>
            </a:r>
            <a:endParaRPr lang="en-US" sz="1600" dirty="0"/>
          </a:p>
        </p:txBody>
      </p:sp>
      <p:sp>
        <p:nvSpPr>
          <p:cNvPr id="7" name="Shape 5"/>
          <p:cNvSpPr/>
          <p:nvPr/>
        </p:nvSpPr>
        <p:spPr>
          <a:xfrm>
            <a:off x="342910" y="3878312"/>
            <a:ext cx="5395204" cy="2005155"/>
          </a:xfrm>
          <a:prstGeom prst="roundRect">
            <a:avLst>
              <a:gd name="adj" fmla="val 5868"/>
            </a:avLst>
          </a:prstGeom>
          <a:solidFill>
            <a:srgbClr val="FBEEE6"/>
          </a:solidFill>
          <a:ln w="6350">
            <a:solidFill>
              <a:srgbClr val="EFC9B5"/>
            </a:solidFill>
            <a:prstDash val="solid"/>
          </a:ln>
        </p:spPr>
        <p:txBody>
          <a:bodyPr/>
          <a:lstStyle/>
          <a:p>
            <a:endParaRPr lang="en-US"/>
          </a:p>
        </p:txBody>
      </p:sp>
      <p:sp>
        <p:nvSpPr>
          <p:cNvPr id="8" name="Text 6"/>
          <p:cNvSpPr/>
          <p:nvPr/>
        </p:nvSpPr>
        <p:spPr>
          <a:xfrm>
            <a:off x="812800" y="4253911"/>
            <a:ext cx="4611053" cy="238720"/>
          </a:xfrm>
          <a:prstGeom prst="rect">
            <a:avLst/>
          </a:prstGeom>
          <a:noFill/>
          <a:ln/>
        </p:spPr>
        <p:txBody>
          <a:bodyPr wrap="square" lIns="0" tIns="0" rIns="0" bIns="0" rtlCol="0" anchor="t">
            <a:normAutofit/>
          </a:bodyPr>
          <a:lstStyle/>
          <a:p>
            <a:pPr marL="0" indent="0" algn="l">
              <a:lnSpc>
                <a:spcPts val="1680"/>
              </a:lnSpc>
              <a:buNone/>
            </a:pPr>
            <a:r>
              <a:rPr lang="en-US" b="1" dirty="0">
                <a:solidFill>
                  <a:srgbClr val="7A2F10"/>
                </a:solidFill>
                <a:latin typeface="Segoe UI" pitchFamily="34" charset="0"/>
                <a:ea typeface="Segoe UI" pitchFamily="34" charset="-122"/>
                <a:cs typeface="Segoe UI" pitchFamily="34" charset="-120"/>
              </a:rPr>
              <a:t>WHAT WENT WRONG</a:t>
            </a:r>
            <a:endParaRPr lang="en-US" dirty="0"/>
          </a:p>
        </p:txBody>
      </p:sp>
      <p:sp>
        <p:nvSpPr>
          <p:cNvPr id="9" name="Text 7"/>
          <p:cNvSpPr/>
          <p:nvPr/>
        </p:nvSpPr>
        <p:spPr>
          <a:xfrm>
            <a:off x="812800" y="4543431"/>
            <a:ext cx="4611053" cy="949722"/>
          </a:xfrm>
          <a:prstGeom prst="rect">
            <a:avLst/>
          </a:prstGeom>
          <a:noFill/>
          <a:ln/>
        </p:spPr>
        <p:txBody>
          <a:bodyPr wrap="square" lIns="0" tIns="0" rIns="0" bIns="0" rtlCol="0" anchor="t">
            <a:normAutofit fontScale="85000" lnSpcReduction="10000"/>
          </a:bodyPr>
          <a:lstStyle/>
          <a:p>
            <a:pPr marL="0" indent="0" algn="l">
              <a:lnSpc>
                <a:spcPts val="1820"/>
              </a:lnSpc>
              <a:buNone/>
            </a:pPr>
            <a:r>
              <a:rPr lang="en-US" dirty="0">
                <a:solidFill>
                  <a:srgbClr val="5C2410"/>
                </a:solidFill>
                <a:latin typeface="Segoe UI" pitchFamily="34" charset="0"/>
                <a:ea typeface="Segoe UI" pitchFamily="34" charset="-122"/>
                <a:cs typeface="Segoe UI" pitchFamily="34" charset="-120"/>
              </a:rPr>
              <a:t>The date, amounts, vendor, and ordinance number were all invented.</a:t>
            </a:r>
            <a:endParaRPr lang="en-US" dirty="0"/>
          </a:p>
          <a:p>
            <a:pPr marL="0" indent="0" algn="l">
              <a:lnSpc>
                <a:spcPts val="1820"/>
              </a:lnSpc>
              <a:buNone/>
            </a:pPr>
            <a:r>
              <a:rPr lang="en-US" dirty="0">
                <a:solidFill>
                  <a:srgbClr val="5C2410"/>
                </a:solidFill>
                <a:latin typeface="Segoe UI" pitchFamily="34" charset="0"/>
                <a:ea typeface="Segoe UI" pitchFamily="34" charset="-122"/>
                <a:cs typeface="Segoe UI" pitchFamily="34" charset="-120"/>
              </a:rPr>
              <a:t>Nothing was flagged as missing.</a:t>
            </a:r>
            <a:endParaRPr lang="en-US" dirty="0"/>
          </a:p>
          <a:p>
            <a:pPr marL="0" indent="0" algn="l">
              <a:lnSpc>
                <a:spcPts val="1820"/>
              </a:lnSpc>
              <a:buNone/>
            </a:pPr>
            <a:r>
              <a:rPr lang="en-US" dirty="0">
                <a:solidFill>
                  <a:srgbClr val="5C2410"/>
                </a:solidFill>
                <a:latin typeface="Segoe UI" pitchFamily="34" charset="0"/>
                <a:ea typeface="Segoe UI" pitchFamily="34" charset="-122"/>
                <a:cs typeface="Segoe UI" pitchFamily="34" charset="-120"/>
              </a:rPr>
              <a:t>The public hearing has no topic or notice details.</a:t>
            </a:r>
            <a:endParaRPr lang="en-US" dirty="0"/>
          </a:p>
        </p:txBody>
      </p:sp>
      <p:sp>
        <p:nvSpPr>
          <p:cNvPr id="10" name="Shape 8"/>
          <p:cNvSpPr/>
          <p:nvPr/>
        </p:nvSpPr>
        <p:spPr>
          <a:xfrm>
            <a:off x="5965825" y="1285874"/>
            <a:ext cx="5865104" cy="4678827"/>
          </a:xfrm>
          <a:prstGeom prst="roundRect">
            <a:avLst>
              <a:gd name="adj" fmla="val 2975"/>
            </a:avLst>
          </a:prstGeom>
          <a:solidFill>
            <a:srgbClr val="FFFFFF"/>
          </a:solidFill>
          <a:ln w="6350">
            <a:solidFill>
              <a:srgbClr val="E2DCCD"/>
            </a:solidFill>
            <a:prstDash val="solid"/>
          </a:ln>
        </p:spPr>
        <p:txBody>
          <a:bodyPr/>
          <a:lstStyle/>
          <a:p>
            <a:endParaRPr lang="en-US"/>
          </a:p>
        </p:txBody>
      </p:sp>
      <p:sp>
        <p:nvSpPr>
          <p:cNvPr id="11" name="Text 9"/>
          <p:cNvSpPr/>
          <p:nvPr/>
        </p:nvSpPr>
        <p:spPr>
          <a:xfrm>
            <a:off x="6197600" y="1517650"/>
            <a:ext cx="5095050" cy="238720"/>
          </a:xfrm>
          <a:prstGeom prst="rect">
            <a:avLst/>
          </a:prstGeom>
          <a:noFill/>
          <a:ln/>
        </p:spPr>
        <p:txBody>
          <a:bodyPr wrap="square" lIns="0" tIns="0" rIns="0" bIns="0" rtlCol="0" anchor="t">
            <a:normAutofit/>
          </a:bodyPr>
          <a:lstStyle/>
          <a:p>
            <a:pPr marL="0" indent="0" algn="l">
              <a:lnSpc>
                <a:spcPts val="1680"/>
              </a:lnSpc>
              <a:buNone/>
            </a:pPr>
            <a:r>
              <a:rPr lang="en-US" sz="1600" b="1" dirty="0">
                <a:solidFill>
                  <a:srgbClr val="B4532A"/>
                </a:solidFill>
                <a:latin typeface="Segoe UI" pitchFamily="34" charset="0"/>
                <a:ea typeface="Segoe UI" pitchFamily="34" charset="-122"/>
                <a:cs typeface="Segoe UI" pitchFamily="34" charset="-120"/>
              </a:rPr>
              <a:t>AI OUTPUT</a:t>
            </a:r>
            <a:endParaRPr lang="en-US" sz="1600" dirty="0"/>
          </a:p>
        </p:txBody>
      </p:sp>
      <p:sp>
        <p:nvSpPr>
          <p:cNvPr id="12" name="Text 10"/>
          <p:cNvSpPr/>
          <p:nvPr/>
        </p:nvSpPr>
        <p:spPr>
          <a:xfrm>
            <a:off x="6197600" y="1807170"/>
            <a:ext cx="5095050" cy="487561"/>
          </a:xfrm>
          <a:prstGeom prst="rect">
            <a:avLst/>
          </a:prstGeom>
          <a:noFill/>
          <a:ln/>
        </p:spPr>
        <p:txBody>
          <a:bodyPr wrap="square" lIns="0" tIns="0" rIns="0" bIns="0" rtlCol="0" anchor="t">
            <a:normAutofit/>
          </a:bodyPr>
          <a:lstStyle/>
          <a:p>
            <a:pPr marL="0" indent="0" algn="l">
              <a:lnSpc>
                <a:spcPts val="1820"/>
              </a:lnSpc>
              <a:buNone/>
            </a:pPr>
            <a:r>
              <a:rPr lang="en-US" sz="1400" b="1" dirty="0">
                <a:solidFill>
                  <a:srgbClr val="1B2A3A"/>
                </a:solidFill>
                <a:latin typeface="Segoe UI" pitchFamily="34" charset="0"/>
                <a:ea typeface="Segoe UI" pitchFamily="34" charset="-122"/>
                <a:cs typeface="Segoe UI" pitchFamily="34" charset="-120"/>
              </a:rPr>
              <a:t>CITY COUNCIL AGENDA</a:t>
            </a:r>
            <a:endParaRPr lang="en-US" sz="1400" dirty="0"/>
          </a:p>
          <a:p>
            <a:pPr marL="0" indent="0" algn="l">
              <a:lnSpc>
                <a:spcPts val="1820"/>
              </a:lnSpc>
              <a:buNone/>
            </a:pPr>
            <a:r>
              <a:rPr lang="en-US" sz="1400" b="1" dirty="0">
                <a:solidFill>
                  <a:srgbClr val="B4532A"/>
                </a:solidFill>
                <a:latin typeface="Segoe UI" pitchFamily="34" charset="0"/>
                <a:ea typeface="Segoe UI" pitchFamily="34" charset="-122"/>
                <a:cs typeface="Segoe UI" pitchFamily="34" charset="-120"/>
              </a:rPr>
              <a:t>Tuesday, October 13 • 6:30 PM</a:t>
            </a:r>
            <a:endParaRPr lang="en-US" sz="1400" dirty="0"/>
          </a:p>
        </p:txBody>
      </p:sp>
      <p:sp>
        <p:nvSpPr>
          <p:cNvPr id="13" name="Text 11"/>
          <p:cNvSpPr/>
          <p:nvPr/>
        </p:nvSpPr>
        <p:spPr>
          <a:xfrm>
            <a:off x="6197600" y="2345530"/>
            <a:ext cx="5498592" cy="2761041"/>
          </a:xfrm>
          <a:prstGeom prst="rect">
            <a:avLst/>
          </a:prstGeom>
          <a:noFill/>
          <a:ln/>
        </p:spPr>
        <p:txBody>
          <a:bodyPr wrap="square" lIns="0" tIns="0" rIns="0" bIns="0" rtlCol="0" anchor="t">
            <a:normAutofit/>
          </a:bodyPr>
          <a:lstStyle/>
          <a:p>
            <a:pPr marL="0" indent="0" algn="l">
              <a:lnSpc>
                <a:spcPts val="1820"/>
              </a:lnSpc>
              <a:buNone/>
            </a:pPr>
            <a:r>
              <a:rPr lang="en-US" sz="1600" dirty="0">
                <a:solidFill>
                  <a:srgbClr val="1B2A3A"/>
                </a:solidFill>
                <a:latin typeface="Segoe UI" pitchFamily="34" charset="0"/>
                <a:ea typeface="Segoe UI" pitchFamily="34" charset="-122"/>
                <a:cs typeface="Segoe UI" pitchFamily="34" charset="-120"/>
              </a:rPr>
              <a:t>1. Approve minutes</a:t>
            </a:r>
            <a:endParaRPr lang="en-US" sz="1600" dirty="0"/>
          </a:p>
          <a:p>
            <a:pPr marL="0" indent="0" algn="l">
              <a:lnSpc>
                <a:spcPts val="1820"/>
              </a:lnSpc>
              <a:buNone/>
            </a:pPr>
            <a:r>
              <a:rPr lang="en-US" sz="1600" dirty="0">
                <a:solidFill>
                  <a:srgbClr val="1B2A3A"/>
                </a:solidFill>
                <a:latin typeface="Segoe UI" pitchFamily="34" charset="0"/>
                <a:ea typeface="Segoe UI" pitchFamily="34" charset="-122"/>
                <a:cs typeface="Segoe UI" pitchFamily="34" charset="-120"/>
              </a:rPr>
              <a:t>2. Budget amendment: </a:t>
            </a:r>
            <a:r>
              <a:rPr lang="en-US" sz="1600" b="1" dirty="0">
                <a:solidFill>
                  <a:srgbClr val="B4532A"/>
                </a:solidFill>
                <a:latin typeface="Segoe UI" pitchFamily="34" charset="0"/>
                <a:ea typeface="Segoe UI" pitchFamily="34" charset="-122"/>
                <a:cs typeface="Segoe UI" pitchFamily="34" charset="-120"/>
              </a:rPr>
              <a:t>$85,000</a:t>
            </a:r>
            <a:r>
              <a:rPr lang="en-US" sz="1600" dirty="0">
                <a:solidFill>
                  <a:srgbClr val="1B2A3A"/>
                </a:solidFill>
                <a:latin typeface="Segoe UI" pitchFamily="34" charset="0"/>
                <a:ea typeface="Segoe UI" pitchFamily="34" charset="-122"/>
                <a:cs typeface="Segoe UI" pitchFamily="34" charset="-120"/>
              </a:rPr>
              <a:t> transfer to Public Works</a:t>
            </a:r>
            <a:endParaRPr lang="en-US" sz="1600" dirty="0"/>
          </a:p>
          <a:p>
            <a:pPr marL="0" indent="0" algn="l">
              <a:lnSpc>
                <a:spcPts val="1820"/>
              </a:lnSpc>
              <a:buNone/>
            </a:pPr>
            <a:r>
              <a:rPr lang="en-US" sz="1600" dirty="0">
                <a:solidFill>
                  <a:srgbClr val="1B2A3A"/>
                </a:solidFill>
                <a:latin typeface="Segoe UI" pitchFamily="34" charset="0"/>
                <a:ea typeface="Segoe UI" pitchFamily="34" charset="-122"/>
                <a:cs typeface="Segoe UI" pitchFamily="34" charset="-120"/>
              </a:rPr>
              <a:t>3. Park lights: contract with </a:t>
            </a:r>
            <a:r>
              <a:rPr lang="en-US" sz="1600" b="1" dirty="0">
                <a:solidFill>
                  <a:srgbClr val="B4532A"/>
                </a:solidFill>
                <a:latin typeface="Segoe UI" pitchFamily="34" charset="0"/>
                <a:ea typeface="Segoe UI" pitchFamily="34" charset="-122"/>
                <a:cs typeface="Segoe UI" pitchFamily="34" charset="-120"/>
              </a:rPr>
              <a:t>Hawkeye Electric</a:t>
            </a:r>
            <a:endParaRPr lang="en-US" sz="1600" dirty="0"/>
          </a:p>
          <a:p>
            <a:pPr marL="0" indent="0" algn="l">
              <a:lnSpc>
                <a:spcPts val="1820"/>
              </a:lnSpc>
              <a:buNone/>
            </a:pPr>
            <a:r>
              <a:rPr lang="en-US" sz="1600" dirty="0">
                <a:solidFill>
                  <a:srgbClr val="1B2A3A"/>
                </a:solidFill>
                <a:latin typeface="Segoe UI" pitchFamily="34" charset="0"/>
                <a:ea typeface="Segoe UI" pitchFamily="34" charset="-122"/>
                <a:cs typeface="Segoe UI" pitchFamily="34" charset="-120"/>
              </a:rPr>
              <a:t>4. Water rates: </a:t>
            </a:r>
            <a:r>
              <a:rPr lang="en-US" sz="1600" b="1" dirty="0">
                <a:solidFill>
                  <a:srgbClr val="B4532A"/>
                </a:solidFill>
                <a:latin typeface="Segoe UI" pitchFamily="34" charset="0"/>
                <a:ea typeface="Segoe UI" pitchFamily="34" charset="-122"/>
                <a:cs typeface="Segoe UI" pitchFamily="34" charset="-120"/>
              </a:rPr>
              <a:t>3% increase</a:t>
            </a:r>
            <a:r>
              <a:rPr lang="en-US" sz="1600" dirty="0">
                <a:solidFill>
                  <a:srgbClr val="1B2A3A"/>
                </a:solidFill>
                <a:latin typeface="Segoe UI" pitchFamily="34" charset="0"/>
                <a:ea typeface="Segoe UI" pitchFamily="34" charset="-122"/>
                <a:cs typeface="Segoe UI" pitchFamily="34" charset="-120"/>
              </a:rPr>
              <a:t> effective Jan. 1</a:t>
            </a:r>
            <a:endParaRPr lang="en-US" sz="1600" dirty="0"/>
          </a:p>
          <a:p>
            <a:pPr marL="0" indent="0" algn="l">
              <a:lnSpc>
                <a:spcPts val="1820"/>
              </a:lnSpc>
              <a:buNone/>
            </a:pPr>
            <a:r>
              <a:rPr lang="en-US" sz="1600" dirty="0">
                <a:solidFill>
                  <a:srgbClr val="1B2A3A"/>
                </a:solidFill>
                <a:latin typeface="Segoe UI" pitchFamily="34" charset="0"/>
                <a:ea typeface="Segoe UI" pitchFamily="34" charset="-122"/>
                <a:cs typeface="Segoe UI" pitchFamily="34" charset="-120"/>
              </a:rPr>
              <a:t>5. Library roof: </a:t>
            </a:r>
            <a:r>
              <a:rPr lang="en-US" sz="1600" b="1" dirty="0">
                <a:solidFill>
                  <a:srgbClr val="B4532A"/>
                </a:solidFill>
                <a:latin typeface="Segoe UI" pitchFamily="34" charset="0"/>
                <a:ea typeface="Segoe UI" pitchFamily="34" charset="-122"/>
                <a:cs typeface="Segoe UI" pitchFamily="34" charset="-120"/>
              </a:rPr>
              <a:t>$142,000</a:t>
            </a:r>
            <a:r>
              <a:rPr lang="en-US" sz="1600" dirty="0">
                <a:solidFill>
                  <a:srgbClr val="1B2A3A"/>
                </a:solidFill>
                <a:latin typeface="Segoe UI" pitchFamily="34" charset="0"/>
                <a:ea typeface="Segoe UI" pitchFamily="34" charset="-122"/>
                <a:cs typeface="Segoe UI" pitchFamily="34" charset="-120"/>
              </a:rPr>
              <a:t> replacement</a:t>
            </a:r>
            <a:endParaRPr lang="en-US" sz="1600" dirty="0"/>
          </a:p>
          <a:p>
            <a:pPr marL="0" indent="0" algn="l">
              <a:lnSpc>
                <a:spcPts val="1820"/>
              </a:lnSpc>
              <a:buNone/>
            </a:pPr>
            <a:r>
              <a:rPr lang="en-US" sz="1600" dirty="0">
                <a:solidFill>
                  <a:srgbClr val="1B2A3A"/>
                </a:solidFill>
                <a:latin typeface="Segoe UI" pitchFamily="34" charset="0"/>
                <a:ea typeface="Segoe UI" pitchFamily="34" charset="-122"/>
                <a:cs typeface="Segoe UI" pitchFamily="34" charset="-120"/>
              </a:rPr>
              <a:t>6. Police vehicle: </a:t>
            </a:r>
            <a:r>
              <a:rPr lang="en-US" sz="1600" b="1" dirty="0">
                <a:solidFill>
                  <a:srgbClr val="B4532A"/>
                </a:solidFill>
                <a:latin typeface="Segoe UI" pitchFamily="34" charset="0"/>
                <a:ea typeface="Segoe UI" pitchFamily="34" charset="-122"/>
                <a:cs typeface="Segoe UI" pitchFamily="34" charset="-120"/>
              </a:rPr>
              <a:t>2026 Ford Explorer</a:t>
            </a:r>
            <a:endParaRPr lang="en-US" sz="1600" dirty="0"/>
          </a:p>
          <a:p>
            <a:pPr marL="0" indent="0" algn="l">
              <a:lnSpc>
                <a:spcPts val="1820"/>
              </a:lnSpc>
              <a:buNone/>
            </a:pPr>
            <a:r>
              <a:rPr lang="en-US" sz="1600" dirty="0">
                <a:solidFill>
                  <a:srgbClr val="1B2A3A"/>
                </a:solidFill>
                <a:latin typeface="Segoe UI" pitchFamily="34" charset="0"/>
                <a:ea typeface="Segoe UI" pitchFamily="34" charset="-122"/>
                <a:cs typeface="Segoe UI" pitchFamily="34" charset="-120"/>
              </a:rPr>
              <a:t>7. </a:t>
            </a:r>
            <a:r>
              <a:rPr lang="en-US" sz="1600" b="1" dirty="0">
                <a:solidFill>
                  <a:srgbClr val="B4532A"/>
                </a:solidFill>
                <a:latin typeface="Segoe UI" pitchFamily="34" charset="0"/>
                <a:ea typeface="Segoe UI" pitchFamily="34" charset="-122"/>
                <a:cs typeface="Segoe UI" pitchFamily="34" charset="-120"/>
              </a:rPr>
              <a:t>Ordinance 26-18</a:t>
            </a:r>
            <a:r>
              <a:rPr lang="en-US" sz="1600" dirty="0">
                <a:solidFill>
                  <a:srgbClr val="1B2A3A"/>
                </a:solidFill>
                <a:latin typeface="Segoe UI" pitchFamily="34" charset="0"/>
                <a:ea typeface="Segoe UI" pitchFamily="34" charset="-122"/>
                <a:cs typeface="Segoe UI" pitchFamily="34" charset="-120"/>
              </a:rPr>
              <a:t>, second reading</a:t>
            </a:r>
            <a:endParaRPr lang="en-US" sz="1600" dirty="0"/>
          </a:p>
          <a:p>
            <a:pPr marL="0" indent="0" algn="l">
              <a:lnSpc>
                <a:spcPts val="1820"/>
              </a:lnSpc>
              <a:buNone/>
            </a:pPr>
            <a:r>
              <a:rPr lang="en-US" sz="1600" dirty="0">
                <a:solidFill>
                  <a:srgbClr val="1B2A3A"/>
                </a:solidFill>
                <a:latin typeface="Segoe UI" pitchFamily="34" charset="0"/>
                <a:ea typeface="Segoe UI" pitchFamily="34" charset="-122"/>
                <a:cs typeface="Segoe UI" pitchFamily="34" charset="-120"/>
              </a:rPr>
              <a:t>8. Public hearing</a:t>
            </a:r>
            <a:endParaRPr lang="en-US" sz="1600" dirty="0"/>
          </a:p>
        </p:txBody>
      </p:sp>
      <p:sp>
        <p:nvSpPr>
          <p:cNvPr id="14" name="Text 12"/>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6"/>
                </a:solidFill>
                <a:latin typeface="Segoe UI" pitchFamily="34" charset="0"/>
                <a:ea typeface="Segoe UI" pitchFamily="34" charset="-122"/>
                <a:cs typeface="Segoe UI" pitchFamily="34" charset="-120"/>
              </a:rPr>
              <a:t>AI for Iowa City Clerks • Practical, Responsible, Human-in-the-Loop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88900"/>
          </a:xfrm>
          <a:prstGeom prst="rect">
            <a:avLst/>
          </a:prstGeom>
          <a:solidFill>
            <a:srgbClr val="21737A"/>
          </a:solidFill>
          <a:ln/>
        </p:spPr>
        <p:txBody>
          <a:bodyPr/>
          <a:lstStyle/>
          <a:p>
            <a:endParaRPr lang="en-US"/>
          </a:p>
        </p:txBody>
      </p:sp>
      <p:sp>
        <p:nvSpPr>
          <p:cNvPr id="3" name="Text 1"/>
          <p:cNvSpPr>
            <a:spLocks noGrp="1"/>
          </p:cNvSpPr>
          <p:nvPr>
            <p:ph type="title"/>
          </p:nvPr>
        </p:nvSpPr>
        <p:spPr>
          <a:xfrm>
            <a:off x="812800" y="60960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1B2A3A"/>
                </a:solidFill>
                <a:latin typeface="Segoe UI" pitchFamily="34" charset="0"/>
                <a:ea typeface="Segoe UI" pitchFamily="34" charset="-122"/>
                <a:cs typeface="Segoe UI" pitchFamily="34" charset="-120"/>
              </a:rPr>
              <a:t>Good prompt: clear rules, trustworthy draft</a:t>
            </a:r>
            <a:endParaRPr lang="en-US" sz="3000" dirty="0"/>
          </a:p>
        </p:txBody>
      </p:sp>
      <p:sp>
        <p:nvSpPr>
          <p:cNvPr id="4" name="Shape 2"/>
          <p:cNvSpPr/>
          <p:nvPr/>
        </p:nvSpPr>
        <p:spPr>
          <a:xfrm>
            <a:off x="815975" y="1285875"/>
            <a:ext cx="4940300" cy="2830314"/>
          </a:xfrm>
          <a:prstGeom prst="roundRect">
            <a:avLst>
              <a:gd name="adj" fmla="val 3478"/>
            </a:avLst>
          </a:prstGeom>
          <a:solidFill>
            <a:srgbClr val="FFFFFF"/>
          </a:solidFill>
          <a:ln w="6350">
            <a:solidFill>
              <a:srgbClr val="E2DCCD"/>
            </a:solidFill>
            <a:prstDash val="solid"/>
          </a:ln>
        </p:spPr>
        <p:txBody>
          <a:bodyPr/>
          <a:lstStyle/>
          <a:p>
            <a:endParaRPr lang="en-US"/>
          </a:p>
        </p:txBody>
      </p:sp>
      <p:sp>
        <p:nvSpPr>
          <p:cNvPr id="5" name="Text 3"/>
          <p:cNvSpPr/>
          <p:nvPr/>
        </p:nvSpPr>
        <p:spPr>
          <a:xfrm>
            <a:off x="1047750" y="1517650"/>
            <a:ext cx="461105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21737A"/>
                </a:solidFill>
                <a:latin typeface="Segoe UI" pitchFamily="34" charset="0"/>
                <a:ea typeface="Segoe UI" pitchFamily="34" charset="-122"/>
                <a:cs typeface="Segoe UI" pitchFamily="34" charset="-120"/>
              </a:rPr>
              <a:t>PROMPT</a:t>
            </a:r>
            <a:endParaRPr lang="en-US" sz="1200" dirty="0"/>
          </a:p>
        </p:txBody>
      </p:sp>
      <p:sp>
        <p:nvSpPr>
          <p:cNvPr id="6" name="Text 4"/>
          <p:cNvSpPr/>
          <p:nvPr/>
        </p:nvSpPr>
        <p:spPr>
          <a:xfrm>
            <a:off x="1047750" y="1832570"/>
            <a:ext cx="4611053"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B2A3A"/>
                </a:solidFill>
                <a:latin typeface="Segoe UI" pitchFamily="34" charset="0"/>
                <a:ea typeface="Segoe UI" pitchFamily="34" charset="-122"/>
                <a:cs typeface="Segoe UI" pitchFamily="34" charset="-120"/>
              </a:rPr>
              <a:t>Organize my notes into a professional draft agenda for a city council meeting, in standard order of business.</a:t>
            </a:r>
            <a:endParaRPr lang="en-US" sz="1300" dirty="0"/>
          </a:p>
        </p:txBody>
      </p:sp>
      <p:sp>
        <p:nvSpPr>
          <p:cNvPr id="7" name="Text 5"/>
          <p:cNvSpPr/>
          <p:nvPr/>
        </p:nvSpPr>
        <p:spPr>
          <a:xfrm>
            <a:off x="1047750" y="2396331"/>
            <a:ext cx="4611053"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B2A3A"/>
                </a:solidFill>
                <a:latin typeface="Segoe UI" pitchFamily="34" charset="0"/>
                <a:ea typeface="Segoe UI" pitchFamily="34" charset="-122"/>
                <a:cs typeface="Segoe UI" pitchFamily="34" charset="-120"/>
              </a:rPr>
              <a:t>Use only what is in my notes. Do not invent dates, amounts, names, or numbers. Where a detail is missing, insert a [PLACEHOLDER] and list every gap at the end.</a:t>
            </a:r>
            <a:endParaRPr lang="en-US" sz="1300" dirty="0"/>
          </a:p>
        </p:txBody>
      </p:sp>
      <p:sp>
        <p:nvSpPr>
          <p:cNvPr id="8" name="Text 6"/>
          <p:cNvSpPr/>
          <p:nvPr/>
        </p:nvSpPr>
        <p:spPr>
          <a:xfrm>
            <a:off x="1047750" y="3191173"/>
            <a:ext cx="4611053"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B2A3A"/>
                </a:solidFill>
                <a:latin typeface="Segoe UI" pitchFamily="34" charset="0"/>
                <a:ea typeface="Segoe UI" pitchFamily="34" charset="-122"/>
                <a:cs typeface="Segoe UI" pitchFamily="34" charset="-120"/>
              </a:rPr>
              <a:t>Notes: budget amendment, park lights, water rates, library roof, approve minutes, police vehicle, ordinance, public hearing</a:t>
            </a:r>
            <a:endParaRPr lang="en-US" sz="1300" dirty="0"/>
          </a:p>
        </p:txBody>
      </p:sp>
      <p:sp>
        <p:nvSpPr>
          <p:cNvPr id="9" name="Shape 7"/>
          <p:cNvSpPr/>
          <p:nvPr/>
        </p:nvSpPr>
        <p:spPr>
          <a:xfrm>
            <a:off x="815975" y="4274939"/>
            <a:ext cx="4940300" cy="1446312"/>
          </a:xfrm>
          <a:prstGeom prst="roundRect">
            <a:avLst>
              <a:gd name="adj" fmla="val 6805"/>
            </a:avLst>
          </a:prstGeom>
          <a:solidFill>
            <a:srgbClr val="E4F0F0"/>
          </a:solidFill>
          <a:ln w="6350">
            <a:solidFill>
              <a:srgbClr val="B7D6D8"/>
            </a:solidFill>
            <a:prstDash val="solid"/>
          </a:ln>
        </p:spPr>
        <p:txBody>
          <a:bodyPr/>
          <a:lstStyle/>
          <a:p>
            <a:endParaRPr lang="en-US"/>
          </a:p>
        </p:txBody>
      </p:sp>
      <p:sp>
        <p:nvSpPr>
          <p:cNvPr id="10" name="Text 8"/>
          <p:cNvSpPr/>
          <p:nvPr/>
        </p:nvSpPr>
        <p:spPr>
          <a:xfrm>
            <a:off x="1047750" y="4506714"/>
            <a:ext cx="461105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75459"/>
                </a:solidFill>
                <a:latin typeface="Segoe UI" pitchFamily="34" charset="0"/>
                <a:ea typeface="Segoe UI" pitchFamily="34" charset="-122"/>
                <a:cs typeface="Segoe UI" pitchFamily="34" charset="-120"/>
              </a:rPr>
              <a:t>WHY IT WORKS</a:t>
            </a:r>
            <a:endParaRPr lang="en-US" sz="1200" dirty="0"/>
          </a:p>
        </p:txBody>
      </p:sp>
      <p:sp>
        <p:nvSpPr>
          <p:cNvPr id="11" name="Text 9"/>
          <p:cNvSpPr/>
          <p:nvPr/>
        </p:nvSpPr>
        <p:spPr>
          <a:xfrm>
            <a:off x="1047750" y="4796234"/>
            <a:ext cx="4611053"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2393D"/>
                </a:solidFill>
                <a:latin typeface="Segoe UI" pitchFamily="34" charset="0"/>
                <a:ea typeface="Segoe UI" pitchFamily="34" charset="-122"/>
                <a:cs typeface="Segoe UI" pitchFamily="34" charset="-120"/>
              </a:rPr>
              <a:t>Sets the format and order of business.</a:t>
            </a:r>
            <a:endParaRPr lang="en-US" sz="1300" dirty="0"/>
          </a:p>
          <a:p>
            <a:pPr marL="0" indent="0" algn="l">
              <a:lnSpc>
                <a:spcPts val="1820"/>
              </a:lnSpc>
              <a:buNone/>
            </a:pPr>
            <a:r>
              <a:rPr lang="en-US" sz="1300" dirty="0">
                <a:solidFill>
                  <a:srgbClr val="12393D"/>
                </a:solidFill>
                <a:latin typeface="Segoe UI" pitchFamily="34" charset="0"/>
                <a:ea typeface="Segoe UI" pitchFamily="34" charset="-122"/>
                <a:cs typeface="Segoe UI" pitchFamily="34" charset="-120"/>
              </a:rPr>
              <a:t>Limits the AI to your notes.</a:t>
            </a:r>
            <a:endParaRPr lang="en-US" sz="1300" dirty="0"/>
          </a:p>
          <a:p>
            <a:pPr marL="0" indent="0" algn="l">
              <a:lnSpc>
                <a:spcPts val="1820"/>
              </a:lnSpc>
              <a:buNone/>
            </a:pPr>
            <a:r>
              <a:rPr lang="en-US" sz="1300" dirty="0">
                <a:solidFill>
                  <a:srgbClr val="12393D"/>
                </a:solidFill>
                <a:latin typeface="Segoe UI" pitchFamily="34" charset="0"/>
                <a:ea typeface="Segoe UI" pitchFamily="34" charset="-122"/>
                <a:cs typeface="Segoe UI" pitchFamily="34" charset="-120"/>
              </a:rPr>
              <a:t>Asks for placeholders and a gap list.</a:t>
            </a:r>
            <a:endParaRPr lang="en-US" sz="1300" dirty="0"/>
          </a:p>
        </p:txBody>
      </p:sp>
      <p:sp>
        <p:nvSpPr>
          <p:cNvPr id="12" name="Shape 10"/>
          <p:cNvSpPr/>
          <p:nvPr/>
        </p:nvSpPr>
        <p:spPr>
          <a:xfrm>
            <a:off x="5965825" y="1285875"/>
            <a:ext cx="5410200" cy="4435376"/>
          </a:xfrm>
          <a:prstGeom prst="roundRect">
            <a:avLst>
              <a:gd name="adj" fmla="val 2219"/>
            </a:avLst>
          </a:prstGeom>
          <a:solidFill>
            <a:srgbClr val="FFFFFF"/>
          </a:solidFill>
          <a:ln w="6350">
            <a:solidFill>
              <a:srgbClr val="E2DCCD"/>
            </a:solidFill>
            <a:prstDash val="solid"/>
          </a:ln>
        </p:spPr>
        <p:txBody>
          <a:bodyPr/>
          <a:lstStyle/>
          <a:p>
            <a:endParaRPr lang="en-US"/>
          </a:p>
        </p:txBody>
      </p:sp>
      <p:sp>
        <p:nvSpPr>
          <p:cNvPr id="13" name="Text 11"/>
          <p:cNvSpPr/>
          <p:nvPr/>
        </p:nvSpPr>
        <p:spPr>
          <a:xfrm>
            <a:off x="6197600" y="1517650"/>
            <a:ext cx="509505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21737A"/>
                </a:solidFill>
                <a:latin typeface="Segoe UI" pitchFamily="34" charset="0"/>
                <a:ea typeface="Segoe UI" pitchFamily="34" charset="-122"/>
                <a:cs typeface="Segoe UI" pitchFamily="34" charset="-120"/>
              </a:rPr>
              <a:t>AI OUTPUT</a:t>
            </a:r>
            <a:endParaRPr lang="en-US" sz="1200" dirty="0"/>
          </a:p>
        </p:txBody>
      </p:sp>
      <p:sp>
        <p:nvSpPr>
          <p:cNvPr id="14" name="Text 12"/>
          <p:cNvSpPr/>
          <p:nvPr/>
        </p:nvSpPr>
        <p:spPr>
          <a:xfrm>
            <a:off x="6197600" y="1807170"/>
            <a:ext cx="5095050" cy="487561"/>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B2A3A"/>
                </a:solidFill>
                <a:latin typeface="Segoe UI" pitchFamily="34" charset="0"/>
                <a:ea typeface="Segoe UI" pitchFamily="34" charset="-122"/>
                <a:cs typeface="Segoe UI" pitchFamily="34" charset="-120"/>
              </a:rPr>
              <a:t>DRAFT AGENDA</a:t>
            </a:r>
            <a:endParaRPr lang="en-US" sz="1300" dirty="0"/>
          </a:p>
          <a:p>
            <a:pPr marL="0" indent="0" algn="l">
              <a:lnSpc>
                <a:spcPts val="1820"/>
              </a:lnSpc>
              <a:buNone/>
            </a:pPr>
            <a:r>
              <a:rPr lang="en-US" sz="1300" b="1" dirty="0">
                <a:solidFill>
                  <a:srgbClr val="21737A"/>
                </a:solidFill>
                <a:latin typeface="Segoe UI" pitchFamily="34" charset="0"/>
                <a:ea typeface="Segoe UI" pitchFamily="34" charset="-122"/>
                <a:cs typeface="Segoe UI" pitchFamily="34" charset="-120"/>
              </a:rPr>
              <a:t>[Date] • [Time] • [Location]</a:t>
            </a:r>
            <a:endParaRPr lang="en-US" sz="1300" dirty="0"/>
          </a:p>
        </p:txBody>
      </p:sp>
      <p:sp>
        <p:nvSpPr>
          <p:cNvPr id="15" name="Text 13"/>
          <p:cNvSpPr/>
          <p:nvPr/>
        </p:nvSpPr>
        <p:spPr>
          <a:xfrm>
            <a:off x="6197600" y="2345531"/>
            <a:ext cx="5095050" cy="2336205"/>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B2A3A"/>
                </a:solidFill>
                <a:latin typeface="Segoe UI" pitchFamily="34" charset="0"/>
                <a:ea typeface="Segoe UI" pitchFamily="34" charset="-122"/>
                <a:cs typeface="Segoe UI" pitchFamily="34" charset="-120"/>
              </a:rPr>
              <a:t>1. Call to order</a:t>
            </a:r>
            <a:endParaRPr lang="en-US" sz="1300" dirty="0"/>
          </a:p>
          <a:p>
            <a:pPr marL="0" indent="0" algn="l">
              <a:lnSpc>
                <a:spcPts val="1820"/>
              </a:lnSpc>
              <a:buNone/>
            </a:pPr>
            <a:r>
              <a:rPr lang="en-US" sz="1300" dirty="0">
                <a:solidFill>
                  <a:srgbClr val="1B2A3A"/>
                </a:solidFill>
                <a:latin typeface="Segoe UI" pitchFamily="34" charset="0"/>
                <a:ea typeface="Segoe UI" pitchFamily="34" charset="-122"/>
                <a:cs typeface="Segoe UI" pitchFamily="34" charset="-120"/>
              </a:rPr>
              <a:t>2. Approval of minutes: [meeting date]</a:t>
            </a:r>
            <a:endParaRPr lang="en-US" sz="1300" dirty="0"/>
          </a:p>
          <a:p>
            <a:pPr marL="0" indent="0" algn="l">
              <a:lnSpc>
                <a:spcPts val="1820"/>
              </a:lnSpc>
              <a:buNone/>
            </a:pPr>
            <a:r>
              <a:rPr lang="en-US" sz="1300" dirty="0">
                <a:solidFill>
                  <a:srgbClr val="1B2A3A"/>
                </a:solidFill>
                <a:latin typeface="Segoe UI" pitchFamily="34" charset="0"/>
                <a:ea typeface="Segoe UI" pitchFamily="34" charset="-122"/>
                <a:cs typeface="Segoe UI" pitchFamily="34" charset="-120"/>
              </a:rPr>
              <a:t>3. Public hearing: [topic]</a:t>
            </a:r>
            <a:endParaRPr lang="en-US" sz="1300" dirty="0"/>
          </a:p>
          <a:p>
            <a:pPr marL="0" indent="0" algn="l">
              <a:lnSpc>
                <a:spcPts val="1820"/>
              </a:lnSpc>
              <a:buNone/>
            </a:pPr>
            <a:r>
              <a:rPr lang="en-US" sz="1300" dirty="0">
                <a:solidFill>
                  <a:srgbClr val="1B2A3A"/>
                </a:solidFill>
                <a:latin typeface="Segoe UI" pitchFamily="34" charset="0"/>
                <a:ea typeface="Segoe UI" pitchFamily="34" charset="-122"/>
                <a:cs typeface="Segoe UI" pitchFamily="34" charset="-120"/>
              </a:rPr>
              <a:t>4. Ordinance: [number], [reading]</a:t>
            </a:r>
            <a:endParaRPr lang="en-US" sz="1300" dirty="0"/>
          </a:p>
          <a:p>
            <a:pPr marL="0" indent="0" algn="l">
              <a:lnSpc>
                <a:spcPts val="1820"/>
              </a:lnSpc>
              <a:buNone/>
            </a:pPr>
            <a:r>
              <a:rPr lang="en-US" sz="1300" dirty="0">
                <a:solidFill>
                  <a:srgbClr val="1B2A3A"/>
                </a:solidFill>
                <a:latin typeface="Segoe UI" pitchFamily="34" charset="0"/>
                <a:ea typeface="Segoe UI" pitchFamily="34" charset="-122"/>
                <a:cs typeface="Segoe UI" pitchFamily="34" charset="-120"/>
              </a:rPr>
              <a:t>5. Budget amendment: [amount]</a:t>
            </a:r>
            <a:endParaRPr lang="en-US" sz="1300" dirty="0"/>
          </a:p>
          <a:p>
            <a:pPr marL="0" indent="0" algn="l">
              <a:lnSpc>
                <a:spcPts val="1820"/>
              </a:lnSpc>
              <a:buNone/>
            </a:pPr>
            <a:r>
              <a:rPr lang="en-US" sz="1300" dirty="0">
                <a:solidFill>
                  <a:srgbClr val="1B2A3A"/>
                </a:solidFill>
                <a:latin typeface="Segoe UI" pitchFamily="34" charset="0"/>
                <a:ea typeface="Segoe UI" pitchFamily="34" charset="-122"/>
                <a:cs typeface="Segoe UI" pitchFamily="34" charset="-120"/>
              </a:rPr>
              <a:t>6. Water rates: [proposed change]</a:t>
            </a:r>
            <a:endParaRPr lang="en-US" sz="1300" dirty="0"/>
          </a:p>
          <a:p>
            <a:pPr marL="0" indent="0" algn="l">
              <a:lnSpc>
                <a:spcPts val="1820"/>
              </a:lnSpc>
              <a:buNone/>
            </a:pPr>
            <a:r>
              <a:rPr lang="en-US" sz="1300" dirty="0">
                <a:solidFill>
                  <a:srgbClr val="1B2A3A"/>
                </a:solidFill>
                <a:latin typeface="Segoe UI" pitchFamily="34" charset="0"/>
                <a:ea typeface="Segoe UI" pitchFamily="34" charset="-122"/>
                <a:cs typeface="Segoe UI" pitchFamily="34" charset="-120"/>
              </a:rPr>
              <a:t>7. Park lights: [action requested]</a:t>
            </a:r>
            <a:endParaRPr lang="en-US" sz="1300" dirty="0"/>
          </a:p>
          <a:p>
            <a:pPr marL="0" indent="0" algn="l">
              <a:lnSpc>
                <a:spcPts val="1820"/>
              </a:lnSpc>
              <a:buNone/>
            </a:pPr>
            <a:r>
              <a:rPr lang="en-US" sz="1300" dirty="0">
                <a:solidFill>
                  <a:srgbClr val="1B2A3A"/>
                </a:solidFill>
                <a:latin typeface="Segoe UI" pitchFamily="34" charset="0"/>
                <a:ea typeface="Segoe UI" pitchFamily="34" charset="-122"/>
                <a:cs typeface="Segoe UI" pitchFamily="34" charset="-120"/>
              </a:rPr>
              <a:t>8. Library roof: [action requested]</a:t>
            </a:r>
            <a:endParaRPr lang="en-US" sz="1300" dirty="0"/>
          </a:p>
          <a:p>
            <a:pPr marL="0" indent="0" algn="l">
              <a:lnSpc>
                <a:spcPts val="1820"/>
              </a:lnSpc>
              <a:buNone/>
            </a:pPr>
            <a:r>
              <a:rPr lang="en-US" sz="1300" dirty="0">
                <a:solidFill>
                  <a:srgbClr val="1B2A3A"/>
                </a:solidFill>
                <a:latin typeface="Segoe UI" pitchFamily="34" charset="0"/>
                <a:ea typeface="Segoe UI" pitchFamily="34" charset="-122"/>
                <a:cs typeface="Segoe UI" pitchFamily="34" charset="-120"/>
              </a:rPr>
              <a:t>9. Police vehicle: [action requested]</a:t>
            </a:r>
            <a:endParaRPr lang="en-US" sz="1300" dirty="0"/>
          </a:p>
          <a:p>
            <a:pPr marL="0" indent="0" algn="l">
              <a:lnSpc>
                <a:spcPts val="1820"/>
              </a:lnSpc>
              <a:buNone/>
            </a:pPr>
            <a:r>
              <a:rPr lang="en-US" sz="1300" dirty="0">
                <a:solidFill>
                  <a:srgbClr val="1B2A3A"/>
                </a:solidFill>
                <a:latin typeface="Segoe UI" pitchFamily="34" charset="0"/>
                <a:ea typeface="Segoe UI" pitchFamily="34" charset="-122"/>
                <a:cs typeface="Segoe UI" pitchFamily="34" charset="-120"/>
              </a:rPr>
              <a:t>10. Adjournment</a:t>
            </a:r>
            <a:endParaRPr lang="en-US" sz="1300" dirty="0"/>
          </a:p>
        </p:txBody>
      </p:sp>
      <p:sp>
        <p:nvSpPr>
          <p:cNvPr id="16" name="Text 14"/>
          <p:cNvSpPr/>
          <p:nvPr/>
        </p:nvSpPr>
        <p:spPr>
          <a:xfrm>
            <a:off x="6197600" y="4732536"/>
            <a:ext cx="5095050" cy="487561"/>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75459"/>
                </a:solidFill>
                <a:latin typeface="Segoe UI" pitchFamily="34" charset="0"/>
                <a:ea typeface="Segoe UI" pitchFamily="34" charset="-122"/>
                <a:cs typeface="Segoe UI" pitchFamily="34" charset="-120"/>
              </a:rPr>
              <a:t>Needs confirmation:</a:t>
            </a:r>
            <a:r>
              <a:rPr lang="en-US" sz="1300" dirty="0">
                <a:solidFill>
                  <a:srgbClr val="175459"/>
                </a:solidFill>
                <a:latin typeface="Segoe UI" pitchFamily="34" charset="0"/>
                <a:ea typeface="Segoe UI" pitchFamily="34" charset="-122"/>
                <a:cs typeface="Segoe UI" pitchFamily="34" charset="-120"/>
              </a:rPr>
              <a:t> meeting date, hearing topic, ordinance number, all dollar amounts</a:t>
            </a:r>
            <a:endParaRPr lang="en-US" sz="1300" dirty="0"/>
          </a:p>
        </p:txBody>
      </p:sp>
      <p:sp>
        <p:nvSpPr>
          <p:cNvPr id="17" name="Text 15"/>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6"/>
                </a:solidFill>
                <a:latin typeface="Segoe UI" pitchFamily="34" charset="0"/>
                <a:ea typeface="Segoe UI" pitchFamily="34" charset="-122"/>
                <a:cs typeface="Segoe UI" pitchFamily="34" charset="-120"/>
              </a:rPr>
              <a:t>AI for Iowa City Clerks • Practical, Responsible, Human-in-the-Loop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Meeting prep: your AI briefing assistant</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Summarize lengthy staff reports</a:t>
            </a:r>
          </a:p>
          <a:p>
            <a:pPr>
              <a:spcAft>
                <a:spcPts val="1000"/>
              </a:spcAft>
              <a:defRPr sz="2100">
                <a:solidFill>
                  <a:srgbClr val="1B2D40"/>
                </a:solidFill>
                <a:latin typeface="Aptos"/>
              </a:defRPr>
            </a:pPr>
            <a:r>
              <a:t>• Extract dates, amounts, names and requested actions</a:t>
            </a:r>
          </a:p>
          <a:p>
            <a:pPr>
              <a:spcAft>
                <a:spcPts val="1000"/>
              </a:spcAft>
              <a:defRPr sz="2100">
                <a:solidFill>
                  <a:srgbClr val="1B2D40"/>
                </a:solidFill>
                <a:latin typeface="Aptos"/>
              </a:defRPr>
            </a:pPr>
            <a:r>
              <a:t>• Create a one-page briefing</a:t>
            </a:r>
          </a:p>
          <a:p>
            <a:pPr>
              <a:spcAft>
                <a:spcPts val="1000"/>
              </a:spcAft>
              <a:defRPr sz="2100">
                <a:solidFill>
                  <a:srgbClr val="1B2D40"/>
                </a:solidFill>
                <a:latin typeface="Aptos"/>
              </a:defRPr>
            </a:pPr>
            <a:r>
              <a:t>• Generate questions that deserve clarification</a:t>
            </a:r>
          </a:p>
          <a:p>
            <a:pPr>
              <a:spcAft>
                <a:spcPts val="1000"/>
              </a:spcAft>
              <a:defRPr sz="2100">
                <a:solidFill>
                  <a:srgbClr val="1B2D40"/>
                </a:solidFill>
                <a:latin typeface="Aptos"/>
              </a:defRPr>
            </a:pPr>
            <a:r>
              <a:t>• Compare a proposal to a previous version</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Try: “What should I pay attention to before this meeting?”</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980799" cy="538609"/>
          </a:xfrm>
          <a:prstGeom prst="rect">
            <a:avLst/>
          </a:prstGeom>
          <a:noFill/>
        </p:spPr>
        <p:txBody>
          <a:bodyPr wrap="none">
            <a:spAutoFit/>
          </a:bodyPr>
          <a:lstStyle/>
          <a:p>
            <a:pPr>
              <a:defRPr sz="2900" b="1">
                <a:solidFill>
                  <a:srgbClr val="1B2D40"/>
                </a:solidFill>
                <a:latin typeface="Aptos Display"/>
              </a:defRPr>
            </a:pPr>
            <a:r>
              <a:rPr lang="en-US" dirty="0"/>
              <a:t>Summarize</a:t>
            </a:r>
            <a:endParaRPr dirty="0"/>
          </a:p>
        </p:txBody>
      </p:sp>
      <p:sp>
        <p:nvSpPr>
          <p:cNvPr id="4" name="TextBox 3"/>
          <p:cNvSpPr txBox="1"/>
          <p:nvPr/>
        </p:nvSpPr>
        <p:spPr>
          <a:xfrm>
            <a:off x="777240" y="1554480"/>
            <a:ext cx="10698480" cy="2221121"/>
          </a:xfrm>
          <a:prstGeom prst="rect">
            <a:avLst/>
          </a:prstGeom>
          <a:noFill/>
        </p:spPr>
        <p:txBody>
          <a:bodyPr wrap="square">
            <a:spAutoFit/>
          </a:bodyPr>
          <a:lstStyle/>
          <a:p>
            <a:pPr>
              <a:spcAft>
                <a:spcPts val="1000"/>
              </a:spcAft>
              <a:defRPr sz="2100">
                <a:solidFill>
                  <a:srgbClr val="1B2D40"/>
                </a:solidFill>
                <a:latin typeface="Aptos"/>
              </a:defRPr>
            </a:pPr>
            <a:r>
              <a:rPr dirty="0"/>
              <a:t>• Give AI a lengthy staff repor</a:t>
            </a:r>
            <a:r>
              <a:rPr lang="en-US" dirty="0"/>
              <a:t>t</a:t>
            </a:r>
            <a:endParaRPr dirty="0"/>
          </a:p>
          <a:p>
            <a:pPr>
              <a:spcAft>
                <a:spcPts val="1000"/>
              </a:spcAft>
              <a:defRPr sz="2100">
                <a:solidFill>
                  <a:srgbClr val="1B2D40"/>
                </a:solidFill>
                <a:latin typeface="Aptos"/>
              </a:defRPr>
            </a:pPr>
            <a:r>
              <a:rPr dirty="0"/>
              <a:t>• Ask for a five-sentence summary</a:t>
            </a:r>
          </a:p>
          <a:p>
            <a:pPr>
              <a:spcAft>
                <a:spcPts val="1000"/>
              </a:spcAft>
              <a:defRPr sz="2100">
                <a:solidFill>
                  <a:srgbClr val="1B2D40"/>
                </a:solidFill>
                <a:latin typeface="Aptos"/>
              </a:defRPr>
            </a:pPr>
            <a:r>
              <a:rPr dirty="0"/>
              <a:t>• Ask for key dates and financial figures</a:t>
            </a:r>
          </a:p>
          <a:p>
            <a:pPr>
              <a:spcAft>
                <a:spcPts val="1000"/>
              </a:spcAft>
              <a:defRPr sz="2100">
                <a:solidFill>
                  <a:srgbClr val="1B2D40"/>
                </a:solidFill>
                <a:latin typeface="Aptos"/>
              </a:defRPr>
            </a:pPr>
            <a:r>
              <a:rPr dirty="0"/>
              <a:t>• Ask what decisions may be required</a:t>
            </a:r>
          </a:p>
          <a:p>
            <a:pPr>
              <a:spcAft>
                <a:spcPts val="1000"/>
              </a:spcAft>
              <a:defRPr sz="2100">
                <a:solidFill>
                  <a:srgbClr val="1B2D40"/>
                </a:solidFill>
                <a:latin typeface="Aptos"/>
              </a:defRPr>
            </a:pPr>
            <a:r>
              <a:rPr dirty="0"/>
              <a:t>• Ask it to identify unclear or inconsistent information</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The goal isn’t to replace reading. It’s to make reading smarter.</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rPr dirty="0"/>
              <a:t>Minutes: where AI gets really interesting</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Transcript → draft minutes</a:t>
            </a:r>
          </a:p>
          <a:p>
            <a:pPr>
              <a:spcAft>
                <a:spcPts val="1000"/>
              </a:spcAft>
              <a:defRPr sz="2100">
                <a:solidFill>
                  <a:srgbClr val="1B2D40"/>
                </a:solidFill>
                <a:latin typeface="Aptos"/>
              </a:defRPr>
            </a:pPr>
            <a:r>
              <a:t>• Notes → draft minutes</a:t>
            </a:r>
          </a:p>
          <a:p>
            <a:pPr>
              <a:spcAft>
                <a:spcPts val="1000"/>
              </a:spcAft>
              <a:defRPr sz="2100">
                <a:solidFill>
                  <a:srgbClr val="1B2D40"/>
                </a:solidFill>
                <a:latin typeface="Aptos"/>
              </a:defRPr>
            </a:pPr>
            <a:r>
              <a:t>• Previous minutes → consistent formatting</a:t>
            </a:r>
          </a:p>
          <a:p>
            <a:pPr>
              <a:spcAft>
                <a:spcPts val="1000"/>
              </a:spcAft>
              <a:defRPr sz="2100">
                <a:solidFill>
                  <a:srgbClr val="1B2D40"/>
                </a:solidFill>
                <a:latin typeface="Aptos"/>
              </a:defRPr>
            </a:pPr>
            <a:r>
              <a:t>• Transcript → possible motions and votes to verify</a:t>
            </a:r>
          </a:p>
          <a:p>
            <a:pPr>
              <a:spcAft>
                <a:spcPts val="1000"/>
              </a:spcAft>
              <a:defRPr sz="2100">
                <a:solidFill>
                  <a:srgbClr val="1B2D40"/>
                </a:solidFill>
                <a:latin typeface="Aptos"/>
              </a:defRPr>
            </a:pPr>
            <a:r>
              <a:t>• Meeting → action-item checklist</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Never let AI manufacture a vote.</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a:extLst>
            <a:ext uri="{FF2B5EF4-FFF2-40B4-BE49-F238E27FC236}">
              <a16:creationId xmlns:a16="http://schemas.microsoft.com/office/drawing/2014/main" id="{268DA619-0DDC-BD71-9154-ADEAE891836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7583118-9392-0CD0-71DC-D5BFA759487C}"/>
              </a:ext>
            </a:extLst>
          </p:cNvPr>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A5E588EF-0776-8E1B-8884-4FBBF808CE67}"/>
              </a:ext>
            </a:extLst>
          </p:cNvPr>
          <p:cNvSpPr txBox="1"/>
          <p:nvPr/>
        </p:nvSpPr>
        <p:spPr>
          <a:xfrm>
            <a:off x="594360" y="438912"/>
            <a:ext cx="3865161" cy="538609"/>
          </a:xfrm>
          <a:prstGeom prst="rect">
            <a:avLst/>
          </a:prstGeom>
          <a:noFill/>
        </p:spPr>
        <p:txBody>
          <a:bodyPr wrap="none">
            <a:spAutoFit/>
          </a:bodyPr>
          <a:lstStyle/>
          <a:p>
            <a:pPr>
              <a:defRPr sz="2900" b="1">
                <a:solidFill>
                  <a:srgbClr val="1B2D40"/>
                </a:solidFill>
                <a:latin typeface="Aptos Display"/>
              </a:defRPr>
            </a:pPr>
            <a:r>
              <a:rPr lang="en-US" dirty="0"/>
              <a:t>Document Comparison</a:t>
            </a:r>
            <a:endParaRPr dirty="0"/>
          </a:p>
        </p:txBody>
      </p:sp>
      <p:sp>
        <p:nvSpPr>
          <p:cNvPr id="6" name="TextBox 5">
            <a:extLst>
              <a:ext uri="{FF2B5EF4-FFF2-40B4-BE49-F238E27FC236}">
                <a16:creationId xmlns:a16="http://schemas.microsoft.com/office/drawing/2014/main" id="{1CF0D45B-F059-CB71-9921-45984E0ACF78}"/>
              </a:ext>
            </a:extLst>
          </p:cNvPr>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13</a:t>
            </a:r>
          </a:p>
        </p:txBody>
      </p:sp>
      <p:sp>
        <p:nvSpPr>
          <p:cNvPr id="7" name="Shape 2">
            <a:extLst>
              <a:ext uri="{FF2B5EF4-FFF2-40B4-BE49-F238E27FC236}">
                <a16:creationId xmlns:a16="http://schemas.microsoft.com/office/drawing/2014/main" id="{4987849C-8600-4221-1C56-E545D3490961}"/>
              </a:ext>
            </a:extLst>
          </p:cNvPr>
          <p:cNvSpPr/>
          <p:nvPr/>
        </p:nvSpPr>
        <p:spPr>
          <a:xfrm>
            <a:off x="731520" y="1417320"/>
            <a:ext cx="3291840" cy="3566160"/>
          </a:xfrm>
          <a:prstGeom prst="roundRect">
            <a:avLst/>
          </a:prstGeom>
          <a:solidFill>
            <a:srgbClr val="E8F3FB"/>
          </a:solidFill>
          <a:ln w="12700">
            <a:solidFill>
              <a:srgbClr val="1677C8"/>
            </a:solidFill>
            <a:prstDash val="solid"/>
          </a:ln>
        </p:spPr>
        <p:txBody>
          <a:bodyPr/>
          <a:lstStyle/>
          <a:p>
            <a:endParaRPr lang="en-US" dirty="0"/>
          </a:p>
          <a:p>
            <a:endParaRPr lang="en-US" dirty="0"/>
          </a:p>
          <a:p>
            <a:endParaRPr lang="en-US" dirty="0"/>
          </a:p>
          <a:p>
            <a:endParaRPr lang="en-US" dirty="0"/>
          </a:p>
          <a:p>
            <a:endParaRPr lang="en-US" dirty="0"/>
          </a:p>
          <a:p>
            <a:endParaRPr lang="en-US" dirty="0"/>
          </a:p>
          <a:p>
            <a:endParaRPr lang="en-US" dirty="0"/>
          </a:p>
        </p:txBody>
      </p:sp>
      <p:pic>
        <p:nvPicPr>
          <p:cNvPr id="8" name="Image 0" descr="preencoded.png">
            <a:extLst>
              <a:ext uri="{FF2B5EF4-FFF2-40B4-BE49-F238E27FC236}">
                <a16:creationId xmlns:a16="http://schemas.microsoft.com/office/drawing/2014/main" id="{B8D4C73E-E836-403D-A57B-524328693C0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74520" y="1965960"/>
            <a:ext cx="1005840" cy="1005840"/>
          </a:xfrm>
          <a:prstGeom prst="rect">
            <a:avLst/>
          </a:prstGeom>
        </p:spPr>
      </p:pic>
      <p:sp>
        <p:nvSpPr>
          <p:cNvPr id="10" name="TextBox 9">
            <a:extLst>
              <a:ext uri="{FF2B5EF4-FFF2-40B4-BE49-F238E27FC236}">
                <a16:creationId xmlns:a16="http://schemas.microsoft.com/office/drawing/2014/main" id="{A7B0DD8E-E6FE-49D5-3E9F-49838521F4CB}"/>
              </a:ext>
            </a:extLst>
          </p:cNvPr>
          <p:cNvSpPr txBox="1"/>
          <p:nvPr/>
        </p:nvSpPr>
        <p:spPr>
          <a:xfrm>
            <a:off x="-795968" y="3383280"/>
            <a:ext cx="6141902" cy="430887"/>
          </a:xfrm>
          <a:prstGeom prst="rect">
            <a:avLst/>
          </a:prstGeom>
          <a:noFill/>
        </p:spPr>
        <p:txBody>
          <a:bodyPr wrap="square">
            <a:spAutoFit/>
          </a:bodyPr>
          <a:lstStyle/>
          <a:p>
            <a:pPr marL="0" indent="0" algn="ctr">
              <a:buNone/>
            </a:pPr>
            <a:r>
              <a:rPr lang="en-US" sz="2200" b="1" dirty="0">
                <a:solidFill>
                  <a:srgbClr val="17324D"/>
                </a:solidFill>
              </a:rPr>
              <a:t>VERSION A</a:t>
            </a:r>
            <a:endParaRPr lang="en-US" sz="2200" dirty="0"/>
          </a:p>
        </p:txBody>
      </p:sp>
      <p:sp>
        <p:nvSpPr>
          <p:cNvPr id="12" name="Text 5">
            <a:extLst>
              <a:ext uri="{FF2B5EF4-FFF2-40B4-BE49-F238E27FC236}">
                <a16:creationId xmlns:a16="http://schemas.microsoft.com/office/drawing/2014/main" id="{6508A13D-6CA1-65D9-EEEB-EDD0E724A0A1}"/>
              </a:ext>
            </a:extLst>
          </p:cNvPr>
          <p:cNvSpPr/>
          <p:nvPr/>
        </p:nvSpPr>
        <p:spPr>
          <a:xfrm>
            <a:off x="5166360" y="3337560"/>
            <a:ext cx="2743200" cy="457200"/>
          </a:xfrm>
          <a:prstGeom prst="rect">
            <a:avLst/>
          </a:prstGeom>
          <a:noFill/>
          <a:ln/>
        </p:spPr>
        <p:txBody>
          <a:bodyPr wrap="square" lIns="0" tIns="0" rIns="0" bIns="0" rtlCol="0" anchor="ctr"/>
          <a:lstStyle/>
          <a:p>
            <a:pPr marL="0" indent="0" algn="ctr">
              <a:buNone/>
            </a:pPr>
            <a:endParaRPr lang="en-US" sz="2200" dirty="0"/>
          </a:p>
        </p:txBody>
      </p:sp>
      <p:sp>
        <p:nvSpPr>
          <p:cNvPr id="13" name="Shape 4">
            <a:extLst>
              <a:ext uri="{FF2B5EF4-FFF2-40B4-BE49-F238E27FC236}">
                <a16:creationId xmlns:a16="http://schemas.microsoft.com/office/drawing/2014/main" id="{7C12D657-71E5-F946-7A93-C412264A1525}"/>
              </a:ext>
            </a:extLst>
          </p:cNvPr>
          <p:cNvSpPr/>
          <p:nvPr/>
        </p:nvSpPr>
        <p:spPr>
          <a:xfrm>
            <a:off x="5166360" y="1417320"/>
            <a:ext cx="3291840" cy="3566160"/>
          </a:xfrm>
          <a:prstGeom prst="roundRect">
            <a:avLst/>
          </a:prstGeom>
          <a:solidFill>
            <a:srgbClr val="EAF5EF"/>
          </a:solidFill>
          <a:ln w="12700">
            <a:solidFill>
              <a:srgbClr val="2D8A62"/>
            </a:solidFill>
            <a:prstDash val="solid"/>
          </a:ln>
        </p:spPr>
        <p:txBody>
          <a:bodyPr/>
          <a:lstStyle/>
          <a:p>
            <a:endParaRPr lang="en-US"/>
          </a:p>
        </p:txBody>
      </p:sp>
      <p:pic>
        <p:nvPicPr>
          <p:cNvPr id="14" name="Image 1" descr="preencoded.png">
            <a:extLst>
              <a:ext uri="{FF2B5EF4-FFF2-40B4-BE49-F238E27FC236}">
                <a16:creationId xmlns:a16="http://schemas.microsoft.com/office/drawing/2014/main" id="{AAF99058-A9C3-ECE6-340C-55F8C26ED48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09360" y="1965960"/>
            <a:ext cx="1005840" cy="1005840"/>
          </a:xfrm>
          <a:prstGeom prst="rect">
            <a:avLst/>
          </a:prstGeom>
        </p:spPr>
      </p:pic>
      <p:sp>
        <p:nvSpPr>
          <p:cNvPr id="16" name="TextBox 15">
            <a:extLst>
              <a:ext uri="{FF2B5EF4-FFF2-40B4-BE49-F238E27FC236}">
                <a16:creationId xmlns:a16="http://schemas.microsoft.com/office/drawing/2014/main" id="{51631A38-CD80-EB5F-3162-84FA42B88E9C}"/>
              </a:ext>
            </a:extLst>
          </p:cNvPr>
          <p:cNvSpPr txBox="1"/>
          <p:nvPr/>
        </p:nvSpPr>
        <p:spPr>
          <a:xfrm>
            <a:off x="3554730" y="3409593"/>
            <a:ext cx="6515100" cy="430887"/>
          </a:xfrm>
          <a:prstGeom prst="rect">
            <a:avLst/>
          </a:prstGeom>
          <a:noFill/>
        </p:spPr>
        <p:txBody>
          <a:bodyPr wrap="square">
            <a:spAutoFit/>
          </a:bodyPr>
          <a:lstStyle/>
          <a:p>
            <a:pPr marL="0" indent="0" algn="ctr">
              <a:buNone/>
            </a:pPr>
            <a:r>
              <a:rPr lang="en-US" sz="2200" b="1" dirty="0">
                <a:solidFill>
                  <a:srgbClr val="17324D"/>
                </a:solidFill>
              </a:rPr>
              <a:t>VERSION B</a:t>
            </a:r>
            <a:endParaRPr lang="en-US" sz="2200" dirty="0"/>
          </a:p>
        </p:txBody>
      </p:sp>
      <p:sp>
        <p:nvSpPr>
          <p:cNvPr id="17" name="Shape 6">
            <a:extLst>
              <a:ext uri="{FF2B5EF4-FFF2-40B4-BE49-F238E27FC236}">
                <a16:creationId xmlns:a16="http://schemas.microsoft.com/office/drawing/2014/main" id="{86CEF3F4-A1D1-4F8A-CE25-AA08960B788A}"/>
              </a:ext>
            </a:extLst>
          </p:cNvPr>
          <p:cNvSpPr/>
          <p:nvPr/>
        </p:nvSpPr>
        <p:spPr>
          <a:xfrm>
            <a:off x="9052560" y="1417320"/>
            <a:ext cx="2423160" cy="3566160"/>
          </a:xfrm>
          <a:prstGeom prst="roundRect">
            <a:avLst/>
          </a:prstGeom>
          <a:solidFill>
            <a:srgbClr val="FFFFFF"/>
          </a:solidFill>
          <a:ln w="12700">
            <a:solidFill>
              <a:srgbClr val="DCE3E8"/>
            </a:solidFill>
            <a:prstDash val="solid"/>
          </a:ln>
        </p:spPr>
        <p:txBody>
          <a:bodyPr/>
          <a:lstStyle/>
          <a:p>
            <a:endParaRPr lang="en-US"/>
          </a:p>
        </p:txBody>
      </p:sp>
      <p:sp>
        <p:nvSpPr>
          <p:cNvPr id="18" name="Text 7">
            <a:extLst>
              <a:ext uri="{FF2B5EF4-FFF2-40B4-BE49-F238E27FC236}">
                <a16:creationId xmlns:a16="http://schemas.microsoft.com/office/drawing/2014/main" id="{A530113D-AB81-D501-2F9D-76CF9C0AD812}"/>
              </a:ext>
            </a:extLst>
          </p:cNvPr>
          <p:cNvSpPr/>
          <p:nvPr/>
        </p:nvSpPr>
        <p:spPr>
          <a:xfrm>
            <a:off x="9372600" y="1783080"/>
            <a:ext cx="1097280" cy="228600"/>
          </a:xfrm>
          <a:prstGeom prst="rect">
            <a:avLst/>
          </a:prstGeom>
          <a:noFill/>
          <a:ln/>
        </p:spPr>
        <p:txBody>
          <a:bodyPr wrap="square" lIns="0" tIns="0" rIns="0" bIns="0" rtlCol="0" anchor="ctr"/>
          <a:lstStyle/>
          <a:p>
            <a:pPr marL="0" indent="0">
              <a:buNone/>
            </a:pPr>
            <a:r>
              <a:rPr lang="en-US" sz="1000" b="1" dirty="0">
                <a:solidFill>
                  <a:srgbClr val="1677C8"/>
                </a:solidFill>
              </a:rPr>
              <a:t>OUTPUT</a:t>
            </a:r>
            <a:endParaRPr lang="en-US" sz="1000" dirty="0"/>
          </a:p>
        </p:txBody>
      </p:sp>
      <p:sp>
        <p:nvSpPr>
          <p:cNvPr id="19" name="Text 8">
            <a:extLst>
              <a:ext uri="{FF2B5EF4-FFF2-40B4-BE49-F238E27FC236}">
                <a16:creationId xmlns:a16="http://schemas.microsoft.com/office/drawing/2014/main" id="{98E3D0B7-B46C-3735-615A-942B0EBA634C}"/>
              </a:ext>
            </a:extLst>
          </p:cNvPr>
          <p:cNvSpPr/>
          <p:nvPr/>
        </p:nvSpPr>
        <p:spPr>
          <a:xfrm>
            <a:off x="9372600" y="2240280"/>
            <a:ext cx="1783080" cy="2011680"/>
          </a:xfrm>
          <a:prstGeom prst="rect">
            <a:avLst/>
          </a:prstGeom>
          <a:noFill/>
          <a:ln/>
        </p:spPr>
        <p:txBody>
          <a:bodyPr wrap="square" lIns="0" tIns="0" rIns="0" bIns="0" rtlCol="0" anchor="ctr"/>
          <a:lstStyle/>
          <a:p>
            <a:pPr marL="0" indent="0">
              <a:buNone/>
            </a:pPr>
            <a:r>
              <a:rPr lang="en-US" sz="1700" dirty="0">
                <a:solidFill>
                  <a:srgbClr val="17324D"/>
                </a:solidFill>
              </a:rPr>
              <a:t>• Changed sections</a:t>
            </a:r>
            <a:endParaRPr lang="en-US" sz="1700" dirty="0"/>
          </a:p>
          <a:p>
            <a:pPr marL="0" indent="0">
              <a:buNone/>
            </a:pPr>
            <a:r>
              <a:rPr lang="en-US" sz="1700" dirty="0">
                <a:solidFill>
                  <a:srgbClr val="17324D"/>
                </a:solidFill>
              </a:rPr>
              <a:t>• Operational impact</a:t>
            </a:r>
            <a:endParaRPr lang="en-US" sz="1700" dirty="0"/>
          </a:p>
          <a:p>
            <a:pPr marL="0" indent="0">
              <a:buNone/>
            </a:pPr>
            <a:r>
              <a:rPr lang="en-US" sz="1700" dirty="0">
                <a:solidFill>
                  <a:srgbClr val="17324D"/>
                </a:solidFill>
              </a:rPr>
              <a:t>• Questions</a:t>
            </a:r>
            <a:endParaRPr lang="en-US" sz="1700" dirty="0"/>
          </a:p>
          <a:p>
            <a:pPr marL="0" indent="0">
              <a:buNone/>
            </a:pPr>
            <a:r>
              <a:rPr lang="en-US" sz="1700" dirty="0">
                <a:solidFill>
                  <a:srgbClr val="17324D"/>
                </a:solidFill>
              </a:rPr>
              <a:t>• Page references</a:t>
            </a:r>
            <a:endParaRPr lang="en-US" sz="1700" dirty="0"/>
          </a:p>
        </p:txBody>
      </p:sp>
    </p:spTree>
    <p:extLst>
      <p:ext uri="{BB962C8B-B14F-4D97-AF65-F5344CB8AC3E}">
        <p14:creationId xmlns:p14="http://schemas.microsoft.com/office/powerpoint/2010/main" val="3391298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The hallucination problem</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“The council voted 6–0.” — There were only five members.</a:t>
            </a:r>
          </a:p>
          <a:p>
            <a:pPr>
              <a:spcAft>
                <a:spcPts val="1000"/>
              </a:spcAft>
              <a:defRPr sz="2100">
                <a:solidFill>
                  <a:srgbClr val="1B2D40"/>
                </a:solidFill>
                <a:latin typeface="Aptos"/>
              </a:defRPr>
            </a:pPr>
            <a:r>
              <a:t>• “Mayor Smith adjourned the meeting.” — The mayor was absent.</a:t>
            </a:r>
          </a:p>
          <a:p>
            <a:pPr>
              <a:spcAft>
                <a:spcPts val="1000"/>
              </a:spcAft>
              <a:defRPr sz="2100">
                <a:solidFill>
                  <a:srgbClr val="1B2D40"/>
                </a:solidFill>
                <a:latin typeface="Aptos"/>
              </a:defRPr>
            </a:pPr>
            <a:r>
              <a:t>• “Ordinance 421 passed.” — There is no Ordinance 421.</a:t>
            </a:r>
          </a:p>
          <a:p>
            <a:pPr>
              <a:spcAft>
                <a:spcPts val="1000"/>
              </a:spcAft>
              <a:defRPr sz="2100">
                <a:solidFill>
                  <a:srgbClr val="1B2D40"/>
                </a:solidFill>
                <a:latin typeface="Aptos"/>
              </a:defRPr>
            </a:pPr>
            <a:r>
              <a:t>• AI may sound completely certain while being completely wrong.</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CONFIDENT ≠ CORRECT</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The 5-second fact check: STOP</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S — Source: Where did this statement come from?</a:t>
            </a:r>
          </a:p>
          <a:p>
            <a:pPr>
              <a:spcAft>
                <a:spcPts val="1000"/>
              </a:spcAft>
              <a:defRPr sz="2100">
                <a:solidFill>
                  <a:srgbClr val="1B2D40"/>
                </a:solidFill>
                <a:latin typeface="Aptos"/>
              </a:defRPr>
            </a:pPr>
            <a:r>
              <a:t>• T — Test: Can I verify it?</a:t>
            </a:r>
          </a:p>
          <a:p>
            <a:pPr>
              <a:spcAft>
                <a:spcPts val="1000"/>
              </a:spcAft>
              <a:defRPr sz="2100">
                <a:solidFill>
                  <a:srgbClr val="1B2D40"/>
                </a:solidFill>
                <a:latin typeface="Aptos"/>
              </a:defRPr>
            </a:pPr>
            <a:r>
              <a:t>• O — Original: Check the original record/document.</a:t>
            </a:r>
          </a:p>
          <a:p>
            <a:pPr>
              <a:spcAft>
                <a:spcPts val="1000"/>
              </a:spcAft>
              <a:defRPr sz="2100">
                <a:solidFill>
                  <a:srgbClr val="1B2D40"/>
                </a:solidFill>
                <a:latin typeface="Aptos"/>
              </a:defRPr>
            </a:pPr>
            <a:r>
              <a:t>• P — Person: A human makes the final call.</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When it matters, verify against the source.</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3686843" cy="538609"/>
          </a:xfrm>
          <a:prstGeom prst="rect">
            <a:avLst/>
          </a:prstGeom>
          <a:noFill/>
        </p:spPr>
        <p:txBody>
          <a:bodyPr wrap="none">
            <a:spAutoFit/>
          </a:bodyPr>
          <a:lstStyle/>
          <a:p>
            <a:pPr>
              <a:defRPr sz="2900" b="1">
                <a:solidFill>
                  <a:srgbClr val="1B2D40"/>
                </a:solidFill>
                <a:latin typeface="Aptos Display"/>
              </a:defRPr>
            </a:pPr>
            <a:r>
              <a:rPr lang="en-US" dirty="0"/>
              <a:t>Make </a:t>
            </a:r>
            <a:r>
              <a:rPr dirty="0"/>
              <a:t>this email better</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ROUGH: “Your permit is not approved because you did not send the stuff we asked for.”</a:t>
            </a:r>
          </a:p>
          <a:p>
            <a:pPr>
              <a:spcAft>
                <a:spcPts val="1000"/>
              </a:spcAft>
              <a:defRPr sz="2100">
                <a:solidFill>
                  <a:srgbClr val="1B2D40"/>
                </a:solidFill>
                <a:latin typeface="Aptos"/>
              </a:defRPr>
            </a:pPr>
            <a:r>
              <a:t>• Ask AI to make it professional, clear and friendly</a:t>
            </a:r>
          </a:p>
          <a:p>
            <a:pPr>
              <a:spcAft>
                <a:spcPts val="1000"/>
              </a:spcAft>
              <a:defRPr sz="2100">
                <a:solidFill>
                  <a:srgbClr val="1B2D40"/>
                </a:solidFill>
                <a:latin typeface="Aptos"/>
              </a:defRPr>
            </a:pPr>
            <a:r>
              <a:t>• Tell it not to change the underlying requirements</a:t>
            </a:r>
          </a:p>
          <a:p>
            <a:pPr>
              <a:spcAft>
                <a:spcPts val="1000"/>
              </a:spcAft>
              <a:defRPr sz="2100">
                <a:solidFill>
                  <a:srgbClr val="1B2D40"/>
                </a:solidFill>
                <a:latin typeface="Aptos"/>
              </a:defRPr>
            </a:pPr>
            <a:r>
              <a:t>• Ask it to explain exactly what the resident needs to do next</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AI doesn’t have to create. Sometimes it just needs to polish.</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The “translate government” button</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Government-speak → resident-friendly language</a:t>
            </a:r>
          </a:p>
          <a:p>
            <a:pPr>
              <a:spcAft>
                <a:spcPts val="1000"/>
              </a:spcAft>
              <a:defRPr sz="2100">
                <a:solidFill>
                  <a:srgbClr val="1B2D40"/>
                </a:solidFill>
                <a:latin typeface="Aptos"/>
              </a:defRPr>
            </a:pPr>
            <a:r>
              <a:t>• Long explanation → short explanation</a:t>
            </a:r>
          </a:p>
          <a:p>
            <a:pPr>
              <a:spcAft>
                <a:spcPts val="1000"/>
              </a:spcAft>
              <a:defRPr sz="2100">
                <a:solidFill>
                  <a:srgbClr val="1B2D40"/>
                </a:solidFill>
                <a:latin typeface="Aptos"/>
              </a:defRPr>
            </a:pPr>
            <a:r>
              <a:t>• Technical concept → plain-English explanation</a:t>
            </a:r>
          </a:p>
          <a:p>
            <a:pPr>
              <a:spcAft>
                <a:spcPts val="1000"/>
              </a:spcAft>
              <a:defRPr sz="2100">
                <a:solidFill>
                  <a:srgbClr val="1B2D40"/>
                </a:solidFill>
                <a:latin typeface="Aptos"/>
              </a:defRPr>
            </a:pPr>
            <a:r>
              <a:t>• Formal notice → clear next steps</a:t>
            </a:r>
          </a:p>
          <a:p>
            <a:pPr>
              <a:spcAft>
                <a:spcPts val="1000"/>
              </a:spcAft>
              <a:defRPr sz="2100">
                <a:solidFill>
                  <a:srgbClr val="1B2D40"/>
                </a:solidFill>
                <a:latin typeface="Aptos"/>
              </a:defRPr>
            </a:pPr>
            <a:r>
              <a:t>• Same meaning. Better accessibility.</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Plain language should clarify—not change—the requirement.</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Records: AI as the organizing assistant</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Summarize documents</a:t>
            </a:r>
          </a:p>
          <a:p>
            <a:pPr>
              <a:spcAft>
                <a:spcPts val="1000"/>
              </a:spcAft>
              <a:defRPr sz="2100">
                <a:solidFill>
                  <a:srgbClr val="1B2D40"/>
                </a:solidFill>
                <a:latin typeface="Aptos"/>
              </a:defRPr>
            </a:pPr>
            <a:r>
              <a:t>• Extract dates, names and subjects</a:t>
            </a:r>
          </a:p>
          <a:p>
            <a:pPr>
              <a:spcAft>
                <a:spcPts val="1000"/>
              </a:spcAft>
              <a:defRPr sz="2100">
                <a:solidFill>
                  <a:srgbClr val="1B2D40"/>
                </a:solidFill>
                <a:latin typeface="Aptos"/>
              </a:defRPr>
            </a:pPr>
            <a:r>
              <a:t>• Create indexes and descriptions</a:t>
            </a:r>
          </a:p>
          <a:p>
            <a:pPr>
              <a:spcAft>
                <a:spcPts val="1000"/>
              </a:spcAft>
              <a:defRPr sz="2100">
                <a:solidFill>
                  <a:srgbClr val="1B2D40"/>
                </a:solidFill>
                <a:latin typeface="Aptos"/>
              </a:defRPr>
            </a:pPr>
            <a:r>
              <a:t>• Compare versions</a:t>
            </a:r>
          </a:p>
          <a:p>
            <a:pPr>
              <a:spcAft>
                <a:spcPts val="1000"/>
              </a:spcAft>
              <a:defRPr sz="2100">
                <a:solidFill>
                  <a:srgbClr val="1B2D40"/>
                </a:solidFill>
                <a:latin typeface="Aptos"/>
              </a:defRPr>
            </a:pPr>
            <a:r>
              <a:t>• Build tables from unstructured information</a:t>
            </a:r>
          </a:p>
          <a:p>
            <a:pPr>
              <a:spcAft>
                <a:spcPts val="1000"/>
              </a:spcAft>
              <a:defRPr sz="2100">
                <a:solidFill>
                  <a:srgbClr val="1B2D40"/>
                </a:solidFill>
                <a:latin typeface="Aptos"/>
              </a:defRPr>
            </a:pPr>
            <a:r>
              <a:t>• Identify duplicates or apparent inconsistencies</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AI can help organize information without becoming the records custodian.</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Privacy pause 🚦</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Before uploading anything, ask what information it contains</a:t>
            </a:r>
          </a:p>
          <a:p>
            <a:pPr>
              <a:spcAft>
                <a:spcPts val="1000"/>
              </a:spcAft>
              <a:defRPr sz="2100">
                <a:solidFill>
                  <a:srgbClr val="1B2D40"/>
                </a:solidFill>
                <a:latin typeface="Aptos"/>
              </a:defRPr>
            </a:pPr>
            <a:r>
              <a:t>• Consider personal, confidential, personnel, legal or otherwise restricted information</a:t>
            </a:r>
          </a:p>
          <a:p>
            <a:pPr>
              <a:spcAft>
                <a:spcPts val="1000"/>
              </a:spcAft>
              <a:defRPr sz="2100">
                <a:solidFill>
                  <a:srgbClr val="1B2D40"/>
                </a:solidFill>
                <a:latin typeface="Aptos"/>
              </a:defRPr>
            </a:pPr>
            <a:r>
              <a:t>• Follow your organization’s approved AI tools and policies</a:t>
            </a:r>
          </a:p>
          <a:p>
            <a:pPr>
              <a:spcAft>
                <a:spcPts val="1000"/>
              </a:spcAft>
              <a:defRPr sz="2100">
                <a:solidFill>
                  <a:srgbClr val="1B2D40"/>
                </a:solidFill>
                <a:latin typeface="Aptos"/>
              </a:defRPr>
            </a:pPr>
            <a:r>
              <a:t>• Use the minimum information necessary</a:t>
            </a:r>
          </a:p>
          <a:p>
            <a:pPr>
              <a:spcAft>
                <a:spcPts val="1000"/>
              </a:spcAft>
              <a:defRPr sz="2100">
                <a:solidFill>
                  <a:srgbClr val="1B2D40"/>
                </a:solidFill>
                <a:latin typeface="Aptos"/>
              </a:defRPr>
            </a:pPr>
            <a:r>
              <a:t>• When in doubt, stop and check before uploading</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Convenient ≠ automatically appropriate.</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Iowa public records + AI</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AI does not erase existing records obligations</a:t>
            </a:r>
          </a:p>
          <a:p>
            <a:pPr>
              <a:spcAft>
                <a:spcPts val="1000"/>
              </a:spcAft>
              <a:defRPr sz="2100">
                <a:solidFill>
                  <a:srgbClr val="1B2D40"/>
                </a:solidFill>
                <a:latin typeface="Aptos"/>
              </a:defRPr>
            </a:pPr>
            <a:r>
              <a:t>• AI use does not automatically determine whether information is public or confidential</a:t>
            </a:r>
          </a:p>
          <a:p>
            <a:pPr>
              <a:spcAft>
                <a:spcPts val="1000"/>
              </a:spcAft>
              <a:defRPr sz="2100">
                <a:solidFill>
                  <a:srgbClr val="1B2D40"/>
                </a:solidFill>
                <a:latin typeface="Aptos"/>
              </a:defRPr>
            </a:pPr>
            <a:r>
              <a:t>• Retention, access and confidentiality still depend on the underlying record and applicable requirements</a:t>
            </a:r>
          </a:p>
          <a:p>
            <a:pPr>
              <a:spcAft>
                <a:spcPts val="1000"/>
              </a:spcAft>
              <a:defRPr sz="2100">
                <a:solidFill>
                  <a:srgbClr val="1B2D40"/>
                </a:solidFill>
                <a:latin typeface="Aptos"/>
              </a:defRPr>
            </a:pPr>
            <a:r>
              <a:t>• Keep authoritative sources and local policies in the workflow</a:t>
            </a:r>
          </a:p>
          <a:p>
            <a:pPr>
              <a:spcAft>
                <a:spcPts val="1000"/>
              </a:spcAft>
              <a:defRPr sz="2100">
                <a:solidFill>
                  <a:srgbClr val="1B2D40"/>
                </a:solidFill>
                <a:latin typeface="Aptos"/>
              </a:defRPr>
            </a:pPr>
            <a:r>
              <a:t>• Use legal counsel or appropriate authorities for legal questions</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AI is a tool. Your records responsibilities still apply.</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Can AI give me legal advice?</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Useful: explain a statute you provide</a:t>
            </a:r>
          </a:p>
          <a:p>
            <a:pPr>
              <a:spcAft>
                <a:spcPts val="1000"/>
              </a:spcAft>
              <a:defRPr sz="2100">
                <a:solidFill>
                  <a:srgbClr val="1B2D40"/>
                </a:solidFill>
                <a:latin typeface="Aptos"/>
              </a:defRPr>
            </a:pPr>
            <a:r>
              <a:t>• Useful: summarize a legal document</a:t>
            </a:r>
          </a:p>
          <a:p>
            <a:pPr>
              <a:spcAft>
                <a:spcPts val="1000"/>
              </a:spcAft>
              <a:defRPr sz="2100">
                <a:solidFill>
                  <a:srgbClr val="1B2D40"/>
                </a:solidFill>
                <a:latin typeface="Aptos"/>
              </a:defRPr>
            </a:pPr>
            <a:r>
              <a:t>• Useful: compare versions</a:t>
            </a:r>
          </a:p>
          <a:p>
            <a:pPr>
              <a:spcAft>
                <a:spcPts val="1000"/>
              </a:spcAft>
              <a:defRPr sz="2100">
                <a:solidFill>
                  <a:srgbClr val="1B2D40"/>
                </a:solidFill>
                <a:latin typeface="Aptos"/>
              </a:defRPr>
            </a:pPr>
            <a:r>
              <a:t>• Useful: generate questions for counsel</a:t>
            </a:r>
          </a:p>
          <a:p>
            <a:pPr>
              <a:spcAft>
                <a:spcPts val="1000"/>
              </a:spcAft>
              <a:defRPr sz="2100">
                <a:solidFill>
                  <a:srgbClr val="1B2D40"/>
                </a:solidFill>
                <a:latin typeface="Aptos"/>
              </a:defRPr>
            </a:pPr>
            <a:r>
              <a:t>• Not a substitute for authoritative legal sources or city counsel</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Prompt: “Explain this and identify questions I should ask our attorney. Don’t give me a legal conclusion.”</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Audience challenge — fix the prompt</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rPr dirty="0"/>
              <a:t>• ❌ “Write an email.”</a:t>
            </a:r>
          </a:p>
          <a:p>
            <a:pPr>
              <a:spcAft>
                <a:spcPts val="1000"/>
              </a:spcAft>
              <a:defRPr sz="2100">
                <a:solidFill>
                  <a:srgbClr val="1B2D40"/>
                </a:solidFill>
                <a:latin typeface="Aptos"/>
              </a:defRPr>
            </a:pPr>
            <a:r>
              <a:rPr dirty="0"/>
              <a:t>• ❌ “Summarize this.”</a:t>
            </a:r>
          </a:p>
          <a:p>
            <a:pPr>
              <a:spcAft>
                <a:spcPts val="1000"/>
              </a:spcAft>
              <a:defRPr sz="2100">
                <a:solidFill>
                  <a:srgbClr val="1B2D40"/>
                </a:solidFill>
                <a:latin typeface="Aptos"/>
              </a:defRPr>
            </a:pPr>
            <a:r>
              <a:rPr dirty="0"/>
              <a:t>• ❌ “Make minutes.”</a:t>
            </a:r>
          </a:p>
          <a:p>
            <a:pPr>
              <a:spcAft>
                <a:spcPts val="1000"/>
              </a:spcAft>
              <a:defRPr sz="2100">
                <a:solidFill>
                  <a:srgbClr val="1B2D40"/>
                </a:solidFill>
                <a:latin typeface="Aptos"/>
              </a:defRPr>
            </a:pPr>
            <a:r>
              <a:rPr dirty="0"/>
              <a:t>• Work in pairs: add ROLE + TASK + CONTEXT + RULES + OUTPUT</a:t>
            </a:r>
          </a:p>
          <a:p>
            <a:pPr>
              <a:spcAft>
                <a:spcPts val="1000"/>
              </a:spcAft>
              <a:defRPr sz="2100">
                <a:solidFill>
                  <a:srgbClr val="1B2D40"/>
                </a:solidFill>
                <a:latin typeface="Aptos"/>
              </a:defRPr>
            </a:pPr>
            <a:r>
              <a:rPr dirty="0"/>
              <a:t>• Share one improved prompt with the room</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You have 2 minutes. Make the AI earn its paycheck.</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EE2FF3-FAE5-EA3D-774C-93E42545ED9D}"/>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7"/>
                </a:ext>
              </a:extLst>
            </a:blip>
            <a:stretch>
              <a:fillRect/>
            </a:stretch>
          </a:blipFill>
          <a:ln w="9525" cap="flat" cmpd="sng" algn="ctr">
            <a:noFill/>
            <a:prstDash val="solid"/>
          </a:ln>
          <a:effectLst>
            <a:outerShdw blurRad="40000" dist="23000" dir="5400000" rotWithShape="0">
              <a:srgbClr val="000000">
                <a:alpha val="35000"/>
              </a:srgbClr>
            </a:outerShdw>
          </a:effectLst>
          <a:extLst>
            <a:ext uri="{91240B29-F687-4F45-9708-019B960494DF}">
              <a14:hiddenLine xmlns:a14="http://schemas.microsoft.com/office/drawing/2010/main" w="9525" cap="flat" cmpd="sng" algn="ctr">
                <a:solidFill>
                  <a:srgbClr val="FFFFFF"/>
                </a:solidFill>
                <a:prstDash val="solid"/>
              </a14:hiddenLine>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B072DB8-D370-C99E-9D6B-1D3A7A294BD5}"/>
              </a:ext>
            </a:extLst>
          </p:cNvPr>
          <p:cNvSpPr/>
          <p:nvPr>
            <p:custDataLst>
              <p:tags r:id="rId3"/>
            </p:custDataLst>
          </p:nvPr>
        </p:nvSpPr>
        <p:spPr>
          <a:xfrm>
            <a:off x="3112851" y="1000897"/>
            <a:ext cx="8486226" cy="3855308"/>
          </a:xfrm>
          <a:prstGeom prst="rect">
            <a:avLst/>
          </a:prstGeom>
          <a:noFill/>
          <a:ln w="9525" cap="flat" cmpd="sng" algn="ctr">
            <a:noFill/>
            <a:prstDash val="solid"/>
          </a:ln>
          <a:effectLst>
            <a:outerShdw blurRad="40000" dist="23000" dir="5400000" rotWithShape="0">
              <a:srgbClr val="000000">
                <a:alpha val="35000"/>
              </a:srgbClr>
            </a:outerShdw>
          </a:effectLst>
          <a:extLst>
            <a:ext uri="{909E8E84-426E-40DD-AFC4-6F175D3DCCD1}">
              <a14:hiddenFill xmlns:a14="http://schemas.microsoft.com/office/drawing/2010/main">
                <a:gradFill rotWithShape="1">
                  <a:gsLst>
                    <a:gs pos="0">
                      <a:schemeClr val="accent1">
                        <a:tint val="100000"/>
                        <a:shade val="100000"/>
                        <a:satMod val="130000"/>
                      </a:schemeClr>
                    </a:gs>
                    <a:gs pos="100000">
                      <a:schemeClr val="accent1">
                        <a:tint val="50000"/>
                        <a:shade val="100000"/>
                        <a:satMod val="350000"/>
                      </a:schemeClr>
                    </a:gs>
                  </a:gsLst>
                  <a:lin ang="16200000" scaled="0"/>
                </a:gradFill>
              </a14:hiddenFill>
            </a:ext>
            <a:ext uri="{91240B29-F687-4F45-9708-019B960494DF}">
              <a14:hiddenLine xmlns:a14="http://schemas.microsoft.com/office/drawing/2010/main" w="9525" cap="flat" cmpd="sng" algn="ctr">
                <a:solidFill>
                  <a:srgbClr val="FFFFFF"/>
                </a:solidFill>
                <a:prstDash val="solid"/>
              </a14:hiddenLine>
            </a:ext>
          </a:extLst>
        </p:spPr>
        <p:style>
          <a:lnRef idx="1">
            <a:schemeClr val="accent1"/>
          </a:lnRef>
          <a:fillRef idx="3">
            <a:schemeClr val="accent1"/>
          </a:fillRef>
          <a:effectRef idx="2">
            <a:schemeClr val="accent1"/>
          </a:effectRef>
          <a:fontRef idx="minor">
            <a:schemeClr val="lt1"/>
          </a:fontRef>
        </p:style>
        <p:txBody>
          <a:bodyPr rtlCol="0" anchor="ctr"/>
          <a:lstStyle/>
          <a:p>
            <a:r>
              <a:rPr lang="en-US" sz="4000" b="1">
                <a:solidFill>
                  <a:srgbClr val="FFFFFF"/>
                </a:solidFill>
              </a:rPr>
              <a:t>Fix the prompt
• ❌ “Write an email.”
• ❌ “Summarize this.”
• ❌ “Make minutes.”
</a:t>
            </a:r>
          </a:p>
        </p:txBody>
      </p:sp>
      <p:sp>
        <p:nvSpPr>
          <p:cNvPr id="4" name="Rectangle 3">
            <a:extLst>
              <a:ext uri="{FF2B5EF4-FFF2-40B4-BE49-F238E27FC236}">
                <a16:creationId xmlns:a16="http://schemas.microsoft.com/office/drawing/2014/main" id="{7BA07AB4-2893-C916-AD9C-EE9BC18963D7}"/>
              </a:ext>
            </a:extLst>
          </p:cNvPr>
          <p:cNvSpPr/>
          <p:nvPr>
            <p:custDataLst>
              <p:tags r:id="rId4"/>
            </p:custDataLst>
          </p:nvPr>
        </p:nvSpPr>
        <p:spPr>
          <a:xfrm>
            <a:off x="0" y="5820032"/>
            <a:ext cx="12192001" cy="1037968"/>
          </a:xfrm>
          <a:prstGeom prst="rect">
            <a:avLst/>
          </a:prstGeom>
          <a:gradFill flip="none" rotWithShape="1">
            <a:gsLst>
              <a:gs pos="0">
                <a:srgbClr val="198038"/>
              </a:gs>
              <a:gs pos="100000">
                <a:schemeClr val="accent1">
                  <a:tint val="50000"/>
                  <a:shade val="100000"/>
                  <a:satMod val="350000"/>
                </a:schemeClr>
              </a:gs>
            </a:gsLst>
            <a:lin ang="16200000" scaled="0"/>
            <a:tileRect/>
          </a:gradFill>
          <a:ln w="9525" cap="flat" cmpd="sng" algn="ctr">
            <a:noFill/>
            <a:prstDash val="solid"/>
          </a:ln>
          <a:effectLst>
            <a:outerShdw blurRad="40000" dist="23000" dir="5400000" rotWithShape="0">
              <a:srgbClr val="000000">
                <a:alpha val="35000"/>
              </a:srgbClr>
            </a:outerShdw>
          </a:effectLst>
          <a:extLst>
            <a:ext uri="{91240B29-F687-4F45-9708-019B960494DF}">
              <a14:hiddenLine xmlns:a14="http://schemas.microsoft.com/office/drawing/2010/main" w="9525" cap="flat" cmpd="sng" algn="ctr">
                <a:solidFill>
                  <a:schemeClr val="accent1">
                    <a:shade val="95000"/>
                    <a:satMod val="105000"/>
                  </a:schemeClr>
                </a:solidFill>
                <a:prstDash val="solid"/>
              </a14:hiddenLine>
            </a:ext>
          </a:extLst>
        </p:spPr>
        <p:style>
          <a:lnRef idx="1">
            <a:schemeClr val="accent1"/>
          </a:lnRef>
          <a:fillRef idx="3">
            <a:schemeClr val="accent1"/>
          </a:fillRef>
          <a:effectRef idx="2">
            <a:schemeClr val="accent1"/>
          </a:effectRef>
          <a:fontRef idx="minor">
            <a:schemeClr val="lt1"/>
          </a:fontRef>
        </p:style>
        <p:txBody>
          <a:bodyPr lIns="741155" tIns="259492" rIns="1852888" bIns="203886" rtlCol="0" anchor="ctr">
            <a:normAutofit fontScale="92500"/>
          </a:bodyPr>
          <a:lstStyle/>
          <a:p>
            <a:r>
              <a:rPr lang="en-US" sz="2600">
                <a:solidFill>
                  <a:srgbClr val="FFFFFF"/>
                </a:solidFill>
              </a:rPr>
              <a:t>The </a:t>
            </a:r>
            <a:r>
              <a:rPr lang="en-US" sz="2600">
                <a:solidFill>
                  <a:srgbClr val="FFFFFF"/>
                </a:solidFill>
                <a:hlinkClick r:id="rId8">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1C69B6FC-019D-A122-0C48-8ECED83D1109}"/>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06305F49-DF58-0F24-D9CB-D606A8A4E293}"/>
              </a:ext>
            </a:extLst>
          </p:cNvPr>
          <p:cNvSpPr/>
          <p:nvPr>
            <p:custDataLst>
              <p:tags r:id="rId5"/>
            </p:custDataLst>
          </p:nvPr>
        </p:nvSpPr>
        <p:spPr>
          <a:xfrm rot="2700000">
            <a:off x="9620371" y="514924"/>
            <a:ext cx="3335198" cy="778213"/>
          </a:xfrm>
          <a:prstGeom prst="trapezoid">
            <a:avLst>
              <a:gd name="adj" fmla="val 100000"/>
            </a:avLst>
          </a:prstGeom>
          <a:gradFill flip="none" rotWithShape="1">
            <a:gsLst>
              <a:gs pos="0">
                <a:srgbClr val="0A3316"/>
              </a:gs>
              <a:gs pos="100000">
                <a:schemeClr val="accent1">
                  <a:tint val="50000"/>
                  <a:shade val="100000"/>
                  <a:satMod val="350000"/>
                </a:schemeClr>
              </a:gs>
            </a:gsLst>
            <a:lin ang="16200000" scaled="0"/>
            <a:tileRect/>
          </a:gradFill>
          <a:ln w="9525" cap="flat" cmpd="sng" algn="ctr">
            <a:noFill/>
            <a:prstDash val="solid"/>
          </a:ln>
          <a:effectLst>
            <a:outerShdw blurRad="40000" dist="23000" dir="5400000" rotWithShape="0">
              <a:srgbClr val="000000">
                <a:alpha val="35000"/>
              </a:srgbClr>
            </a:outerShdw>
          </a:effectLst>
          <a:extLst>
            <a:ext uri="{91240B29-F687-4F45-9708-019B960494DF}">
              <a14:hiddenLine xmlns:a14="http://schemas.microsoft.com/office/drawing/2010/main" w="9525" cap="flat" cmpd="sng" algn="ctr">
                <a:solidFill>
                  <a:schemeClr val="accent1">
                    <a:shade val="95000"/>
                    <a:satMod val="105000"/>
                  </a:schemeClr>
                </a:solidFill>
                <a:prstDash val="solid"/>
              </a14:hiddenLine>
            </a:ext>
          </a:extLst>
        </p:spPr>
        <p:style>
          <a:lnRef idx="1">
            <a:schemeClr val="accent1"/>
          </a:lnRef>
          <a:fillRef idx="3">
            <a:schemeClr val="accent1"/>
          </a:fillRef>
          <a:effectRef idx="2">
            <a:schemeClr val="accent1"/>
          </a:effectRef>
          <a:fontRef idx="minor">
            <a:schemeClr val="lt1"/>
          </a:fontRef>
        </p:style>
        <p:txBody>
          <a:bodyPr tIns="0" bIns="0" rtlCol="0" anchor="t">
            <a:normAutofit fontScale="70000" lnSpcReduction="20000"/>
          </a:bodyPr>
          <a:lstStyle/>
          <a:p>
            <a:pPr algn="ctr"/>
            <a:r>
              <a:rPr lang="en-US" sz="2600" b="1">
                <a:solidFill>
                  <a:srgbClr val="42A65F"/>
                </a:solidFill>
              </a:rPr>
              <a:t>Do not edit
</a:t>
            </a:r>
            <a:r>
              <a:rPr lang="en-US" sz="2200">
                <a:solidFill>
                  <a:srgbClr val="42A65F"/>
                </a:solidFill>
                <a:hlinkClick r:id="rId10">
                  <a:extLst>
                    <a:ext uri="{A12FA001-AC4F-418D-AE19-62706E023703}">
                      <ahyp:hlinkClr xmlns:ahyp="http://schemas.microsoft.com/office/drawing/2018/hyperlinkcolor" val="tx"/>
                    </a:ext>
                  </a:extLst>
                </a:hlinkClick>
              </a:rPr>
              <a:t>How to change the design</a:t>
            </a:r>
            <a:endParaRPr lang="en-US" sz="2200">
              <a:solidFill>
                <a:srgbClr val="42A65F"/>
              </a:solidFill>
            </a:endParaRPr>
          </a:p>
        </p:txBody>
      </p:sp>
      <p:pic>
        <p:nvPicPr>
          <p:cNvPr id="9" name="Graphic 8">
            <a:extLst>
              <a:ext uri="{FF2B5EF4-FFF2-40B4-BE49-F238E27FC236}">
                <a16:creationId xmlns:a16="http://schemas.microsoft.com/office/drawing/2014/main" id="{062A83DD-DFCA-1BE8-C821-BE6F32C86B1D}"/>
              </a:ext>
            </a:extLst>
          </p:cNvPr>
          <p:cNvPicPr>
            <a:picLocks/>
          </p:cNvPicPr>
          <p:nvPr/>
        </p:nvPicPr>
        <p:blipFill>
          <a:blip>
            <a:extLst>
              <a:ext uri="{96DAC541-7B7A-43D3-8B79-37D633B846F1}">
                <asvg:svgBlip xmlns:asvg="http://schemas.microsoft.com/office/drawing/2016/SVG/main" r:embed="rId11"/>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181249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10 things you can ask AI tomorrow</a:t>
            </a:r>
          </a:p>
        </p:txBody>
      </p:sp>
      <p:sp>
        <p:nvSpPr>
          <p:cNvPr id="4" name="TextBox 3"/>
          <p:cNvSpPr txBox="1"/>
          <p:nvPr/>
        </p:nvSpPr>
        <p:spPr>
          <a:xfrm>
            <a:off x="777240" y="1554480"/>
            <a:ext cx="10698480" cy="4462760"/>
          </a:xfrm>
          <a:prstGeom prst="rect">
            <a:avLst/>
          </a:prstGeom>
          <a:noFill/>
        </p:spPr>
        <p:txBody>
          <a:bodyPr wrap="square">
            <a:spAutoFit/>
          </a:bodyPr>
          <a:lstStyle/>
          <a:p>
            <a:pPr>
              <a:spcAft>
                <a:spcPts val="1000"/>
              </a:spcAft>
              <a:defRPr sz="2100">
                <a:solidFill>
                  <a:srgbClr val="1B2D40"/>
                </a:solidFill>
                <a:latin typeface="Aptos"/>
              </a:defRPr>
            </a:pPr>
            <a:r>
              <a:rPr dirty="0"/>
              <a:t>• 1. Rewrite this email professionally</a:t>
            </a:r>
          </a:p>
          <a:p>
            <a:pPr>
              <a:spcAft>
                <a:spcPts val="1000"/>
              </a:spcAft>
              <a:defRPr sz="2100">
                <a:solidFill>
                  <a:srgbClr val="1B2D40"/>
                </a:solidFill>
                <a:latin typeface="Aptos"/>
              </a:defRPr>
            </a:pPr>
            <a:r>
              <a:rPr dirty="0"/>
              <a:t>• 2. Summarize this report in five bullets</a:t>
            </a:r>
          </a:p>
          <a:p>
            <a:pPr>
              <a:spcAft>
                <a:spcPts val="1000"/>
              </a:spcAft>
              <a:defRPr sz="2100">
                <a:solidFill>
                  <a:srgbClr val="1B2D40"/>
                </a:solidFill>
                <a:latin typeface="Aptos"/>
              </a:defRPr>
            </a:pPr>
            <a:r>
              <a:rPr dirty="0"/>
              <a:t>• 3. Turn these notes into an agenda</a:t>
            </a:r>
          </a:p>
          <a:p>
            <a:pPr>
              <a:spcAft>
                <a:spcPts val="1000"/>
              </a:spcAft>
              <a:defRPr sz="2100">
                <a:solidFill>
                  <a:srgbClr val="1B2D40"/>
                </a:solidFill>
                <a:latin typeface="Aptos"/>
              </a:defRPr>
            </a:pPr>
            <a:r>
              <a:rPr dirty="0"/>
              <a:t>• 4. Create a meeting checklist</a:t>
            </a:r>
          </a:p>
          <a:p>
            <a:pPr>
              <a:spcAft>
                <a:spcPts val="1000"/>
              </a:spcAft>
              <a:defRPr sz="2100">
                <a:solidFill>
                  <a:srgbClr val="1B2D40"/>
                </a:solidFill>
                <a:latin typeface="Aptos"/>
              </a:defRPr>
            </a:pPr>
            <a:r>
              <a:rPr dirty="0"/>
              <a:t>• 5. Compare these two documents</a:t>
            </a:r>
          </a:p>
          <a:p>
            <a:pPr>
              <a:spcAft>
                <a:spcPts val="1000"/>
              </a:spcAft>
              <a:defRPr sz="2100">
                <a:solidFill>
                  <a:srgbClr val="1B2D40"/>
                </a:solidFill>
                <a:latin typeface="Aptos"/>
              </a:defRPr>
            </a:pPr>
            <a:r>
              <a:rPr dirty="0"/>
              <a:t>• 6. Explain this in plain English</a:t>
            </a:r>
          </a:p>
          <a:p>
            <a:pPr>
              <a:spcAft>
                <a:spcPts val="1000"/>
              </a:spcAft>
              <a:defRPr sz="2100">
                <a:solidFill>
                  <a:srgbClr val="1B2D40"/>
                </a:solidFill>
                <a:latin typeface="Aptos"/>
              </a:defRPr>
            </a:pPr>
            <a:r>
              <a:rPr dirty="0"/>
              <a:t>• 7. Create questions I should ask</a:t>
            </a:r>
          </a:p>
          <a:p>
            <a:pPr>
              <a:spcAft>
                <a:spcPts val="1000"/>
              </a:spcAft>
              <a:defRPr sz="2100">
                <a:solidFill>
                  <a:srgbClr val="1B2D40"/>
                </a:solidFill>
                <a:latin typeface="Aptos"/>
              </a:defRPr>
            </a:pPr>
            <a:r>
              <a:rPr dirty="0"/>
              <a:t>• 8. Find inconsistencies</a:t>
            </a:r>
          </a:p>
          <a:p>
            <a:pPr>
              <a:spcAft>
                <a:spcPts val="1000"/>
              </a:spcAft>
              <a:defRPr sz="2100">
                <a:solidFill>
                  <a:srgbClr val="1B2D40"/>
                </a:solidFill>
                <a:latin typeface="Aptos"/>
              </a:defRPr>
            </a:pPr>
            <a:r>
              <a:rPr dirty="0"/>
              <a:t>• 9. Turn this into a table</a:t>
            </a:r>
          </a:p>
          <a:p>
            <a:pPr>
              <a:spcAft>
                <a:spcPts val="1000"/>
              </a:spcAft>
              <a:defRPr sz="2100">
                <a:solidFill>
                  <a:srgbClr val="1B2D40"/>
                </a:solidFill>
                <a:latin typeface="Aptos"/>
              </a:defRPr>
            </a:pPr>
            <a:r>
              <a:rPr dirty="0"/>
              <a:t>• 10. What am I forgetting?</a:t>
            </a:r>
          </a:p>
        </p:txBody>
      </p:sp>
      <p:sp>
        <p:nvSpPr>
          <p:cNvPr id="5" name="Rounded Rectangle 4"/>
          <p:cNvSpPr/>
          <p:nvPr/>
        </p:nvSpPr>
        <p:spPr>
          <a:xfrm>
            <a:off x="502920" y="6017240"/>
            <a:ext cx="1115568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Start small. Repeat what works.</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What AI should NOT do</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Make final legal determinations</a:t>
            </a:r>
          </a:p>
          <a:p>
            <a:pPr>
              <a:spcAft>
                <a:spcPts val="1000"/>
              </a:spcAft>
              <a:defRPr sz="2100">
                <a:solidFill>
                  <a:srgbClr val="1B2D40"/>
                </a:solidFill>
                <a:latin typeface="Aptos"/>
              </a:defRPr>
            </a:pPr>
            <a:r>
              <a:t>• Invent votes, names, dates or actions</a:t>
            </a:r>
          </a:p>
          <a:p>
            <a:pPr>
              <a:spcAft>
                <a:spcPts val="1000"/>
              </a:spcAft>
              <a:defRPr sz="2100">
                <a:solidFill>
                  <a:srgbClr val="1B2D40"/>
                </a:solidFill>
                <a:latin typeface="Aptos"/>
              </a:defRPr>
            </a:pPr>
            <a:r>
              <a:t>• Decide confidentiality or public-record status</a:t>
            </a:r>
          </a:p>
          <a:p>
            <a:pPr>
              <a:spcAft>
                <a:spcPts val="1000"/>
              </a:spcAft>
              <a:defRPr sz="2100">
                <a:solidFill>
                  <a:srgbClr val="1B2D40"/>
                </a:solidFill>
                <a:latin typeface="Aptos"/>
              </a:defRPr>
            </a:pPr>
            <a:r>
              <a:t>• Replace authoritative sources</a:t>
            </a:r>
          </a:p>
          <a:p>
            <a:pPr>
              <a:spcAft>
                <a:spcPts val="1000"/>
              </a:spcAft>
              <a:defRPr sz="2100">
                <a:solidFill>
                  <a:srgbClr val="1B2D40"/>
                </a:solidFill>
                <a:latin typeface="Aptos"/>
              </a:defRPr>
            </a:pPr>
            <a:r>
              <a:t>• Make policy decisions</a:t>
            </a:r>
          </a:p>
          <a:p>
            <a:pPr>
              <a:spcAft>
                <a:spcPts val="1000"/>
              </a:spcAft>
              <a:defRPr sz="2100">
                <a:solidFill>
                  <a:srgbClr val="1B2D40"/>
                </a:solidFill>
                <a:latin typeface="Aptos"/>
              </a:defRPr>
            </a:pPr>
            <a:r>
              <a:t>• Become the final reviewer of an official record</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Make the work easier—not the responsibility disappear.</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26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The clerk + AI workflow</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1. CLERK — provides context</a:t>
            </a:r>
          </a:p>
          <a:p>
            <a:pPr>
              <a:spcAft>
                <a:spcPts val="1000"/>
              </a:spcAft>
              <a:defRPr sz="2100">
                <a:solidFill>
                  <a:srgbClr val="1B2D40"/>
                </a:solidFill>
                <a:latin typeface="Aptos"/>
              </a:defRPr>
            </a:pPr>
            <a:r>
              <a:t>• 2. AI — drafts / summarizes / organizes</a:t>
            </a:r>
          </a:p>
          <a:p>
            <a:pPr>
              <a:spcAft>
                <a:spcPts val="1000"/>
              </a:spcAft>
              <a:defRPr sz="2100">
                <a:solidFill>
                  <a:srgbClr val="1B2D40"/>
                </a:solidFill>
                <a:latin typeface="Aptos"/>
              </a:defRPr>
            </a:pPr>
            <a:r>
              <a:t>• 3. CLERK — reviews</a:t>
            </a:r>
          </a:p>
          <a:p>
            <a:pPr>
              <a:spcAft>
                <a:spcPts val="1000"/>
              </a:spcAft>
              <a:defRPr sz="2100">
                <a:solidFill>
                  <a:srgbClr val="1B2D40"/>
                </a:solidFill>
                <a:latin typeface="Aptos"/>
              </a:defRPr>
            </a:pPr>
            <a:r>
              <a:t>• 4. VERIFY — check source material</a:t>
            </a:r>
          </a:p>
          <a:p>
            <a:pPr>
              <a:spcAft>
                <a:spcPts val="1000"/>
              </a:spcAft>
              <a:defRPr sz="2100">
                <a:solidFill>
                  <a:srgbClr val="1B2D40"/>
                </a:solidFill>
                <a:latin typeface="Aptos"/>
              </a:defRPr>
            </a:pPr>
            <a:r>
              <a:t>• 5. EDIT — correct and localize</a:t>
            </a:r>
          </a:p>
          <a:p>
            <a:pPr>
              <a:spcAft>
                <a:spcPts val="1000"/>
              </a:spcAft>
              <a:defRPr sz="2100">
                <a:solidFill>
                  <a:srgbClr val="1B2D40"/>
                </a:solidFill>
                <a:latin typeface="Aptos"/>
              </a:defRPr>
            </a:pPr>
            <a:r>
              <a:t>• 6. CITY — follows its official process</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Human-in-the-loop by design.</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7 golden rules</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1. Don’t blindly trust it</a:t>
            </a:r>
          </a:p>
          <a:p>
            <a:pPr>
              <a:spcAft>
                <a:spcPts val="1000"/>
              </a:spcAft>
              <a:defRPr sz="2100">
                <a:solidFill>
                  <a:srgbClr val="1B2D40"/>
                </a:solidFill>
                <a:latin typeface="Aptos"/>
              </a:defRPr>
            </a:pPr>
            <a:r>
              <a:t>• 2. Don’t upload information you shouldn’t</a:t>
            </a:r>
          </a:p>
          <a:p>
            <a:pPr>
              <a:spcAft>
                <a:spcPts val="1000"/>
              </a:spcAft>
              <a:defRPr sz="2100">
                <a:solidFill>
                  <a:srgbClr val="1B2D40"/>
                </a:solidFill>
                <a:latin typeface="Aptos"/>
              </a:defRPr>
            </a:pPr>
            <a:r>
              <a:t>• 3. Give AI context</a:t>
            </a:r>
          </a:p>
          <a:p>
            <a:pPr>
              <a:spcAft>
                <a:spcPts val="1000"/>
              </a:spcAft>
              <a:defRPr sz="2100">
                <a:solidFill>
                  <a:srgbClr val="1B2D40"/>
                </a:solidFill>
                <a:latin typeface="Aptos"/>
              </a:defRPr>
            </a:pPr>
            <a:r>
              <a:t>• 4. Tell it what NOT to do</a:t>
            </a:r>
          </a:p>
          <a:p>
            <a:pPr>
              <a:spcAft>
                <a:spcPts val="1000"/>
              </a:spcAft>
              <a:defRPr sz="2100">
                <a:solidFill>
                  <a:srgbClr val="1B2D40"/>
                </a:solidFill>
                <a:latin typeface="Aptos"/>
              </a:defRPr>
            </a:pPr>
            <a:r>
              <a:t>• 5. Verify important facts against the original source</a:t>
            </a:r>
          </a:p>
          <a:p>
            <a:pPr>
              <a:spcAft>
                <a:spcPts val="1000"/>
              </a:spcAft>
              <a:defRPr sz="2100">
                <a:solidFill>
                  <a:srgbClr val="1B2D40"/>
                </a:solidFill>
                <a:latin typeface="Aptos"/>
              </a:defRPr>
            </a:pPr>
            <a:r>
              <a:t>• 6. Keep a human in the loop</a:t>
            </a:r>
          </a:p>
          <a:p>
            <a:pPr>
              <a:spcAft>
                <a:spcPts val="1000"/>
              </a:spcAft>
              <a:defRPr sz="2100">
                <a:solidFill>
                  <a:srgbClr val="1B2D40"/>
                </a:solidFill>
                <a:latin typeface="Aptos"/>
              </a:defRPr>
            </a:pPr>
            <a:r>
              <a:t>• 7. You are responsible for the final product</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Fast + careful beats fast + careless.</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Your first AI experiment</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Pick ONE repetitive task</a:t>
            </a:r>
          </a:p>
          <a:p>
            <a:pPr>
              <a:spcAft>
                <a:spcPts val="1000"/>
              </a:spcAft>
              <a:defRPr sz="2100">
                <a:solidFill>
                  <a:srgbClr val="1B2D40"/>
                </a:solidFill>
                <a:latin typeface="Aptos"/>
              </a:defRPr>
            </a:pPr>
            <a:r>
              <a:t>• Use non-sensitive or approved information</a:t>
            </a:r>
          </a:p>
          <a:p>
            <a:pPr>
              <a:spcAft>
                <a:spcPts val="1000"/>
              </a:spcAft>
              <a:defRPr sz="2100">
                <a:solidFill>
                  <a:srgbClr val="1B2D40"/>
                </a:solidFill>
                <a:latin typeface="Aptos"/>
              </a:defRPr>
            </a:pPr>
            <a:r>
              <a:t>• Write a better prompt</a:t>
            </a:r>
          </a:p>
          <a:p>
            <a:pPr>
              <a:spcAft>
                <a:spcPts val="1000"/>
              </a:spcAft>
              <a:defRPr sz="2100">
                <a:solidFill>
                  <a:srgbClr val="1B2D40"/>
                </a:solidFill>
                <a:latin typeface="Aptos"/>
              </a:defRPr>
            </a:pPr>
            <a:r>
              <a:t>• Compare AI’s draft to your normal workflow</a:t>
            </a:r>
          </a:p>
          <a:p>
            <a:pPr>
              <a:spcAft>
                <a:spcPts val="1000"/>
              </a:spcAft>
              <a:defRPr sz="2100">
                <a:solidFill>
                  <a:srgbClr val="1B2D40"/>
                </a:solidFill>
                <a:latin typeface="Aptos"/>
              </a:defRPr>
            </a:pPr>
            <a:r>
              <a:t>• Measure time saved</a:t>
            </a:r>
          </a:p>
          <a:p>
            <a:pPr>
              <a:spcAft>
                <a:spcPts val="1000"/>
              </a:spcAft>
              <a:defRPr sz="2100">
                <a:solidFill>
                  <a:srgbClr val="1B2D40"/>
                </a:solidFill>
                <a:latin typeface="Aptos"/>
              </a:defRPr>
            </a:pPr>
            <a:r>
              <a:t>• Keep what works; discard what doesn’t</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Don’t transform your whole office on Tuesday. Try one thing.</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29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Take-home challenge</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This week: use AI on one low-risk task</a:t>
            </a:r>
          </a:p>
          <a:p>
            <a:pPr>
              <a:spcAft>
                <a:spcPts val="1000"/>
              </a:spcAft>
              <a:defRPr sz="2100">
                <a:solidFill>
                  <a:srgbClr val="1B2D40"/>
                </a:solidFill>
                <a:latin typeface="Aptos"/>
              </a:defRPr>
            </a:pPr>
            <a:r>
              <a:t>• Next week: refine your prompt</a:t>
            </a:r>
          </a:p>
          <a:p>
            <a:pPr>
              <a:spcAft>
                <a:spcPts val="1000"/>
              </a:spcAft>
              <a:defRPr sz="2100">
                <a:solidFill>
                  <a:srgbClr val="1B2D40"/>
                </a:solidFill>
                <a:latin typeface="Aptos"/>
              </a:defRPr>
            </a:pPr>
            <a:r>
              <a:t>• Then: build a reusable prompt library</a:t>
            </a:r>
          </a:p>
          <a:p>
            <a:pPr>
              <a:spcAft>
                <a:spcPts val="1000"/>
              </a:spcAft>
              <a:defRPr sz="2100">
                <a:solidFill>
                  <a:srgbClr val="1B2D40"/>
                </a:solidFill>
                <a:latin typeface="Aptos"/>
              </a:defRPr>
            </a:pPr>
            <a:r>
              <a:t>• Share successful workflows with coworkers</a:t>
            </a:r>
          </a:p>
          <a:p>
            <a:pPr>
              <a:spcAft>
                <a:spcPts val="1000"/>
              </a:spcAft>
              <a:defRPr sz="2100">
                <a:solidFill>
                  <a:srgbClr val="1B2D40"/>
                </a:solidFill>
                <a:latin typeface="Aptos"/>
              </a:defRPr>
            </a:pPr>
            <a:r>
              <a:t>• Ask your organization what AI tools and policies are approved</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The best prompt is the one you actually reuse.</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30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8F6F0"/>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38912"/>
            <a:ext cx="10972800" cy="685800"/>
          </a:xfrm>
          <a:prstGeom prst="rect">
            <a:avLst/>
          </a:prstGeom>
          <a:noFill/>
        </p:spPr>
        <p:txBody>
          <a:bodyPr wrap="none">
            <a:spAutoFit/>
          </a:bodyPr>
          <a:lstStyle/>
          <a:p>
            <a:pPr>
              <a:defRPr sz="2900" b="1">
                <a:solidFill>
                  <a:srgbClr val="1B2D40"/>
                </a:solidFill>
                <a:latin typeface="Aptos Display"/>
              </a:defRPr>
            </a:pPr>
            <a:r>
              <a:t>Final thought</a:t>
            </a:r>
          </a:p>
        </p:txBody>
      </p:sp>
      <p:sp>
        <p:nvSpPr>
          <p:cNvPr id="4" name="TextBox 3"/>
          <p:cNvSpPr txBox="1"/>
          <p:nvPr/>
        </p:nvSpPr>
        <p:spPr>
          <a:xfrm>
            <a:off x="777240" y="1554480"/>
            <a:ext cx="10698480" cy="4389120"/>
          </a:xfrm>
          <a:prstGeom prst="rect">
            <a:avLst/>
          </a:prstGeom>
          <a:noFill/>
        </p:spPr>
        <p:txBody>
          <a:bodyPr wrap="square">
            <a:spAutoFit/>
          </a:bodyPr>
          <a:lstStyle/>
          <a:p>
            <a:pPr>
              <a:spcAft>
                <a:spcPts val="1000"/>
              </a:spcAft>
              <a:defRPr sz="2100">
                <a:solidFill>
                  <a:srgbClr val="1B2D40"/>
                </a:solidFill>
                <a:latin typeface="Aptos"/>
              </a:defRPr>
            </a:pPr>
            <a:r>
              <a:t>• You do not need to become an AI expert</a:t>
            </a:r>
          </a:p>
          <a:p>
            <a:pPr>
              <a:spcAft>
                <a:spcPts val="1000"/>
              </a:spcAft>
              <a:defRPr sz="2100">
                <a:solidFill>
                  <a:srgbClr val="1B2D40"/>
                </a:solidFill>
                <a:latin typeface="Aptos"/>
              </a:defRPr>
            </a:pPr>
            <a:r>
              <a:t>• You need to notice where your work is repetitive, text-heavy or organizational</a:t>
            </a:r>
          </a:p>
          <a:p>
            <a:pPr>
              <a:spcAft>
                <a:spcPts val="1000"/>
              </a:spcAft>
              <a:defRPr sz="2100">
                <a:solidFill>
                  <a:srgbClr val="1B2D40"/>
                </a:solidFill>
                <a:latin typeface="Aptos"/>
              </a:defRPr>
            </a:pPr>
            <a:r>
              <a:t>• When you catch yourself thinking “There has to be an easier way…” — that’s where AI may belong</a:t>
            </a:r>
          </a:p>
          <a:p>
            <a:pPr>
              <a:spcAft>
                <a:spcPts val="1000"/>
              </a:spcAft>
              <a:defRPr sz="2100">
                <a:solidFill>
                  <a:srgbClr val="1B2D40"/>
                </a:solidFill>
                <a:latin typeface="Aptos"/>
              </a:defRPr>
            </a:pPr>
            <a:r>
              <a:t>• Use it as an assistant, not an authority</a:t>
            </a:r>
          </a:p>
        </p:txBody>
      </p:sp>
      <p:sp>
        <p:nvSpPr>
          <p:cNvPr id="5" name="Rounded Rectangle 4"/>
          <p:cNvSpPr/>
          <p:nvPr/>
        </p:nvSpPr>
        <p:spPr>
          <a:xfrm>
            <a:off x="777240" y="5257800"/>
            <a:ext cx="1060704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solidFill>
                  <a:srgbClr val="FFFFFF"/>
                </a:solidFill>
                <a:latin typeface="Aptos"/>
              </a:defRPr>
            </a:pPr>
            <a:r>
              <a:t>AI won’t replace the city clerk. But the clerk who knows how to use AI may have a much easier Tuesday.</a:t>
            </a:r>
          </a:p>
        </p:txBody>
      </p:sp>
      <p:sp>
        <p:nvSpPr>
          <p:cNvPr id="6" name="TextBox 5"/>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31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B2D40"/>
        </a:solidFill>
        <a:effectLst/>
      </p:bgPr>
    </p:bg>
    <p:spTree>
      <p:nvGrpSpPr>
        <p:cNvPr id="1" name=""/>
        <p:cNvGrpSpPr/>
        <p:nvPr/>
      </p:nvGrpSpPr>
      <p:grpSpPr>
        <a:xfrm>
          <a:off x="0" y="0"/>
          <a:ext cx="0" cy="0"/>
          <a:chOff x="0" y="0"/>
          <a:chExt cx="0" cy="0"/>
        </a:xfrm>
      </p:grpSpPr>
      <p:sp>
        <p:nvSpPr>
          <p:cNvPr id="2" name="TextBox 1"/>
          <p:cNvSpPr txBox="1"/>
          <p:nvPr/>
        </p:nvSpPr>
        <p:spPr>
          <a:xfrm>
            <a:off x="731520" y="1234440"/>
            <a:ext cx="10698480" cy="1097280"/>
          </a:xfrm>
          <a:prstGeom prst="rect">
            <a:avLst/>
          </a:prstGeom>
          <a:noFill/>
        </p:spPr>
        <p:txBody>
          <a:bodyPr wrap="none">
            <a:spAutoFit/>
          </a:bodyPr>
          <a:lstStyle/>
          <a:p>
            <a:pPr>
              <a:defRPr sz="4800" b="1">
                <a:solidFill>
                  <a:srgbClr val="FFFFFF"/>
                </a:solidFill>
                <a:latin typeface="Aptos Display"/>
              </a:defRPr>
            </a:pPr>
            <a:r>
              <a:t>Questions?</a:t>
            </a:r>
          </a:p>
          <a:p>
            <a:pPr>
              <a:defRPr sz="2200">
                <a:solidFill>
                  <a:srgbClr val="E6AA3E"/>
                </a:solidFill>
                <a:latin typeface="Aptos"/>
              </a:defRPr>
            </a:pPr>
            <a:r>
              <a:t>Let’s talk about the tasks that eat your time.</a:t>
            </a:r>
          </a:p>
        </p:txBody>
      </p:sp>
      <p:sp>
        <p:nvSpPr>
          <p:cNvPr id="3" name="Rounded Rectangle 2"/>
          <p:cNvSpPr/>
          <p:nvPr/>
        </p:nvSpPr>
        <p:spPr>
          <a:xfrm>
            <a:off x="777240" y="4480560"/>
            <a:ext cx="6126480" cy="640080"/>
          </a:xfrm>
          <a:prstGeom prst="roundRect">
            <a:avLst/>
          </a:prstGeom>
          <a:solidFill>
            <a:srgbClr val="247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latin typeface="Aptos"/>
              </a:defRPr>
            </a:pPr>
            <a:r>
              <a:t>Bring me your worst repetitive task.</a:t>
            </a:r>
          </a:p>
        </p:txBody>
      </p:sp>
      <p:sp>
        <p:nvSpPr>
          <p:cNvPr id="4" name="TextBox 3"/>
          <p:cNvSpPr txBox="1"/>
          <p:nvPr/>
        </p:nvSpPr>
        <p:spPr>
          <a:xfrm>
            <a:off x="502920" y="6473952"/>
            <a:ext cx="11155680" cy="228600"/>
          </a:xfrm>
          <a:prstGeom prst="rect">
            <a:avLst/>
          </a:prstGeom>
          <a:noFill/>
        </p:spPr>
        <p:txBody>
          <a:bodyPr wrap="none">
            <a:spAutoFit/>
          </a:bodyPr>
          <a:lstStyle/>
          <a:p>
            <a:pPr>
              <a:defRPr sz="800">
                <a:solidFill>
                  <a:srgbClr val="525F6B"/>
                </a:solidFill>
                <a:latin typeface="Aptos"/>
              </a:defRPr>
            </a:pPr>
            <a:r>
              <a:t>AI for Iowa City Clerks  •  Practical, Responsible, Human-in-the-Loop     32</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5.0.0"/>
  <p:tag name="SLIDO_PRESENTATION_ID" val="490be753-9a76-4899-bf2d-4aae46f78e89"/>
  <p:tag name="SLIDO_EVENT_UUID" val="ce4147b6-a322-45ac-830c-062956054567"/>
  <p:tag name="SLIDO_EVENT_SECTION_UUID" val="ad0e1045-baae-4607-a0c4-50d7290885c2"/>
</p:tagLst>
</file>

<file path=ppt/tags/tag2.xml><?xml version="1.0" encoding="utf-8"?>
<p:tagLst xmlns:a="http://schemas.openxmlformats.org/drawingml/2006/main" xmlns:r="http://schemas.openxmlformats.org/officeDocument/2006/relationships" xmlns:p="http://schemas.openxmlformats.org/presentationml/2006/main">
  <p:tag name="SLIDO_TYPE" val="SlidoPoll"/>
  <p:tag name="SLIDO_POLL_UUID" val="5fd3bb7e-b241-4193-aeae-681aa20739db"/>
  <p:tag name="SLIDO_KEEP_POLL_ACTIVE" val="false"/>
  <p:tag name="SLIDO_TIMELINE" val="W3sic2hvd1Jlc3VsdHMiOnRydWUsInBvbGxRdWVzdGlvblV1aWQiOiI1ZGE3NTM0ZS1lYTkyLTRmZTUtYmJiYi1jZmY4ODc4OWU0MDMifV0="/>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ELEMENT" val="footer"/>
</p:tagLst>
</file>

<file path=ppt/tags/tag6.xml><?xml version="1.0" encoding="utf-8"?>
<p:tagLst xmlns:a="http://schemas.openxmlformats.org/drawingml/2006/main" xmlns:r="http://schemas.openxmlformats.org/officeDocument/2006/relationships" xmlns:p="http://schemas.openxmlformats.org/presentationml/2006/main">
  <p:tag name="SLIDO_ELEMENT" val="corner"/>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17231</TotalTime>
  <Words>3557</Words>
  <Application>Microsoft Macintosh PowerPoint</Application>
  <PresentationFormat>Widescreen</PresentationFormat>
  <Paragraphs>327</Paragraphs>
  <Slides>33</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Bad prompt: vague request, risky output</vt:lpstr>
      <vt:lpstr>Good prompt: clear rules, trustworthy draft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Jordan Hagans</cp:lastModifiedBy>
  <cp:revision>8</cp:revision>
  <dcterms:created xsi:type="dcterms:W3CDTF">2013-01-27T09:14:16Z</dcterms:created>
  <dcterms:modified xsi:type="dcterms:W3CDTF">2026-10-12T19:22:05Z</dcterms:modified>
  <cp:category/>
</cp:coreProperties>
</file>