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8" r:id="rId4"/>
  </p:sldMasterIdLst>
  <p:notesMasterIdLst>
    <p:notesMasterId r:id="rId30"/>
  </p:notesMasterIdLst>
  <p:sldIdLst>
    <p:sldId id="256" r:id="rId5"/>
    <p:sldId id="257" r:id="rId6"/>
    <p:sldId id="263" r:id="rId7"/>
    <p:sldId id="279" r:id="rId8"/>
    <p:sldId id="281" r:id="rId9"/>
    <p:sldId id="260" r:id="rId10"/>
    <p:sldId id="261" r:id="rId11"/>
    <p:sldId id="270" r:id="rId12"/>
    <p:sldId id="265" r:id="rId13"/>
    <p:sldId id="273" r:id="rId14"/>
    <p:sldId id="276" r:id="rId15"/>
    <p:sldId id="264" r:id="rId16"/>
    <p:sldId id="266" r:id="rId17"/>
    <p:sldId id="267" r:id="rId18"/>
    <p:sldId id="274" r:id="rId19"/>
    <p:sldId id="282" r:id="rId20"/>
    <p:sldId id="268" r:id="rId21"/>
    <p:sldId id="259" r:id="rId22"/>
    <p:sldId id="258" r:id="rId23"/>
    <p:sldId id="275" r:id="rId24"/>
    <p:sldId id="262" r:id="rId25"/>
    <p:sldId id="277" r:id="rId26"/>
    <p:sldId id="283" r:id="rId27"/>
    <p:sldId id="284" r:id="rId28"/>
    <p:sldId id="269" r:id="rId2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9" d="100"/>
          <a:sy n="79" d="100"/>
        </p:scale>
        <p:origin x="730"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gie Burger" userId="373cdbee-cf70-4b7e-a559-3e935afe081c" providerId="ADAL" clId="{614CB7D1-1A39-47CB-88D6-A0EFFF826109}"/>
    <pc:docChg chg="custSel addSld delSld modSld sldOrd modMainMaster modNotesMaster">
      <pc:chgData name="Maggie Burger" userId="373cdbee-cf70-4b7e-a559-3e935afe081c" providerId="ADAL" clId="{614CB7D1-1A39-47CB-88D6-A0EFFF826109}" dt="2026-10-13T13:44:18.512" v="2804" actId="14100"/>
      <pc:docMkLst>
        <pc:docMk/>
      </pc:docMkLst>
      <pc:sldChg chg="modSp">
        <pc:chgData name="Maggie Burger" userId="373cdbee-cf70-4b7e-a559-3e935afe081c" providerId="ADAL" clId="{614CB7D1-1A39-47CB-88D6-A0EFFF826109}" dt="2026-10-04T17:40:40.590" v="32"/>
        <pc:sldMkLst>
          <pc:docMk/>
          <pc:sldMk cId="440831916" sldId="256"/>
        </pc:sldMkLst>
        <pc:spChg chg="mod">
          <ac:chgData name="Maggie Burger" userId="373cdbee-cf70-4b7e-a559-3e935afe081c" providerId="ADAL" clId="{614CB7D1-1A39-47CB-88D6-A0EFFF826109}" dt="2026-10-04T17:40:40.590" v="32"/>
          <ac:spMkLst>
            <pc:docMk/>
            <pc:sldMk cId="440831916" sldId="256"/>
            <ac:spMk id="2" creationId="{A0EC9236-D861-49D0-B631-CFAFAAE2CDFF}"/>
          </ac:spMkLst>
        </pc:spChg>
        <pc:spChg chg="mod">
          <ac:chgData name="Maggie Burger" userId="373cdbee-cf70-4b7e-a559-3e935afe081c" providerId="ADAL" clId="{614CB7D1-1A39-47CB-88D6-A0EFFF826109}" dt="2026-10-04T17:40:40.590" v="32"/>
          <ac:spMkLst>
            <pc:docMk/>
            <pc:sldMk cId="440831916" sldId="256"/>
            <ac:spMk id="3" creationId="{52C9F160-FE5E-424E-9A1D-D7976889BD5F}"/>
          </ac:spMkLst>
        </pc:spChg>
      </pc:sldChg>
      <pc:sldChg chg="modSp">
        <pc:chgData name="Maggie Burger" userId="373cdbee-cf70-4b7e-a559-3e935afe081c" providerId="ADAL" clId="{614CB7D1-1A39-47CB-88D6-A0EFFF826109}" dt="2026-10-04T17:40:40.590" v="32"/>
        <pc:sldMkLst>
          <pc:docMk/>
          <pc:sldMk cId="2372868112" sldId="257"/>
        </pc:sldMkLst>
        <pc:spChg chg="mod">
          <ac:chgData name="Maggie Burger" userId="373cdbee-cf70-4b7e-a559-3e935afe081c" providerId="ADAL" clId="{614CB7D1-1A39-47CB-88D6-A0EFFF826109}" dt="2026-10-04T17:40:40.590" v="32"/>
          <ac:spMkLst>
            <pc:docMk/>
            <pc:sldMk cId="2372868112" sldId="257"/>
            <ac:spMk id="2" creationId="{930E9223-240A-488A-ABD2-B1550588C8A0}"/>
          </ac:spMkLst>
        </pc:spChg>
        <pc:picChg chg="mod">
          <ac:chgData name="Maggie Burger" userId="373cdbee-cf70-4b7e-a559-3e935afe081c" providerId="ADAL" clId="{614CB7D1-1A39-47CB-88D6-A0EFFF826109}" dt="2026-10-04T17:40:40.590" v="32"/>
          <ac:picMkLst>
            <pc:docMk/>
            <pc:sldMk cId="2372868112" sldId="257"/>
            <ac:picMk id="17" creationId="{9D31D21B-3C43-4140-863C-08FFA0061B9D}"/>
          </ac:picMkLst>
        </pc:picChg>
      </pc:sldChg>
      <pc:sldChg chg="modSp">
        <pc:chgData name="Maggie Burger" userId="373cdbee-cf70-4b7e-a559-3e935afe081c" providerId="ADAL" clId="{614CB7D1-1A39-47CB-88D6-A0EFFF826109}" dt="2026-10-04T17:40:40.590" v="32"/>
        <pc:sldMkLst>
          <pc:docMk/>
          <pc:sldMk cId="3474681055" sldId="258"/>
        </pc:sldMkLst>
        <pc:spChg chg="mod">
          <ac:chgData name="Maggie Burger" userId="373cdbee-cf70-4b7e-a559-3e935afe081c" providerId="ADAL" clId="{614CB7D1-1A39-47CB-88D6-A0EFFF826109}" dt="2026-10-04T17:40:40.590" v="32"/>
          <ac:spMkLst>
            <pc:docMk/>
            <pc:sldMk cId="3474681055" sldId="258"/>
            <ac:spMk id="4" creationId="{A7E525DF-5AB7-47A1-A7D3-0E9902B0D588}"/>
          </ac:spMkLst>
        </pc:spChg>
        <pc:spChg chg="mod">
          <ac:chgData name="Maggie Burger" userId="373cdbee-cf70-4b7e-a559-3e935afe081c" providerId="ADAL" clId="{614CB7D1-1A39-47CB-88D6-A0EFFF826109}" dt="2026-10-04T17:40:40.590" v="32"/>
          <ac:spMkLst>
            <pc:docMk/>
            <pc:sldMk cId="3474681055" sldId="258"/>
            <ac:spMk id="6" creationId="{BBE07C23-D318-42F6-B25D-432B3222B128}"/>
          </ac:spMkLst>
        </pc:spChg>
        <pc:spChg chg="mod">
          <ac:chgData name="Maggie Burger" userId="373cdbee-cf70-4b7e-a559-3e935afe081c" providerId="ADAL" clId="{614CB7D1-1A39-47CB-88D6-A0EFFF826109}" dt="2026-10-04T17:40:40.590" v="32"/>
          <ac:spMkLst>
            <pc:docMk/>
            <pc:sldMk cId="3474681055" sldId="258"/>
            <ac:spMk id="8" creationId="{81ED5FED-DF7C-4755-A49C-824DB89A629A}"/>
          </ac:spMkLst>
        </pc:spChg>
      </pc:sldChg>
      <pc:sldChg chg="modSp">
        <pc:chgData name="Maggie Burger" userId="373cdbee-cf70-4b7e-a559-3e935afe081c" providerId="ADAL" clId="{614CB7D1-1A39-47CB-88D6-A0EFFF826109}" dt="2026-10-04T17:40:40.590" v="32"/>
        <pc:sldMkLst>
          <pc:docMk/>
          <pc:sldMk cId="111463811" sldId="259"/>
        </pc:sldMkLst>
        <pc:spChg chg="mod">
          <ac:chgData name="Maggie Burger" userId="373cdbee-cf70-4b7e-a559-3e935afe081c" providerId="ADAL" clId="{614CB7D1-1A39-47CB-88D6-A0EFFF826109}" dt="2026-10-04T17:40:40.590" v="32"/>
          <ac:spMkLst>
            <pc:docMk/>
            <pc:sldMk cId="111463811" sldId="259"/>
            <ac:spMk id="2" creationId="{0A7768E3-E2DB-4E60-A11E-6C07795837AF}"/>
          </ac:spMkLst>
        </pc:spChg>
        <pc:spChg chg="mod">
          <ac:chgData name="Maggie Burger" userId="373cdbee-cf70-4b7e-a559-3e935afe081c" providerId="ADAL" clId="{614CB7D1-1A39-47CB-88D6-A0EFFF826109}" dt="2026-10-04T17:40:40.590" v="32"/>
          <ac:spMkLst>
            <pc:docMk/>
            <pc:sldMk cId="111463811" sldId="259"/>
            <ac:spMk id="3" creationId="{B91FDEFF-3C6D-42FB-92FA-3249FD7A9A83}"/>
          </ac:spMkLst>
        </pc:spChg>
        <pc:spChg chg="mod">
          <ac:chgData name="Maggie Burger" userId="373cdbee-cf70-4b7e-a559-3e935afe081c" providerId="ADAL" clId="{614CB7D1-1A39-47CB-88D6-A0EFFF826109}" dt="2026-10-04T17:40:40.590" v="32"/>
          <ac:spMkLst>
            <pc:docMk/>
            <pc:sldMk cId="111463811" sldId="259"/>
            <ac:spMk id="4" creationId="{775C4945-BA92-4C35-97A1-68C943E42EC5}"/>
          </ac:spMkLst>
        </pc:spChg>
      </pc:sldChg>
      <pc:sldChg chg="modSp">
        <pc:chgData name="Maggie Burger" userId="373cdbee-cf70-4b7e-a559-3e935afe081c" providerId="ADAL" clId="{614CB7D1-1A39-47CB-88D6-A0EFFF826109}" dt="2026-10-04T17:40:40.590" v="32"/>
        <pc:sldMkLst>
          <pc:docMk/>
          <pc:sldMk cId="705837893" sldId="260"/>
        </pc:sldMkLst>
        <pc:spChg chg="mod">
          <ac:chgData name="Maggie Burger" userId="373cdbee-cf70-4b7e-a559-3e935afe081c" providerId="ADAL" clId="{614CB7D1-1A39-47CB-88D6-A0EFFF826109}" dt="2026-10-04T17:40:40.590" v="32"/>
          <ac:spMkLst>
            <pc:docMk/>
            <pc:sldMk cId="705837893" sldId="260"/>
            <ac:spMk id="2" creationId="{995F7630-3487-415B-95DA-B9B1A89727CF}"/>
          </ac:spMkLst>
        </pc:spChg>
        <pc:spChg chg="mod">
          <ac:chgData name="Maggie Burger" userId="373cdbee-cf70-4b7e-a559-3e935afe081c" providerId="ADAL" clId="{614CB7D1-1A39-47CB-88D6-A0EFFF826109}" dt="2026-10-04T17:40:40.590" v="32"/>
          <ac:spMkLst>
            <pc:docMk/>
            <pc:sldMk cId="705837893" sldId="260"/>
            <ac:spMk id="3" creationId="{6C4D4A51-9452-45C4-A25A-0A442685D76B}"/>
          </ac:spMkLst>
        </pc:spChg>
        <pc:spChg chg="mod">
          <ac:chgData name="Maggie Burger" userId="373cdbee-cf70-4b7e-a559-3e935afe081c" providerId="ADAL" clId="{614CB7D1-1A39-47CB-88D6-A0EFFF826109}" dt="2026-10-04T17:40:40.590" v="32"/>
          <ac:spMkLst>
            <pc:docMk/>
            <pc:sldMk cId="705837893" sldId="260"/>
            <ac:spMk id="4" creationId="{81481581-D6E0-429C-80A5-5A13118B3521}"/>
          </ac:spMkLst>
        </pc:spChg>
      </pc:sldChg>
      <pc:sldChg chg="modSp">
        <pc:chgData name="Maggie Burger" userId="373cdbee-cf70-4b7e-a559-3e935afe081c" providerId="ADAL" clId="{614CB7D1-1A39-47CB-88D6-A0EFFF826109}" dt="2026-10-04T17:40:40.590" v="32"/>
        <pc:sldMkLst>
          <pc:docMk/>
          <pc:sldMk cId="4128747887" sldId="261"/>
        </pc:sldMkLst>
        <pc:spChg chg="mod">
          <ac:chgData name="Maggie Burger" userId="373cdbee-cf70-4b7e-a559-3e935afe081c" providerId="ADAL" clId="{614CB7D1-1A39-47CB-88D6-A0EFFF826109}" dt="2026-10-04T17:40:40.590" v="32"/>
          <ac:spMkLst>
            <pc:docMk/>
            <pc:sldMk cId="4128747887" sldId="261"/>
            <ac:spMk id="2" creationId="{CC950E5C-47C6-47F8-936E-6693BF67BB67}"/>
          </ac:spMkLst>
        </pc:spChg>
        <pc:spChg chg="mod">
          <ac:chgData name="Maggie Burger" userId="373cdbee-cf70-4b7e-a559-3e935afe081c" providerId="ADAL" clId="{614CB7D1-1A39-47CB-88D6-A0EFFF826109}" dt="2026-10-04T17:40:38.872" v="30"/>
          <ac:spMkLst>
            <pc:docMk/>
            <pc:sldMk cId="4128747887" sldId="261"/>
            <ac:spMk id="3" creationId="{7988C6C8-DF6E-4721-91A6-122AFC7A28E1}"/>
          </ac:spMkLst>
        </pc:spChg>
      </pc:sldChg>
      <pc:sldChg chg="modSp">
        <pc:chgData name="Maggie Burger" userId="373cdbee-cf70-4b7e-a559-3e935afe081c" providerId="ADAL" clId="{614CB7D1-1A39-47CB-88D6-A0EFFF826109}" dt="2026-10-04T17:40:40.590" v="32"/>
        <pc:sldMkLst>
          <pc:docMk/>
          <pc:sldMk cId="1393667247" sldId="262"/>
        </pc:sldMkLst>
        <pc:spChg chg="mod">
          <ac:chgData name="Maggie Burger" userId="373cdbee-cf70-4b7e-a559-3e935afe081c" providerId="ADAL" clId="{614CB7D1-1A39-47CB-88D6-A0EFFF826109}" dt="2026-10-04T17:40:40.590" v="32"/>
          <ac:spMkLst>
            <pc:docMk/>
            <pc:sldMk cId="1393667247" sldId="262"/>
            <ac:spMk id="2" creationId="{948D7D2B-7F4B-4DD4-9586-63165668F023}"/>
          </ac:spMkLst>
        </pc:spChg>
        <pc:spChg chg="mod">
          <ac:chgData name="Maggie Burger" userId="373cdbee-cf70-4b7e-a559-3e935afe081c" providerId="ADAL" clId="{614CB7D1-1A39-47CB-88D6-A0EFFF826109}" dt="2026-10-04T17:40:40.590" v="32"/>
          <ac:spMkLst>
            <pc:docMk/>
            <pc:sldMk cId="1393667247" sldId="262"/>
            <ac:spMk id="3" creationId="{3E80F7CB-3226-4F36-9F0D-8FA7BB16B7E7}"/>
          </ac:spMkLst>
        </pc:spChg>
      </pc:sldChg>
      <pc:sldChg chg="modSp">
        <pc:chgData name="Maggie Burger" userId="373cdbee-cf70-4b7e-a559-3e935afe081c" providerId="ADAL" clId="{614CB7D1-1A39-47CB-88D6-A0EFFF826109}" dt="2026-10-04T17:40:40.590" v="32"/>
        <pc:sldMkLst>
          <pc:docMk/>
          <pc:sldMk cId="2830448618" sldId="263"/>
        </pc:sldMkLst>
        <pc:spChg chg="mod">
          <ac:chgData name="Maggie Burger" userId="373cdbee-cf70-4b7e-a559-3e935afe081c" providerId="ADAL" clId="{614CB7D1-1A39-47CB-88D6-A0EFFF826109}" dt="2026-10-04T17:40:40.590" v="32"/>
          <ac:spMkLst>
            <pc:docMk/>
            <pc:sldMk cId="2830448618" sldId="263"/>
            <ac:spMk id="2" creationId="{23C30C80-4EE9-4DB5-8420-B44BFD7D8B8E}"/>
          </ac:spMkLst>
        </pc:spChg>
        <pc:spChg chg="mod">
          <ac:chgData name="Maggie Burger" userId="373cdbee-cf70-4b7e-a559-3e935afe081c" providerId="ADAL" clId="{614CB7D1-1A39-47CB-88D6-A0EFFF826109}" dt="2026-10-04T17:40:40.590" v="32"/>
          <ac:spMkLst>
            <pc:docMk/>
            <pc:sldMk cId="2830448618" sldId="263"/>
            <ac:spMk id="3" creationId="{638C343F-25AA-4D77-A919-0C30304844C5}"/>
          </ac:spMkLst>
        </pc:spChg>
      </pc:sldChg>
      <pc:sldChg chg="modSp mod ord">
        <pc:chgData name="Maggie Burger" userId="373cdbee-cf70-4b7e-a559-3e935afe081c" providerId="ADAL" clId="{614CB7D1-1A39-47CB-88D6-A0EFFF826109}" dt="2026-10-13T13:43:46.371" v="2775" actId="14100"/>
        <pc:sldMkLst>
          <pc:docMk/>
          <pc:sldMk cId="1278466356" sldId="264"/>
        </pc:sldMkLst>
        <pc:spChg chg="mod">
          <ac:chgData name="Maggie Burger" userId="373cdbee-cf70-4b7e-a559-3e935afe081c" providerId="ADAL" clId="{614CB7D1-1A39-47CB-88D6-A0EFFF826109}" dt="2026-10-04T17:40:40.590" v="32"/>
          <ac:spMkLst>
            <pc:docMk/>
            <pc:sldMk cId="1278466356" sldId="264"/>
            <ac:spMk id="2" creationId="{25AC51DF-E4B5-44A3-9F47-F71ABE29D4A3}"/>
          </ac:spMkLst>
        </pc:spChg>
        <pc:spChg chg="mod">
          <ac:chgData name="Maggie Burger" userId="373cdbee-cf70-4b7e-a559-3e935afe081c" providerId="ADAL" clId="{614CB7D1-1A39-47CB-88D6-A0EFFF826109}" dt="2026-10-13T13:43:46.371" v="2775" actId="14100"/>
          <ac:spMkLst>
            <pc:docMk/>
            <pc:sldMk cId="1278466356" sldId="264"/>
            <ac:spMk id="3" creationId="{697585B4-C5D2-45E8-8B53-EB519DFC9116}"/>
          </ac:spMkLst>
        </pc:spChg>
      </pc:sldChg>
      <pc:sldChg chg="addSp modSp mod">
        <pc:chgData name="Maggie Burger" userId="373cdbee-cf70-4b7e-a559-3e935afe081c" providerId="ADAL" clId="{614CB7D1-1A39-47CB-88D6-A0EFFF826109}" dt="2026-10-12T20:45:13.277" v="2174" actId="207"/>
        <pc:sldMkLst>
          <pc:docMk/>
          <pc:sldMk cId="186125229" sldId="265"/>
        </pc:sldMkLst>
        <pc:spChg chg="mod">
          <ac:chgData name="Maggie Burger" userId="373cdbee-cf70-4b7e-a559-3e935afe081c" providerId="ADAL" clId="{614CB7D1-1A39-47CB-88D6-A0EFFF826109}" dt="2026-10-04T17:40:40.590" v="32"/>
          <ac:spMkLst>
            <pc:docMk/>
            <pc:sldMk cId="186125229" sldId="265"/>
            <ac:spMk id="2" creationId="{0D4E2505-68A7-4C31-B1D5-14D76AA4D496}"/>
          </ac:spMkLst>
        </pc:spChg>
        <pc:spChg chg="mod">
          <ac:chgData name="Maggie Burger" userId="373cdbee-cf70-4b7e-a559-3e935afe081c" providerId="ADAL" clId="{614CB7D1-1A39-47CB-88D6-A0EFFF826109}" dt="2026-10-04T17:40:40.590" v="32"/>
          <ac:spMkLst>
            <pc:docMk/>
            <pc:sldMk cId="186125229" sldId="265"/>
            <ac:spMk id="3" creationId="{EAAA34B2-3CB1-4429-8D42-C199725F350A}"/>
          </ac:spMkLst>
        </pc:spChg>
        <pc:spChg chg="mod">
          <ac:chgData name="Maggie Burger" userId="373cdbee-cf70-4b7e-a559-3e935afe081c" providerId="ADAL" clId="{614CB7D1-1A39-47CB-88D6-A0EFFF826109}" dt="2026-10-04T17:40:40.590" v="32"/>
          <ac:spMkLst>
            <pc:docMk/>
            <pc:sldMk cId="186125229" sldId="265"/>
            <ac:spMk id="4" creationId="{07897A92-4A7F-415E-8086-5AF3DD77847E}"/>
          </ac:spMkLst>
        </pc:spChg>
        <pc:spChg chg="add mod">
          <ac:chgData name="Maggie Burger" userId="373cdbee-cf70-4b7e-a559-3e935afe081c" providerId="ADAL" clId="{614CB7D1-1A39-47CB-88D6-A0EFFF826109}" dt="2026-10-12T20:45:13.277" v="2174" actId="207"/>
          <ac:spMkLst>
            <pc:docMk/>
            <pc:sldMk cId="186125229" sldId="265"/>
            <ac:spMk id="6" creationId="{021C0B96-44A9-8A99-0BAA-0432CE454887}"/>
          </ac:spMkLst>
        </pc:spChg>
      </pc:sldChg>
      <pc:sldChg chg="modSp">
        <pc:chgData name="Maggie Burger" userId="373cdbee-cf70-4b7e-a559-3e935afe081c" providerId="ADAL" clId="{614CB7D1-1A39-47CB-88D6-A0EFFF826109}" dt="2026-10-04T17:40:40.590" v="32"/>
        <pc:sldMkLst>
          <pc:docMk/>
          <pc:sldMk cId="1383794335" sldId="266"/>
        </pc:sldMkLst>
        <pc:spChg chg="mod">
          <ac:chgData name="Maggie Burger" userId="373cdbee-cf70-4b7e-a559-3e935afe081c" providerId="ADAL" clId="{614CB7D1-1A39-47CB-88D6-A0EFFF826109}" dt="2026-10-04T17:40:40.590" v="32"/>
          <ac:spMkLst>
            <pc:docMk/>
            <pc:sldMk cId="1383794335" sldId="266"/>
            <ac:spMk id="2" creationId="{60B62E88-601F-42C9-BC9A-F612E6347664}"/>
          </ac:spMkLst>
        </pc:spChg>
        <pc:spChg chg="mod">
          <ac:chgData name="Maggie Burger" userId="373cdbee-cf70-4b7e-a559-3e935afe081c" providerId="ADAL" clId="{614CB7D1-1A39-47CB-88D6-A0EFFF826109}" dt="2026-10-04T17:40:40.590" v="32"/>
          <ac:spMkLst>
            <pc:docMk/>
            <pc:sldMk cId="1383794335" sldId="266"/>
            <ac:spMk id="3" creationId="{962024B8-1D5D-4DB9-8DDD-C6A84CF36D5D}"/>
          </ac:spMkLst>
        </pc:spChg>
      </pc:sldChg>
      <pc:sldChg chg="modSp">
        <pc:chgData name="Maggie Burger" userId="373cdbee-cf70-4b7e-a559-3e935afe081c" providerId="ADAL" clId="{614CB7D1-1A39-47CB-88D6-A0EFFF826109}" dt="2026-10-04T17:40:40.590" v="32"/>
        <pc:sldMkLst>
          <pc:docMk/>
          <pc:sldMk cId="4154054756" sldId="267"/>
        </pc:sldMkLst>
        <pc:spChg chg="mod">
          <ac:chgData name="Maggie Burger" userId="373cdbee-cf70-4b7e-a559-3e935afe081c" providerId="ADAL" clId="{614CB7D1-1A39-47CB-88D6-A0EFFF826109}" dt="2026-10-04T17:40:40.590" v="32"/>
          <ac:spMkLst>
            <pc:docMk/>
            <pc:sldMk cId="4154054756" sldId="267"/>
            <ac:spMk id="5" creationId="{37F6EFFA-F0DC-40E8-8EFE-98A8BB87B49C}"/>
          </ac:spMkLst>
        </pc:spChg>
        <pc:spChg chg="mod">
          <ac:chgData name="Maggie Burger" userId="373cdbee-cf70-4b7e-a559-3e935afe081c" providerId="ADAL" clId="{614CB7D1-1A39-47CB-88D6-A0EFFF826109}" dt="2026-10-04T17:40:40.590" v="32"/>
          <ac:spMkLst>
            <pc:docMk/>
            <pc:sldMk cId="4154054756" sldId="267"/>
            <ac:spMk id="7" creationId="{9F4AB14A-F567-476B-A513-E549EF94EDD2}"/>
          </ac:spMkLst>
        </pc:spChg>
        <pc:spChg chg="mod">
          <ac:chgData name="Maggie Burger" userId="373cdbee-cf70-4b7e-a559-3e935afe081c" providerId="ADAL" clId="{614CB7D1-1A39-47CB-88D6-A0EFFF826109}" dt="2026-10-04T17:40:40.590" v="32"/>
          <ac:spMkLst>
            <pc:docMk/>
            <pc:sldMk cId="4154054756" sldId="267"/>
            <ac:spMk id="9" creationId="{43D32C18-F588-4FA6-8842-E4A25A8E3373}"/>
          </ac:spMkLst>
        </pc:spChg>
      </pc:sldChg>
      <pc:sldChg chg="modSp">
        <pc:chgData name="Maggie Burger" userId="373cdbee-cf70-4b7e-a559-3e935afe081c" providerId="ADAL" clId="{614CB7D1-1A39-47CB-88D6-A0EFFF826109}" dt="2026-10-04T17:40:40.590" v="32"/>
        <pc:sldMkLst>
          <pc:docMk/>
          <pc:sldMk cId="2582051836" sldId="268"/>
        </pc:sldMkLst>
        <pc:spChg chg="mod">
          <ac:chgData name="Maggie Burger" userId="373cdbee-cf70-4b7e-a559-3e935afe081c" providerId="ADAL" clId="{614CB7D1-1A39-47CB-88D6-A0EFFF826109}" dt="2026-10-04T17:40:40.590" v="32"/>
          <ac:spMkLst>
            <pc:docMk/>
            <pc:sldMk cId="2582051836" sldId="268"/>
            <ac:spMk id="2" creationId="{881BC47B-AA18-4BC5-8B55-43D5DB14218D}"/>
          </ac:spMkLst>
        </pc:spChg>
        <pc:spChg chg="mod">
          <ac:chgData name="Maggie Burger" userId="373cdbee-cf70-4b7e-a559-3e935afe081c" providerId="ADAL" clId="{614CB7D1-1A39-47CB-88D6-A0EFFF826109}" dt="2026-10-04T17:40:40.590" v="32"/>
          <ac:spMkLst>
            <pc:docMk/>
            <pc:sldMk cId="2582051836" sldId="268"/>
            <ac:spMk id="3" creationId="{A8B905F5-40A0-4DE5-83C4-E1D8E8B9D9E0}"/>
          </ac:spMkLst>
        </pc:spChg>
      </pc:sldChg>
      <pc:sldChg chg="modSp mod">
        <pc:chgData name="Maggie Burger" userId="373cdbee-cf70-4b7e-a559-3e935afe081c" providerId="ADAL" clId="{614CB7D1-1A39-47CB-88D6-A0EFFF826109}" dt="2026-10-12T20:49:46.755" v="2521" actId="20577"/>
        <pc:sldMkLst>
          <pc:docMk/>
          <pc:sldMk cId="123340993" sldId="269"/>
        </pc:sldMkLst>
        <pc:spChg chg="mod">
          <ac:chgData name="Maggie Burger" userId="373cdbee-cf70-4b7e-a559-3e935afe081c" providerId="ADAL" clId="{614CB7D1-1A39-47CB-88D6-A0EFFF826109}" dt="2026-10-04T17:40:40.590" v="32"/>
          <ac:spMkLst>
            <pc:docMk/>
            <pc:sldMk cId="123340993" sldId="269"/>
            <ac:spMk id="2" creationId="{1B18E932-6F25-4337-8171-A1F207FE2DC1}"/>
          </ac:spMkLst>
        </pc:spChg>
        <pc:spChg chg="mod">
          <ac:chgData name="Maggie Burger" userId="373cdbee-cf70-4b7e-a559-3e935afe081c" providerId="ADAL" clId="{614CB7D1-1A39-47CB-88D6-A0EFFF826109}" dt="2026-10-12T20:49:46.755" v="2521" actId="20577"/>
          <ac:spMkLst>
            <pc:docMk/>
            <pc:sldMk cId="123340993" sldId="269"/>
            <ac:spMk id="3" creationId="{A056A1FF-0A61-45AB-8A1E-254DFD75CED2}"/>
          </ac:spMkLst>
        </pc:spChg>
      </pc:sldChg>
      <pc:sldChg chg="addSp delSp modSp mod">
        <pc:chgData name="Maggie Burger" userId="373cdbee-cf70-4b7e-a559-3e935afe081c" providerId="ADAL" clId="{614CB7D1-1A39-47CB-88D6-A0EFFF826109}" dt="2026-10-12T15:49:35.608" v="57" actId="22"/>
        <pc:sldMkLst>
          <pc:docMk/>
          <pc:sldMk cId="2043257493" sldId="270"/>
        </pc:sldMkLst>
        <pc:spChg chg="mod">
          <ac:chgData name="Maggie Burger" userId="373cdbee-cf70-4b7e-a559-3e935afe081c" providerId="ADAL" clId="{614CB7D1-1A39-47CB-88D6-A0EFFF826109}" dt="2026-10-04T17:40:40.590" v="32"/>
          <ac:spMkLst>
            <pc:docMk/>
            <pc:sldMk cId="2043257493" sldId="270"/>
            <ac:spMk id="2" creationId="{4AEE256B-A69E-42B3-9CD3-2B9F39CD402A}"/>
          </ac:spMkLst>
        </pc:spChg>
        <pc:graphicFrameChg chg="add mod">
          <ac:chgData name="Maggie Burger" userId="373cdbee-cf70-4b7e-a559-3e935afe081c" providerId="ADAL" clId="{614CB7D1-1A39-47CB-88D6-A0EFFF826109}" dt="2026-10-04T17:43:17.098" v="36" actId="14100"/>
          <ac:graphicFrameMkLst>
            <pc:docMk/>
            <pc:sldMk cId="2043257493" sldId="270"/>
            <ac:graphicFrameMk id="10" creationId="{106CEF3A-D81A-7394-892F-F795BBC6BF36}"/>
          </ac:graphicFrameMkLst>
        </pc:graphicFrameChg>
        <pc:picChg chg="add">
          <ac:chgData name="Maggie Burger" userId="373cdbee-cf70-4b7e-a559-3e935afe081c" providerId="ADAL" clId="{614CB7D1-1A39-47CB-88D6-A0EFFF826109}" dt="2026-10-12T15:49:35.608" v="57" actId="22"/>
          <ac:picMkLst>
            <pc:docMk/>
            <pc:sldMk cId="2043257493" sldId="270"/>
            <ac:picMk id="4" creationId="{F62ACEEB-F211-F4AD-981D-96D0D605B2C2}"/>
          </ac:picMkLst>
        </pc:picChg>
      </pc:sldChg>
      <pc:sldChg chg="addSp modSp mod">
        <pc:chgData name="Maggie Burger" userId="373cdbee-cf70-4b7e-a559-3e935afe081c" providerId="ADAL" clId="{614CB7D1-1A39-47CB-88D6-A0EFFF826109}" dt="2026-10-12T15:49:29.994" v="56" actId="22"/>
        <pc:sldMkLst>
          <pc:docMk/>
          <pc:sldMk cId="1238897415" sldId="273"/>
        </pc:sldMkLst>
        <pc:spChg chg="mod">
          <ac:chgData name="Maggie Burger" userId="373cdbee-cf70-4b7e-a559-3e935afe081c" providerId="ADAL" clId="{614CB7D1-1A39-47CB-88D6-A0EFFF826109}" dt="2026-10-04T17:53:26.972" v="40"/>
          <ac:spMkLst>
            <pc:docMk/>
            <pc:sldMk cId="1238897415" sldId="273"/>
            <ac:spMk id="2" creationId="{1478240A-DF44-1A01-44D2-9A1C17B4E541}"/>
          </ac:spMkLst>
        </pc:spChg>
        <pc:spChg chg="add mod">
          <ac:chgData name="Maggie Burger" userId="373cdbee-cf70-4b7e-a559-3e935afe081c" providerId="ADAL" clId="{614CB7D1-1A39-47CB-88D6-A0EFFF826109}" dt="2026-10-04T18:01:38.817" v="42" actId="767"/>
          <ac:spMkLst>
            <pc:docMk/>
            <pc:sldMk cId="1238897415" sldId="273"/>
            <ac:spMk id="9" creationId="{7AA13A11-BD91-0B5D-8C39-0918B1F05004}"/>
          </ac:spMkLst>
        </pc:spChg>
        <pc:picChg chg="add">
          <ac:chgData name="Maggie Burger" userId="373cdbee-cf70-4b7e-a559-3e935afe081c" providerId="ADAL" clId="{614CB7D1-1A39-47CB-88D6-A0EFFF826109}" dt="2026-10-12T15:49:29.994" v="56" actId="22"/>
          <ac:picMkLst>
            <pc:docMk/>
            <pc:sldMk cId="1238897415" sldId="273"/>
            <ac:picMk id="11" creationId="{EF30036B-09F2-7988-D562-7FE7BC37FAF5}"/>
          </ac:picMkLst>
        </pc:picChg>
      </pc:sldChg>
      <pc:sldChg chg="addSp mod">
        <pc:chgData name="Maggie Burger" userId="373cdbee-cf70-4b7e-a559-3e935afe081c" providerId="ADAL" clId="{614CB7D1-1A39-47CB-88D6-A0EFFF826109}" dt="2026-10-12T15:49:19.777" v="54" actId="22"/>
        <pc:sldMkLst>
          <pc:docMk/>
          <pc:sldMk cId="1246277930" sldId="274"/>
        </pc:sldMkLst>
        <pc:picChg chg="add">
          <ac:chgData name="Maggie Burger" userId="373cdbee-cf70-4b7e-a559-3e935afe081c" providerId="ADAL" clId="{614CB7D1-1A39-47CB-88D6-A0EFFF826109}" dt="2026-10-12T15:49:19.777" v="54" actId="22"/>
          <ac:picMkLst>
            <pc:docMk/>
            <pc:sldMk cId="1246277930" sldId="274"/>
            <ac:picMk id="7" creationId="{66D139AE-452B-8B7E-30A3-2F0810DCF991}"/>
          </ac:picMkLst>
        </pc:picChg>
      </pc:sldChg>
      <pc:sldChg chg="addSp modSp mod">
        <pc:chgData name="Maggie Burger" userId="373cdbee-cf70-4b7e-a559-3e935afe081c" providerId="ADAL" clId="{614CB7D1-1A39-47CB-88D6-A0EFFF826109}" dt="2026-10-13T13:44:18.512" v="2804" actId="14100"/>
        <pc:sldMkLst>
          <pc:docMk/>
          <pc:sldMk cId="413714178" sldId="275"/>
        </pc:sldMkLst>
        <pc:spChg chg="mod">
          <ac:chgData name="Maggie Burger" userId="373cdbee-cf70-4b7e-a559-3e935afe081c" providerId="ADAL" clId="{614CB7D1-1A39-47CB-88D6-A0EFFF826109}" dt="2026-10-13T13:44:18.512" v="2804" actId="14100"/>
          <ac:spMkLst>
            <pc:docMk/>
            <pc:sldMk cId="413714178" sldId="275"/>
            <ac:spMk id="5" creationId="{A02F3720-C356-2E81-4B8C-87108390F4D2}"/>
          </ac:spMkLst>
        </pc:spChg>
        <pc:spChg chg="mod">
          <ac:chgData name="Maggie Burger" userId="373cdbee-cf70-4b7e-a559-3e935afe081c" providerId="ADAL" clId="{614CB7D1-1A39-47CB-88D6-A0EFFF826109}" dt="2026-10-12T20:45:51.690" v="2177" actId="113"/>
          <ac:spMkLst>
            <pc:docMk/>
            <pc:sldMk cId="413714178" sldId="275"/>
            <ac:spMk id="6" creationId="{A3FDB42A-147A-ED0E-13FB-9814B345B70A}"/>
          </ac:spMkLst>
        </pc:spChg>
        <pc:picChg chg="add">
          <ac:chgData name="Maggie Burger" userId="373cdbee-cf70-4b7e-a559-3e935afe081c" providerId="ADAL" clId="{614CB7D1-1A39-47CB-88D6-A0EFFF826109}" dt="2026-10-12T15:49:10.117" v="53" actId="22"/>
          <ac:picMkLst>
            <pc:docMk/>
            <pc:sldMk cId="413714178" sldId="275"/>
            <ac:picMk id="4" creationId="{7513B9BC-EF8C-B96F-AD4F-CCE9EDF5F9B8}"/>
          </ac:picMkLst>
        </pc:picChg>
      </pc:sldChg>
      <pc:sldChg chg="addSp modSp mod">
        <pc:chgData name="Maggie Burger" userId="373cdbee-cf70-4b7e-a559-3e935afe081c" providerId="ADAL" clId="{614CB7D1-1A39-47CB-88D6-A0EFFF826109}" dt="2026-10-12T15:49:25.977" v="55" actId="22"/>
        <pc:sldMkLst>
          <pc:docMk/>
          <pc:sldMk cId="703648789" sldId="276"/>
        </pc:sldMkLst>
        <pc:spChg chg="add mod">
          <ac:chgData name="Maggie Burger" userId="373cdbee-cf70-4b7e-a559-3e935afe081c" providerId="ADAL" clId="{614CB7D1-1A39-47CB-88D6-A0EFFF826109}" dt="2026-10-04T19:48:18.720" v="43" actId="767"/>
          <ac:spMkLst>
            <pc:docMk/>
            <pc:sldMk cId="703648789" sldId="276"/>
            <ac:spMk id="7" creationId="{F67D78C8-E237-6765-326B-00569E614082}"/>
          </ac:spMkLst>
        </pc:spChg>
        <pc:picChg chg="add">
          <ac:chgData name="Maggie Burger" userId="373cdbee-cf70-4b7e-a559-3e935afe081c" providerId="ADAL" clId="{614CB7D1-1A39-47CB-88D6-A0EFFF826109}" dt="2026-10-12T15:49:25.977" v="55" actId="22"/>
          <ac:picMkLst>
            <pc:docMk/>
            <pc:sldMk cId="703648789" sldId="276"/>
            <ac:picMk id="9" creationId="{5F6EAC03-140B-8909-F161-47FEFA1E6E80}"/>
          </ac:picMkLst>
        </pc:picChg>
      </pc:sldChg>
      <pc:sldChg chg="addSp mod ord">
        <pc:chgData name="Maggie Burger" userId="373cdbee-cf70-4b7e-a559-3e935afe081c" providerId="ADAL" clId="{614CB7D1-1A39-47CB-88D6-A0EFFF826109}" dt="2026-10-12T15:49:03.338" v="52" actId="22"/>
        <pc:sldMkLst>
          <pc:docMk/>
          <pc:sldMk cId="2380533932" sldId="277"/>
        </pc:sldMkLst>
        <pc:picChg chg="add">
          <ac:chgData name="Maggie Burger" userId="373cdbee-cf70-4b7e-a559-3e935afe081c" providerId="ADAL" clId="{614CB7D1-1A39-47CB-88D6-A0EFFF826109}" dt="2026-10-12T15:49:03.338" v="52" actId="22"/>
          <ac:picMkLst>
            <pc:docMk/>
            <pc:sldMk cId="2380533932" sldId="277"/>
            <ac:picMk id="7" creationId="{63C44911-F023-42B4-4990-A84E9C53BF7F}"/>
          </ac:picMkLst>
        </pc:picChg>
      </pc:sldChg>
      <pc:sldChg chg="addSp modSp mod ord">
        <pc:chgData name="Maggie Burger" userId="373cdbee-cf70-4b7e-a559-3e935afe081c" providerId="ADAL" clId="{614CB7D1-1A39-47CB-88D6-A0EFFF826109}" dt="2026-10-12T15:50:07.929" v="62" actId="22"/>
        <pc:sldMkLst>
          <pc:docMk/>
          <pc:sldMk cId="1046933025" sldId="279"/>
        </pc:sldMkLst>
        <pc:spChg chg="mod">
          <ac:chgData name="Maggie Burger" userId="373cdbee-cf70-4b7e-a559-3e935afe081c" providerId="ADAL" clId="{614CB7D1-1A39-47CB-88D6-A0EFFF826109}" dt="2026-10-04T20:27:05.793" v="48" actId="20578"/>
          <ac:spMkLst>
            <pc:docMk/>
            <pc:sldMk cId="1046933025" sldId="279"/>
            <ac:spMk id="3" creationId="{FEDF0D0D-2E2F-BFEB-47ED-6BBE775183D7}"/>
          </ac:spMkLst>
        </pc:spChg>
        <pc:picChg chg="add">
          <ac:chgData name="Maggie Burger" userId="373cdbee-cf70-4b7e-a559-3e935afe081c" providerId="ADAL" clId="{614CB7D1-1A39-47CB-88D6-A0EFFF826109}" dt="2026-10-12T15:50:07.929" v="62" actId="22"/>
          <ac:picMkLst>
            <pc:docMk/>
            <pc:sldMk cId="1046933025" sldId="279"/>
            <ac:picMk id="7" creationId="{B7101A0C-E2D6-14EB-C97C-5B3A7AE16C44}"/>
          </ac:picMkLst>
        </pc:picChg>
      </pc:sldChg>
      <pc:sldChg chg="del">
        <pc:chgData name="Maggie Burger" userId="373cdbee-cf70-4b7e-a559-3e935afe081c" providerId="ADAL" clId="{614CB7D1-1A39-47CB-88D6-A0EFFF826109}" dt="2026-10-12T15:46:45.114" v="51" actId="2696"/>
        <pc:sldMkLst>
          <pc:docMk/>
          <pc:sldMk cId="552406792" sldId="280"/>
        </pc:sldMkLst>
      </pc:sldChg>
      <pc:sldChg chg="addSp modSp mod">
        <pc:chgData name="Maggie Burger" userId="373cdbee-cf70-4b7e-a559-3e935afe081c" providerId="ADAL" clId="{614CB7D1-1A39-47CB-88D6-A0EFFF826109}" dt="2026-10-12T15:50:02.573" v="61" actId="1076"/>
        <pc:sldMkLst>
          <pc:docMk/>
          <pc:sldMk cId="3211711578" sldId="281"/>
        </pc:sldMkLst>
        <pc:spChg chg="add mod">
          <ac:chgData name="Maggie Burger" userId="373cdbee-cf70-4b7e-a559-3e935afe081c" providerId="ADAL" clId="{614CB7D1-1A39-47CB-88D6-A0EFFF826109}" dt="2026-10-12T15:49:59.615" v="60" actId="1076"/>
          <ac:spMkLst>
            <pc:docMk/>
            <pc:sldMk cId="3211711578" sldId="281"/>
            <ac:spMk id="10" creationId="{68714B0C-9843-FCEB-5D8A-FD8152C63245}"/>
          </ac:spMkLst>
        </pc:spChg>
        <pc:picChg chg="add mod">
          <ac:chgData name="Maggie Burger" userId="373cdbee-cf70-4b7e-a559-3e935afe081c" providerId="ADAL" clId="{614CB7D1-1A39-47CB-88D6-A0EFFF826109}" dt="2026-10-12T15:50:02.573" v="61" actId="1076"/>
          <ac:picMkLst>
            <pc:docMk/>
            <pc:sldMk cId="3211711578" sldId="281"/>
            <ac:picMk id="7" creationId="{2AB8EC21-0CE3-E0B7-36A8-32D831BCA891}"/>
          </ac:picMkLst>
        </pc:picChg>
      </pc:sldChg>
      <pc:sldChg chg="modSp add mod">
        <pc:chgData name="Maggie Burger" userId="373cdbee-cf70-4b7e-a559-3e935afe081c" providerId="ADAL" clId="{614CB7D1-1A39-47CB-88D6-A0EFFF826109}" dt="2026-10-12T15:57:26.439" v="790" actId="5793"/>
        <pc:sldMkLst>
          <pc:docMk/>
          <pc:sldMk cId="2204349195" sldId="282"/>
        </pc:sldMkLst>
        <pc:spChg chg="mod">
          <ac:chgData name="Maggie Burger" userId="373cdbee-cf70-4b7e-a559-3e935afe081c" providerId="ADAL" clId="{614CB7D1-1A39-47CB-88D6-A0EFFF826109}" dt="2026-10-12T15:57:26.439" v="790" actId="5793"/>
          <ac:spMkLst>
            <pc:docMk/>
            <pc:sldMk cId="2204349195" sldId="282"/>
            <ac:spMk id="3" creationId="{9991F489-46D5-9825-8C21-AD238602A429}"/>
          </ac:spMkLst>
        </pc:spChg>
      </pc:sldChg>
      <pc:sldChg chg="modSp add mod">
        <pc:chgData name="Maggie Burger" userId="373cdbee-cf70-4b7e-a559-3e935afe081c" providerId="ADAL" clId="{614CB7D1-1A39-47CB-88D6-A0EFFF826109}" dt="2026-10-12T20:42:31.997" v="2173" actId="20577"/>
        <pc:sldMkLst>
          <pc:docMk/>
          <pc:sldMk cId="2704700428" sldId="283"/>
        </pc:sldMkLst>
        <pc:spChg chg="mod">
          <ac:chgData name="Maggie Burger" userId="373cdbee-cf70-4b7e-a559-3e935afe081c" providerId="ADAL" clId="{614CB7D1-1A39-47CB-88D6-A0EFFF826109}" dt="2026-10-12T20:42:31.997" v="2173" actId="20577"/>
          <ac:spMkLst>
            <pc:docMk/>
            <pc:sldMk cId="2704700428" sldId="283"/>
            <ac:spMk id="3" creationId="{967E9CB0-D5DD-2894-BE61-49A20B1AD912}"/>
          </ac:spMkLst>
        </pc:spChg>
      </pc:sldChg>
      <pc:sldChg chg="modSp add mod">
        <pc:chgData name="Maggie Burger" userId="373cdbee-cf70-4b7e-a559-3e935afe081c" providerId="ADAL" clId="{614CB7D1-1A39-47CB-88D6-A0EFFF826109}" dt="2026-10-12T20:41:12.158" v="2099" actId="20577"/>
        <pc:sldMkLst>
          <pc:docMk/>
          <pc:sldMk cId="1119084815" sldId="284"/>
        </pc:sldMkLst>
        <pc:spChg chg="mod">
          <ac:chgData name="Maggie Burger" userId="373cdbee-cf70-4b7e-a559-3e935afe081c" providerId="ADAL" clId="{614CB7D1-1A39-47CB-88D6-A0EFFF826109}" dt="2026-10-12T20:41:12.158" v="2099" actId="20577"/>
          <ac:spMkLst>
            <pc:docMk/>
            <pc:sldMk cId="1119084815" sldId="284"/>
            <ac:spMk id="3" creationId="{CCF8FAD5-9D62-7672-4334-79636FC4361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627" cy="466578"/>
          </a:xfrm>
          <a:prstGeom prst="rect">
            <a:avLst/>
          </a:prstGeom>
        </p:spPr>
        <p:txBody>
          <a:bodyPr vert="horz" lIns="92117" tIns="46058" rIns="92117" bIns="46058" rtlCol="0"/>
          <a:lstStyle>
            <a:lvl1pPr algn="l">
              <a:defRPr sz="1200"/>
            </a:lvl1pPr>
          </a:lstStyle>
          <a:p>
            <a:endParaRPr lang="en-US"/>
          </a:p>
        </p:txBody>
      </p:sp>
      <p:sp>
        <p:nvSpPr>
          <p:cNvPr id="3" name="Date Placeholder 2"/>
          <p:cNvSpPr>
            <a:spLocks noGrp="1"/>
          </p:cNvSpPr>
          <p:nvPr>
            <p:ph type="dt" idx="1"/>
          </p:nvPr>
        </p:nvSpPr>
        <p:spPr>
          <a:xfrm>
            <a:off x="3971172" y="0"/>
            <a:ext cx="3037627" cy="466578"/>
          </a:xfrm>
          <a:prstGeom prst="rect">
            <a:avLst/>
          </a:prstGeom>
        </p:spPr>
        <p:txBody>
          <a:bodyPr vert="horz" lIns="92117" tIns="46058" rIns="92117" bIns="46058" rtlCol="0"/>
          <a:lstStyle>
            <a:lvl1pPr algn="r">
              <a:defRPr sz="1200"/>
            </a:lvl1pPr>
          </a:lstStyle>
          <a:p>
            <a:fld id="{B8404D90-C23F-4C0B-ADD2-CDFDEE8DD46B}" type="datetimeFigureOut">
              <a:rPr lang="en-US" smtClean="0"/>
              <a:t>10/13/2026</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2117" tIns="46058" rIns="92117" bIns="46058" rtlCol="0" anchor="ctr"/>
          <a:lstStyle/>
          <a:p>
            <a:endParaRPr lang="en-US"/>
          </a:p>
        </p:txBody>
      </p:sp>
      <p:sp>
        <p:nvSpPr>
          <p:cNvPr id="5" name="Notes Placeholder 4"/>
          <p:cNvSpPr>
            <a:spLocks noGrp="1"/>
          </p:cNvSpPr>
          <p:nvPr>
            <p:ph type="body" sz="quarter" idx="3"/>
          </p:nvPr>
        </p:nvSpPr>
        <p:spPr>
          <a:xfrm>
            <a:off x="701361" y="4474032"/>
            <a:ext cx="5607679" cy="3660719"/>
          </a:xfrm>
          <a:prstGeom prst="rect">
            <a:avLst/>
          </a:prstGeom>
        </p:spPr>
        <p:txBody>
          <a:bodyPr vert="horz" lIns="92117" tIns="46058" rIns="92117" bIns="4605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822"/>
            <a:ext cx="3037627" cy="466578"/>
          </a:xfrm>
          <a:prstGeom prst="rect">
            <a:avLst/>
          </a:prstGeom>
        </p:spPr>
        <p:txBody>
          <a:bodyPr vert="horz" lIns="92117" tIns="46058" rIns="92117" bIns="46058" rtlCol="0" anchor="b"/>
          <a:lstStyle>
            <a:lvl1pPr algn="l">
              <a:defRPr sz="1200"/>
            </a:lvl1pPr>
          </a:lstStyle>
          <a:p>
            <a:endParaRPr lang="en-US"/>
          </a:p>
        </p:txBody>
      </p:sp>
      <p:sp>
        <p:nvSpPr>
          <p:cNvPr id="7" name="Slide Number Placeholder 6"/>
          <p:cNvSpPr>
            <a:spLocks noGrp="1"/>
          </p:cNvSpPr>
          <p:nvPr>
            <p:ph type="sldNum" sz="quarter" idx="5"/>
          </p:nvPr>
        </p:nvSpPr>
        <p:spPr>
          <a:xfrm>
            <a:off x="3971172" y="8829822"/>
            <a:ext cx="3037627" cy="466578"/>
          </a:xfrm>
          <a:prstGeom prst="rect">
            <a:avLst/>
          </a:prstGeom>
        </p:spPr>
        <p:txBody>
          <a:bodyPr vert="horz" lIns="92117" tIns="46058" rIns="92117" bIns="46058" rtlCol="0" anchor="b"/>
          <a:lstStyle>
            <a:lvl1pPr algn="r">
              <a:defRPr sz="1200"/>
            </a:lvl1pPr>
          </a:lstStyle>
          <a:p>
            <a:fld id="{D21E7521-6CCD-4276-BC11-DA044189D7C2}" type="slidenum">
              <a:rPr lang="en-US" smtClean="0"/>
              <a:t>‹#›</a:t>
            </a:fld>
            <a:endParaRPr lang="en-US"/>
          </a:p>
        </p:txBody>
      </p:sp>
    </p:spTree>
    <p:extLst>
      <p:ext uri="{BB962C8B-B14F-4D97-AF65-F5344CB8AC3E}">
        <p14:creationId xmlns:p14="http://schemas.microsoft.com/office/powerpoint/2010/main" val="2264168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39A9A-B4B0-4B32-B8CD-2E25E95134C4}" type="datetimeFigureOut">
              <a:rPr lang="en-US" smtClean="0"/>
              <a:t>10/13/2026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03064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smtClean="0"/>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69031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B9C5D3-0140-4E75-8D7F-C0623D06DFD7}" type="datetimeFigureOut">
              <a:rPr lang="en-US" smtClean="0"/>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14475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smtClean="0"/>
              <a:t>10/13/2026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35833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smtClean="0"/>
              <a:t>10/13/2026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68778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smtClean="0"/>
              <a:t>10/13/2026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37409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01AE78-96A2-4A23-B183-3B6DB4374FE7}" type="datetimeFigureOut">
              <a:rPr lang="en-US" smtClean="0"/>
              <a:t>10/13/2026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20582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AE0757-B101-4811-9189-10EB2F458E2D}" type="datetimeFigureOut">
              <a:rPr lang="en-US" smtClean="0"/>
              <a:t>10/13/2026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01088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EBDC078-589F-40E3-816C-EE21D62B5BBA}" type="datetimeFigureOut">
              <a:rPr lang="en-US" smtClean="0"/>
              <a:t>10/13/2026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12258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61E721-B01C-4D5D-A3CA-2E5518383F10}" type="datetimeFigureOut">
              <a:rPr lang="en-US" smtClean="0"/>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59319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13FEF9-69D0-4F8C-A336-59491FBEDC47}" type="datetimeFigureOut">
              <a:rPr lang="en-US" smtClean="0"/>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0686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CBBA708-C5F0-412D-90E2-1919F0D196AE}" type="datetimeFigureOut">
              <a:rPr lang="en-US" dirty="0"/>
              <a:t>10/13/2026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68473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7004436-CA73-4D53-89B4-2A5C7347BF2F}" type="datetimeFigureOut">
              <a:rPr lang="en-US" smtClean="0"/>
              <a:t>10/13/2026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2764900"/>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mburger@speerfinancia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curve.coventry.ac.uk/open/items/590998d1-0b42-f321-aca3-06e63956f2b3/1/final.zip/cwlln/resources/WorkPackage2/about.html"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s://creativecommons.org/licenses/by-nc-nd/3.0/"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package" Target="../embeddings/Microsoft_Excel_Worksheet.xlsx"/><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foa.org/best-practices"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C9236-D861-49D0-B631-CFAFAAE2CDFF}"/>
              </a:ext>
            </a:extLst>
          </p:cNvPr>
          <p:cNvSpPr>
            <a:spLocks noGrp="1"/>
          </p:cNvSpPr>
          <p:nvPr>
            <p:ph type="ctrTitle"/>
          </p:nvPr>
        </p:nvSpPr>
        <p:spPr/>
        <p:txBody>
          <a:bodyPr>
            <a:normAutofit fontScale="90000"/>
          </a:bodyPr>
          <a:lstStyle/>
          <a:p>
            <a:r>
              <a:rPr lang="en-US" b="1" dirty="0"/>
              <a:t>KNOWING YOUR CITY’S FISCAL HEALTH</a:t>
            </a:r>
          </a:p>
        </p:txBody>
      </p:sp>
      <p:sp>
        <p:nvSpPr>
          <p:cNvPr id="3" name="Subtitle 2">
            <a:extLst>
              <a:ext uri="{FF2B5EF4-FFF2-40B4-BE49-F238E27FC236}">
                <a16:creationId xmlns:a16="http://schemas.microsoft.com/office/drawing/2014/main" id="{52C9F160-FE5E-424E-9A1D-D7976889BD5F}"/>
              </a:ext>
            </a:extLst>
          </p:cNvPr>
          <p:cNvSpPr>
            <a:spLocks noGrp="1"/>
          </p:cNvSpPr>
          <p:nvPr>
            <p:ph type="subTitle" idx="1"/>
          </p:nvPr>
        </p:nvSpPr>
        <p:spPr>
          <a:xfrm>
            <a:off x="1331518" y="3681292"/>
            <a:ext cx="8637072" cy="1437555"/>
          </a:xfrm>
        </p:spPr>
        <p:txBody>
          <a:bodyPr>
            <a:normAutofit fontScale="77500" lnSpcReduction="20000"/>
          </a:bodyPr>
          <a:lstStyle/>
          <a:p>
            <a:r>
              <a:rPr lang="en-US" b="1" dirty="0"/>
              <a:t>IOWA MUNICIPAL FINANCE OFFICERS ASSOCIATION</a:t>
            </a:r>
          </a:p>
          <a:p>
            <a:r>
              <a:rPr lang="en-US" b="1" dirty="0"/>
              <a:t>THURSDAY, October 22, 2026</a:t>
            </a:r>
          </a:p>
          <a:p>
            <a:r>
              <a:rPr lang="en-US" b="1" dirty="0"/>
              <a:t>MAGGIE BURGER, sr. vice president, SPEER FINANCIAL, INC.</a:t>
            </a:r>
          </a:p>
          <a:p>
            <a:r>
              <a:rPr lang="en-US" b="1" dirty="0">
                <a:hlinkClick r:id="rId2"/>
              </a:rPr>
              <a:t>mburger@speerfinancial.</a:t>
            </a:r>
            <a:r>
              <a:rPr lang="en-US" b="1">
                <a:hlinkClick r:id="rId2"/>
              </a:rPr>
              <a:t>com</a:t>
            </a:r>
            <a:r>
              <a:rPr lang="en-US" b="1"/>
              <a:t>   pH: </a:t>
            </a:r>
            <a:r>
              <a:rPr lang="en-US" b="1" dirty="0"/>
              <a:t>319-291-2077</a:t>
            </a:r>
          </a:p>
          <a:p>
            <a:endParaRPr lang="en-US" b="1" dirty="0"/>
          </a:p>
        </p:txBody>
      </p:sp>
      <p:pic>
        <p:nvPicPr>
          <p:cNvPr id="4" name="Picture 3">
            <a:extLst>
              <a:ext uri="{FF2B5EF4-FFF2-40B4-BE49-F238E27FC236}">
                <a16:creationId xmlns:a16="http://schemas.microsoft.com/office/drawing/2014/main" id="{76EDCC00-3D51-4513-BE0B-2E4F7C9D3C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5104" y="5490921"/>
            <a:ext cx="730682" cy="543952"/>
          </a:xfrm>
          <a:prstGeom prst="rect">
            <a:avLst/>
          </a:prstGeom>
        </p:spPr>
      </p:pic>
    </p:spTree>
    <p:extLst>
      <p:ext uri="{BB962C8B-B14F-4D97-AF65-F5344CB8AC3E}">
        <p14:creationId xmlns:p14="http://schemas.microsoft.com/office/powerpoint/2010/main" val="440831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E9223-240A-488A-ABD2-B1550588C8A0}"/>
              </a:ext>
            </a:extLst>
          </p:cNvPr>
          <p:cNvSpPr>
            <a:spLocks noGrp="1"/>
          </p:cNvSpPr>
          <p:nvPr>
            <p:ph type="title"/>
          </p:nvPr>
        </p:nvSpPr>
        <p:spPr>
          <a:xfrm>
            <a:off x="1114697" y="898334"/>
            <a:ext cx="9649097" cy="1219980"/>
          </a:xfrm>
        </p:spPr>
        <p:txBody>
          <a:bodyPr/>
          <a:lstStyle/>
          <a:p>
            <a:pPr algn="ctr"/>
            <a:r>
              <a:rPr lang="en-US" b="1" dirty="0"/>
              <a:t>DO YOU HAVE QUESTIONS ABOUT YOUR CITY?</a:t>
            </a:r>
          </a:p>
        </p:txBody>
      </p:sp>
      <p:pic>
        <p:nvPicPr>
          <p:cNvPr id="17" name="Content Placeholder 16">
            <a:extLst>
              <a:ext uri="{FF2B5EF4-FFF2-40B4-BE49-F238E27FC236}">
                <a16:creationId xmlns:a16="http://schemas.microsoft.com/office/drawing/2014/main" id="{9D31D21B-3C43-4140-863C-08FFA0061B9D}"/>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4191375" y="2016125"/>
            <a:ext cx="4123574" cy="3449638"/>
          </a:xfrm>
        </p:spPr>
      </p:pic>
      <p:sp>
        <p:nvSpPr>
          <p:cNvPr id="18" name="TextBox 17">
            <a:extLst>
              <a:ext uri="{FF2B5EF4-FFF2-40B4-BE49-F238E27FC236}">
                <a16:creationId xmlns:a16="http://schemas.microsoft.com/office/drawing/2014/main" id="{3835EA41-2E97-4A9F-82FD-D5C5B8B4A4A6}"/>
              </a:ext>
            </a:extLst>
          </p:cNvPr>
          <p:cNvSpPr txBox="1"/>
          <p:nvPr/>
        </p:nvSpPr>
        <p:spPr>
          <a:xfrm>
            <a:off x="878768" y="5935663"/>
            <a:ext cx="4301952" cy="230832"/>
          </a:xfrm>
          <a:prstGeom prst="rect">
            <a:avLst/>
          </a:prstGeom>
          <a:noFill/>
        </p:spPr>
        <p:txBody>
          <a:bodyPr wrap="square" rtlCol="0">
            <a:spAutoFit/>
          </a:bodyPr>
          <a:lstStyle/>
          <a:p>
            <a:r>
              <a:rPr lang="en-US" sz="900">
                <a:hlinkClick r:id="rId3" tooltip="http://curve.coventry.ac.uk/open/items/590998d1-0b42-f321-aca3-06e63956f2b3/1/final.zip/cwlln/resources/WorkPackage2/about.html"/>
              </a:rPr>
              <a:t>This Photo</a:t>
            </a:r>
            <a:r>
              <a:rPr lang="en-US" sz="900"/>
              <a:t> by Unknown Author is licensed under </a:t>
            </a:r>
            <a:r>
              <a:rPr lang="en-US" sz="900">
                <a:hlinkClick r:id="rId4" tooltip="https://creativecommons.org/licenses/by-nc-nd/3.0/"/>
              </a:rPr>
              <a:t>CC BY-NC-ND</a:t>
            </a:r>
            <a:endParaRPr lang="en-US" sz="900"/>
          </a:p>
        </p:txBody>
      </p:sp>
      <p:pic>
        <p:nvPicPr>
          <p:cNvPr id="5" name="Picture 4">
            <a:extLst>
              <a:ext uri="{FF2B5EF4-FFF2-40B4-BE49-F238E27FC236}">
                <a16:creationId xmlns:a16="http://schemas.microsoft.com/office/drawing/2014/main" id="{76EDCC00-3D51-4513-BE0B-2E4F7C9D3C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2372868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30C80-4EE9-4DB5-8420-B44BFD7D8B8E}"/>
              </a:ext>
            </a:extLst>
          </p:cNvPr>
          <p:cNvSpPr>
            <a:spLocks noGrp="1"/>
          </p:cNvSpPr>
          <p:nvPr>
            <p:ph type="title"/>
          </p:nvPr>
        </p:nvSpPr>
        <p:spPr/>
        <p:txBody>
          <a:bodyPr/>
          <a:lstStyle/>
          <a:p>
            <a:pPr algn="ctr"/>
            <a:r>
              <a:rPr lang="en-US" b="1" dirty="0"/>
              <a:t>ASSESSED VALUE OR TAXABLE VALUE</a:t>
            </a:r>
          </a:p>
        </p:txBody>
      </p:sp>
      <p:sp>
        <p:nvSpPr>
          <p:cNvPr id="3" name="Content Placeholder 2">
            <a:extLst>
              <a:ext uri="{FF2B5EF4-FFF2-40B4-BE49-F238E27FC236}">
                <a16:creationId xmlns:a16="http://schemas.microsoft.com/office/drawing/2014/main" id="{638C343F-25AA-4D77-A919-0C30304844C5}"/>
              </a:ext>
            </a:extLst>
          </p:cNvPr>
          <p:cNvSpPr>
            <a:spLocks noGrp="1"/>
          </p:cNvSpPr>
          <p:nvPr>
            <p:ph idx="1"/>
          </p:nvPr>
        </p:nvSpPr>
        <p:spPr>
          <a:xfrm>
            <a:off x="1451579" y="1853753"/>
            <a:ext cx="9603275" cy="4199727"/>
          </a:xfrm>
        </p:spPr>
        <p:txBody>
          <a:bodyPr>
            <a:normAutofit fontScale="92500" lnSpcReduction="10000"/>
          </a:bodyPr>
          <a:lstStyle/>
          <a:p>
            <a:r>
              <a:rPr lang="en-US" b="1" dirty="0"/>
              <a:t>Assessed Valuation is 100% of all values located within your City limits.  This is “actual” or full value.</a:t>
            </a:r>
          </a:p>
          <a:p>
            <a:r>
              <a:rPr lang="en-US" b="1" dirty="0"/>
              <a:t>Taxable Valuation is the remaining valuation after all rollbacks by classification are applied.  A City levies property taxes on a Taxable Valuation.</a:t>
            </a:r>
          </a:p>
          <a:p>
            <a:r>
              <a:rPr lang="en-US" b="1" dirty="0"/>
              <a:t>Rollbacks for FY 2027</a:t>
            </a:r>
          </a:p>
          <a:p>
            <a:pPr lvl="1"/>
            <a:r>
              <a:rPr lang="en-US" b="1" dirty="0"/>
              <a:t>Commercial &amp; Industrial		90%</a:t>
            </a:r>
          </a:p>
          <a:p>
            <a:pPr lvl="1"/>
            <a:r>
              <a:rPr lang="en-US" b="1" dirty="0"/>
              <a:t>Residential				44.5345%</a:t>
            </a:r>
          </a:p>
          <a:p>
            <a:pPr lvl="1"/>
            <a:r>
              <a:rPr lang="en-US" b="1" dirty="0"/>
              <a:t>Agricultural			59.4401%</a:t>
            </a:r>
          </a:p>
          <a:p>
            <a:pPr marL="457200" lvl="1" indent="0">
              <a:buNone/>
            </a:pPr>
            <a:endParaRPr lang="en-US" b="1" dirty="0"/>
          </a:p>
          <a:p>
            <a:pPr marL="457200" lvl="1" indent="0" algn="ctr">
              <a:buNone/>
            </a:pPr>
            <a:r>
              <a:rPr lang="en-US" sz="1500" b="1" i="1" dirty="0"/>
              <a:t>Senate File 2472 re-established a future multi-residential rollback that will not be higher 6% more than the annual residential rollback.</a:t>
            </a:r>
          </a:p>
          <a:p>
            <a:pPr marL="457200" lvl="1" indent="0" algn="ctr">
              <a:buNone/>
            </a:pPr>
            <a:r>
              <a:rPr lang="en-US" sz="1500" b="1" i="1" dirty="0"/>
              <a:t>FY 2028 – 3% Plus Residential             FY 2029/Beyond – 6% Plus Residential</a:t>
            </a:r>
          </a:p>
        </p:txBody>
      </p:sp>
      <p:pic>
        <p:nvPicPr>
          <p:cNvPr id="4" name="Picture 3">
            <a:extLst>
              <a:ext uri="{FF2B5EF4-FFF2-40B4-BE49-F238E27FC236}">
                <a16:creationId xmlns:a16="http://schemas.microsoft.com/office/drawing/2014/main" id="{51A1E0E2-AA46-4820-A136-72B2DAD898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2830448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F0086-7702-EFAE-A8E4-F221986EEE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DB060B-4541-06E4-28E3-25F19EBA3097}"/>
              </a:ext>
            </a:extLst>
          </p:cNvPr>
          <p:cNvSpPr>
            <a:spLocks noGrp="1"/>
          </p:cNvSpPr>
          <p:nvPr>
            <p:ph type="title"/>
          </p:nvPr>
        </p:nvSpPr>
        <p:spPr/>
        <p:txBody>
          <a:bodyPr/>
          <a:lstStyle/>
          <a:p>
            <a:pPr algn="ctr"/>
            <a:r>
              <a:rPr lang="en-US" dirty="0"/>
              <a:t>SENATE FILE 2472 - ALERT</a:t>
            </a:r>
          </a:p>
        </p:txBody>
      </p:sp>
      <p:sp>
        <p:nvSpPr>
          <p:cNvPr id="3" name="Content Placeholder 2">
            <a:extLst>
              <a:ext uri="{FF2B5EF4-FFF2-40B4-BE49-F238E27FC236}">
                <a16:creationId xmlns:a16="http://schemas.microsoft.com/office/drawing/2014/main" id="{FEDF0D0D-2E2F-BFEB-47ED-6BBE775183D7}"/>
              </a:ext>
            </a:extLst>
          </p:cNvPr>
          <p:cNvSpPr>
            <a:spLocks noGrp="1"/>
          </p:cNvSpPr>
          <p:nvPr>
            <p:ph idx="1"/>
          </p:nvPr>
        </p:nvSpPr>
        <p:spPr>
          <a:xfrm>
            <a:off x="1165412" y="2015732"/>
            <a:ext cx="9968753" cy="3748574"/>
          </a:xfrm>
        </p:spPr>
        <p:txBody>
          <a:bodyPr>
            <a:normAutofit/>
          </a:bodyPr>
          <a:lstStyle/>
          <a:p>
            <a:pPr marL="0" indent="0" algn="ctr">
              <a:buNone/>
            </a:pPr>
            <a:r>
              <a:rPr lang="en-US" b="1" dirty="0"/>
              <a:t>2% Cap on Combined General Fund Levy (CGFL)</a:t>
            </a:r>
          </a:p>
          <a:p>
            <a:pPr marL="0" indent="0" algn="ctr">
              <a:buNone/>
            </a:pPr>
            <a:r>
              <a:rPr lang="en-US" sz="1600" dirty="0"/>
              <a:t>Caps total general fund property tax collections</a:t>
            </a:r>
          </a:p>
          <a:p>
            <a:pPr marL="0" indent="0" algn="ctr">
              <a:buNone/>
            </a:pPr>
            <a:r>
              <a:rPr lang="en-US" dirty="0"/>
              <a:t>NO CAP on: Debt Service, Tort/Property Insurance, Employee Benefits</a:t>
            </a:r>
          </a:p>
          <a:p>
            <a:pPr marL="0" indent="0" algn="ctr">
              <a:buNone/>
            </a:pPr>
            <a:r>
              <a:rPr lang="en-US" dirty="0"/>
              <a:t>$8.10 Limitation remains but deadline extended from FY 2029 to </a:t>
            </a:r>
            <a:r>
              <a:rPr lang="en-US" u="sng" dirty="0"/>
              <a:t>FY 2031 </a:t>
            </a:r>
          </a:p>
          <a:p>
            <a:pPr marL="0" indent="0" algn="ctr">
              <a:buNone/>
            </a:pPr>
            <a:endParaRPr lang="en-US" dirty="0"/>
          </a:p>
          <a:p>
            <a:pPr marL="0" indent="0" algn="ctr">
              <a:buNone/>
            </a:pPr>
            <a:r>
              <a:rPr lang="en-US" b="1" dirty="0"/>
              <a:t>New Construction counted outside the cap </a:t>
            </a:r>
          </a:p>
          <a:p>
            <a:pPr marL="0" indent="0" algn="ctr">
              <a:buNone/>
            </a:pPr>
            <a:r>
              <a:rPr lang="en-US" sz="1600" dirty="0"/>
              <a:t>All new construction property tax receipts (outside of TIF &amp; Abatement) will not be limited to 2% cap</a:t>
            </a:r>
          </a:p>
          <a:p>
            <a:pPr marL="0" indent="0" algn="ctr">
              <a:buNone/>
            </a:pPr>
            <a:r>
              <a:rPr lang="en-US" sz="1600" dirty="0"/>
              <a:t>Re-think a City’s approach in year 1 to TIF or Abatement Schedule</a:t>
            </a:r>
          </a:p>
          <a:p>
            <a:pPr marL="0" indent="0" algn="ctr">
              <a:buNone/>
            </a:pPr>
            <a:endParaRPr lang="en-US" u="sng" dirty="0"/>
          </a:p>
        </p:txBody>
      </p:sp>
      <p:sp>
        <p:nvSpPr>
          <p:cNvPr id="4" name="Explosion: 8 Points 3">
            <a:extLst>
              <a:ext uri="{FF2B5EF4-FFF2-40B4-BE49-F238E27FC236}">
                <a16:creationId xmlns:a16="http://schemas.microsoft.com/office/drawing/2014/main" id="{3E3FD058-ACAD-2DEE-C4C4-46F6DD354407}"/>
              </a:ext>
            </a:extLst>
          </p:cNvPr>
          <p:cNvSpPr/>
          <p:nvPr/>
        </p:nvSpPr>
        <p:spPr>
          <a:xfrm>
            <a:off x="1030941" y="376518"/>
            <a:ext cx="1810871" cy="1147482"/>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56BB99C-E8B4-0D9E-DD17-FB2CCF776656}"/>
              </a:ext>
            </a:extLst>
          </p:cNvPr>
          <p:cNvPicPr>
            <a:picLocks noChangeAspect="1"/>
          </p:cNvPicPr>
          <p:nvPr/>
        </p:nvPicPr>
        <p:blipFill>
          <a:blip r:embed="rId2"/>
          <a:stretch>
            <a:fillRect/>
          </a:stretch>
        </p:blipFill>
        <p:spPr>
          <a:xfrm>
            <a:off x="9475615" y="376518"/>
            <a:ext cx="1828959" cy="1164437"/>
          </a:xfrm>
          <a:prstGeom prst="rect">
            <a:avLst/>
          </a:prstGeom>
        </p:spPr>
      </p:pic>
      <p:pic>
        <p:nvPicPr>
          <p:cNvPr id="7" name="Picture 6">
            <a:extLst>
              <a:ext uri="{FF2B5EF4-FFF2-40B4-BE49-F238E27FC236}">
                <a16:creationId xmlns:a16="http://schemas.microsoft.com/office/drawing/2014/main" id="{B7101A0C-E2D6-14EB-C97C-5B3A7AE16C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1046933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09B4-FF04-0E47-AC72-0D8C2E7B1C17}"/>
              </a:ext>
            </a:extLst>
          </p:cNvPr>
          <p:cNvSpPr>
            <a:spLocks noGrp="1"/>
          </p:cNvSpPr>
          <p:nvPr>
            <p:ph type="title"/>
          </p:nvPr>
        </p:nvSpPr>
        <p:spPr/>
        <p:txBody>
          <a:bodyPr/>
          <a:lstStyle/>
          <a:p>
            <a:pPr algn="ctr"/>
            <a:r>
              <a:rPr lang="en-US" dirty="0"/>
              <a:t>PROPERTY TAX CONSTRAINTS</a:t>
            </a:r>
          </a:p>
        </p:txBody>
      </p:sp>
      <p:sp>
        <p:nvSpPr>
          <p:cNvPr id="3" name="Content Placeholder 2">
            <a:extLst>
              <a:ext uri="{FF2B5EF4-FFF2-40B4-BE49-F238E27FC236}">
                <a16:creationId xmlns:a16="http://schemas.microsoft.com/office/drawing/2014/main" id="{97498DDC-8881-B268-788F-9BE3931F51BE}"/>
              </a:ext>
            </a:extLst>
          </p:cNvPr>
          <p:cNvSpPr>
            <a:spLocks noGrp="1"/>
          </p:cNvSpPr>
          <p:nvPr>
            <p:ph sz="half" idx="1"/>
          </p:nvPr>
        </p:nvSpPr>
        <p:spPr>
          <a:xfrm>
            <a:off x="1447331" y="2010878"/>
            <a:ext cx="4645152" cy="3341051"/>
          </a:xfrm>
        </p:spPr>
        <p:txBody>
          <a:bodyPr>
            <a:noAutofit/>
          </a:bodyPr>
          <a:lstStyle/>
          <a:p>
            <a:pPr marL="0" indent="0" algn="ctr">
              <a:lnSpc>
                <a:spcPct val="100000"/>
              </a:lnSpc>
              <a:buNone/>
            </a:pPr>
            <a:r>
              <a:rPr lang="en-US" sz="1600" b="1" u="sng" dirty="0"/>
              <a:t>Problem</a:t>
            </a:r>
          </a:p>
          <a:p>
            <a:pPr marL="0" indent="0">
              <a:lnSpc>
                <a:spcPct val="100000"/>
              </a:lnSpc>
              <a:buNone/>
            </a:pPr>
            <a:r>
              <a:rPr lang="en-US" sz="1600" dirty="0"/>
              <a:t>Combined General Fund Levy (CGFL) constraints</a:t>
            </a:r>
          </a:p>
          <a:p>
            <a:pPr marL="0" indent="0">
              <a:lnSpc>
                <a:spcPct val="100000"/>
              </a:lnSpc>
              <a:buNone/>
            </a:pPr>
            <a:endParaRPr lang="en-US" sz="1600" dirty="0"/>
          </a:p>
          <a:p>
            <a:pPr marL="0" indent="0">
              <a:lnSpc>
                <a:spcPct val="100000"/>
              </a:lnSpc>
              <a:buNone/>
            </a:pPr>
            <a:r>
              <a:rPr lang="en-US" sz="1600" dirty="0"/>
              <a:t>Cannot keep a City Clerk, Police or Public Works employee</a:t>
            </a:r>
          </a:p>
          <a:p>
            <a:pPr marL="0" indent="0">
              <a:lnSpc>
                <a:spcPct val="100000"/>
              </a:lnSpc>
              <a:buNone/>
            </a:pPr>
            <a:endParaRPr lang="en-US" sz="1600" dirty="0"/>
          </a:p>
          <a:p>
            <a:pPr marL="0" indent="0">
              <a:lnSpc>
                <a:spcPct val="100000"/>
              </a:lnSpc>
              <a:buNone/>
            </a:pPr>
            <a:r>
              <a:rPr lang="en-US" sz="1600" dirty="0"/>
              <a:t>Need to bring more dollars into the City for funding</a:t>
            </a:r>
          </a:p>
          <a:p>
            <a:pPr marL="0" indent="0">
              <a:lnSpc>
                <a:spcPct val="100000"/>
              </a:lnSpc>
              <a:buNone/>
            </a:pPr>
            <a:r>
              <a:rPr lang="en-US" sz="1600" dirty="0"/>
              <a:t> </a:t>
            </a:r>
          </a:p>
          <a:p>
            <a:pPr marL="0" indent="0">
              <a:lnSpc>
                <a:spcPct val="100000"/>
              </a:lnSpc>
              <a:buNone/>
            </a:pPr>
            <a:r>
              <a:rPr lang="en-US" sz="1600" dirty="0"/>
              <a:t>We used to fund street sweepers out of our general fund but can no longer afford that</a:t>
            </a:r>
          </a:p>
        </p:txBody>
      </p:sp>
      <p:sp>
        <p:nvSpPr>
          <p:cNvPr id="4" name="Content Placeholder 3">
            <a:extLst>
              <a:ext uri="{FF2B5EF4-FFF2-40B4-BE49-F238E27FC236}">
                <a16:creationId xmlns:a16="http://schemas.microsoft.com/office/drawing/2014/main" id="{EF0AEE74-9236-00D4-D12A-E27825E31FAC}"/>
              </a:ext>
            </a:extLst>
          </p:cNvPr>
          <p:cNvSpPr>
            <a:spLocks noGrp="1"/>
          </p:cNvSpPr>
          <p:nvPr>
            <p:ph sz="half" idx="2"/>
          </p:nvPr>
        </p:nvSpPr>
        <p:spPr>
          <a:xfrm>
            <a:off x="6413771" y="2017343"/>
            <a:ext cx="4645152" cy="3504915"/>
          </a:xfrm>
        </p:spPr>
        <p:txBody>
          <a:bodyPr>
            <a:normAutofit fontScale="92500" lnSpcReduction="10000"/>
          </a:bodyPr>
          <a:lstStyle/>
          <a:p>
            <a:pPr marL="0" indent="0" algn="ctr">
              <a:lnSpc>
                <a:spcPct val="100000"/>
              </a:lnSpc>
              <a:buNone/>
            </a:pPr>
            <a:r>
              <a:rPr lang="en-US" sz="1700" b="1" u="sng" dirty="0"/>
              <a:t>Consideration</a:t>
            </a:r>
          </a:p>
          <a:p>
            <a:pPr marL="0" indent="0">
              <a:lnSpc>
                <a:spcPct val="100000"/>
              </a:lnSpc>
              <a:buNone/>
            </a:pPr>
            <a:r>
              <a:rPr lang="en-US" sz="1600" dirty="0"/>
              <a:t>Roll expenses out for employee benefits, insurance, capital improvement reserve</a:t>
            </a:r>
          </a:p>
          <a:p>
            <a:pPr marL="0" indent="0">
              <a:lnSpc>
                <a:spcPct val="100000"/>
              </a:lnSpc>
              <a:buNone/>
            </a:pPr>
            <a:endParaRPr lang="en-US" sz="1600" dirty="0"/>
          </a:p>
          <a:p>
            <a:pPr marL="0" indent="0">
              <a:lnSpc>
                <a:spcPct val="100000"/>
              </a:lnSpc>
              <a:buNone/>
            </a:pPr>
            <a:r>
              <a:rPr lang="en-US" sz="1600" dirty="0"/>
              <a:t>Share services with another City</a:t>
            </a:r>
          </a:p>
          <a:p>
            <a:pPr marL="0" indent="0">
              <a:lnSpc>
                <a:spcPct val="100000"/>
              </a:lnSpc>
              <a:buNone/>
            </a:pPr>
            <a:endParaRPr lang="en-US" sz="1600" dirty="0"/>
          </a:p>
          <a:p>
            <a:pPr marL="0" indent="0">
              <a:lnSpc>
                <a:spcPct val="100000"/>
              </a:lnSpc>
              <a:buNone/>
            </a:pPr>
            <a:r>
              <a:rPr lang="en-US" sz="1600" dirty="0"/>
              <a:t>Does your City charge a franchise fee, hotel/motel tax or capital improvement reserve</a:t>
            </a:r>
          </a:p>
          <a:p>
            <a:pPr marL="0" indent="0">
              <a:lnSpc>
                <a:spcPct val="100000"/>
              </a:lnSpc>
              <a:buNone/>
            </a:pPr>
            <a:endParaRPr lang="en-US" sz="1600" dirty="0"/>
          </a:p>
          <a:p>
            <a:pPr marL="0" indent="0">
              <a:lnSpc>
                <a:spcPct val="100000"/>
              </a:lnSpc>
              <a:buNone/>
            </a:pPr>
            <a:r>
              <a:rPr lang="en-US" sz="1600" dirty="0"/>
              <a:t>Consider a GO debt issuance to be paid with a debt service levy</a:t>
            </a:r>
          </a:p>
          <a:p>
            <a:pPr marL="0" indent="0">
              <a:buNone/>
            </a:pPr>
            <a:endParaRPr lang="en-US" dirty="0"/>
          </a:p>
        </p:txBody>
      </p:sp>
      <p:sp>
        <p:nvSpPr>
          <p:cNvPr id="5" name="Arrow: Right 4">
            <a:extLst>
              <a:ext uri="{FF2B5EF4-FFF2-40B4-BE49-F238E27FC236}">
                <a16:creationId xmlns:a16="http://schemas.microsoft.com/office/drawing/2014/main" id="{19E1A264-B2DE-EEFD-5457-5230665D14B8}"/>
              </a:ext>
            </a:extLst>
          </p:cNvPr>
          <p:cNvSpPr/>
          <p:nvPr/>
        </p:nvSpPr>
        <p:spPr>
          <a:xfrm>
            <a:off x="6006121" y="2555404"/>
            <a:ext cx="377959" cy="21469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8714B0C-9843-FCEB-5D8A-FD8152C63245}"/>
              </a:ext>
            </a:extLst>
          </p:cNvPr>
          <p:cNvSpPr txBox="1"/>
          <p:nvPr/>
        </p:nvSpPr>
        <p:spPr>
          <a:xfrm>
            <a:off x="673318" y="5512162"/>
            <a:ext cx="10838329" cy="646331"/>
          </a:xfrm>
          <a:prstGeom prst="rect">
            <a:avLst/>
          </a:prstGeom>
          <a:noFill/>
        </p:spPr>
        <p:txBody>
          <a:bodyPr wrap="square" rtlCol="0">
            <a:spAutoFit/>
          </a:bodyPr>
          <a:lstStyle/>
          <a:p>
            <a:pPr algn="ctr"/>
            <a:r>
              <a:rPr lang="en-US" b="1" dirty="0">
                <a:solidFill>
                  <a:srgbClr val="C00000"/>
                </a:solidFill>
              </a:rPr>
              <a:t>These considerations may lead to more fees or a higher property tax rate, but with  restrictions on your City’s budget this may be necessary to offer your citizens with the services they expect.</a:t>
            </a:r>
          </a:p>
        </p:txBody>
      </p:sp>
      <p:sp>
        <p:nvSpPr>
          <p:cNvPr id="12" name="Arrow: Right 11">
            <a:extLst>
              <a:ext uri="{FF2B5EF4-FFF2-40B4-BE49-F238E27FC236}">
                <a16:creationId xmlns:a16="http://schemas.microsoft.com/office/drawing/2014/main" id="{14C65615-5D81-B4AC-13A1-B3F7D88AB8D8}"/>
              </a:ext>
            </a:extLst>
          </p:cNvPr>
          <p:cNvSpPr/>
          <p:nvPr/>
        </p:nvSpPr>
        <p:spPr>
          <a:xfrm>
            <a:off x="6063054" y="4886462"/>
            <a:ext cx="377959" cy="21469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10BD5D8C-4087-517D-2E55-EDD7215C3087}"/>
              </a:ext>
            </a:extLst>
          </p:cNvPr>
          <p:cNvSpPr/>
          <p:nvPr/>
        </p:nvSpPr>
        <p:spPr>
          <a:xfrm>
            <a:off x="6035812" y="4087907"/>
            <a:ext cx="377959" cy="21469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69530395-B6C1-F84D-FFAF-A32845B3AC0E}"/>
              </a:ext>
            </a:extLst>
          </p:cNvPr>
          <p:cNvSpPr/>
          <p:nvPr/>
        </p:nvSpPr>
        <p:spPr>
          <a:xfrm>
            <a:off x="6049302" y="3253493"/>
            <a:ext cx="377959" cy="21469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AB8EC21-0CE3-E0B7-36A8-32D831BCA8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50475" y="5467716"/>
            <a:ext cx="730682" cy="543952"/>
          </a:xfrm>
          <a:prstGeom prst="rect">
            <a:avLst/>
          </a:prstGeom>
        </p:spPr>
      </p:pic>
    </p:spTree>
    <p:extLst>
      <p:ext uri="{BB962C8B-B14F-4D97-AF65-F5344CB8AC3E}">
        <p14:creationId xmlns:p14="http://schemas.microsoft.com/office/powerpoint/2010/main" val="3211711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F7630-3487-415B-95DA-B9B1A89727CF}"/>
              </a:ext>
            </a:extLst>
          </p:cNvPr>
          <p:cNvSpPr>
            <a:spLocks noGrp="1"/>
          </p:cNvSpPr>
          <p:nvPr>
            <p:ph type="title"/>
          </p:nvPr>
        </p:nvSpPr>
        <p:spPr/>
        <p:txBody>
          <a:bodyPr/>
          <a:lstStyle/>
          <a:p>
            <a:pPr algn="ctr"/>
            <a:r>
              <a:rPr lang="en-US" b="1" dirty="0"/>
              <a:t>DEBT CAPACITY</a:t>
            </a:r>
          </a:p>
        </p:txBody>
      </p:sp>
      <p:sp>
        <p:nvSpPr>
          <p:cNvPr id="3" name="Content Placeholder 2">
            <a:extLst>
              <a:ext uri="{FF2B5EF4-FFF2-40B4-BE49-F238E27FC236}">
                <a16:creationId xmlns:a16="http://schemas.microsoft.com/office/drawing/2014/main" id="{6C4D4A51-9452-45C4-A25A-0A442685D76B}"/>
              </a:ext>
            </a:extLst>
          </p:cNvPr>
          <p:cNvSpPr>
            <a:spLocks noGrp="1"/>
          </p:cNvSpPr>
          <p:nvPr>
            <p:ph sz="half" idx="1"/>
          </p:nvPr>
        </p:nvSpPr>
        <p:spPr/>
        <p:txBody>
          <a:bodyPr>
            <a:normAutofit/>
          </a:bodyPr>
          <a:lstStyle/>
          <a:p>
            <a:r>
              <a:rPr lang="en-US" b="1" cap="small" dirty="0"/>
              <a:t>DEBT CAPACITY IS THE LEGAL LIMIT ALLOWABLE FOR OUTSTANDING GENERAL OBLIGATION INDEBTEDNESS</a:t>
            </a:r>
          </a:p>
          <a:p>
            <a:r>
              <a:rPr lang="en-US" b="1" cap="small" dirty="0"/>
              <a:t>UNABLE TO ISSUE MORE IN GENERAL OBLIGATION DEBT THAN YOUR DEBT CAPACITY ALLOWS</a:t>
            </a:r>
          </a:p>
        </p:txBody>
      </p:sp>
      <p:sp>
        <p:nvSpPr>
          <p:cNvPr id="4" name="Content Placeholder 3">
            <a:extLst>
              <a:ext uri="{FF2B5EF4-FFF2-40B4-BE49-F238E27FC236}">
                <a16:creationId xmlns:a16="http://schemas.microsoft.com/office/drawing/2014/main" id="{81481581-D6E0-429C-80A5-5A13118B3521}"/>
              </a:ext>
            </a:extLst>
          </p:cNvPr>
          <p:cNvSpPr>
            <a:spLocks noGrp="1"/>
          </p:cNvSpPr>
          <p:nvPr>
            <p:ph sz="half" idx="2"/>
          </p:nvPr>
        </p:nvSpPr>
        <p:spPr/>
        <p:txBody>
          <a:bodyPr>
            <a:normAutofit/>
          </a:bodyPr>
          <a:lstStyle/>
          <a:p>
            <a:r>
              <a:rPr lang="en-US" b="1" dirty="0"/>
              <a:t>CALCULATION:</a:t>
            </a:r>
          </a:p>
          <a:p>
            <a:pPr marL="457200" lvl="1" indent="0">
              <a:buNone/>
            </a:pPr>
            <a:r>
              <a:rPr lang="en-US" b="1" dirty="0"/>
              <a:t>100% ACTUAL VALUE</a:t>
            </a:r>
          </a:p>
          <a:p>
            <a:pPr marL="457200" lvl="1" indent="0">
              <a:buNone/>
            </a:pPr>
            <a:r>
              <a:rPr lang="en-US" b="1" dirty="0"/>
              <a:t>	X</a:t>
            </a:r>
          </a:p>
          <a:p>
            <a:pPr marL="457200" lvl="1" indent="0">
              <a:buNone/>
            </a:pPr>
            <a:r>
              <a:rPr lang="en-US" b="1" dirty="0"/>
              <a:t>5% = DEBT CAPACITY</a:t>
            </a:r>
          </a:p>
          <a:p>
            <a:pPr marL="457200" lvl="1" indent="0">
              <a:buNone/>
            </a:pPr>
            <a:endParaRPr lang="en-US" b="1" dirty="0"/>
          </a:p>
          <a:p>
            <a:pPr marL="457200" lvl="1" indent="0">
              <a:buNone/>
            </a:pPr>
            <a:r>
              <a:rPr lang="en-US" b="1" dirty="0"/>
              <a:t>Examples:</a:t>
            </a:r>
          </a:p>
          <a:p>
            <a:pPr marL="457200" lvl="1" indent="0">
              <a:buNone/>
            </a:pPr>
            <a:r>
              <a:rPr lang="en-US" b="1" dirty="0"/>
              <a:t>$150,000,000 X 5% = </a:t>
            </a:r>
            <a:r>
              <a:rPr lang="en-US" b="1" u="sng" dirty="0"/>
              <a:t>$7,500,000</a:t>
            </a:r>
          </a:p>
          <a:p>
            <a:pPr marL="457200" lvl="1" indent="0">
              <a:buNone/>
            </a:pPr>
            <a:r>
              <a:rPr lang="en-US" b="1" dirty="0"/>
              <a:t>$25,000,000 X 5% = </a:t>
            </a:r>
            <a:r>
              <a:rPr lang="en-US" b="1" u="sng" dirty="0"/>
              <a:t>$1,250,000</a:t>
            </a:r>
          </a:p>
        </p:txBody>
      </p:sp>
      <p:pic>
        <p:nvPicPr>
          <p:cNvPr id="5" name="Picture 4">
            <a:extLst>
              <a:ext uri="{FF2B5EF4-FFF2-40B4-BE49-F238E27FC236}">
                <a16:creationId xmlns:a16="http://schemas.microsoft.com/office/drawing/2014/main" id="{497D786A-1EC8-4AE1-A8D3-EAC00BF5A7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705837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50E5C-47C6-47F8-936E-6693BF67BB67}"/>
              </a:ext>
            </a:extLst>
          </p:cNvPr>
          <p:cNvSpPr>
            <a:spLocks noGrp="1"/>
          </p:cNvSpPr>
          <p:nvPr>
            <p:ph type="title"/>
          </p:nvPr>
        </p:nvSpPr>
        <p:spPr/>
        <p:txBody>
          <a:bodyPr/>
          <a:lstStyle/>
          <a:p>
            <a:pPr algn="ctr"/>
            <a:r>
              <a:rPr lang="en-US" b="1" dirty="0"/>
              <a:t>REMAINING DEBT CAPACITY</a:t>
            </a:r>
            <a:br>
              <a:rPr lang="en-US" dirty="0"/>
            </a:br>
            <a:endParaRPr lang="en-US" dirty="0"/>
          </a:p>
        </p:txBody>
      </p:sp>
      <p:sp>
        <p:nvSpPr>
          <p:cNvPr id="3" name="Content Placeholder 2">
            <a:extLst>
              <a:ext uri="{FF2B5EF4-FFF2-40B4-BE49-F238E27FC236}">
                <a16:creationId xmlns:a16="http://schemas.microsoft.com/office/drawing/2014/main" id="{7988C6C8-DF6E-4721-91A6-122AFC7A28E1}"/>
              </a:ext>
            </a:extLst>
          </p:cNvPr>
          <p:cNvSpPr>
            <a:spLocks noGrp="1"/>
          </p:cNvSpPr>
          <p:nvPr>
            <p:ph idx="1"/>
          </p:nvPr>
        </p:nvSpPr>
        <p:spPr>
          <a:xfrm>
            <a:off x="1451579" y="2015732"/>
            <a:ext cx="9603275" cy="3820292"/>
          </a:xfrm>
        </p:spPr>
        <p:txBody>
          <a:bodyPr>
            <a:normAutofit fontScale="92500" lnSpcReduction="10000"/>
          </a:bodyPr>
          <a:lstStyle/>
          <a:p>
            <a:r>
              <a:rPr lang="en-US" b="1" dirty="0"/>
              <a:t>TOTAL DEBT CAPACITY MINUS</a:t>
            </a:r>
          </a:p>
          <a:p>
            <a:pPr lvl="1"/>
            <a:r>
              <a:rPr lang="en-US" b="1" dirty="0"/>
              <a:t>GENERAL OBLIGAITON PRINCIPAL INDEBTEDNESS OUTSTANDING</a:t>
            </a:r>
          </a:p>
          <a:p>
            <a:pPr lvl="1"/>
            <a:r>
              <a:rPr lang="en-US" b="1" dirty="0"/>
              <a:t>REBATE AMOUNT OR ANNUAL APPROPRIATION AMOUNT OUTSTANDING</a:t>
            </a:r>
          </a:p>
          <a:p>
            <a:pPr lvl="1"/>
            <a:r>
              <a:rPr lang="en-US" b="1" dirty="0"/>
              <a:t>SALES TAX REVENUE PRINCIPAL AMOUNT OUSTANDING</a:t>
            </a:r>
          </a:p>
          <a:p>
            <a:pPr lvl="1"/>
            <a:r>
              <a:rPr lang="en-US" b="1" dirty="0"/>
              <a:t>TIF REVENUE PRINCIPAL AMOUNT OUTSTANDING</a:t>
            </a:r>
          </a:p>
          <a:p>
            <a:pPr marL="0" lvl="1" indent="0" algn="ctr">
              <a:buNone/>
            </a:pPr>
            <a:endParaRPr lang="en-US" b="1" dirty="0"/>
          </a:p>
          <a:p>
            <a:pPr marL="0" lvl="1" indent="0" algn="ctr">
              <a:buNone/>
            </a:pPr>
            <a:r>
              <a:rPr lang="en-US" b="1" dirty="0"/>
              <a:t>SHOULD NOT HAVE DEBT/OBLIGATIONS OUSTANDING THAT</a:t>
            </a:r>
          </a:p>
          <a:p>
            <a:pPr marL="0" lvl="1" indent="0" algn="ctr">
              <a:buNone/>
            </a:pPr>
            <a:r>
              <a:rPr lang="en-US" b="1" dirty="0"/>
              <a:t> </a:t>
            </a:r>
            <a:r>
              <a:rPr lang="en-US" b="1" u="sng" dirty="0"/>
              <a:t>EXCEEDS 80% - 85% OF TOTAL CAPACITY</a:t>
            </a:r>
          </a:p>
          <a:p>
            <a:pPr lvl="1"/>
            <a:endParaRPr lang="en-US" b="1" dirty="0"/>
          </a:p>
          <a:p>
            <a:pPr marL="285750" lvl="1" indent="-285750"/>
            <a:r>
              <a:rPr lang="en-US" b="1" dirty="0"/>
              <a:t>WATER/SEWER REVENUE INDEBTEDNESS DOES NOT COUNT AGAINST DEBT CAPACITY</a:t>
            </a:r>
          </a:p>
        </p:txBody>
      </p:sp>
      <p:pic>
        <p:nvPicPr>
          <p:cNvPr id="4" name="Picture 3">
            <a:extLst>
              <a:ext uri="{FF2B5EF4-FFF2-40B4-BE49-F238E27FC236}">
                <a16:creationId xmlns:a16="http://schemas.microsoft.com/office/drawing/2014/main" id="{0DD436A0-FC4D-4EC9-B73B-596AAC4211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4128747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E256B-A69E-42B3-9CD3-2B9F39CD402A}"/>
              </a:ext>
            </a:extLst>
          </p:cNvPr>
          <p:cNvSpPr>
            <a:spLocks noGrp="1"/>
          </p:cNvSpPr>
          <p:nvPr>
            <p:ph type="title"/>
          </p:nvPr>
        </p:nvSpPr>
        <p:spPr>
          <a:xfrm>
            <a:off x="1442615" y="203884"/>
            <a:ext cx="9603275" cy="1049235"/>
          </a:xfrm>
        </p:spPr>
        <p:txBody>
          <a:bodyPr/>
          <a:lstStyle/>
          <a:p>
            <a:pPr algn="ctr"/>
            <a:r>
              <a:rPr lang="en-US" b="1" dirty="0"/>
              <a:t>DEBT CAPACITY CALCULATION</a:t>
            </a:r>
          </a:p>
        </p:txBody>
      </p:sp>
      <p:graphicFrame>
        <p:nvGraphicFramePr>
          <p:cNvPr id="10" name="Object 9">
            <a:extLst>
              <a:ext uri="{FF2B5EF4-FFF2-40B4-BE49-F238E27FC236}">
                <a16:creationId xmlns:a16="http://schemas.microsoft.com/office/drawing/2014/main" id="{106CEF3A-D81A-7394-892F-F795BBC6BF36}"/>
              </a:ext>
            </a:extLst>
          </p:cNvPr>
          <p:cNvGraphicFramePr>
            <a:graphicFrameLocks noChangeAspect="1"/>
          </p:cNvGraphicFramePr>
          <p:nvPr>
            <p:extLst>
              <p:ext uri="{D42A27DB-BD31-4B8C-83A1-F6EECF244321}">
                <p14:modId xmlns:p14="http://schemas.microsoft.com/office/powerpoint/2010/main" val="2115623164"/>
              </p:ext>
            </p:extLst>
          </p:nvPr>
        </p:nvGraphicFramePr>
        <p:xfrm>
          <a:off x="3108325" y="977153"/>
          <a:ext cx="5973763" cy="5083922"/>
        </p:xfrm>
        <a:graphic>
          <a:graphicData uri="http://schemas.openxmlformats.org/presentationml/2006/ole">
            <mc:AlternateContent xmlns:mc="http://schemas.openxmlformats.org/markup-compatibility/2006">
              <mc:Choice xmlns:v="urn:schemas-microsoft-com:vml" Requires="v">
                <p:oleObj name="Worksheet" r:id="rId2" imgW="5974222" imgH="5265238" progId="Excel.Sheet.12">
                  <p:embed/>
                </p:oleObj>
              </mc:Choice>
              <mc:Fallback>
                <p:oleObj name="Worksheet" r:id="rId2" imgW="5974222" imgH="5265238" progId="Excel.Sheet.12">
                  <p:embed/>
                  <p:pic>
                    <p:nvPicPr>
                      <p:cNvPr id="10" name="Object 9">
                        <a:extLst>
                          <a:ext uri="{FF2B5EF4-FFF2-40B4-BE49-F238E27FC236}">
                            <a16:creationId xmlns:a16="http://schemas.microsoft.com/office/drawing/2014/main" id="{106CEF3A-D81A-7394-892F-F795BBC6BF36}"/>
                          </a:ext>
                        </a:extLst>
                      </p:cNvPr>
                      <p:cNvPicPr/>
                      <p:nvPr/>
                    </p:nvPicPr>
                    <p:blipFill>
                      <a:blip r:embed="rId3"/>
                      <a:stretch>
                        <a:fillRect/>
                      </a:stretch>
                    </p:blipFill>
                    <p:spPr>
                      <a:xfrm>
                        <a:off x="3108325" y="977153"/>
                        <a:ext cx="5973763" cy="5083922"/>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F62ACEEB-F211-F4AD-981D-96D0D605B2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2043257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E2505-68A7-4C31-B1D5-14D76AA4D496}"/>
              </a:ext>
            </a:extLst>
          </p:cNvPr>
          <p:cNvSpPr>
            <a:spLocks noGrp="1"/>
          </p:cNvSpPr>
          <p:nvPr>
            <p:ph type="title"/>
          </p:nvPr>
        </p:nvSpPr>
        <p:spPr/>
        <p:txBody>
          <a:bodyPr/>
          <a:lstStyle/>
          <a:p>
            <a:pPr algn="ctr"/>
            <a:r>
              <a:rPr lang="en-US" b="1" dirty="0"/>
              <a:t>Capital improvement planning</a:t>
            </a:r>
            <a:br>
              <a:rPr lang="en-US" b="1" dirty="0"/>
            </a:br>
            <a:r>
              <a:rPr lang="en-US" b="1" dirty="0"/>
              <a:t>(CIP)</a:t>
            </a:r>
          </a:p>
        </p:txBody>
      </p:sp>
      <p:sp>
        <p:nvSpPr>
          <p:cNvPr id="3" name="Content Placeholder 2">
            <a:extLst>
              <a:ext uri="{FF2B5EF4-FFF2-40B4-BE49-F238E27FC236}">
                <a16:creationId xmlns:a16="http://schemas.microsoft.com/office/drawing/2014/main" id="{EAAA34B2-3CB1-4429-8D42-C199725F350A}"/>
              </a:ext>
            </a:extLst>
          </p:cNvPr>
          <p:cNvSpPr>
            <a:spLocks noGrp="1"/>
          </p:cNvSpPr>
          <p:nvPr>
            <p:ph sz="half" idx="1"/>
          </p:nvPr>
        </p:nvSpPr>
        <p:spPr>
          <a:xfrm>
            <a:off x="1447331" y="2010878"/>
            <a:ext cx="4645152" cy="3754196"/>
          </a:xfrm>
        </p:spPr>
        <p:txBody>
          <a:bodyPr>
            <a:normAutofit fontScale="92500" lnSpcReduction="10000"/>
          </a:bodyPr>
          <a:lstStyle/>
          <a:p>
            <a:r>
              <a:rPr lang="en-US" b="1" dirty="0"/>
              <a:t>CIP is a process the Mayor, Council, Clerk and possibly community members outline “wants and needs” for the City over a 3-5-10 year look forward.</a:t>
            </a:r>
          </a:p>
          <a:p>
            <a:r>
              <a:rPr lang="en-US" b="1" dirty="0"/>
              <a:t>The CIP should include all projects, small or large across all departments.  </a:t>
            </a:r>
          </a:p>
          <a:p>
            <a:r>
              <a:rPr lang="en-US" b="1" dirty="0"/>
              <a:t>Possible funding of each project should be identified, and not all of it is going to be borrowed funds.</a:t>
            </a:r>
          </a:p>
        </p:txBody>
      </p:sp>
      <p:sp>
        <p:nvSpPr>
          <p:cNvPr id="4" name="Content Placeholder 3">
            <a:extLst>
              <a:ext uri="{FF2B5EF4-FFF2-40B4-BE49-F238E27FC236}">
                <a16:creationId xmlns:a16="http://schemas.microsoft.com/office/drawing/2014/main" id="{07897A92-4A7F-415E-8086-5AF3DD77847E}"/>
              </a:ext>
            </a:extLst>
          </p:cNvPr>
          <p:cNvSpPr>
            <a:spLocks noGrp="1"/>
          </p:cNvSpPr>
          <p:nvPr>
            <p:ph sz="half" idx="2"/>
          </p:nvPr>
        </p:nvSpPr>
        <p:spPr>
          <a:xfrm>
            <a:off x="6413771" y="2017342"/>
            <a:ext cx="4645152" cy="3747732"/>
          </a:xfrm>
        </p:spPr>
        <p:txBody>
          <a:bodyPr>
            <a:normAutofit fontScale="92500" lnSpcReduction="10000"/>
          </a:bodyPr>
          <a:lstStyle/>
          <a:p>
            <a:r>
              <a:rPr lang="en-US" b="1" dirty="0"/>
              <a:t>CIP’s should be implemented and re-visited on an annual basis, to identify changes needed.</a:t>
            </a:r>
          </a:p>
          <a:p>
            <a:r>
              <a:rPr lang="en-US" b="1" dirty="0"/>
              <a:t>Don’t be afraid to move things up from later years or take things off the CIP, times change what is important to Cities.</a:t>
            </a:r>
          </a:p>
          <a:p>
            <a:r>
              <a:rPr lang="en-US" b="1" dirty="0"/>
              <a:t>This process will allow the City to do more accurate budget forecasting from year to year.</a:t>
            </a:r>
          </a:p>
        </p:txBody>
      </p:sp>
      <p:pic>
        <p:nvPicPr>
          <p:cNvPr id="5" name="Picture 4">
            <a:extLst>
              <a:ext uri="{FF2B5EF4-FFF2-40B4-BE49-F238E27FC236}">
                <a16:creationId xmlns:a16="http://schemas.microsoft.com/office/drawing/2014/main" id="{1F07990B-EFCA-4560-B952-5AFB59F28D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
        <p:nvSpPr>
          <p:cNvPr id="6" name="TextBox 5">
            <a:extLst>
              <a:ext uri="{FF2B5EF4-FFF2-40B4-BE49-F238E27FC236}">
                <a16:creationId xmlns:a16="http://schemas.microsoft.com/office/drawing/2014/main" id="{021C0B96-44A9-8A99-0BAA-0432CE454887}"/>
              </a:ext>
            </a:extLst>
          </p:cNvPr>
          <p:cNvSpPr txBox="1"/>
          <p:nvPr/>
        </p:nvSpPr>
        <p:spPr>
          <a:xfrm>
            <a:off x="1447331" y="5629835"/>
            <a:ext cx="9722693" cy="369332"/>
          </a:xfrm>
          <a:prstGeom prst="rect">
            <a:avLst/>
          </a:prstGeom>
          <a:noFill/>
        </p:spPr>
        <p:txBody>
          <a:bodyPr wrap="square" rtlCol="0">
            <a:spAutoFit/>
          </a:bodyPr>
          <a:lstStyle/>
          <a:p>
            <a:pPr algn="ctr"/>
            <a:r>
              <a:rPr lang="en-US" dirty="0"/>
              <a:t>THE FINAL STEP IS INDENTIFYING </a:t>
            </a:r>
            <a:r>
              <a:rPr lang="en-US" dirty="0">
                <a:solidFill>
                  <a:srgbClr val="C00000"/>
                </a:solidFill>
              </a:rPr>
              <a:t>SOURCE OF FUNDS/BORROWING </a:t>
            </a:r>
            <a:r>
              <a:rPr lang="en-US" dirty="0"/>
              <a:t>FOR CIP PROJECTS</a:t>
            </a:r>
          </a:p>
        </p:txBody>
      </p:sp>
    </p:spTree>
    <p:extLst>
      <p:ext uri="{BB962C8B-B14F-4D97-AF65-F5344CB8AC3E}">
        <p14:creationId xmlns:p14="http://schemas.microsoft.com/office/powerpoint/2010/main" val="186125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8240A-DF44-1A01-44D2-9A1C17B4E541}"/>
              </a:ext>
            </a:extLst>
          </p:cNvPr>
          <p:cNvSpPr>
            <a:spLocks noGrp="1"/>
          </p:cNvSpPr>
          <p:nvPr>
            <p:ph type="title"/>
          </p:nvPr>
        </p:nvSpPr>
        <p:spPr/>
        <p:txBody>
          <a:bodyPr/>
          <a:lstStyle/>
          <a:p>
            <a:pPr algn="ctr"/>
            <a:r>
              <a:rPr lang="en-US" b="1" dirty="0"/>
              <a:t>Capital improvement planning</a:t>
            </a:r>
            <a:br>
              <a:rPr lang="en-US" b="1" dirty="0"/>
            </a:br>
            <a:r>
              <a:rPr lang="en-US" b="1" dirty="0"/>
              <a:t>(CIP)</a:t>
            </a:r>
            <a:endParaRPr lang="en-US" dirty="0"/>
          </a:p>
        </p:txBody>
      </p:sp>
      <p:sp>
        <p:nvSpPr>
          <p:cNvPr id="3" name="Text Placeholder 2">
            <a:extLst>
              <a:ext uri="{FF2B5EF4-FFF2-40B4-BE49-F238E27FC236}">
                <a16:creationId xmlns:a16="http://schemas.microsoft.com/office/drawing/2014/main" id="{76C68327-D6D7-1245-C9EC-CB9CC3AFDBF0}"/>
              </a:ext>
            </a:extLst>
          </p:cNvPr>
          <p:cNvSpPr>
            <a:spLocks noGrp="1"/>
          </p:cNvSpPr>
          <p:nvPr>
            <p:ph type="body" idx="1"/>
          </p:nvPr>
        </p:nvSpPr>
        <p:spPr/>
        <p:txBody>
          <a:bodyPr/>
          <a:lstStyle/>
          <a:p>
            <a:pPr algn="ctr"/>
            <a:r>
              <a:rPr lang="en-US" dirty="0"/>
              <a:t>STREET/PARKS</a:t>
            </a:r>
          </a:p>
        </p:txBody>
      </p:sp>
      <p:sp>
        <p:nvSpPr>
          <p:cNvPr id="4" name="Text Placeholder 3">
            <a:extLst>
              <a:ext uri="{FF2B5EF4-FFF2-40B4-BE49-F238E27FC236}">
                <a16:creationId xmlns:a16="http://schemas.microsoft.com/office/drawing/2014/main" id="{9EC68E84-4E38-2D75-B20F-F5CAFC336012}"/>
              </a:ext>
            </a:extLst>
          </p:cNvPr>
          <p:cNvSpPr>
            <a:spLocks noGrp="1"/>
          </p:cNvSpPr>
          <p:nvPr>
            <p:ph type="body" sz="half" idx="15"/>
          </p:nvPr>
        </p:nvSpPr>
        <p:spPr>
          <a:xfrm>
            <a:off x="680322" y="3022673"/>
            <a:ext cx="3049702" cy="1217633"/>
          </a:xfrm>
        </p:spPr>
        <p:txBody>
          <a:bodyPr/>
          <a:lstStyle/>
          <a:p>
            <a:pPr>
              <a:lnSpc>
                <a:spcPct val="100000"/>
              </a:lnSpc>
            </a:pPr>
            <a:r>
              <a:rPr lang="en-US" dirty="0"/>
              <a:t>Elm Street Reconstruction - $1,200,000</a:t>
            </a:r>
          </a:p>
          <a:p>
            <a:pPr>
              <a:lnSpc>
                <a:spcPct val="100000"/>
              </a:lnSpc>
            </a:pPr>
            <a:r>
              <a:rPr lang="en-US" dirty="0"/>
              <a:t>Splash Pad at Oriole Park - $450,000</a:t>
            </a:r>
          </a:p>
          <a:p>
            <a:pPr>
              <a:lnSpc>
                <a:spcPct val="100000"/>
              </a:lnSpc>
            </a:pPr>
            <a:r>
              <a:rPr lang="en-US" dirty="0"/>
              <a:t>Downtown Sidewalk Plan - $550,000</a:t>
            </a:r>
          </a:p>
          <a:p>
            <a:pPr>
              <a:lnSpc>
                <a:spcPct val="100000"/>
              </a:lnSpc>
            </a:pPr>
            <a:endParaRPr lang="en-US" dirty="0"/>
          </a:p>
          <a:p>
            <a:pPr>
              <a:lnSpc>
                <a:spcPct val="100000"/>
              </a:lnSpc>
            </a:pPr>
            <a:endParaRPr lang="en-US" dirty="0"/>
          </a:p>
        </p:txBody>
      </p:sp>
      <p:sp>
        <p:nvSpPr>
          <p:cNvPr id="5" name="Text Placeholder 4">
            <a:extLst>
              <a:ext uri="{FF2B5EF4-FFF2-40B4-BE49-F238E27FC236}">
                <a16:creationId xmlns:a16="http://schemas.microsoft.com/office/drawing/2014/main" id="{E004D7FC-F581-3A72-28A6-566F57BCE11A}"/>
              </a:ext>
            </a:extLst>
          </p:cNvPr>
          <p:cNvSpPr>
            <a:spLocks noGrp="1"/>
          </p:cNvSpPr>
          <p:nvPr>
            <p:ph type="body" sz="quarter" idx="3"/>
          </p:nvPr>
        </p:nvSpPr>
        <p:spPr/>
        <p:txBody>
          <a:bodyPr/>
          <a:lstStyle/>
          <a:p>
            <a:pPr algn="ctr"/>
            <a:r>
              <a:rPr lang="en-US" dirty="0"/>
              <a:t>WATER/SEWER UTILITY</a:t>
            </a:r>
          </a:p>
        </p:txBody>
      </p:sp>
      <p:sp>
        <p:nvSpPr>
          <p:cNvPr id="6" name="Text Placeholder 5">
            <a:extLst>
              <a:ext uri="{FF2B5EF4-FFF2-40B4-BE49-F238E27FC236}">
                <a16:creationId xmlns:a16="http://schemas.microsoft.com/office/drawing/2014/main" id="{1FBCED9F-DEA8-B3B9-4AEB-CA3D588022AE}"/>
              </a:ext>
            </a:extLst>
          </p:cNvPr>
          <p:cNvSpPr>
            <a:spLocks noGrp="1"/>
          </p:cNvSpPr>
          <p:nvPr>
            <p:ph type="body" sz="half" idx="16"/>
          </p:nvPr>
        </p:nvSpPr>
        <p:spPr>
          <a:xfrm>
            <a:off x="3872753" y="3022673"/>
            <a:ext cx="3142741" cy="1621045"/>
          </a:xfrm>
        </p:spPr>
        <p:txBody>
          <a:bodyPr/>
          <a:lstStyle/>
          <a:p>
            <a:r>
              <a:rPr lang="en-US" dirty="0"/>
              <a:t>Water Meter Upgrade - $85,000</a:t>
            </a:r>
          </a:p>
          <a:p>
            <a:r>
              <a:rPr lang="en-US" dirty="0"/>
              <a:t>Water Tower Replacement - $2,500,000</a:t>
            </a:r>
          </a:p>
          <a:p>
            <a:r>
              <a:rPr lang="en-US" dirty="0"/>
              <a:t>Sewer Main Lining - $250,000</a:t>
            </a:r>
          </a:p>
          <a:p>
            <a:r>
              <a:rPr lang="en-US" dirty="0"/>
              <a:t>Sewer Lift Station - $900,000</a:t>
            </a:r>
          </a:p>
          <a:p>
            <a:endParaRPr lang="en-US" dirty="0"/>
          </a:p>
        </p:txBody>
      </p:sp>
      <p:sp>
        <p:nvSpPr>
          <p:cNvPr id="7" name="Text Placeholder 6">
            <a:extLst>
              <a:ext uri="{FF2B5EF4-FFF2-40B4-BE49-F238E27FC236}">
                <a16:creationId xmlns:a16="http://schemas.microsoft.com/office/drawing/2014/main" id="{78AA5E79-CE7D-CFC4-4402-81CA048C5885}"/>
              </a:ext>
            </a:extLst>
          </p:cNvPr>
          <p:cNvSpPr>
            <a:spLocks noGrp="1"/>
          </p:cNvSpPr>
          <p:nvPr>
            <p:ph type="body" sz="quarter" idx="13"/>
          </p:nvPr>
        </p:nvSpPr>
        <p:spPr/>
        <p:txBody>
          <a:bodyPr/>
          <a:lstStyle/>
          <a:p>
            <a:pPr algn="ctr"/>
            <a:r>
              <a:rPr lang="en-US" dirty="0"/>
              <a:t>CITY HALL</a:t>
            </a:r>
          </a:p>
          <a:p>
            <a:pPr algn="ctr"/>
            <a:r>
              <a:rPr lang="en-US" dirty="0"/>
              <a:t>POLICE/FIRE</a:t>
            </a:r>
          </a:p>
        </p:txBody>
      </p:sp>
      <p:sp>
        <p:nvSpPr>
          <p:cNvPr id="8" name="Text Placeholder 7">
            <a:extLst>
              <a:ext uri="{FF2B5EF4-FFF2-40B4-BE49-F238E27FC236}">
                <a16:creationId xmlns:a16="http://schemas.microsoft.com/office/drawing/2014/main" id="{468A0B4F-80CE-5C0E-A97D-80D72599A638}"/>
              </a:ext>
            </a:extLst>
          </p:cNvPr>
          <p:cNvSpPr>
            <a:spLocks noGrp="1"/>
          </p:cNvSpPr>
          <p:nvPr>
            <p:ph type="body" sz="half" idx="17"/>
          </p:nvPr>
        </p:nvSpPr>
        <p:spPr>
          <a:xfrm>
            <a:off x="7224156" y="3022673"/>
            <a:ext cx="3070025" cy="1621045"/>
          </a:xfrm>
        </p:spPr>
        <p:txBody>
          <a:bodyPr/>
          <a:lstStyle/>
          <a:p>
            <a:r>
              <a:rPr lang="en-US" dirty="0"/>
              <a:t>City Hall New Computers - $25,000</a:t>
            </a:r>
          </a:p>
          <a:p>
            <a:r>
              <a:rPr lang="en-US" dirty="0"/>
              <a:t>Police Vehicle - $45,000</a:t>
            </a:r>
          </a:p>
          <a:p>
            <a:r>
              <a:rPr lang="en-US" dirty="0"/>
              <a:t>Fire Pumper Truck - $425,000</a:t>
            </a:r>
          </a:p>
          <a:p>
            <a:r>
              <a:rPr lang="en-US" dirty="0"/>
              <a:t>Police Station Improvements - $250,000</a:t>
            </a:r>
          </a:p>
        </p:txBody>
      </p:sp>
      <p:sp>
        <p:nvSpPr>
          <p:cNvPr id="9" name="TextBox 8">
            <a:extLst>
              <a:ext uri="{FF2B5EF4-FFF2-40B4-BE49-F238E27FC236}">
                <a16:creationId xmlns:a16="http://schemas.microsoft.com/office/drawing/2014/main" id="{7AA13A11-BD91-0B5D-8C39-0918B1F05004}"/>
              </a:ext>
            </a:extLst>
          </p:cNvPr>
          <p:cNvSpPr txBox="1"/>
          <p:nvPr/>
        </p:nvSpPr>
        <p:spPr>
          <a:xfrm>
            <a:off x="932329" y="4760259"/>
            <a:ext cx="9624960" cy="1200329"/>
          </a:xfrm>
          <a:prstGeom prst="rect">
            <a:avLst/>
          </a:prstGeom>
          <a:noFill/>
        </p:spPr>
        <p:txBody>
          <a:bodyPr wrap="square" rtlCol="0">
            <a:spAutoFit/>
          </a:bodyPr>
          <a:lstStyle/>
          <a:p>
            <a:pPr algn="ctr"/>
            <a:r>
              <a:rPr lang="en-US" dirty="0"/>
              <a:t>Cities should consider different methods for funding projects, and multiple types of funds could be used on one project.  Funds to be considered:</a:t>
            </a:r>
          </a:p>
          <a:p>
            <a:pPr algn="ctr"/>
            <a:r>
              <a:rPr lang="en-US" dirty="0">
                <a:solidFill>
                  <a:srgbClr val="C00000"/>
                </a:solidFill>
              </a:rPr>
              <a:t>Fund Balance				Local Options Sales Tax 			28E Agreement Funds</a:t>
            </a:r>
          </a:p>
          <a:p>
            <a:pPr algn="ctr"/>
            <a:r>
              <a:rPr lang="en-US" dirty="0">
                <a:solidFill>
                  <a:srgbClr val="C00000"/>
                </a:solidFill>
              </a:rPr>
              <a:t>Debt Borrowing			Franchise Fees					User Fees</a:t>
            </a:r>
          </a:p>
        </p:txBody>
      </p:sp>
      <p:pic>
        <p:nvPicPr>
          <p:cNvPr id="11" name="Picture 10">
            <a:extLst>
              <a:ext uri="{FF2B5EF4-FFF2-40B4-BE49-F238E27FC236}">
                <a16:creationId xmlns:a16="http://schemas.microsoft.com/office/drawing/2014/main" id="{EF30036B-09F2-7988-D562-7FE7BC37FA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1238897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8386B-D29D-EF82-DA7B-8CA953C33726}"/>
              </a:ext>
            </a:extLst>
          </p:cNvPr>
          <p:cNvSpPr>
            <a:spLocks noGrp="1"/>
          </p:cNvSpPr>
          <p:nvPr>
            <p:ph type="title"/>
          </p:nvPr>
        </p:nvSpPr>
        <p:spPr>
          <a:xfrm>
            <a:off x="842682" y="167669"/>
            <a:ext cx="10470777" cy="1056319"/>
          </a:xfrm>
        </p:spPr>
        <p:txBody>
          <a:bodyPr/>
          <a:lstStyle/>
          <a:p>
            <a:r>
              <a:rPr lang="en-US" b="1" dirty="0"/>
              <a:t>Essential purposes  vs. general purposes</a:t>
            </a:r>
          </a:p>
        </p:txBody>
      </p:sp>
      <p:sp>
        <p:nvSpPr>
          <p:cNvPr id="3" name="Text Placeholder 2">
            <a:extLst>
              <a:ext uri="{FF2B5EF4-FFF2-40B4-BE49-F238E27FC236}">
                <a16:creationId xmlns:a16="http://schemas.microsoft.com/office/drawing/2014/main" id="{C908534A-4301-A7D2-2E51-2CCEB96E641A}"/>
              </a:ext>
            </a:extLst>
          </p:cNvPr>
          <p:cNvSpPr>
            <a:spLocks noGrp="1"/>
          </p:cNvSpPr>
          <p:nvPr>
            <p:ph type="body" idx="1"/>
          </p:nvPr>
        </p:nvSpPr>
        <p:spPr>
          <a:xfrm>
            <a:off x="1447191" y="988302"/>
            <a:ext cx="4645152" cy="801943"/>
          </a:xfrm>
        </p:spPr>
        <p:txBody>
          <a:bodyPr>
            <a:normAutofit lnSpcReduction="10000"/>
          </a:bodyPr>
          <a:lstStyle/>
          <a:p>
            <a:pPr algn="ctr">
              <a:lnSpc>
                <a:spcPct val="110000"/>
              </a:lnSpc>
            </a:pPr>
            <a:r>
              <a:rPr lang="en-US" dirty="0"/>
              <a:t>ESSENTIAL CORPORATE PURPOSE (ECP)</a:t>
            </a:r>
          </a:p>
        </p:txBody>
      </p:sp>
      <p:sp>
        <p:nvSpPr>
          <p:cNvPr id="4" name="Content Placeholder 3">
            <a:extLst>
              <a:ext uri="{FF2B5EF4-FFF2-40B4-BE49-F238E27FC236}">
                <a16:creationId xmlns:a16="http://schemas.microsoft.com/office/drawing/2014/main" id="{C12B2628-4C57-A697-68A1-4863CD216572}"/>
              </a:ext>
            </a:extLst>
          </p:cNvPr>
          <p:cNvSpPr>
            <a:spLocks noGrp="1"/>
          </p:cNvSpPr>
          <p:nvPr>
            <p:ph sz="half" idx="2"/>
          </p:nvPr>
        </p:nvSpPr>
        <p:spPr>
          <a:xfrm>
            <a:off x="1447191" y="2044621"/>
            <a:ext cx="4645152" cy="3424105"/>
          </a:xfrm>
        </p:spPr>
        <p:txBody>
          <a:bodyPr/>
          <a:lstStyle/>
          <a:p>
            <a:r>
              <a:rPr lang="en-US" dirty="0"/>
              <a:t>Streets/Bridge/Sidewalks</a:t>
            </a:r>
          </a:p>
          <a:p>
            <a:r>
              <a:rPr lang="en-US" dirty="0"/>
              <a:t>Water / Sewer Utility</a:t>
            </a:r>
          </a:p>
          <a:p>
            <a:r>
              <a:rPr lang="en-US" dirty="0"/>
              <a:t>Fire / Police / Ambulance Equipment</a:t>
            </a:r>
          </a:p>
          <a:p>
            <a:r>
              <a:rPr lang="en-US" dirty="0"/>
              <a:t>Street Department Equipment</a:t>
            </a:r>
          </a:p>
          <a:p>
            <a:r>
              <a:rPr lang="en-US" dirty="0"/>
              <a:t>Dilapidated/Dangerous buildings</a:t>
            </a:r>
          </a:p>
          <a:p>
            <a:r>
              <a:rPr lang="en-US" dirty="0"/>
              <a:t>Rehab/Improve Existing City Parks</a:t>
            </a:r>
          </a:p>
          <a:p>
            <a:r>
              <a:rPr lang="en-US" dirty="0"/>
              <a:t>Urban Renewal Projects (Chapter 403)</a:t>
            </a:r>
          </a:p>
          <a:p>
            <a:endParaRPr lang="en-US" dirty="0"/>
          </a:p>
        </p:txBody>
      </p:sp>
      <p:sp>
        <p:nvSpPr>
          <p:cNvPr id="5" name="Text Placeholder 4">
            <a:extLst>
              <a:ext uri="{FF2B5EF4-FFF2-40B4-BE49-F238E27FC236}">
                <a16:creationId xmlns:a16="http://schemas.microsoft.com/office/drawing/2014/main" id="{0B8A3944-9FC6-D466-F359-D0BF8ADE6193}"/>
              </a:ext>
            </a:extLst>
          </p:cNvPr>
          <p:cNvSpPr>
            <a:spLocks noGrp="1"/>
          </p:cNvSpPr>
          <p:nvPr>
            <p:ph type="body" sz="quarter" idx="3"/>
          </p:nvPr>
        </p:nvSpPr>
        <p:spPr>
          <a:xfrm>
            <a:off x="6412362" y="988008"/>
            <a:ext cx="4645152" cy="802237"/>
          </a:xfrm>
        </p:spPr>
        <p:txBody>
          <a:bodyPr>
            <a:normAutofit lnSpcReduction="10000"/>
          </a:bodyPr>
          <a:lstStyle/>
          <a:p>
            <a:pPr algn="ctr"/>
            <a:r>
              <a:rPr lang="en-US" dirty="0"/>
              <a:t>GENERAL CORPORATE PURPOSE (GCP)</a:t>
            </a:r>
          </a:p>
        </p:txBody>
      </p:sp>
      <p:sp>
        <p:nvSpPr>
          <p:cNvPr id="6" name="Content Placeholder 5">
            <a:extLst>
              <a:ext uri="{FF2B5EF4-FFF2-40B4-BE49-F238E27FC236}">
                <a16:creationId xmlns:a16="http://schemas.microsoft.com/office/drawing/2014/main" id="{CD7A13FC-5F4B-8139-2B18-4F9BBAB4CDBA}"/>
              </a:ext>
            </a:extLst>
          </p:cNvPr>
          <p:cNvSpPr>
            <a:spLocks noGrp="1"/>
          </p:cNvSpPr>
          <p:nvPr>
            <p:ph sz="quarter" idx="4"/>
          </p:nvPr>
        </p:nvSpPr>
        <p:spPr>
          <a:xfrm>
            <a:off x="6412362" y="2034757"/>
            <a:ext cx="4645152" cy="1694561"/>
          </a:xfrm>
        </p:spPr>
        <p:txBody>
          <a:bodyPr/>
          <a:lstStyle/>
          <a:p>
            <a:r>
              <a:rPr lang="en-US" dirty="0"/>
              <a:t>Public Buildings (City Hall, Fire Station, Police Station, Library, Community Center, Swimming Pool, Golf Course)</a:t>
            </a:r>
          </a:p>
          <a:p>
            <a:r>
              <a:rPr lang="en-US" dirty="0"/>
              <a:t>Build a New Park (land, equipment)</a:t>
            </a:r>
          </a:p>
          <a:p>
            <a:endParaRPr lang="en-US" dirty="0"/>
          </a:p>
        </p:txBody>
      </p:sp>
      <p:sp>
        <p:nvSpPr>
          <p:cNvPr id="7" name="TextBox 6">
            <a:extLst>
              <a:ext uri="{FF2B5EF4-FFF2-40B4-BE49-F238E27FC236}">
                <a16:creationId xmlns:a16="http://schemas.microsoft.com/office/drawing/2014/main" id="{F67D78C8-E237-6765-326B-00569E614082}"/>
              </a:ext>
            </a:extLst>
          </p:cNvPr>
          <p:cNvSpPr txBox="1"/>
          <p:nvPr/>
        </p:nvSpPr>
        <p:spPr>
          <a:xfrm>
            <a:off x="6412362" y="3935506"/>
            <a:ext cx="4645152" cy="2031325"/>
          </a:xfrm>
          <a:prstGeom prst="rect">
            <a:avLst/>
          </a:prstGeom>
          <a:noFill/>
        </p:spPr>
        <p:txBody>
          <a:bodyPr wrap="square" rtlCol="0">
            <a:spAutoFit/>
          </a:bodyPr>
          <a:lstStyle/>
          <a:p>
            <a:pPr algn="ctr"/>
            <a:r>
              <a:rPr lang="en-US" dirty="0">
                <a:solidFill>
                  <a:srgbClr val="C00000"/>
                </a:solidFill>
              </a:rPr>
              <a:t>GCP DEBT ISSUANCE VOTER THRESHOLD </a:t>
            </a:r>
          </a:p>
          <a:p>
            <a:pPr algn="ctr"/>
            <a:r>
              <a:rPr lang="en-US" dirty="0">
                <a:solidFill>
                  <a:srgbClr val="C00000"/>
                </a:solidFill>
              </a:rPr>
              <a:t> commonly called </a:t>
            </a:r>
          </a:p>
          <a:p>
            <a:pPr algn="ctr"/>
            <a:r>
              <a:rPr lang="en-US" dirty="0">
                <a:solidFill>
                  <a:srgbClr val="C00000"/>
                </a:solidFill>
              </a:rPr>
              <a:t>Reverse Referendum Public Hearing</a:t>
            </a:r>
          </a:p>
          <a:p>
            <a:pPr algn="ctr"/>
            <a:endParaRPr lang="en-US" dirty="0">
              <a:solidFill>
                <a:srgbClr val="C00000"/>
              </a:solidFill>
            </a:endParaRPr>
          </a:p>
          <a:p>
            <a:pPr algn="ctr"/>
            <a:r>
              <a:rPr lang="en-US" dirty="0">
                <a:solidFill>
                  <a:srgbClr val="C00000"/>
                </a:solidFill>
              </a:rPr>
              <a:t>Population 5,000 or less $553,799</a:t>
            </a:r>
          </a:p>
          <a:p>
            <a:pPr algn="ctr"/>
            <a:r>
              <a:rPr lang="en-US" dirty="0">
                <a:solidFill>
                  <a:srgbClr val="C00000"/>
                </a:solidFill>
              </a:rPr>
              <a:t>Population 5,001 to 75,000 $969,149</a:t>
            </a:r>
          </a:p>
          <a:p>
            <a:pPr algn="ctr"/>
            <a:r>
              <a:rPr lang="en-US" dirty="0">
                <a:solidFill>
                  <a:srgbClr val="C00000"/>
                </a:solidFill>
              </a:rPr>
              <a:t> Population 75,001 or greater $1,384,499</a:t>
            </a:r>
          </a:p>
        </p:txBody>
      </p:sp>
      <p:pic>
        <p:nvPicPr>
          <p:cNvPr id="9" name="Picture 8">
            <a:extLst>
              <a:ext uri="{FF2B5EF4-FFF2-40B4-BE49-F238E27FC236}">
                <a16:creationId xmlns:a16="http://schemas.microsoft.com/office/drawing/2014/main" id="{5F6EAC03-140B-8909-F161-47FEFA1E6E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703648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C51DF-E4B5-44A3-9F47-F71ABE29D4A3}"/>
              </a:ext>
            </a:extLst>
          </p:cNvPr>
          <p:cNvSpPr>
            <a:spLocks noGrp="1"/>
          </p:cNvSpPr>
          <p:nvPr>
            <p:ph type="title"/>
          </p:nvPr>
        </p:nvSpPr>
        <p:spPr/>
        <p:txBody>
          <a:bodyPr/>
          <a:lstStyle/>
          <a:p>
            <a:pPr algn="ctr"/>
            <a:r>
              <a:rPr lang="en-US" b="1" dirty="0"/>
              <a:t>Tax exempt and taxable debt</a:t>
            </a:r>
          </a:p>
        </p:txBody>
      </p:sp>
      <p:sp>
        <p:nvSpPr>
          <p:cNvPr id="3" name="Content Placeholder 2">
            <a:extLst>
              <a:ext uri="{FF2B5EF4-FFF2-40B4-BE49-F238E27FC236}">
                <a16:creationId xmlns:a16="http://schemas.microsoft.com/office/drawing/2014/main" id="{697585B4-C5D2-45E8-8B53-EB519DFC9116}"/>
              </a:ext>
            </a:extLst>
          </p:cNvPr>
          <p:cNvSpPr>
            <a:spLocks noGrp="1"/>
          </p:cNvSpPr>
          <p:nvPr>
            <p:ph idx="1"/>
          </p:nvPr>
        </p:nvSpPr>
        <p:spPr>
          <a:xfrm>
            <a:off x="1451579" y="2015732"/>
            <a:ext cx="9603275" cy="3772225"/>
          </a:xfrm>
        </p:spPr>
        <p:txBody>
          <a:bodyPr>
            <a:normAutofit lnSpcReduction="10000"/>
          </a:bodyPr>
          <a:lstStyle/>
          <a:p>
            <a:r>
              <a:rPr lang="en-US" b="1" dirty="0"/>
              <a:t>Tax Exempt debt obligations allow investors to earn interest that is exempt from federal income taxes.  As a result, investors generally do not have to report the interest they receive as taxable income on their federal income tax forms.</a:t>
            </a:r>
          </a:p>
          <a:p>
            <a:pPr lvl="1"/>
            <a:r>
              <a:rPr lang="en-US" b="1" dirty="0"/>
              <a:t>Double Tax Exempt in Iowa is possible if the project is an urban renewal project, this means it is tax exempt from Iowa income taxes also.</a:t>
            </a:r>
          </a:p>
          <a:p>
            <a:r>
              <a:rPr lang="en-US" b="1" dirty="0"/>
              <a:t>Taxable debt obligations typically are for private purpose activities or operating costs.  The investors of taxable bonds to pay federal income tax on the interest you pay them.</a:t>
            </a:r>
          </a:p>
          <a:p>
            <a:r>
              <a:rPr lang="en-US" b="1" dirty="0"/>
              <a:t>Bond Counsel will determine the taxability of the issuance.</a:t>
            </a:r>
          </a:p>
        </p:txBody>
      </p:sp>
      <p:pic>
        <p:nvPicPr>
          <p:cNvPr id="4" name="Picture 3">
            <a:extLst>
              <a:ext uri="{FF2B5EF4-FFF2-40B4-BE49-F238E27FC236}">
                <a16:creationId xmlns:a16="http://schemas.microsoft.com/office/drawing/2014/main" id="{BD067E13-4468-409A-9523-635CCFE5D5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1278466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62E88-601F-42C9-BC9A-F612E6347664}"/>
              </a:ext>
            </a:extLst>
          </p:cNvPr>
          <p:cNvSpPr>
            <a:spLocks noGrp="1"/>
          </p:cNvSpPr>
          <p:nvPr>
            <p:ph type="title"/>
          </p:nvPr>
        </p:nvSpPr>
        <p:spPr/>
        <p:txBody>
          <a:bodyPr/>
          <a:lstStyle/>
          <a:p>
            <a:pPr algn="ctr"/>
            <a:r>
              <a:rPr lang="en-US" b="1" dirty="0"/>
              <a:t>FUND BALANCES</a:t>
            </a:r>
          </a:p>
        </p:txBody>
      </p:sp>
      <p:sp>
        <p:nvSpPr>
          <p:cNvPr id="3" name="Content Placeholder 2">
            <a:extLst>
              <a:ext uri="{FF2B5EF4-FFF2-40B4-BE49-F238E27FC236}">
                <a16:creationId xmlns:a16="http://schemas.microsoft.com/office/drawing/2014/main" id="{962024B8-1D5D-4DB9-8DDD-C6A84CF36D5D}"/>
              </a:ext>
            </a:extLst>
          </p:cNvPr>
          <p:cNvSpPr>
            <a:spLocks noGrp="1"/>
          </p:cNvSpPr>
          <p:nvPr>
            <p:ph sz="half" idx="1"/>
          </p:nvPr>
        </p:nvSpPr>
        <p:spPr>
          <a:xfrm>
            <a:off x="1447331" y="2010878"/>
            <a:ext cx="4645152" cy="3954493"/>
          </a:xfrm>
        </p:spPr>
        <p:txBody>
          <a:bodyPr>
            <a:normAutofit fontScale="92500" lnSpcReduction="20000"/>
          </a:bodyPr>
          <a:lstStyle/>
          <a:p>
            <a:r>
              <a:rPr lang="en-US" b="1" dirty="0"/>
              <a:t>Expenses or liabilities are subtracted from revenues or assets.  Positive fund balances occur when there are more revenues than expenditures.</a:t>
            </a:r>
          </a:p>
          <a:p>
            <a:r>
              <a:rPr lang="en-US" b="1" dirty="0"/>
              <a:t>Use June 30 reports as a good indicator of fund balance when identifying remaining balances.  This balance is calculated after all revenues have come in and expenses have been paid out.</a:t>
            </a:r>
          </a:p>
          <a:p>
            <a:r>
              <a:rPr lang="en-US" b="1" dirty="0"/>
              <a:t>Allows Cities to monitor inflows and outflows.</a:t>
            </a:r>
          </a:p>
        </p:txBody>
      </p:sp>
      <p:sp>
        <p:nvSpPr>
          <p:cNvPr id="4" name="Content Placeholder 3">
            <a:extLst>
              <a:ext uri="{FF2B5EF4-FFF2-40B4-BE49-F238E27FC236}">
                <a16:creationId xmlns:a16="http://schemas.microsoft.com/office/drawing/2014/main" id="{3FE8A2EE-DBC0-44C7-A97F-B08C0D75CA93}"/>
              </a:ext>
            </a:extLst>
          </p:cNvPr>
          <p:cNvSpPr>
            <a:spLocks noGrp="1"/>
          </p:cNvSpPr>
          <p:nvPr>
            <p:ph sz="half" idx="2"/>
          </p:nvPr>
        </p:nvSpPr>
        <p:spPr>
          <a:xfrm>
            <a:off x="6413771" y="1864194"/>
            <a:ext cx="4645152" cy="4101177"/>
          </a:xfrm>
        </p:spPr>
        <p:txBody>
          <a:bodyPr>
            <a:noAutofit/>
          </a:bodyPr>
          <a:lstStyle/>
          <a:p>
            <a:r>
              <a:rPr lang="en-US" sz="1700" b="1" dirty="0"/>
              <a:t>Cities may have many different funds that are tracked separately and combined.</a:t>
            </a:r>
          </a:p>
          <a:p>
            <a:r>
              <a:rPr lang="en-US" sz="1700" b="1" dirty="0"/>
              <a:t>Assigned or Restricted fund balances indicate that the City plans to use those funds or will be required to use those funds in the future and should not be considered eligible for use anywhere else.</a:t>
            </a:r>
          </a:p>
          <a:p>
            <a:r>
              <a:rPr lang="en-US" sz="1700" b="1" dirty="0"/>
              <a:t>Cities should work towards positive fund balances and be able to explain negative fund balances as possibly a one-time expense with revenues coming in to offset.</a:t>
            </a:r>
          </a:p>
        </p:txBody>
      </p:sp>
      <p:pic>
        <p:nvPicPr>
          <p:cNvPr id="5" name="Picture 4">
            <a:extLst>
              <a:ext uri="{FF2B5EF4-FFF2-40B4-BE49-F238E27FC236}">
                <a16:creationId xmlns:a16="http://schemas.microsoft.com/office/drawing/2014/main" id="{58D58852-88B0-4348-882A-E5D47907DB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1383794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F6EFFA-F0DC-40E8-8EFE-98A8BB87B49C}"/>
              </a:ext>
            </a:extLst>
          </p:cNvPr>
          <p:cNvSpPr>
            <a:spLocks noGrp="1"/>
          </p:cNvSpPr>
          <p:nvPr>
            <p:ph type="title"/>
          </p:nvPr>
        </p:nvSpPr>
        <p:spPr/>
        <p:txBody>
          <a:bodyPr/>
          <a:lstStyle/>
          <a:p>
            <a:pPr algn="ctr"/>
            <a:r>
              <a:rPr lang="en-US" b="1" dirty="0"/>
              <a:t>Fund balance</a:t>
            </a:r>
          </a:p>
        </p:txBody>
      </p:sp>
      <p:sp>
        <p:nvSpPr>
          <p:cNvPr id="6" name="Text Placeholder 5">
            <a:extLst>
              <a:ext uri="{FF2B5EF4-FFF2-40B4-BE49-F238E27FC236}">
                <a16:creationId xmlns:a16="http://schemas.microsoft.com/office/drawing/2014/main" id="{B2E760B8-CA9C-4679-B3ED-4665895DA360}"/>
              </a:ext>
            </a:extLst>
          </p:cNvPr>
          <p:cNvSpPr>
            <a:spLocks noGrp="1"/>
          </p:cNvSpPr>
          <p:nvPr>
            <p:ph type="body" idx="1"/>
          </p:nvPr>
        </p:nvSpPr>
        <p:spPr>
          <a:xfrm>
            <a:off x="1447191" y="2019550"/>
            <a:ext cx="4645152" cy="584314"/>
          </a:xfrm>
        </p:spPr>
        <p:txBody>
          <a:bodyPr/>
          <a:lstStyle/>
          <a:p>
            <a:r>
              <a:rPr lang="en-US" dirty="0"/>
              <a:t>EXAMPLE FUNDS</a:t>
            </a:r>
          </a:p>
        </p:txBody>
      </p:sp>
      <p:sp>
        <p:nvSpPr>
          <p:cNvPr id="7" name="Content Placeholder 6">
            <a:extLst>
              <a:ext uri="{FF2B5EF4-FFF2-40B4-BE49-F238E27FC236}">
                <a16:creationId xmlns:a16="http://schemas.microsoft.com/office/drawing/2014/main" id="{9F4AB14A-F567-476B-A513-E549EF94EDD2}"/>
              </a:ext>
            </a:extLst>
          </p:cNvPr>
          <p:cNvSpPr>
            <a:spLocks noGrp="1"/>
          </p:cNvSpPr>
          <p:nvPr>
            <p:ph sz="half" idx="2"/>
          </p:nvPr>
        </p:nvSpPr>
        <p:spPr>
          <a:xfrm>
            <a:off x="1447191" y="2670523"/>
            <a:ext cx="4645152" cy="3167228"/>
          </a:xfrm>
        </p:spPr>
        <p:txBody>
          <a:bodyPr>
            <a:normAutofit lnSpcReduction="10000"/>
          </a:bodyPr>
          <a:lstStyle/>
          <a:p>
            <a:r>
              <a:rPr lang="en-US" dirty="0"/>
              <a:t>General Fund</a:t>
            </a:r>
          </a:p>
          <a:p>
            <a:r>
              <a:rPr lang="en-US" dirty="0"/>
              <a:t>Debt Service Fund</a:t>
            </a:r>
          </a:p>
          <a:p>
            <a:r>
              <a:rPr lang="en-US" dirty="0"/>
              <a:t>TIF Fund</a:t>
            </a:r>
          </a:p>
          <a:p>
            <a:r>
              <a:rPr lang="en-US" dirty="0"/>
              <a:t>Proprietary (Water/Sewer/Stormwater)</a:t>
            </a:r>
          </a:p>
          <a:p>
            <a:r>
              <a:rPr lang="en-US" dirty="0"/>
              <a:t>Capital Projects Fund</a:t>
            </a:r>
          </a:p>
          <a:p>
            <a:r>
              <a:rPr lang="en-US" dirty="0"/>
              <a:t>Special Revenue</a:t>
            </a:r>
          </a:p>
          <a:p>
            <a:endParaRPr lang="en-US" dirty="0"/>
          </a:p>
          <a:p>
            <a:endParaRPr lang="en-US" dirty="0"/>
          </a:p>
        </p:txBody>
      </p:sp>
      <p:sp>
        <p:nvSpPr>
          <p:cNvPr id="8" name="Text Placeholder 7">
            <a:extLst>
              <a:ext uri="{FF2B5EF4-FFF2-40B4-BE49-F238E27FC236}">
                <a16:creationId xmlns:a16="http://schemas.microsoft.com/office/drawing/2014/main" id="{6B9EA4A7-5A2C-4B65-87F5-782E912BB275}"/>
              </a:ext>
            </a:extLst>
          </p:cNvPr>
          <p:cNvSpPr>
            <a:spLocks noGrp="1"/>
          </p:cNvSpPr>
          <p:nvPr>
            <p:ph type="body" sz="quarter" idx="3"/>
          </p:nvPr>
        </p:nvSpPr>
        <p:spPr>
          <a:xfrm>
            <a:off x="6412362" y="1956345"/>
            <a:ext cx="4645152" cy="647519"/>
          </a:xfrm>
        </p:spPr>
        <p:txBody>
          <a:bodyPr/>
          <a:lstStyle/>
          <a:p>
            <a:r>
              <a:rPr lang="en-US" dirty="0"/>
              <a:t>GENERAL FUND GUIDELINES</a:t>
            </a:r>
          </a:p>
        </p:txBody>
      </p:sp>
      <p:sp>
        <p:nvSpPr>
          <p:cNvPr id="9" name="Content Placeholder 8">
            <a:extLst>
              <a:ext uri="{FF2B5EF4-FFF2-40B4-BE49-F238E27FC236}">
                <a16:creationId xmlns:a16="http://schemas.microsoft.com/office/drawing/2014/main" id="{43D32C18-F588-4FA6-8842-E4A25A8E3373}"/>
              </a:ext>
            </a:extLst>
          </p:cNvPr>
          <p:cNvSpPr>
            <a:spLocks noGrp="1"/>
          </p:cNvSpPr>
          <p:nvPr>
            <p:ph sz="quarter" idx="4"/>
          </p:nvPr>
        </p:nvSpPr>
        <p:spPr>
          <a:xfrm>
            <a:off x="6412362" y="2670523"/>
            <a:ext cx="4645152" cy="3167228"/>
          </a:xfrm>
        </p:spPr>
        <p:txBody>
          <a:bodyPr>
            <a:normAutofit lnSpcReduction="10000"/>
          </a:bodyPr>
          <a:lstStyle/>
          <a:p>
            <a:r>
              <a:rPr lang="en-US" dirty="0"/>
              <a:t>Best Practices by GFOA</a:t>
            </a:r>
          </a:p>
          <a:p>
            <a:pPr marL="0" indent="0">
              <a:buNone/>
            </a:pPr>
            <a:r>
              <a:rPr lang="en-US" dirty="0">
                <a:hlinkClick r:id="rId2"/>
              </a:rPr>
              <a:t>https://www.gfoa.org/best-practices</a:t>
            </a:r>
            <a:r>
              <a:rPr lang="en-US" dirty="0"/>
              <a:t> </a:t>
            </a:r>
          </a:p>
          <a:p>
            <a:r>
              <a:rPr lang="en-US" dirty="0"/>
              <a:t>Formalize a policy for unrestricted general fund balance that should be maintained.</a:t>
            </a:r>
          </a:p>
          <a:p>
            <a:r>
              <a:rPr lang="en-US" dirty="0"/>
              <a:t>Recommendation of 25 – 35% of annual budget expenditures in unrestricted funds (General Fund)</a:t>
            </a:r>
          </a:p>
        </p:txBody>
      </p:sp>
      <p:pic>
        <p:nvPicPr>
          <p:cNvPr id="10" name="Picture 9">
            <a:extLst>
              <a:ext uri="{FF2B5EF4-FFF2-40B4-BE49-F238E27FC236}">
                <a16:creationId xmlns:a16="http://schemas.microsoft.com/office/drawing/2014/main" id="{DE12C9E4-33FF-400C-A143-E6123CBA7F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4154054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34E55-0EAF-2852-B04B-1A1B4854C378}"/>
              </a:ext>
            </a:extLst>
          </p:cNvPr>
          <p:cNvSpPr>
            <a:spLocks noGrp="1"/>
          </p:cNvSpPr>
          <p:nvPr>
            <p:ph type="title"/>
          </p:nvPr>
        </p:nvSpPr>
        <p:spPr/>
        <p:txBody>
          <a:bodyPr/>
          <a:lstStyle/>
          <a:p>
            <a:pPr algn="ctr"/>
            <a:r>
              <a:rPr lang="en-US" dirty="0"/>
              <a:t>SENATE FILE 2472 - ALERT</a:t>
            </a:r>
          </a:p>
        </p:txBody>
      </p:sp>
      <p:sp>
        <p:nvSpPr>
          <p:cNvPr id="3" name="Content Placeholder 2">
            <a:extLst>
              <a:ext uri="{FF2B5EF4-FFF2-40B4-BE49-F238E27FC236}">
                <a16:creationId xmlns:a16="http://schemas.microsoft.com/office/drawing/2014/main" id="{EFF80DC5-F711-F432-0145-9BF6AB9B0EC1}"/>
              </a:ext>
            </a:extLst>
          </p:cNvPr>
          <p:cNvSpPr>
            <a:spLocks noGrp="1"/>
          </p:cNvSpPr>
          <p:nvPr>
            <p:ph idx="1"/>
          </p:nvPr>
        </p:nvSpPr>
        <p:spPr>
          <a:xfrm>
            <a:off x="1165412" y="2015732"/>
            <a:ext cx="9968753" cy="3450613"/>
          </a:xfrm>
        </p:spPr>
        <p:txBody>
          <a:bodyPr/>
          <a:lstStyle/>
          <a:p>
            <a:pPr marL="0" indent="0" algn="ctr">
              <a:buNone/>
            </a:pPr>
            <a:r>
              <a:rPr lang="en-US" dirty="0"/>
              <a:t>The General Fund (GF) caps un-assigned cash balances at 35% of general fund budgeted expenditures.</a:t>
            </a:r>
          </a:p>
          <a:p>
            <a:pPr marL="0" indent="0" algn="ctr">
              <a:buNone/>
            </a:pPr>
            <a:r>
              <a:rPr lang="en-US" dirty="0"/>
              <a:t>This bill does create an “obligated funds account” for money budgeted/saved for large equipment or infrastructure purchases or projects that is not part of the cap on reserve funds. </a:t>
            </a:r>
          </a:p>
          <a:p>
            <a:pPr marL="0" indent="0" algn="ctr">
              <a:buNone/>
            </a:pPr>
            <a:endParaRPr lang="en-US" dirty="0"/>
          </a:p>
          <a:p>
            <a:pPr marL="0" indent="0" algn="ctr">
              <a:buNone/>
            </a:pPr>
            <a:r>
              <a:rPr lang="en-US" dirty="0"/>
              <a:t>THIS </a:t>
            </a:r>
            <a:r>
              <a:rPr lang="en-US" u="sng" dirty="0"/>
              <a:t>DOES NOT </a:t>
            </a:r>
            <a:r>
              <a:rPr lang="en-US" dirty="0"/>
              <a:t>MEAN YOU HAVE TO SPEND DOWN CASH.  YOU NEED TO STRATEGICALLY “ASSIGN” THE FUNDS IN EXCESS OF THE 35% CAP TO OTHER PURPOSES</a:t>
            </a:r>
          </a:p>
        </p:txBody>
      </p:sp>
      <p:sp>
        <p:nvSpPr>
          <p:cNvPr id="4" name="Explosion: 8 Points 3">
            <a:extLst>
              <a:ext uri="{FF2B5EF4-FFF2-40B4-BE49-F238E27FC236}">
                <a16:creationId xmlns:a16="http://schemas.microsoft.com/office/drawing/2014/main" id="{987A9FA5-77BE-77B3-EB04-28F8691B1F65}"/>
              </a:ext>
            </a:extLst>
          </p:cNvPr>
          <p:cNvSpPr/>
          <p:nvPr/>
        </p:nvSpPr>
        <p:spPr>
          <a:xfrm>
            <a:off x="1030941" y="376518"/>
            <a:ext cx="1810871" cy="1147482"/>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B3FF2EB-91F8-9DBB-849D-0A2A22ABD715}"/>
              </a:ext>
            </a:extLst>
          </p:cNvPr>
          <p:cNvPicPr>
            <a:picLocks noChangeAspect="1"/>
          </p:cNvPicPr>
          <p:nvPr/>
        </p:nvPicPr>
        <p:blipFill>
          <a:blip r:embed="rId2"/>
          <a:stretch>
            <a:fillRect/>
          </a:stretch>
        </p:blipFill>
        <p:spPr>
          <a:xfrm>
            <a:off x="9475615" y="376518"/>
            <a:ext cx="1828959" cy="1164437"/>
          </a:xfrm>
          <a:prstGeom prst="rect">
            <a:avLst/>
          </a:prstGeom>
        </p:spPr>
      </p:pic>
      <p:pic>
        <p:nvPicPr>
          <p:cNvPr id="7" name="Picture 6">
            <a:extLst>
              <a:ext uri="{FF2B5EF4-FFF2-40B4-BE49-F238E27FC236}">
                <a16:creationId xmlns:a16="http://schemas.microsoft.com/office/drawing/2014/main" id="{66D139AE-452B-8B7E-30A3-2F0810DCF9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1246277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87D2E-2E84-55A3-47B9-AC66EEB120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7FB687-8EF8-CFB0-1FBE-FA9265E1A617}"/>
              </a:ext>
            </a:extLst>
          </p:cNvPr>
          <p:cNvSpPr>
            <a:spLocks noGrp="1"/>
          </p:cNvSpPr>
          <p:nvPr>
            <p:ph type="title"/>
          </p:nvPr>
        </p:nvSpPr>
        <p:spPr/>
        <p:txBody>
          <a:bodyPr/>
          <a:lstStyle/>
          <a:p>
            <a:pPr algn="ctr"/>
            <a:r>
              <a:rPr lang="en-US" dirty="0"/>
              <a:t>SENATE FILE 2472 - ALERT</a:t>
            </a:r>
          </a:p>
        </p:txBody>
      </p:sp>
      <p:sp>
        <p:nvSpPr>
          <p:cNvPr id="3" name="Content Placeholder 2">
            <a:extLst>
              <a:ext uri="{FF2B5EF4-FFF2-40B4-BE49-F238E27FC236}">
                <a16:creationId xmlns:a16="http://schemas.microsoft.com/office/drawing/2014/main" id="{9991F489-46D5-9825-8C21-AD238602A429}"/>
              </a:ext>
            </a:extLst>
          </p:cNvPr>
          <p:cNvSpPr>
            <a:spLocks noGrp="1"/>
          </p:cNvSpPr>
          <p:nvPr>
            <p:ph idx="1"/>
          </p:nvPr>
        </p:nvSpPr>
        <p:spPr>
          <a:xfrm>
            <a:off x="1451579" y="2015732"/>
            <a:ext cx="9216421" cy="3450613"/>
          </a:xfrm>
        </p:spPr>
        <p:txBody>
          <a:bodyPr>
            <a:normAutofit/>
          </a:bodyPr>
          <a:lstStyle/>
          <a:p>
            <a:pPr marL="0" indent="0" algn="ctr">
              <a:buNone/>
            </a:pPr>
            <a:r>
              <a:rPr lang="en-US" dirty="0"/>
              <a:t>City’s can </a:t>
            </a:r>
            <a:r>
              <a:rPr lang="en-US" u="sng" dirty="0"/>
              <a:t>no longer </a:t>
            </a:r>
            <a:r>
              <a:rPr lang="en-US" dirty="0"/>
              <a:t>issue debt for operational costs that will be serviced by a</a:t>
            </a:r>
          </a:p>
          <a:p>
            <a:pPr marL="0" indent="0" algn="ctr">
              <a:buNone/>
            </a:pPr>
            <a:r>
              <a:rPr lang="en-US" dirty="0"/>
              <a:t> </a:t>
            </a:r>
            <a:r>
              <a:rPr lang="en-US" u="sng" dirty="0"/>
              <a:t>debt service levy</a:t>
            </a:r>
            <a:r>
              <a:rPr lang="en-US" dirty="0"/>
              <a:t>.</a:t>
            </a:r>
          </a:p>
          <a:p>
            <a:pPr algn="ctr">
              <a:buFont typeface="Wingdings" panose="05000000000000000000" pitchFamily="2" charset="2"/>
              <a:buChar char="v"/>
            </a:pPr>
            <a:r>
              <a:rPr lang="en-US" dirty="0"/>
              <a:t> Reflects the importance of cash fund balances in the general fund</a:t>
            </a:r>
          </a:p>
          <a:p>
            <a:pPr algn="ctr">
              <a:buFont typeface="Wingdings" panose="05000000000000000000" pitchFamily="2" charset="2"/>
              <a:buChar char="v"/>
            </a:pPr>
            <a:r>
              <a:rPr lang="en-US" dirty="0"/>
              <a:t>Reflect the importance budgeting and meeting </a:t>
            </a:r>
            <a:r>
              <a:rPr lang="en-US"/>
              <a:t>budgeting deadlines</a:t>
            </a:r>
          </a:p>
          <a:p>
            <a:pPr marL="0" indent="0" algn="ctr">
              <a:buNone/>
            </a:pPr>
            <a:endParaRPr lang="en-US" dirty="0"/>
          </a:p>
          <a:p>
            <a:pPr marL="0" indent="0" algn="ctr">
              <a:buNone/>
            </a:pPr>
            <a:r>
              <a:rPr lang="en-US" dirty="0"/>
              <a:t>Bonding for direct and indirect capital expenditures or large expenses/infrastructure projects are EXEMPTED from restrictions</a:t>
            </a:r>
          </a:p>
          <a:p>
            <a:pPr marL="0" indent="0" algn="ctr">
              <a:buNone/>
            </a:pPr>
            <a:endParaRPr lang="en-US" dirty="0"/>
          </a:p>
          <a:p>
            <a:pPr marL="0" indent="0" algn="ctr">
              <a:buNone/>
            </a:pPr>
            <a:endParaRPr lang="en-US" dirty="0"/>
          </a:p>
        </p:txBody>
      </p:sp>
      <p:sp>
        <p:nvSpPr>
          <p:cNvPr id="4" name="Explosion: 8 Points 3">
            <a:extLst>
              <a:ext uri="{FF2B5EF4-FFF2-40B4-BE49-F238E27FC236}">
                <a16:creationId xmlns:a16="http://schemas.microsoft.com/office/drawing/2014/main" id="{DA74A069-446F-9D1D-C165-039217C36ABB}"/>
              </a:ext>
            </a:extLst>
          </p:cNvPr>
          <p:cNvSpPr/>
          <p:nvPr/>
        </p:nvSpPr>
        <p:spPr>
          <a:xfrm>
            <a:off x="1030941" y="376518"/>
            <a:ext cx="1810871" cy="1147482"/>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1A7460D-5E01-3BA4-4DE6-C50A9EA99FD2}"/>
              </a:ext>
            </a:extLst>
          </p:cNvPr>
          <p:cNvPicPr>
            <a:picLocks noChangeAspect="1"/>
          </p:cNvPicPr>
          <p:nvPr/>
        </p:nvPicPr>
        <p:blipFill>
          <a:blip r:embed="rId2"/>
          <a:stretch>
            <a:fillRect/>
          </a:stretch>
        </p:blipFill>
        <p:spPr>
          <a:xfrm>
            <a:off x="9475615" y="376518"/>
            <a:ext cx="1828959" cy="1164437"/>
          </a:xfrm>
          <a:prstGeom prst="rect">
            <a:avLst/>
          </a:prstGeom>
        </p:spPr>
      </p:pic>
      <p:pic>
        <p:nvPicPr>
          <p:cNvPr id="7" name="Picture 6">
            <a:extLst>
              <a:ext uri="{FF2B5EF4-FFF2-40B4-BE49-F238E27FC236}">
                <a16:creationId xmlns:a16="http://schemas.microsoft.com/office/drawing/2014/main" id="{175645B4-FFA2-78C5-E7EB-FD97CF9723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2204349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BC47B-AA18-4BC5-8B55-43D5DB14218D}"/>
              </a:ext>
            </a:extLst>
          </p:cNvPr>
          <p:cNvSpPr>
            <a:spLocks noGrp="1"/>
          </p:cNvSpPr>
          <p:nvPr>
            <p:ph type="title"/>
          </p:nvPr>
        </p:nvSpPr>
        <p:spPr/>
        <p:txBody>
          <a:bodyPr/>
          <a:lstStyle/>
          <a:p>
            <a:pPr algn="ctr"/>
            <a:r>
              <a:rPr lang="en-US" b="1" u="sng" dirty="0"/>
              <a:t>WORKING CAPITAL </a:t>
            </a:r>
            <a:r>
              <a:rPr lang="en-US" b="1" dirty="0"/>
              <a:t> GOALS/TARGETS </a:t>
            </a:r>
            <a:br>
              <a:rPr lang="en-US" b="1" dirty="0"/>
            </a:br>
            <a:r>
              <a:rPr lang="en-US" b="1" dirty="0"/>
              <a:t>FOR PROPRIETARY FUNDS</a:t>
            </a:r>
            <a:endParaRPr lang="en-US" dirty="0"/>
          </a:p>
        </p:txBody>
      </p:sp>
      <p:sp>
        <p:nvSpPr>
          <p:cNvPr id="3" name="Content Placeholder 2">
            <a:extLst>
              <a:ext uri="{FF2B5EF4-FFF2-40B4-BE49-F238E27FC236}">
                <a16:creationId xmlns:a16="http://schemas.microsoft.com/office/drawing/2014/main" id="{A8B905F5-40A0-4DE5-83C4-E1D8E8B9D9E0}"/>
              </a:ext>
            </a:extLst>
          </p:cNvPr>
          <p:cNvSpPr>
            <a:spLocks noGrp="1"/>
          </p:cNvSpPr>
          <p:nvPr>
            <p:ph idx="1"/>
          </p:nvPr>
        </p:nvSpPr>
        <p:spPr>
          <a:xfrm>
            <a:off x="1451579" y="2015732"/>
            <a:ext cx="9603275" cy="3874080"/>
          </a:xfrm>
        </p:spPr>
        <p:txBody>
          <a:bodyPr>
            <a:normAutofit/>
          </a:bodyPr>
          <a:lstStyle/>
          <a:p>
            <a:r>
              <a:rPr lang="en-US" dirty="0"/>
              <a:t>GFOA Best Practices recommends no less than 90 days of working capital (3 months) revenues as a baseline for a proprietary fund.</a:t>
            </a:r>
          </a:p>
          <a:p>
            <a:r>
              <a:rPr lang="en-US" dirty="0"/>
              <a:t>You should consider strength of collections practices and historical consumption of inventories or prepaids when setting this amount.  </a:t>
            </a:r>
          </a:p>
          <a:p>
            <a:r>
              <a:rPr lang="en-US" dirty="0"/>
              <a:t>Most small Cities in Iowa should consider 180 days or 6 months of working capital as a fund balance.  Some Cities consider 365 days or 12 months of working capital as a fund balance.</a:t>
            </a:r>
          </a:p>
          <a:p>
            <a:r>
              <a:rPr lang="en-US" b="1" dirty="0"/>
              <a:t>Consider designated or restricted fund balances outside (over and above) working capital for upcoming capital projects</a:t>
            </a:r>
            <a:r>
              <a:rPr lang="en-US" dirty="0"/>
              <a:t>.</a:t>
            </a:r>
          </a:p>
        </p:txBody>
      </p:sp>
      <p:pic>
        <p:nvPicPr>
          <p:cNvPr id="4" name="Picture 3">
            <a:extLst>
              <a:ext uri="{FF2B5EF4-FFF2-40B4-BE49-F238E27FC236}">
                <a16:creationId xmlns:a16="http://schemas.microsoft.com/office/drawing/2014/main" id="{ACB029CC-F57E-4E8F-B451-A291911471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2582051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768E3-E2DB-4E60-A11E-6C07795837AF}"/>
              </a:ext>
            </a:extLst>
          </p:cNvPr>
          <p:cNvSpPr>
            <a:spLocks noGrp="1"/>
          </p:cNvSpPr>
          <p:nvPr>
            <p:ph type="title"/>
          </p:nvPr>
        </p:nvSpPr>
        <p:spPr/>
        <p:txBody>
          <a:bodyPr/>
          <a:lstStyle/>
          <a:p>
            <a:pPr algn="ctr"/>
            <a:r>
              <a:rPr lang="en-US" b="1" dirty="0"/>
              <a:t>RATING AGENCY </a:t>
            </a:r>
            <a:br>
              <a:rPr lang="en-US" b="1" dirty="0"/>
            </a:br>
            <a:r>
              <a:rPr lang="en-US" b="1" dirty="0"/>
              <a:t>ARE MY BONDS RATED?</a:t>
            </a:r>
          </a:p>
        </p:txBody>
      </p:sp>
      <p:sp>
        <p:nvSpPr>
          <p:cNvPr id="3" name="Content Placeholder 2">
            <a:extLst>
              <a:ext uri="{FF2B5EF4-FFF2-40B4-BE49-F238E27FC236}">
                <a16:creationId xmlns:a16="http://schemas.microsoft.com/office/drawing/2014/main" id="{B91FDEFF-3C6D-42FB-92FA-3249FD7A9A83}"/>
              </a:ext>
            </a:extLst>
          </p:cNvPr>
          <p:cNvSpPr>
            <a:spLocks noGrp="1"/>
          </p:cNvSpPr>
          <p:nvPr>
            <p:ph sz="half" idx="1"/>
          </p:nvPr>
        </p:nvSpPr>
        <p:spPr>
          <a:xfrm>
            <a:off x="1447331" y="2010878"/>
            <a:ext cx="4645152" cy="3448595"/>
          </a:xfrm>
        </p:spPr>
        <p:txBody>
          <a:bodyPr>
            <a:normAutofit fontScale="85000" lnSpcReduction="10000"/>
          </a:bodyPr>
          <a:lstStyle/>
          <a:p>
            <a:r>
              <a:rPr lang="en-US" b="1" dirty="0"/>
              <a:t>Not every bond issue sold has a rating.</a:t>
            </a:r>
          </a:p>
          <a:p>
            <a:r>
              <a:rPr lang="en-US" b="1" dirty="0"/>
              <a:t>Ratings provide a third party financial, economic and debt/pension analysis</a:t>
            </a:r>
          </a:p>
          <a:p>
            <a:r>
              <a:rPr lang="en-US" b="1" dirty="0"/>
              <a:t>Determining factors for having an issuance rated are:</a:t>
            </a:r>
          </a:p>
          <a:p>
            <a:pPr lvl="1"/>
            <a:r>
              <a:rPr lang="en-US" b="1" dirty="0"/>
              <a:t>Financial health of a City</a:t>
            </a:r>
          </a:p>
          <a:p>
            <a:pPr lvl="1"/>
            <a:r>
              <a:rPr lang="en-US" b="1" dirty="0"/>
              <a:t>Size of the issuance</a:t>
            </a:r>
          </a:p>
          <a:p>
            <a:pPr lvl="1"/>
            <a:r>
              <a:rPr lang="en-US" b="1" dirty="0"/>
              <a:t>Cost of the rating</a:t>
            </a:r>
          </a:p>
          <a:p>
            <a:pPr lvl="1"/>
            <a:r>
              <a:rPr lang="en-US" b="1" dirty="0"/>
              <a:t>Prior rating experience</a:t>
            </a:r>
          </a:p>
          <a:p>
            <a:pPr lvl="1"/>
            <a:r>
              <a:rPr lang="en-US" b="1" dirty="0"/>
              <a:t>Audited Financials (required)</a:t>
            </a:r>
          </a:p>
          <a:p>
            <a:pPr marL="227013" lvl="1" indent="-227013">
              <a:buNone/>
            </a:pPr>
            <a:endParaRPr lang="en-US" dirty="0"/>
          </a:p>
        </p:txBody>
      </p:sp>
      <p:sp>
        <p:nvSpPr>
          <p:cNvPr id="4" name="Content Placeholder 3">
            <a:extLst>
              <a:ext uri="{FF2B5EF4-FFF2-40B4-BE49-F238E27FC236}">
                <a16:creationId xmlns:a16="http://schemas.microsoft.com/office/drawing/2014/main" id="{775C4945-BA92-4C35-97A1-68C943E42EC5}"/>
              </a:ext>
            </a:extLst>
          </p:cNvPr>
          <p:cNvSpPr>
            <a:spLocks noGrp="1"/>
          </p:cNvSpPr>
          <p:nvPr>
            <p:ph sz="half" idx="2"/>
          </p:nvPr>
        </p:nvSpPr>
        <p:spPr/>
        <p:txBody>
          <a:bodyPr>
            <a:normAutofit fontScale="85000" lnSpcReduction="10000"/>
          </a:bodyPr>
          <a:lstStyle/>
          <a:p>
            <a:r>
              <a:rPr lang="en-US" b="1" dirty="0"/>
              <a:t>Ratings typically provide more investors looking at the issuance, along with lower interest rates associated with rating level.</a:t>
            </a:r>
          </a:p>
          <a:p>
            <a:r>
              <a:rPr lang="en-US" b="1" dirty="0"/>
              <a:t>Four rating agencies</a:t>
            </a:r>
          </a:p>
          <a:p>
            <a:pPr lvl="1"/>
            <a:r>
              <a:rPr lang="en-US" b="1" dirty="0"/>
              <a:t>Moody’s</a:t>
            </a:r>
          </a:p>
          <a:p>
            <a:pPr lvl="1"/>
            <a:r>
              <a:rPr lang="en-US" b="1" dirty="0"/>
              <a:t>S &amp; P</a:t>
            </a:r>
          </a:p>
          <a:p>
            <a:pPr lvl="1"/>
            <a:r>
              <a:rPr lang="en-US" b="1" dirty="0"/>
              <a:t>Fitch</a:t>
            </a:r>
          </a:p>
          <a:p>
            <a:pPr lvl="1"/>
            <a:r>
              <a:rPr lang="en-US" b="1" dirty="0"/>
              <a:t>Kroll</a:t>
            </a:r>
          </a:p>
          <a:p>
            <a:pPr marL="457200" lvl="1" indent="0">
              <a:buNone/>
            </a:pPr>
            <a:endParaRPr lang="en-US" dirty="0"/>
          </a:p>
          <a:p>
            <a:pPr marL="228600" lvl="1"/>
            <a:endParaRPr lang="en-US" dirty="0"/>
          </a:p>
        </p:txBody>
      </p:sp>
      <p:pic>
        <p:nvPicPr>
          <p:cNvPr id="5" name="Picture 4">
            <a:extLst>
              <a:ext uri="{FF2B5EF4-FFF2-40B4-BE49-F238E27FC236}">
                <a16:creationId xmlns:a16="http://schemas.microsoft.com/office/drawing/2014/main" id="{6DAB0992-3EFC-40D1-BC62-F9226032D7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111463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B0FC1-FB0B-428F-A26E-7AF9CF87F9F6}"/>
              </a:ext>
            </a:extLst>
          </p:cNvPr>
          <p:cNvSpPr>
            <a:spLocks noGrp="1"/>
          </p:cNvSpPr>
          <p:nvPr>
            <p:ph type="title"/>
          </p:nvPr>
        </p:nvSpPr>
        <p:spPr>
          <a:xfrm>
            <a:off x="1197043" y="694055"/>
            <a:ext cx="9624960" cy="1080938"/>
          </a:xfrm>
        </p:spPr>
        <p:txBody>
          <a:bodyPr/>
          <a:lstStyle/>
          <a:p>
            <a:pPr algn="ctr"/>
            <a:r>
              <a:rPr lang="en-US" b="1" dirty="0"/>
              <a:t>RATING AGENCY SCALES</a:t>
            </a:r>
          </a:p>
        </p:txBody>
      </p:sp>
      <p:sp>
        <p:nvSpPr>
          <p:cNvPr id="3" name="Text Placeholder 2">
            <a:extLst>
              <a:ext uri="{FF2B5EF4-FFF2-40B4-BE49-F238E27FC236}">
                <a16:creationId xmlns:a16="http://schemas.microsoft.com/office/drawing/2014/main" id="{28E090FF-D4BA-48C0-89BE-8C9FCE2D0239}"/>
              </a:ext>
            </a:extLst>
          </p:cNvPr>
          <p:cNvSpPr>
            <a:spLocks noGrp="1"/>
          </p:cNvSpPr>
          <p:nvPr>
            <p:ph type="body" idx="1"/>
          </p:nvPr>
        </p:nvSpPr>
        <p:spPr>
          <a:xfrm>
            <a:off x="680322" y="2048742"/>
            <a:ext cx="3070034" cy="576262"/>
          </a:xfrm>
        </p:spPr>
        <p:txBody>
          <a:bodyPr/>
          <a:lstStyle/>
          <a:p>
            <a:pPr algn="ctr"/>
            <a:r>
              <a:rPr lang="en-US" b="1" u="sng" dirty="0"/>
              <a:t>Moody’s</a:t>
            </a:r>
          </a:p>
        </p:txBody>
      </p:sp>
      <p:sp>
        <p:nvSpPr>
          <p:cNvPr id="4" name="Text Placeholder 3">
            <a:extLst>
              <a:ext uri="{FF2B5EF4-FFF2-40B4-BE49-F238E27FC236}">
                <a16:creationId xmlns:a16="http://schemas.microsoft.com/office/drawing/2014/main" id="{A7E525DF-5AB7-47A1-A7D3-0E9902B0D588}"/>
              </a:ext>
            </a:extLst>
          </p:cNvPr>
          <p:cNvSpPr>
            <a:spLocks noGrp="1"/>
          </p:cNvSpPr>
          <p:nvPr>
            <p:ph type="body" sz="half" idx="15"/>
          </p:nvPr>
        </p:nvSpPr>
        <p:spPr>
          <a:xfrm>
            <a:off x="700654" y="2709164"/>
            <a:ext cx="3049702" cy="2913513"/>
          </a:xfrm>
        </p:spPr>
        <p:txBody>
          <a:bodyPr>
            <a:normAutofit fontScale="92500" lnSpcReduction="20000"/>
          </a:bodyPr>
          <a:lstStyle/>
          <a:p>
            <a:pPr algn="ctr"/>
            <a:r>
              <a:rPr lang="en-US" sz="1600" b="1" dirty="0" err="1"/>
              <a:t>Aaa</a:t>
            </a:r>
            <a:endParaRPr lang="en-US" sz="1600" b="1" dirty="0"/>
          </a:p>
          <a:p>
            <a:pPr algn="ctr"/>
            <a:r>
              <a:rPr lang="en-US" sz="1600" b="1" dirty="0"/>
              <a:t>Aa1</a:t>
            </a:r>
          </a:p>
          <a:p>
            <a:pPr algn="ctr"/>
            <a:r>
              <a:rPr lang="en-US" sz="1600" b="1" dirty="0"/>
              <a:t>Aa2</a:t>
            </a:r>
          </a:p>
          <a:p>
            <a:pPr algn="ctr"/>
            <a:r>
              <a:rPr lang="en-US" sz="1600" b="1" dirty="0"/>
              <a:t>Aa3</a:t>
            </a:r>
          </a:p>
          <a:p>
            <a:pPr algn="ctr"/>
            <a:r>
              <a:rPr lang="en-US" sz="1600" b="1" dirty="0"/>
              <a:t>A1</a:t>
            </a:r>
          </a:p>
          <a:p>
            <a:pPr algn="ctr"/>
            <a:r>
              <a:rPr lang="en-US" sz="1600" b="1" dirty="0"/>
              <a:t>A2</a:t>
            </a:r>
          </a:p>
          <a:p>
            <a:pPr algn="ctr"/>
            <a:r>
              <a:rPr lang="en-US" sz="1600" b="1" dirty="0"/>
              <a:t>A3</a:t>
            </a:r>
          </a:p>
          <a:p>
            <a:pPr algn="ctr"/>
            <a:r>
              <a:rPr lang="en-US" sz="1600" b="1" dirty="0"/>
              <a:t>Baa</a:t>
            </a:r>
          </a:p>
        </p:txBody>
      </p:sp>
      <p:sp>
        <p:nvSpPr>
          <p:cNvPr id="5" name="Text Placeholder 4">
            <a:extLst>
              <a:ext uri="{FF2B5EF4-FFF2-40B4-BE49-F238E27FC236}">
                <a16:creationId xmlns:a16="http://schemas.microsoft.com/office/drawing/2014/main" id="{832EE990-4DC9-4C1C-8D85-E177101F0AF4}"/>
              </a:ext>
            </a:extLst>
          </p:cNvPr>
          <p:cNvSpPr>
            <a:spLocks noGrp="1"/>
          </p:cNvSpPr>
          <p:nvPr>
            <p:ph type="body" sz="quarter" idx="3"/>
          </p:nvPr>
        </p:nvSpPr>
        <p:spPr>
          <a:xfrm>
            <a:off x="3955636" y="2048742"/>
            <a:ext cx="3063240" cy="576262"/>
          </a:xfrm>
        </p:spPr>
        <p:txBody>
          <a:bodyPr/>
          <a:lstStyle/>
          <a:p>
            <a:pPr algn="ctr"/>
            <a:r>
              <a:rPr lang="en-US" b="1" u="sng" dirty="0"/>
              <a:t>S &amp; P and FITCH</a:t>
            </a:r>
          </a:p>
        </p:txBody>
      </p:sp>
      <p:sp>
        <p:nvSpPr>
          <p:cNvPr id="6" name="Text Placeholder 5">
            <a:extLst>
              <a:ext uri="{FF2B5EF4-FFF2-40B4-BE49-F238E27FC236}">
                <a16:creationId xmlns:a16="http://schemas.microsoft.com/office/drawing/2014/main" id="{BBE07C23-D318-42F6-B25D-432B3222B128}"/>
              </a:ext>
            </a:extLst>
          </p:cNvPr>
          <p:cNvSpPr>
            <a:spLocks noGrp="1"/>
          </p:cNvSpPr>
          <p:nvPr>
            <p:ph type="body" sz="half" idx="16"/>
          </p:nvPr>
        </p:nvSpPr>
        <p:spPr>
          <a:xfrm>
            <a:off x="3950082" y="2709963"/>
            <a:ext cx="3063240" cy="2913513"/>
          </a:xfrm>
        </p:spPr>
        <p:txBody>
          <a:bodyPr>
            <a:normAutofit fontScale="92500" lnSpcReduction="20000"/>
          </a:bodyPr>
          <a:lstStyle/>
          <a:p>
            <a:pPr algn="ctr"/>
            <a:r>
              <a:rPr lang="en-US" sz="1600" b="1" dirty="0"/>
              <a:t>AAA</a:t>
            </a:r>
          </a:p>
          <a:p>
            <a:pPr algn="ctr"/>
            <a:r>
              <a:rPr lang="en-US" sz="1600" b="1" dirty="0"/>
              <a:t>AA+</a:t>
            </a:r>
          </a:p>
          <a:p>
            <a:pPr algn="ctr"/>
            <a:r>
              <a:rPr lang="en-US" sz="1600" b="1" dirty="0"/>
              <a:t>AA</a:t>
            </a:r>
          </a:p>
          <a:p>
            <a:pPr algn="ctr"/>
            <a:r>
              <a:rPr lang="en-US" sz="1600" b="1" dirty="0"/>
              <a:t>AA-</a:t>
            </a:r>
          </a:p>
          <a:p>
            <a:pPr algn="ctr"/>
            <a:r>
              <a:rPr lang="en-US" sz="1600" b="1" dirty="0"/>
              <a:t>A+</a:t>
            </a:r>
          </a:p>
          <a:p>
            <a:pPr algn="ctr"/>
            <a:r>
              <a:rPr lang="en-US" sz="1600" b="1" dirty="0"/>
              <a:t>A</a:t>
            </a:r>
          </a:p>
          <a:p>
            <a:pPr algn="ctr"/>
            <a:r>
              <a:rPr lang="en-US" sz="1600" b="1" dirty="0"/>
              <a:t>A-</a:t>
            </a:r>
          </a:p>
          <a:p>
            <a:pPr algn="ctr"/>
            <a:r>
              <a:rPr lang="en-US" sz="1600" b="1" dirty="0"/>
              <a:t>BBB+</a:t>
            </a:r>
          </a:p>
        </p:txBody>
      </p:sp>
      <p:sp>
        <p:nvSpPr>
          <p:cNvPr id="7" name="Text Placeholder 6">
            <a:extLst>
              <a:ext uri="{FF2B5EF4-FFF2-40B4-BE49-F238E27FC236}">
                <a16:creationId xmlns:a16="http://schemas.microsoft.com/office/drawing/2014/main" id="{8BAA69D0-C0EE-40D5-BC8C-31DE692CEA5E}"/>
              </a:ext>
            </a:extLst>
          </p:cNvPr>
          <p:cNvSpPr>
            <a:spLocks noGrp="1"/>
          </p:cNvSpPr>
          <p:nvPr>
            <p:ph type="body" sz="quarter" idx="13"/>
          </p:nvPr>
        </p:nvSpPr>
        <p:spPr>
          <a:xfrm>
            <a:off x="7224156" y="2048742"/>
            <a:ext cx="3070025" cy="576262"/>
          </a:xfrm>
        </p:spPr>
        <p:txBody>
          <a:bodyPr/>
          <a:lstStyle/>
          <a:p>
            <a:pPr algn="ctr"/>
            <a:r>
              <a:rPr lang="en-US" b="1" u="sng" dirty="0"/>
              <a:t>Kroll</a:t>
            </a:r>
          </a:p>
        </p:txBody>
      </p:sp>
      <p:sp>
        <p:nvSpPr>
          <p:cNvPr id="8" name="Text Placeholder 7">
            <a:extLst>
              <a:ext uri="{FF2B5EF4-FFF2-40B4-BE49-F238E27FC236}">
                <a16:creationId xmlns:a16="http://schemas.microsoft.com/office/drawing/2014/main" id="{81ED5FED-DF7C-4755-A49C-824DB89A629A}"/>
              </a:ext>
            </a:extLst>
          </p:cNvPr>
          <p:cNvSpPr>
            <a:spLocks noGrp="1"/>
          </p:cNvSpPr>
          <p:nvPr>
            <p:ph type="body" sz="half" idx="17"/>
          </p:nvPr>
        </p:nvSpPr>
        <p:spPr>
          <a:xfrm>
            <a:off x="7224156" y="2709164"/>
            <a:ext cx="3070025" cy="3325876"/>
          </a:xfrm>
        </p:spPr>
        <p:txBody>
          <a:bodyPr>
            <a:normAutofit fontScale="92500" lnSpcReduction="20000"/>
          </a:bodyPr>
          <a:lstStyle/>
          <a:p>
            <a:pPr algn="ctr"/>
            <a:r>
              <a:rPr lang="en-US" sz="1600" b="1" dirty="0"/>
              <a:t>AAA</a:t>
            </a:r>
          </a:p>
          <a:p>
            <a:pPr algn="ctr"/>
            <a:endParaRPr lang="en-US" sz="1600" b="1" dirty="0"/>
          </a:p>
          <a:p>
            <a:pPr algn="ctr"/>
            <a:r>
              <a:rPr lang="en-US" sz="1600" b="1" dirty="0"/>
              <a:t>AA</a:t>
            </a:r>
          </a:p>
          <a:p>
            <a:pPr algn="ctr"/>
            <a:endParaRPr lang="en-US" sz="1600" b="1" dirty="0"/>
          </a:p>
          <a:p>
            <a:pPr algn="ctr"/>
            <a:endParaRPr lang="en-US" sz="1600" b="1" dirty="0"/>
          </a:p>
          <a:p>
            <a:pPr algn="ctr"/>
            <a:r>
              <a:rPr lang="en-US" sz="1600" b="1" dirty="0"/>
              <a:t>A</a:t>
            </a:r>
          </a:p>
          <a:p>
            <a:pPr algn="ctr"/>
            <a:endParaRPr lang="en-US" sz="1600" b="1" dirty="0"/>
          </a:p>
          <a:p>
            <a:pPr algn="ctr"/>
            <a:r>
              <a:rPr lang="en-US" sz="1600" b="1" dirty="0"/>
              <a:t>BBB</a:t>
            </a:r>
          </a:p>
          <a:p>
            <a:r>
              <a:rPr lang="en-US" sz="1200" dirty="0"/>
              <a:t>*Kroll may assign a + or – to indicate lower or higher risks</a:t>
            </a:r>
          </a:p>
          <a:p>
            <a:pPr algn="ctr"/>
            <a:endParaRPr lang="en-US" dirty="0"/>
          </a:p>
          <a:p>
            <a:pPr algn="ctr"/>
            <a:endParaRPr lang="en-US" dirty="0"/>
          </a:p>
          <a:p>
            <a:pPr algn="ctr"/>
            <a:endParaRPr lang="en-US" dirty="0"/>
          </a:p>
        </p:txBody>
      </p:sp>
      <p:pic>
        <p:nvPicPr>
          <p:cNvPr id="9" name="Picture 8">
            <a:extLst>
              <a:ext uri="{FF2B5EF4-FFF2-40B4-BE49-F238E27FC236}">
                <a16:creationId xmlns:a16="http://schemas.microsoft.com/office/drawing/2014/main" id="{D3FB1181-4577-48AB-8048-9D8D593B24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3474681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DC6CB-5351-39A4-A4AD-303E1FB6C64A}"/>
              </a:ext>
            </a:extLst>
          </p:cNvPr>
          <p:cNvSpPr>
            <a:spLocks noGrp="1"/>
          </p:cNvSpPr>
          <p:nvPr>
            <p:ph type="title"/>
          </p:nvPr>
        </p:nvSpPr>
        <p:spPr/>
        <p:txBody>
          <a:bodyPr>
            <a:normAutofit/>
          </a:bodyPr>
          <a:lstStyle/>
          <a:p>
            <a:r>
              <a:rPr lang="en-US" sz="3600" b="1" dirty="0"/>
              <a:t>BOND INSURANCE</a:t>
            </a:r>
            <a:br>
              <a:rPr lang="en-US" sz="1800" dirty="0"/>
            </a:br>
            <a:br>
              <a:rPr lang="en-US" sz="1800" dirty="0"/>
            </a:br>
            <a:endParaRPr lang="en-US" sz="1800" dirty="0"/>
          </a:p>
        </p:txBody>
      </p:sp>
      <p:sp>
        <p:nvSpPr>
          <p:cNvPr id="5" name="Content Placeholder 4">
            <a:extLst>
              <a:ext uri="{FF2B5EF4-FFF2-40B4-BE49-F238E27FC236}">
                <a16:creationId xmlns:a16="http://schemas.microsoft.com/office/drawing/2014/main" id="{A02F3720-C356-2E81-4B8C-87108390F4D2}"/>
              </a:ext>
            </a:extLst>
          </p:cNvPr>
          <p:cNvSpPr>
            <a:spLocks noGrp="1"/>
          </p:cNvSpPr>
          <p:nvPr>
            <p:ph idx="1"/>
          </p:nvPr>
        </p:nvSpPr>
        <p:spPr>
          <a:xfrm>
            <a:off x="5043714" y="457200"/>
            <a:ext cx="6012470" cy="5692589"/>
          </a:xfrm>
        </p:spPr>
        <p:txBody>
          <a:bodyPr/>
          <a:lstStyle/>
          <a:p>
            <a:r>
              <a:rPr lang="en-US" dirty="0"/>
              <a:t>Bond Insurance is an insurance policy that ensures investors are paid their principal and interest payments if the City is unable to do so.  </a:t>
            </a:r>
          </a:p>
          <a:p>
            <a:r>
              <a:rPr lang="en-US" dirty="0"/>
              <a:t>Bond Insurance Premium is based on total debt service of the bond issue and risk related to the Issuer.</a:t>
            </a:r>
          </a:p>
          <a:p>
            <a:r>
              <a:rPr lang="en-US" dirty="0"/>
              <a:t>Risk is based on the Insurance Company’s financial review of your City.</a:t>
            </a:r>
          </a:p>
          <a:p>
            <a:r>
              <a:rPr lang="en-US" dirty="0"/>
              <a:t>Becoming more popular in the market</a:t>
            </a:r>
          </a:p>
          <a:p>
            <a:pPr marL="0" indent="0" algn="ctr">
              <a:buNone/>
            </a:pPr>
            <a:r>
              <a:rPr lang="en-US" u="sng" dirty="0"/>
              <a:t>2 Firms Offering Municipal Bond Insurance:</a:t>
            </a:r>
          </a:p>
          <a:p>
            <a:pPr marL="0" indent="0" algn="ctr">
              <a:buNone/>
            </a:pPr>
            <a:r>
              <a:rPr lang="en-US" dirty="0"/>
              <a:t>Build America Mutual (BAM) – current rating   AA</a:t>
            </a:r>
          </a:p>
          <a:p>
            <a:pPr marL="0" indent="0" algn="ctr">
              <a:buNone/>
            </a:pPr>
            <a:r>
              <a:rPr lang="en-US" dirty="0"/>
              <a:t>Assured Guaranty (AG) – current rating   AA</a:t>
            </a:r>
          </a:p>
          <a:p>
            <a:endParaRPr lang="en-US" dirty="0"/>
          </a:p>
        </p:txBody>
      </p:sp>
      <p:sp>
        <p:nvSpPr>
          <p:cNvPr id="6" name="Text Placeholder 5">
            <a:extLst>
              <a:ext uri="{FF2B5EF4-FFF2-40B4-BE49-F238E27FC236}">
                <a16:creationId xmlns:a16="http://schemas.microsoft.com/office/drawing/2014/main" id="{A3FDB42A-147A-ED0E-13FB-9814B345B70A}"/>
              </a:ext>
            </a:extLst>
          </p:cNvPr>
          <p:cNvSpPr>
            <a:spLocks noGrp="1"/>
          </p:cNvSpPr>
          <p:nvPr>
            <p:ph type="body" sz="half" idx="2"/>
          </p:nvPr>
        </p:nvSpPr>
        <p:spPr>
          <a:xfrm>
            <a:off x="1330978" y="3205490"/>
            <a:ext cx="3500484" cy="2944298"/>
          </a:xfrm>
        </p:spPr>
        <p:txBody>
          <a:bodyPr>
            <a:normAutofit fontScale="85000" lnSpcReduction="10000"/>
          </a:bodyPr>
          <a:lstStyle/>
          <a:p>
            <a:r>
              <a:rPr lang="en-US" b="1" dirty="0"/>
              <a:t>Competitive Bond Sales </a:t>
            </a:r>
            <a:r>
              <a:rPr lang="en-US" dirty="0"/>
              <a:t>- City may purchase up front insurance to enhance the marketability of the bonds. (City’s expense)</a:t>
            </a:r>
          </a:p>
          <a:p>
            <a:r>
              <a:rPr lang="en-US" dirty="0"/>
              <a:t>City may offer “Bidder’s Option” which makes the insurance the option and expense of the winning underwriter</a:t>
            </a:r>
          </a:p>
          <a:p>
            <a:endParaRPr lang="en-US" dirty="0"/>
          </a:p>
          <a:p>
            <a:r>
              <a:rPr lang="en-US" b="1" dirty="0"/>
              <a:t>Negotiated Bond Sales </a:t>
            </a:r>
            <a:r>
              <a:rPr lang="en-US" dirty="0"/>
              <a:t>may require insurance at the City’s expense for their credit approval.</a:t>
            </a:r>
          </a:p>
        </p:txBody>
      </p:sp>
      <p:pic>
        <p:nvPicPr>
          <p:cNvPr id="4" name="Picture 3">
            <a:extLst>
              <a:ext uri="{FF2B5EF4-FFF2-40B4-BE49-F238E27FC236}">
                <a16:creationId xmlns:a16="http://schemas.microsoft.com/office/drawing/2014/main" id="{7513B9BC-EF8C-B96F-AD4F-CCE9EDF5F9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413714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D7D2B-7F4B-4DD4-9586-63165668F023}"/>
              </a:ext>
            </a:extLst>
          </p:cNvPr>
          <p:cNvSpPr>
            <a:spLocks noGrp="1"/>
          </p:cNvSpPr>
          <p:nvPr>
            <p:ph type="title"/>
          </p:nvPr>
        </p:nvSpPr>
        <p:spPr>
          <a:xfrm>
            <a:off x="1451578" y="804519"/>
            <a:ext cx="9603275" cy="1049235"/>
          </a:xfrm>
        </p:spPr>
        <p:txBody>
          <a:bodyPr/>
          <a:lstStyle/>
          <a:p>
            <a:r>
              <a:rPr lang="en-US" b="1" dirty="0"/>
              <a:t>Audits  and  annual examinations</a:t>
            </a:r>
          </a:p>
        </p:txBody>
      </p:sp>
      <p:sp>
        <p:nvSpPr>
          <p:cNvPr id="3" name="Content Placeholder 2">
            <a:extLst>
              <a:ext uri="{FF2B5EF4-FFF2-40B4-BE49-F238E27FC236}">
                <a16:creationId xmlns:a16="http://schemas.microsoft.com/office/drawing/2014/main" id="{3E80F7CB-3226-4F36-9F0D-8FA7BB16B7E7}"/>
              </a:ext>
            </a:extLst>
          </p:cNvPr>
          <p:cNvSpPr>
            <a:spLocks noGrp="1"/>
          </p:cNvSpPr>
          <p:nvPr>
            <p:ph idx="1"/>
          </p:nvPr>
        </p:nvSpPr>
        <p:spPr>
          <a:xfrm>
            <a:off x="1174376" y="1927412"/>
            <a:ext cx="10138855" cy="4126069"/>
          </a:xfrm>
        </p:spPr>
        <p:txBody>
          <a:bodyPr>
            <a:normAutofit fontScale="92500" lnSpcReduction="20000"/>
          </a:bodyPr>
          <a:lstStyle/>
          <a:p>
            <a:r>
              <a:rPr lang="en-US" b="1" dirty="0"/>
              <a:t>Audited Financial Statements are completed by third party audit firms that take a broad scope look at financials, procedures and compliance.</a:t>
            </a:r>
          </a:p>
          <a:p>
            <a:r>
              <a:rPr lang="en-US" b="1" dirty="0"/>
              <a:t>Annual Examinations are less in scope than an audit that reviews financial activities and compliance with legal requirements.</a:t>
            </a:r>
          </a:p>
          <a:p>
            <a:r>
              <a:rPr lang="en-US" b="1" dirty="0"/>
              <a:t>Annual Examinations cost less than full Audits</a:t>
            </a:r>
          </a:p>
          <a:p>
            <a:r>
              <a:rPr lang="en-US" b="1" dirty="0"/>
              <a:t>Cities with populations larger than 2,000 people need an audit annually</a:t>
            </a:r>
          </a:p>
          <a:p>
            <a:r>
              <a:rPr lang="en-US" b="1" dirty="0"/>
              <a:t>Cities with populations under 2,000 people and two consecutive years of $1m in budgeted expenditures need an annual examination</a:t>
            </a:r>
          </a:p>
          <a:p>
            <a:r>
              <a:rPr lang="en-US" b="1" dirty="0"/>
              <a:t>Cities with populations under 2,000 people and less than $1m in budgeted expenditures require a periodic examination.</a:t>
            </a:r>
          </a:p>
          <a:p>
            <a:r>
              <a:rPr lang="en-US" b="1" dirty="0"/>
              <a:t>Single Audit is required in any year the city spends $750,000 or more in federal awards</a:t>
            </a:r>
          </a:p>
        </p:txBody>
      </p:sp>
      <p:pic>
        <p:nvPicPr>
          <p:cNvPr id="4" name="Picture 3">
            <a:extLst>
              <a:ext uri="{FF2B5EF4-FFF2-40B4-BE49-F238E27FC236}">
                <a16:creationId xmlns:a16="http://schemas.microsoft.com/office/drawing/2014/main" id="{0B96A094-2AAB-4896-BAA2-3465A9450C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1393667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C3E19-903A-763E-FE7C-8C1B110C1B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91843D-8089-51C9-462A-131E870FAD82}"/>
              </a:ext>
            </a:extLst>
          </p:cNvPr>
          <p:cNvSpPr>
            <a:spLocks noGrp="1"/>
          </p:cNvSpPr>
          <p:nvPr>
            <p:ph type="title"/>
          </p:nvPr>
        </p:nvSpPr>
        <p:spPr/>
        <p:txBody>
          <a:bodyPr/>
          <a:lstStyle/>
          <a:p>
            <a:pPr algn="ctr"/>
            <a:r>
              <a:rPr lang="en-US" dirty="0"/>
              <a:t>SENATE FILE 2472 - ALERT</a:t>
            </a:r>
          </a:p>
        </p:txBody>
      </p:sp>
      <p:sp>
        <p:nvSpPr>
          <p:cNvPr id="3" name="Content Placeholder 2">
            <a:extLst>
              <a:ext uri="{FF2B5EF4-FFF2-40B4-BE49-F238E27FC236}">
                <a16:creationId xmlns:a16="http://schemas.microsoft.com/office/drawing/2014/main" id="{76C93080-AAC4-F8CA-8A15-96F9D863E244}"/>
              </a:ext>
            </a:extLst>
          </p:cNvPr>
          <p:cNvSpPr>
            <a:spLocks noGrp="1"/>
          </p:cNvSpPr>
          <p:nvPr>
            <p:ph idx="1"/>
          </p:nvPr>
        </p:nvSpPr>
        <p:spPr>
          <a:xfrm>
            <a:off x="1165412" y="2015732"/>
            <a:ext cx="9968753" cy="4037749"/>
          </a:xfrm>
        </p:spPr>
        <p:txBody>
          <a:bodyPr>
            <a:normAutofit lnSpcReduction="10000"/>
          </a:bodyPr>
          <a:lstStyle/>
          <a:p>
            <a:pPr marL="0" indent="0" algn="ctr">
              <a:buNone/>
            </a:pPr>
            <a:r>
              <a:rPr lang="en-US" dirty="0"/>
              <a:t>Tax Increment Financing (TIF) Repeals IA Code 403.22 LMI (Low to Moderate Income)</a:t>
            </a:r>
          </a:p>
          <a:p>
            <a:pPr marL="0" indent="0" algn="ctr">
              <a:buNone/>
            </a:pPr>
            <a:r>
              <a:rPr lang="en-US" dirty="0"/>
              <a:t> All existing LMI funds on hand must still be used for LMI related projects/persons</a:t>
            </a:r>
          </a:p>
          <a:p>
            <a:pPr marL="0" indent="0" algn="ctr">
              <a:buNone/>
            </a:pPr>
            <a:r>
              <a:rPr lang="en-US" dirty="0"/>
              <a:t>Your City may have LMI requirements currently in your TIF Rebate Housing Agreements or on your GO borrowing related to a TIF Housing Project</a:t>
            </a:r>
          </a:p>
          <a:p>
            <a:pPr marL="0" indent="0" algn="ctr">
              <a:buNone/>
            </a:pPr>
            <a:r>
              <a:rPr lang="en-US" b="1" dirty="0"/>
              <a:t>Review your current Rebate Agreement </a:t>
            </a:r>
          </a:p>
          <a:p>
            <a:pPr marL="0" indent="0" algn="ctr">
              <a:buNone/>
            </a:pPr>
            <a:r>
              <a:rPr lang="en-US" b="1" dirty="0"/>
              <a:t>Contact Bond Counsel to discuss a possible Amended Agreement </a:t>
            </a:r>
          </a:p>
          <a:p>
            <a:pPr marL="0" indent="0" algn="ctr">
              <a:buNone/>
            </a:pPr>
            <a:r>
              <a:rPr lang="en-US" b="1" dirty="0"/>
              <a:t>If you asked for FY 2027 TIF Receipts for LMI, you should fund the LMI since that asking was before the law was signed into law.</a:t>
            </a:r>
          </a:p>
          <a:p>
            <a:pPr marL="0" indent="0" algn="ctr">
              <a:buNone/>
            </a:pPr>
            <a:r>
              <a:rPr lang="en-US" b="1" dirty="0"/>
              <a:t>Should affect your FY 2028 and beyond TIF Receipts for Housing Projects</a:t>
            </a:r>
          </a:p>
        </p:txBody>
      </p:sp>
      <p:sp>
        <p:nvSpPr>
          <p:cNvPr id="4" name="Explosion: 8 Points 3">
            <a:extLst>
              <a:ext uri="{FF2B5EF4-FFF2-40B4-BE49-F238E27FC236}">
                <a16:creationId xmlns:a16="http://schemas.microsoft.com/office/drawing/2014/main" id="{2D47E2B6-5C38-17DE-83C2-65836636EF78}"/>
              </a:ext>
            </a:extLst>
          </p:cNvPr>
          <p:cNvSpPr/>
          <p:nvPr/>
        </p:nvSpPr>
        <p:spPr>
          <a:xfrm>
            <a:off x="1030941" y="376518"/>
            <a:ext cx="1810871" cy="1147482"/>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BCB1A46-3410-454A-CC82-CED6B1931887}"/>
              </a:ext>
            </a:extLst>
          </p:cNvPr>
          <p:cNvPicPr>
            <a:picLocks noChangeAspect="1"/>
          </p:cNvPicPr>
          <p:nvPr/>
        </p:nvPicPr>
        <p:blipFill>
          <a:blip r:embed="rId2"/>
          <a:stretch>
            <a:fillRect/>
          </a:stretch>
        </p:blipFill>
        <p:spPr>
          <a:xfrm>
            <a:off x="9475615" y="376518"/>
            <a:ext cx="1828959" cy="1164437"/>
          </a:xfrm>
          <a:prstGeom prst="rect">
            <a:avLst/>
          </a:prstGeom>
        </p:spPr>
      </p:pic>
      <p:pic>
        <p:nvPicPr>
          <p:cNvPr id="7" name="Picture 6">
            <a:extLst>
              <a:ext uri="{FF2B5EF4-FFF2-40B4-BE49-F238E27FC236}">
                <a16:creationId xmlns:a16="http://schemas.microsoft.com/office/drawing/2014/main" id="{63C44911-F023-42B4-4990-A84E9C53BF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2380533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386D7-7DFA-62C1-9BF1-87CEC80C9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3DACE0-3429-6467-9B20-F04E84B91EE1}"/>
              </a:ext>
            </a:extLst>
          </p:cNvPr>
          <p:cNvSpPr>
            <a:spLocks noGrp="1"/>
          </p:cNvSpPr>
          <p:nvPr>
            <p:ph type="title"/>
          </p:nvPr>
        </p:nvSpPr>
        <p:spPr/>
        <p:txBody>
          <a:bodyPr/>
          <a:lstStyle/>
          <a:p>
            <a:pPr algn="ctr"/>
            <a:r>
              <a:rPr lang="en-US" dirty="0"/>
              <a:t>SENATE FILE 2472 - ALERT</a:t>
            </a:r>
          </a:p>
        </p:txBody>
      </p:sp>
      <p:sp>
        <p:nvSpPr>
          <p:cNvPr id="3" name="Content Placeholder 2">
            <a:extLst>
              <a:ext uri="{FF2B5EF4-FFF2-40B4-BE49-F238E27FC236}">
                <a16:creationId xmlns:a16="http://schemas.microsoft.com/office/drawing/2014/main" id="{967E9CB0-D5DD-2894-BE61-49A20B1AD912}"/>
              </a:ext>
            </a:extLst>
          </p:cNvPr>
          <p:cNvSpPr>
            <a:spLocks noGrp="1"/>
          </p:cNvSpPr>
          <p:nvPr>
            <p:ph idx="1"/>
          </p:nvPr>
        </p:nvSpPr>
        <p:spPr>
          <a:xfrm>
            <a:off x="1165412" y="2015732"/>
            <a:ext cx="9968753" cy="4037749"/>
          </a:xfrm>
        </p:spPr>
        <p:txBody>
          <a:bodyPr>
            <a:normAutofit lnSpcReduction="10000"/>
          </a:bodyPr>
          <a:lstStyle/>
          <a:p>
            <a:pPr marL="0" indent="0" algn="ctr">
              <a:buNone/>
            </a:pPr>
            <a:r>
              <a:rPr lang="en-US" b="1" dirty="0"/>
              <a:t>OTHER SF 2472 CHANGES/UPDATES</a:t>
            </a:r>
          </a:p>
          <a:p>
            <a:pPr>
              <a:buFont typeface="Wingdings" panose="05000000000000000000" pitchFamily="2" charset="2"/>
              <a:buChar char="v"/>
            </a:pPr>
            <a:r>
              <a:rPr lang="en-US" b="1" dirty="0"/>
              <a:t>Increases the EMS Levy, by Counties, from $0.75 to $1.50.  Those at $0.75 will need a new taxpayer vote to go up to $1.50.</a:t>
            </a:r>
          </a:p>
          <a:p>
            <a:pPr>
              <a:buFont typeface="Wingdings" panose="05000000000000000000" pitchFamily="2" charset="2"/>
              <a:buChar char="v"/>
            </a:pPr>
            <a:r>
              <a:rPr lang="en-US" b="1" dirty="0"/>
              <a:t>Schools will lose up to 25% of their current SAVE (one cent) revenue over the next 5 years.  This may create some downgrades of ratings on debt outstanding for schools.</a:t>
            </a:r>
          </a:p>
          <a:p>
            <a:pPr>
              <a:buFont typeface="Wingdings" panose="05000000000000000000" pitchFamily="2" charset="2"/>
              <a:buChar char="v"/>
            </a:pPr>
            <a:r>
              <a:rPr lang="en-US" b="1" dirty="0"/>
              <a:t>Lowers the School Foundation Levy that can be levied from $5.40 to $4.90 over 3 years. (Will have an effect on your City’s TIF TAX RATE if you collect TIF)</a:t>
            </a:r>
          </a:p>
          <a:p>
            <a:pPr>
              <a:buFont typeface="Wingdings" panose="05000000000000000000" pitchFamily="2" charset="2"/>
              <a:buChar char="v"/>
            </a:pPr>
            <a:r>
              <a:rPr lang="en-US" b="1" dirty="0"/>
              <a:t>DOM must use League of Cities Taxpayer form for March mailing related to the budgets.</a:t>
            </a:r>
          </a:p>
          <a:p>
            <a:pPr>
              <a:buFont typeface="Wingdings" panose="05000000000000000000" pitchFamily="2" charset="2"/>
              <a:buChar char="v"/>
            </a:pPr>
            <a:endParaRPr lang="en-US" b="1" dirty="0"/>
          </a:p>
        </p:txBody>
      </p:sp>
      <p:sp>
        <p:nvSpPr>
          <p:cNvPr id="4" name="Explosion: 8 Points 3">
            <a:extLst>
              <a:ext uri="{FF2B5EF4-FFF2-40B4-BE49-F238E27FC236}">
                <a16:creationId xmlns:a16="http://schemas.microsoft.com/office/drawing/2014/main" id="{6C8571D1-5442-A6F5-3A9F-3DCD0B0D6EC1}"/>
              </a:ext>
            </a:extLst>
          </p:cNvPr>
          <p:cNvSpPr/>
          <p:nvPr/>
        </p:nvSpPr>
        <p:spPr>
          <a:xfrm>
            <a:off x="1030941" y="376518"/>
            <a:ext cx="1810871" cy="1147482"/>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80A8C98-DDF1-27B6-6D53-BD071BA06197}"/>
              </a:ext>
            </a:extLst>
          </p:cNvPr>
          <p:cNvPicPr>
            <a:picLocks noChangeAspect="1"/>
          </p:cNvPicPr>
          <p:nvPr/>
        </p:nvPicPr>
        <p:blipFill>
          <a:blip r:embed="rId2"/>
          <a:stretch>
            <a:fillRect/>
          </a:stretch>
        </p:blipFill>
        <p:spPr>
          <a:xfrm>
            <a:off x="9475615" y="376518"/>
            <a:ext cx="1828959" cy="1164437"/>
          </a:xfrm>
          <a:prstGeom prst="rect">
            <a:avLst/>
          </a:prstGeom>
        </p:spPr>
      </p:pic>
      <p:pic>
        <p:nvPicPr>
          <p:cNvPr id="7" name="Picture 6">
            <a:extLst>
              <a:ext uri="{FF2B5EF4-FFF2-40B4-BE49-F238E27FC236}">
                <a16:creationId xmlns:a16="http://schemas.microsoft.com/office/drawing/2014/main" id="{E851E5C1-DCEA-62BA-4C21-02AE7AAAD2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2704700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C0EDC-474D-8F57-710C-B91AE6573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35FD85-B288-9DA3-31B5-5F52D01C516E}"/>
              </a:ext>
            </a:extLst>
          </p:cNvPr>
          <p:cNvSpPr>
            <a:spLocks noGrp="1"/>
          </p:cNvSpPr>
          <p:nvPr>
            <p:ph type="title"/>
          </p:nvPr>
        </p:nvSpPr>
        <p:spPr/>
        <p:txBody>
          <a:bodyPr/>
          <a:lstStyle/>
          <a:p>
            <a:pPr algn="ctr"/>
            <a:r>
              <a:rPr lang="en-US" dirty="0"/>
              <a:t>SENATE FILE 2472 - ALERT</a:t>
            </a:r>
          </a:p>
        </p:txBody>
      </p:sp>
      <p:sp>
        <p:nvSpPr>
          <p:cNvPr id="3" name="Content Placeholder 2">
            <a:extLst>
              <a:ext uri="{FF2B5EF4-FFF2-40B4-BE49-F238E27FC236}">
                <a16:creationId xmlns:a16="http://schemas.microsoft.com/office/drawing/2014/main" id="{CCF8FAD5-9D62-7672-4334-79636FC43611}"/>
              </a:ext>
            </a:extLst>
          </p:cNvPr>
          <p:cNvSpPr>
            <a:spLocks noGrp="1"/>
          </p:cNvSpPr>
          <p:nvPr>
            <p:ph idx="1"/>
          </p:nvPr>
        </p:nvSpPr>
        <p:spPr>
          <a:xfrm>
            <a:off x="1165412" y="2015732"/>
            <a:ext cx="9968753" cy="4037749"/>
          </a:xfrm>
        </p:spPr>
        <p:txBody>
          <a:bodyPr>
            <a:normAutofit/>
          </a:bodyPr>
          <a:lstStyle/>
          <a:p>
            <a:pPr marL="0" indent="0" algn="ctr">
              <a:buNone/>
            </a:pPr>
            <a:r>
              <a:rPr lang="en-US" b="1" dirty="0"/>
              <a:t>OTHER SF 2472 CHANGES/UPDATES</a:t>
            </a:r>
          </a:p>
          <a:p>
            <a:pPr marL="0" indent="0">
              <a:buNone/>
            </a:pPr>
            <a:r>
              <a:rPr lang="en-US" b="1" dirty="0"/>
              <a:t>TIF Changes:</a:t>
            </a:r>
          </a:p>
          <a:p>
            <a:pPr>
              <a:buFont typeface="Wingdings" panose="05000000000000000000" pitchFamily="2" charset="2"/>
              <a:buChar char="v"/>
            </a:pPr>
            <a:r>
              <a:rPr lang="en-US" b="1" dirty="0"/>
              <a:t>23 yr sunset on all future TIF districts</a:t>
            </a:r>
          </a:p>
          <a:p>
            <a:pPr lvl="1">
              <a:buFont typeface="Wingdings" panose="05000000000000000000" pitchFamily="2" charset="2"/>
              <a:buChar char="v"/>
            </a:pPr>
            <a:r>
              <a:rPr lang="en-US" b="1" dirty="0"/>
              <a:t>Counties may automatically shut off TIF receipts on an area with a 23 yr life.</a:t>
            </a:r>
          </a:p>
          <a:p>
            <a:pPr>
              <a:buFont typeface="Wingdings" panose="05000000000000000000" pitchFamily="2" charset="2"/>
              <a:buChar char="v"/>
            </a:pPr>
            <a:r>
              <a:rPr lang="en-US" b="1" dirty="0"/>
              <a:t>Perpetual TIF districts – normal for next 20 years, then capped at 60% of collections from area.</a:t>
            </a:r>
          </a:p>
          <a:p>
            <a:pPr lvl="1">
              <a:buFont typeface="Wingdings" panose="05000000000000000000" pitchFamily="2" charset="2"/>
              <a:buChar char="v"/>
            </a:pPr>
            <a:r>
              <a:rPr lang="en-US" b="1" dirty="0"/>
              <a:t>Blight areas can still exist but will be subject to this cap of funds restriction</a:t>
            </a:r>
          </a:p>
          <a:p>
            <a:pPr lvl="1">
              <a:buFont typeface="Wingdings" panose="05000000000000000000" pitchFamily="2" charset="2"/>
              <a:buChar char="v"/>
            </a:pPr>
            <a:r>
              <a:rPr lang="en-US" b="1" dirty="0"/>
              <a:t>New blight areas can start, with no LMI, so this is no longer benefit of blight</a:t>
            </a:r>
          </a:p>
          <a:p>
            <a:pPr lvl="1">
              <a:buFont typeface="Wingdings" panose="05000000000000000000" pitchFamily="2" charset="2"/>
              <a:buChar char="v"/>
            </a:pPr>
            <a:r>
              <a:rPr lang="en-US" b="1" dirty="0"/>
              <a:t>New blight areas are subject to 23 yr sunset</a:t>
            </a:r>
          </a:p>
        </p:txBody>
      </p:sp>
      <p:sp>
        <p:nvSpPr>
          <p:cNvPr id="4" name="Explosion: 8 Points 3">
            <a:extLst>
              <a:ext uri="{FF2B5EF4-FFF2-40B4-BE49-F238E27FC236}">
                <a16:creationId xmlns:a16="http://schemas.microsoft.com/office/drawing/2014/main" id="{44EA7168-AEA8-CFAD-7F77-ECDCB5A38918}"/>
              </a:ext>
            </a:extLst>
          </p:cNvPr>
          <p:cNvSpPr/>
          <p:nvPr/>
        </p:nvSpPr>
        <p:spPr>
          <a:xfrm>
            <a:off x="1030941" y="376518"/>
            <a:ext cx="1810871" cy="1147482"/>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AE6A5CB-7B1B-46EE-8545-9632B769B0CC}"/>
              </a:ext>
            </a:extLst>
          </p:cNvPr>
          <p:cNvPicPr>
            <a:picLocks noChangeAspect="1"/>
          </p:cNvPicPr>
          <p:nvPr/>
        </p:nvPicPr>
        <p:blipFill>
          <a:blip r:embed="rId2"/>
          <a:stretch>
            <a:fillRect/>
          </a:stretch>
        </p:blipFill>
        <p:spPr>
          <a:xfrm>
            <a:off x="9475615" y="376518"/>
            <a:ext cx="1828959" cy="1164437"/>
          </a:xfrm>
          <a:prstGeom prst="rect">
            <a:avLst/>
          </a:prstGeom>
        </p:spPr>
      </p:pic>
      <p:pic>
        <p:nvPicPr>
          <p:cNvPr id="7" name="Picture 6">
            <a:extLst>
              <a:ext uri="{FF2B5EF4-FFF2-40B4-BE49-F238E27FC236}">
                <a16:creationId xmlns:a16="http://schemas.microsoft.com/office/drawing/2014/main" id="{945D6BB0-870A-DD22-4276-D980D642A2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1119084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8E932-6F25-4337-8171-A1F207FE2DC1}"/>
              </a:ext>
            </a:extLst>
          </p:cNvPr>
          <p:cNvSpPr>
            <a:spLocks noGrp="1"/>
          </p:cNvSpPr>
          <p:nvPr>
            <p:ph type="title"/>
          </p:nvPr>
        </p:nvSpPr>
        <p:spPr/>
        <p:txBody>
          <a:bodyPr/>
          <a:lstStyle/>
          <a:p>
            <a:pPr algn="ctr"/>
            <a:r>
              <a:rPr lang="en-US" b="1" dirty="0"/>
              <a:t>WHAT CAN YOU DO TO</a:t>
            </a:r>
            <a:br>
              <a:rPr lang="en-US" b="1" dirty="0"/>
            </a:br>
            <a:r>
              <a:rPr lang="en-US" b="1" dirty="0"/>
              <a:t>MAKE YOUR CITY BETTER</a:t>
            </a:r>
          </a:p>
        </p:txBody>
      </p:sp>
      <p:sp>
        <p:nvSpPr>
          <p:cNvPr id="3" name="Content Placeholder 2">
            <a:extLst>
              <a:ext uri="{FF2B5EF4-FFF2-40B4-BE49-F238E27FC236}">
                <a16:creationId xmlns:a16="http://schemas.microsoft.com/office/drawing/2014/main" id="{A056A1FF-0A61-45AB-8A1E-254DFD75CED2}"/>
              </a:ext>
            </a:extLst>
          </p:cNvPr>
          <p:cNvSpPr>
            <a:spLocks noGrp="1"/>
          </p:cNvSpPr>
          <p:nvPr>
            <p:ph idx="1"/>
          </p:nvPr>
        </p:nvSpPr>
        <p:spPr>
          <a:xfrm>
            <a:off x="1451579" y="2015732"/>
            <a:ext cx="9603275" cy="3906097"/>
          </a:xfrm>
        </p:spPr>
        <p:txBody>
          <a:bodyPr>
            <a:normAutofit/>
          </a:bodyPr>
          <a:lstStyle/>
          <a:p>
            <a:endParaRPr lang="en-US" b="1" dirty="0"/>
          </a:p>
          <a:p>
            <a:pPr marL="0" indent="0" algn="ctr">
              <a:buNone/>
            </a:pPr>
            <a:r>
              <a:rPr lang="en-US" b="1" dirty="0"/>
              <a:t>Attend Iowa League of Cities Budget Workshops!</a:t>
            </a:r>
          </a:p>
          <a:p>
            <a:pPr marL="0" indent="0" algn="ctr">
              <a:buNone/>
            </a:pPr>
            <a:r>
              <a:rPr lang="en-US" b="1" dirty="0"/>
              <a:t>Watch Department of Management Webinars!</a:t>
            </a:r>
          </a:p>
          <a:p>
            <a:pPr marL="0" indent="0" algn="ctr">
              <a:buNone/>
            </a:pPr>
            <a:r>
              <a:rPr lang="en-US" b="1" dirty="0"/>
              <a:t>Encourage your Mayor and Council to be Informed!</a:t>
            </a:r>
          </a:p>
          <a:p>
            <a:pPr marL="0" indent="0" algn="ctr">
              <a:buNone/>
            </a:pPr>
            <a:r>
              <a:rPr lang="en-US" b="1" dirty="0"/>
              <a:t>Encourage other City Clerks/Finance Directors within your County or around you to also stay informed!</a:t>
            </a:r>
          </a:p>
          <a:p>
            <a:pPr marL="0" indent="0" algn="ctr">
              <a:buNone/>
            </a:pPr>
            <a:r>
              <a:rPr lang="en-US" b="1" dirty="0"/>
              <a:t>Communicate with others:  </a:t>
            </a:r>
            <a:r>
              <a:rPr lang="en-US" b="1"/>
              <a:t>Share ideas!</a:t>
            </a:r>
            <a:endParaRPr lang="en-US" b="1" dirty="0"/>
          </a:p>
          <a:p>
            <a:pPr marL="0" indent="0">
              <a:buNone/>
            </a:pPr>
            <a:endParaRPr lang="en-US" dirty="0"/>
          </a:p>
        </p:txBody>
      </p:sp>
      <p:pic>
        <p:nvPicPr>
          <p:cNvPr id="4" name="Picture 3">
            <a:extLst>
              <a:ext uri="{FF2B5EF4-FFF2-40B4-BE49-F238E27FC236}">
                <a16:creationId xmlns:a16="http://schemas.microsoft.com/office/drawing/2014/main" id="{85878BFE-6B5B-4C4A-942A-0E9762ADC4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232" y="5465763"/>
            <a:ext cx="730682" cy="543952"/>
          </a:xfrm>
          <a:prstGeom prst="rect">
            <a:avLst/>
          </a:prstGeom>
        </p:spPr>
      </p:pic>
    </p:spTree>
    <p:extLst>
      <p:ext uri="{BB962C8B-B14F-4D97-AF65-F5344CB8AC3E}">
        <p14:creationId xmlns:p14="http://schemas.microsoft.com/office/powerpoint/2010/main" val="12334099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086214B7912A48B6AE3D058B010595" ma:contentTypeVersion="13" ma:contentTypeDescription="Create a new document." ma:contentTypeScope="" ma:versionID="fb9d8bbdf334b5813e43f762cd933592">
  <xsd:schema xmlns:xsd="http://www.w3.org/2001/XMLSchema" xmlns:xs="http://www.w3.org/2001/XMLSchema" xmlns:p="http://schemas.microsoft.com/office/2006/metadata/properties" xmlns:ns2="0a6b2944-a2dd-4aaf-bd97-588de1a8a9ef" xmlns:ns3="39c6cd71-6613-4e5f-8f7b-0f5d8fc519cb" targetNamespace="http://schemas.microsoft.com/office/2006/metadata/properties" ma:root="true" ma:fieldsID="410cd04d67f3e0071daa85f1f7eec20f" ns2:_="" ns3:_="">
    <xsd:import namespace="0a6b2944-a2dd-4aaf-bd97-588de1a8a9ef"/>
    <xsd:import namespace="39c6cd71-6613-4e5f-8f7b-0f5d8fc519cb"/>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6b2944-a2dd-4aaf-bd97-588de1a8a9ef"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4b44a150-c78f-45a1-ad37-cd620d57d69f"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9c6cd71-6613-4e5f-8f7b-0f5d8fc519cb"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04183b7e-1cb6-4496-afd9-450ea76450e8}" ma:internalName="TaxCatchAll" ma:showField="CatchAllData" ma:web="39c6cd71-6613-4e5f-8f7b-0f5d8fc519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9c6cd71-6613-4e5f-8f7b-0f5d8fc519cb" xsi:nil="true"/>
    <lcf76f155ced4ddcb4097134ff3c332f xmlns="0a6b2944-a2dd-4aaf-bd97-588de1a8a9e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B356CF1-F763-4F5B-B6C6-169F178F3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6b2944-a2dd-4aaf-bd97-588de1a8a9ef"/>
    <ds:schemaRef ds:uri="39c6cd71-6613-4e5f-8f7b-0f5d8fc519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242EEC-A265-4494-998A-671DFA529B3F}">
  <ds:schemaRefs>
    <ds:schemaRef ds:uri="http://schemas.microsoft.com/sharepoint/v3/contenttype/forms"/>
  </ds:schemaRefs>
</ds:datastoreItem>
</file>

<file path=customXml/itemProps3.xml><?xml version="1.0" encoding="utf-8"?>
<ds:datastoreItem xmlns:ds="http://schemas.openxmlformats.org/officeDocument/2006/customXml" ds:itemID="{E6518C73-922D-4369-8AD7-D70B5DB8830B}">
  <ds:schemaRefs>
    <ds:schemaRef ds:uri="0a6b2944-a2dd-4aaf-bd97-588de1a8a9ef"/>
    <ds:schemaRef ds:uri="http://purl.org/dc/terms/"/>
    <ds:schemaRef ds:uri="http://purl.org/dc/dcmitype/"/>
    <ds:schemaRef ds:uri="39c6cd71-6613-4e5f-8f7b-0f5d8fc519cb"/>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957</TotalTime>
  <Words>2308</Words>
  <Application>Microsoft Office PowerPoint</Application>
  <PresentationFormat>Widescreen</PresentationFormat>
  <Paragraphs>250</Paragraphs>
  <Slides>25</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1" baseType="lpstr">
      <vt:lpstr>Arial</vt:lpstr>
      <vt:lpstr>Calibri</vt:lpstr>
      <vt:lpstr>Gill Sans MT</vt:lpstr>
      <vt:lpstr>Wingdings</vt:lpstr>
      <vt:lpstr>Gallery</vt:lpstr>
      <vt:lpstr>Worksheet</vt:lpstr>
      <vt:lpstr>KNOWING YOUR CITY’S FISCAL HEALTH</vt:lpstr>
      <vt:lpstr>DO YOU HAVE QUESTIONS ABOUT YOUR CITY?</vt:lpstr>
      <vt:lpstr>ASSESSED VALUE OR TAXABLE VALUE</vt:lpstr>
      <vt:lpstr>SENATE FILE 2472 - ALERT</vt:lpstr>
      <vt:lpstr>PROPERTY TAX CONSTRAINTS</vt:lpstr>
      <vt:lpstr>DEBT CAPACITY</vt:lpstr>
      <vt:lpstr>REMAINING DEBT CAPACITY </vt:lpstr>
      <vt:lpstr>DEBT CAPACITY CALCULATION</vt:lpstr>
      <vt:lpstr>Capital improvement planning (CIP)</vt:lpstr>
      <vt:lpstr>Capital improvement planning (CIP)</vt:lpstr>
      <vt:lpstr>Essential purposes  vs. general purposes</vt:lpstr>
      <vt:lpstr>Tax exempt and taxable debt</vt:lpstr>
      <vt:lpstr>FUND BALANCES</vt:lpstr>
      <vt:lpstr>Fund balance</vt:lpstr>
      <vt:lpstr>SENATE FILE 2472 - ALERT</vt:lpstr>
      <vt:lpstr>SENATE FILE 2472 - ALERT</vt:lpstr>
      <vt:lpstr>WORKING CAPITAL  GOALS/TARGETS  FOR PROPRIETARY FUNDS</vt:lpstr>
      <vt:lpstr>RATING AGENCY  ARE MY BONDS RATED?</vt:lpstr>
      <vt:lpstr>RATING AGENCY SCALES</vt:lpstr>
      <vt:lpstr>BOND INSURANCE  </vt:lpstr>
      <vt:lpstr>Audits  and  annual examinations</vt:lpstr>
      <vt:lpstr>SENATE FILE 2472 - ALERT</vt:lpstr>
      <vt:lpstr>SENATE FILE 2472 - ALERT</vt:lpstr>
      <vt:lpstr>SENATE FILE 2472 - ALERT</vt:lpstr>
      <vt:lpstr>WHAT CAN YOU DO TO MAKE YOUR CITY BETTER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KNOWING YOUR CITY’S FISCAL HEALTH</dc:title>
  <dc:creator>Maggie Burger</dc:creator>
  <cp:lastModifiedBy>Maggie Burger</cp:lastModifiedBy>
  <cp:revision>33</cp:revision>
  <cp:lastPrinted>2026-10-04T20:59:41Z</cp:lastPrinted>
  <dcterms:created xsi:type="dcterms:W3CDTF">2019-09-16T19:49:52Z</dcterms:created>
  <dcterms:modified xsi:type="dcterms:W3CDTF">2026-10-13T13:44:23Z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0x010100E7086214B7912A48B6AE3D058B010595</vt:lpwstr>
  </property>
  <property fmtid="{D5CDD505-2E9C-101B-9397-08002B2CF9AE}" pid="3" name="Order">
    <vt:r8>6800</vt:r8>
  </property>
  <property fmtid="{D5CDD505-2E9C-101B-9397-08002B2CF9AE}" pid="4" name="MediaServiceImageTags">
    <vt:lpwstr/>
  </property>
</Properties>
</file>