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7010400" cy="9296400"/>
  <p:embeddedFontLst>
    <p:embeddedFont>
      <p:font typeface="Roboto"/>
      <p:regular r:id="rId16"/>
      <p:bold r:id="rId17"/>
      <p:italic r:id="rId18"/>
      <p:boldItalic r:id="rId19"/>
    </p:embeddedFont>
    <p:embeddedFont>
      <p:font typeface="Arial Black"/>
      <p:regular r:id="rId20"/>
    </p:embeddedFont>
    <p:embeddedFont>
      <p:font typeface="Montserrat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jkHEg6FRh5Uh+I+4UXfcXcEhjn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11" Type="http://schemas.openxmlformats.org/officeDocument/2006/relationships/slide" Target="slides/slide7.xml"/><Relationship Id="rId22" Type="http://schemas.openxmlformats.org/officeDocument/2006/relationships/font" Target="fonts/MontserratExtraBold-boldItalic.fntdata"/><Relationship Id="rId10" Type="http://schemas.openxmlformats.org/officeDocument/2006/relationships/slide" Target="slides/slide6.xml"/><Relationship Id="rId21" Type="http://schemas.openxmlformats.org/officeDocument/2006/relationships/font" Target="fonts/MontserratExtraBold-bold.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slide" Target="slides/slide1.xml"/><Relationship Id="rId19" Type="http://schemas.openxmlformats.org/officeDocument/2006/relationships/font" Target="fonts/Roboto-boldItalic.fntdata"/><Relationship Id="rId6" Type="http://schemas.openxmlformats.org/officeDocument/2006/relationships/slide" Target="slides/slide2.xml"/><Relationship Id="rId18"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5HWjikTWT-os8Y-xnv7qGrMP_m-RqdNg/edit?slide=id.g3601c917120_0_0#slide=id.g3601c917120_0_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68" name="Google Shape;68;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da59fec511_0_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3da59fec511_0_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96" name="Google Shape;196;g3da59fec511_0_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61b6c301f6_0_126: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0" name="Google Shape;210;g361b6c301f6_0_126: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8763569a09_0_43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g38763569a09_0_43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https://docs.google.com/presentation/d/15HWjikTWT-os8Y-xnv7qGrMP_m-RqdNg/edit?slide=id.g3601c917120_0_0#slide=id.g3601c917120_0_0</a:t>
            </a:r>
            <a:r>
              <a:rPr lang="en-US"/>
              <a:t> </a:t>
            </a:r>
            <a:endParaRPr/>
          </a:p>
        </p:txBody>
      </p:sp>
      <p:sp>
        <p:nvSpPr>
          <p:cNvPr id="79" name="Google Shape;79;g38763569a09_0_431: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76460f2e1_0_4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91" name="Google Shape;91;g3776460f2e1_0_4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da59fec511_0_2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Speaker points to note:</a:t>
            </a:r>
            <a:endParaRPr/>
          </a:p>
          <a:p>
            <a:pPr indent="-317500" lvl="0" marL="457200" rtl="0" algn="l">
              <a:lnSpc>
                <a:spcPct val="100000"/>
              </a:lnSpc>
              <a:spcBef>
                <a:spcPts val="0"/>
              </a:spcBef>
              <a:spcAft>
                <a:spcPts val="0"/>
              </a:spcAft>
              <a:buSzPts val="1400"/>
              <a:buAutoNum type="arabicPeriod"/>
            </a:pPr>
            <a:r>
              <a:rPr lang="en-US"/>
              <a:t>Rep. Kaufmann replacing Rep. Matt Windschitl who is running for Congress in District 4 (Sac City’s federal district)</a:t>
            </a:r>
            <a:endParaRPr/>
          </a:p>
        </p:txBody>
      </p:sp>
      <p:sp>
        <p:nvSpPr>
          <p:cNvPr id="106" name="Google Shape;106;g3da59fec511_0_2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d2b466f1d7_0_7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Speaker points to note:</a:t>
            </a:r>
            <a:endParaRPr/>
          </a:p>
          <a:p>
            <a:pPr indent="-317500" lvl="0" marL="457200" rtl="0" algn="l">
              <a:lnSpc>
                <a:spcPct val="100000"/>
              </a:lnSpc>
              <a:spcBef>
                <a:spcPts val="0"/>
              </a:spcBef>
              <a:spcAft>
                <a:spcPts val="0"/>
              </a:spcAft>
              <a:buSzPts val="1400"/>
              <a:buAutoNum type="arabicPeriod"/>
            </a:pPr>
            <a:r>
              <a:rPr lang="en-US"/>
              <a:t>Rep. Kaufmann replacing Rep. Matt Windschitl who is running for Congress in District 4 (Sac City’s federal district)</a:t>
            </a:r>
            <a:endParaRPr/>
          </a:p>
        </p:txBody>
      </p:sp>
      <p:sp>
        <p:nvSpPr>
          <p:cNvPr id="121" name="Google Shape;121;g3d2b466f1d7_0_7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da59fec511_0_4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Speaker points to note:</a:t>
            </a:r>
            <a:endParaRPr/>
          </a:p>
          <a:p>
            <a:pPr indent="-317500" lvl="0" marL="457200" rtl="0" algn="l">
              <a:lnSpc>
                <a:spcPct val="100000"/>
              </a:lnSpc>
              <a:spcBef>
                <a:spcPts val="0"/>
              </a:spcBef>
              <a:spcAft>
                <a:spcPts val="0"/>
              </a:spcAft>
              <a:buSzPts val="1400"/>
              <a:buAutoNum type="arabicPeriod"/>
            </a:pPr>
            <a:r>
              <a:rPr lang="en-US"/>
              <a:t>Rep. Kaufmann replacing Rep. Matt Windschitl who is running for Congress in District 4 (Sac City’s federal district)</a:t>
            </a:r>
            <a:endParaRPr/>
          </a:p>
        </p:txBody>
      </p:sp>
      <p:sp>
        <p:nvSpPr>
          <p:cNvPr id="136" name="Google Shape;136;g3da59fec511_0_4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a59fec511_0_5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Speaker points to note:</a:t>
            </a:r>
            <a:endParaRPr/>
          </a:p>
          <a:p>
            <a:pPr indent="-317500" lvl="0" marL="457200" rtl="0" algn="l">
              <a:lnSpc>
                <a:spcPct val="100000"/>
              </a:lnSpc>
              <a:spcBef>
                <a:spcPts val="0"/>
              </a:spcBef>
              <a:spcAft>
                <a:spcPts val="0"/>
              </a:spcAft>
              <a:buSzPts val="1400"/>
              <a:buAutoNum type="arabicPeriod"/>
            </a:pPr>
            <a:r>
              <a:rPr lang="en-US"/>
              <a:t>Rep. Kaufmann replacing Rep. Matt Windschitl who is running for Congress in District 4 (Sac City’s federal district)</a:t>
            </a:r>
            <a:endParaRPr/>
          </a:p>
        </p:txBody>
      </p:sp>
      <p:sp>
        <p:nvSpPr>
          <p:cNvPr id="151" name="Google Shape;151;g3da59fec511_0_5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a59fec511_0_7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rPr lang="en-US"/>
              <a:t>Speaker points to note:</a:t>
            </a:r>
            <a:endParaRPr/>
          </a:p>
          <a:p>
            <a:pPr indent="-317500" lvl="0" marL="457200" rtl="0" algn="l">
              <a:lnSpc>
                <a:spcPct val="100000"/>
              </a:lnSpc>
              <a:spcBef>
                <a:spcPts val="0"/>
              </a:spcBef>
              <a:spcAft>
                <a:spcPts val="0"/>
              </a:spcAft>
              <a:buSzPts val="1400"/>
              <a:buAutoNum type="arabicPeriod"/>
            </a:pPr>
            <a:r>
              <a:rPr lang="en-US"/>
              <a:t>Rep. Kaufmann replacing Rep. Matt Windschitl who is running for Congress in District 4 (Sac City’s federal district)</a:t>
            </a:r>
            <a:endParaRPr/>
          </a:p>
        </p:txBody>
      </p:sp>
      <p:sp>
        <p:nvSpPr>
          <p:cNvPr id="166" name="Google Shape;166;g3da59fec511_0_7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763569a09_0_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8763569a09_0_4: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82" name="Google Shape;182;g38763569a09_0_4: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3"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s" type="titleOnly">
  <p:cSld name="TITLE_ONLY">
    <p:spTree>
      <p:nvGrpSpPr>
        <p:cNvPr id="58" name="Shape 58"/>
        <p:cNvGrpSpPr/>
        <p:nvPr/>
      </p:nvGrpSpPr>
      <p:grpSpPr>
        <a:xfrm>
          <a:off x="0" y="0"/>
          <a:ext cx="0" cy="0"/>
          <a:chOff x="0" y="0"/>
          <a:chExt cx="0" cy="0"/>
        </a:xfrm>
      </p:grpSpPr>
      <p:cxnSp>
        <p:nvCxnSpPr>
          <p:cNvPr id="59" name="Google Shape;59;g366e62abca1_0_85"/>
          <p:cNvCxnSpPr/>
          <p:nvPr/>
        </p:nvCxnSpPr>
        <p:spPr>
          <a:xfrm>
            <a:off x="3303633" y="554200"/>
            <a:ext cx="8325600" cy="0"/>
          </a:xfrm>
          <a:prstGeom prst="straightConnector1">
            <a:avLst/>
          </a:prstGeom>
          <a:noFill/>
          <a:ln cap="flat" cmpd="sng" w="38100">
            <a:solidFill>
              <a:srgbClr val="94A545"/>
            </a:solidFill>
            <a:prstDash val="solid"/>
            <a:round/>
            <a:headEnd len="sm" w="sm" type="none"/>
            <a:tailEnd len="sm" w="sm" type="none"/>
          </a:ln>
        </p:spPr>
      </p:cxnSp>
      <p:cxnSp>
        <p:nvCxnSpPr>
          <p:cNvPr id="60" name="Google Shape;60;g366e62abca1_0_85"/>
          <p:cNvCxnSpPr/>
          <p:nvPr/>
        </p:nvCxnSpPr>
        <p:spPr>
          <a:xfrm>
            <a:off x="3303633" y="6320000"/>
            <a:ext cx="8325600" cy="0"/>
          </a:xfrm>
          <a:prstGeom prst="straightConnector1">
            <a:avLst/>
          </a:prstGeom>
          <a:noFill/>
          <a:ln cap="flat" cmpd="sng" w="19050">
            <a:solidFill>
              <a:srgbClr val="94A545"/>
            </a:solidFill>
            <a:prstDash val="solid"/>
            <a:round/>
            <a:headEnd len="sm" w="sm" type="none"/>
            <a:tailEnd len="sm" w="sm" type="none"/>
          </a:ln>
        </p:spPr>
      </p:cxnSp>
      <p:pic>
        <p:nvPicPr>
          <p:cNvPr id="61" name="Google Shape;61;g366e62abca1_0_85"/>
          <p:cNvPicPr preferRelativeResize="0"/>
          <p:nvPr/>
        </p:nvPicPr>
        <p:blipFill rotWithShape="1">
          <a:blip r:embed="rId2">
            <a:alphaModFix/>
          </a:blip>
          <a:srcRect b="0" l="33003" r="33308" t="0"/>
          <a:stretch/>
        </p:blipFill>
        <p:spPr>
          <a:xfrm>
            <a:off x="-2" y="0"/>
            <a:ext cx="3082964" cy="6858001"/>
          </a:xfrm>
          <a:prstGeom prst="rect">
            <a:avLst/>
          </a:prstGeom>
          <a:noFill/>
          <a:ln>
            <a:noFill/>
          </a:ln>
        </p:spPr>
      </p:pic>
      <p:sp>
        <p:nvSpPr>
          <p:cNvPr id="62" name="Google Shape;62;g366e62abca1_0_85"/>
          <p:cNvSpPr txBox="1"/>
          <p:nvPr>
            <p:ph idx="1" type="body"/>
          </p:nvPr>
        </p:nvSpPr>
        <p:spPr>
          <a:xfrm>
            <a:off x="3303650" y="1721301"/>
            <a:ext cx="8428800" cy="40032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63" name="Google Shape;63;g366e62abca1_0_85"/>
          <p:cNvSpPr txBox="1"/>
          <p:nvPr>
            <p:ph type="title"/>
          </p:nvPr>
        </p:nvSpPr>
        <p:spPr>
          <a:xfrm>
            <a:off x="3303650" y="767933"/>
            <a:ext cx="8428800" cy="847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94A545"/>
              </a:buClr>
              <a:buSzPts val="3600"/>
              <a:buNone/>
              <a:defRPr>
                <a:solidFill>
                  <a:srgbClr val="94A54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 name="Shape 14"/>
        <p:cNvGrpSpPr/>
        <p:nvPr/>
      </p:nvGrpSpPr>
      <p:grpSpPr>
        <a:xfrm>
          <a:off x="0" y="0"/>
          <a:ext cx="0" cy="0"/>
          <a:chOff x="0" y="0"/>
          <a:chExt cx="0" cy="0"/>
        </a:xfrm>
      </p:grpSpPr>
      <p:sp>
        <p:nvSpPr>
          <p:cNvPr id="15" name="Google Shape;15;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B6BD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8"/>
          <p:cNvSpPr txBox="1"/>
          <p:nvPr>
            <p:ph idx="1" type="body"/>
          </p:nvPr>
        </p:nvSpPr>
        <p:spPr>
          <a:xfrm>
            <a:off x="566928" y="1600201"/>
            <a:ext cx="5384700" cy="4526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SzPts val="2800"/>
              <a:buNone/>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7" name="Google Shape;17;p2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SzPts val="2800"/>
              <a:buNone/>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8" name="Google Shape;18;p28"/>
          <p:cNvSpPr txBox="1"/>
          <p:nvPr>
            <p:ph idx="12" type="sldNum"/>
          </p:nvPr>
        </p:nvSpPr>
        <p:spPr>
          <a:xfrm>
            <a:off x="11430000" y="6356351"/>
            <a:ext cx="609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 name="Shape 19"/>
        <p:cNvGrpSpPr/>
        <p:nvPr/>
      </p:nvGrpSpPr>
      <p:grpSpPr>
        <a:xfrm>
          <a:off x="0" y="0"/>
          <a:ext cx="0" cy="0"/>
          <a:chOff x="0" y="0"/>
          <a:chExt cx="0" cy="0"/>
        </a:xfrm>
      </p:grpSpPr>
      <p:pic>
        <p:nvPicPr>
          <p:cNvPr id="20" name="Google Shape;20;g366e62abca1_0_91"/>
          <p:cNvPicPr preferRelativeResize="0"/>
          <p:nvPr/>
        </p:nvPicPr>
        <p:blipFill rotWithShape="1">
          <a:blip r:embed="rId2">
            <a:alphaModFix amt="20000"/>
          </a:blip>
          <a:srcRect b="0" l="16271" r="17601" t="0"/>
          <a:stretch/>
        </p:blipFill>
        <p:spPr>
          <a:xfrm>
            <a:off x="0" y="-51467"/>
            <a:ext cx="6096000" cy="6909634"/>
          </a:xfrm>
          <a:prstGeom prst="rect">
            <a:avLst/>
          </a:prstGeom>
          <a:noFill/>
          <a:ln>
            <a:noFill/>
          </a:ln>
        </p:spPr>
      </p:pic>
      <p:sp>
        <p:nvSpPr>
          <p:cNvPr id="21" name="Google Shape;21;g366e62abca1_0_91"/>
          <p:cNvSpPr/>
          <p:nvPr/>
        </p:nvSpPr>
        <p:spPr>
          <a:xfrm>
            <a:off x="6096000" y="167"/>
            <a:ext cx="6096000" cy="6858000"/>
          </a:xfrm>
          <a:prstGeom prst="rect">
            <a:avLst/>
          </a:prstGeom>
          <a:solidFill>
            <a:srgbClr val="00529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g366e62abca1_0_91"/>
          <p:cNvSpPr txBox="1"/>
          <p:nvPr>
            <p:ph type="title"/>
          </p:nvPr>
        </p:nvSpPr>
        <p:spPr>
          <a:xfrm>
            <a:off x="354000" y="1863133"/>
            <a:ext cx="5393700" cy="17577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94A545"/>
              </a:buClr>
              <a:buSzPts val="4800"/>
              <a:buNone/>
              <a:defRPr sz="4800">
                <a:solidFill>
                  <a:srgbClr val="94A545"/>
                </a:solidFill>
              </a:defRPr>
            </a:lvl1pPr>
            <a:lvl2pPr lvl="1" algn="ctr">
              <a:lnSpc>
                <a:spcPct val="100000"/>
              </a:lnSpc>
              <a:spcBef>
                <a:spcPts val="0"/>
              </a:spcBef>
              <a:spcAft>
                <a:spcPts val="0"/>
              </a:spcAft>
              <a:buClr>
                <a:schemeClr val="dk1"/>
              </a:buClr>
              <a:buSzPts val="4800"/>
              <a:buNone/>
              <a:defRPr sz="4800">
                <a:solidFill>
                  <a:schemeClr val="dk1"/>
                </a:solidFill>
              </a:defRPr>
            </a:lvl2pPr>
            <a:lvl3pPr lvl="2" algn="ctr">
              <a:lnSpc>
                <a:spcPct val="100000"/>
              </a:lnSpc>
              <a:spcBef>
                <a:spcPts val="0"/>
              </a:spcBef>
              <a:spcAft>
                <a:spcPts val="0"/>
              </a:spcAft>
              <a:buClr>
                <a:schemeClr val="dk1"/>
              </a:buClr>
              <a:buSzPts val="4800"/>
              <a:buNone/>
              <a:defRPr sz="4800">
                <a:solidFill>
                  <a:schemeClr val="dk1"/>
                </a:solidFill>
              </a:defRPr>
            </a:lvl3pPr>
            <a:lvl4pPr lvl="3" algn="ctr">
              <a:lnSpc>
                <a:spcPct val="100000"/>
              </a:lnSpc>
              <a:spcBef>
                <a:spcPts val="0"/>
              </a:spcBef>
              <a:spcAft>
                <a:spcPts val="0"/>
              </a:spcAft>
              <a:buClr>
                <a:schemeClr val="dk1"/>
              </a:buClr>
              <a:buSzPts val="4800"/>
              <a:buNone/>
              <a:defRPr sz="4800">
                <a:solidFill>
                  <a:schemeClr val="dk1"/>
                </a:solidFill>
              </a:defRPr>
            </a:lvl4pPr>
            <a:lvl5pPr lvl="4" algn="ctr">
              <a:lnSpc>
                <a:spcPct val="100000"/>
              </a:lnSpc>
              <a:spcBef>
                <a:spcPts val="0"/>
              </a:spcBef>
              <a:spcAft>
                <a:spcPts val="0"/>
              </a:spcAft>
              <a:buClr>
                <a:schemeClr val="dk1"/>
              </a:buClr>
              <a:buSzPts val="4800"/>
              <a:buNone/>
              <a:defRPr sz="4800">
                <a:solidFill>
                  <a:schemeClr val="dk1"/>
                </a:solidFill>
              </a:defRPr>
            </a:lvl5pPr>
            <a:lvl6pPr lvl="5" algn="ctr">
              <a:lnSpc>
                <a:spcPct val="100000"/>
              </a:lnSpc>
              <a:spcBef>
                <a:spcPts val="0"/>
              </a:spcBef>
              <a:spcAft>
                <a:spcPts val="0"/>
              </a:spcAft>
              <a:buClr>
                <a:schemeClr val="dk1"/>
              </a:buClr>
              <a:buSzPts val="4800"/>
              <a:buNone/>
              <a:defRPr sz="4800">
                <a:solidFill>
                  <a:schemeClr val="dk1"/>
                </a:solidFill>
              </a:defRPr>
            </a:lvl6pPr>
            <a:lvl7pPr lvl="6" algn="ctr">
              <a:lnSpc>
                <a:spcPct val="100000"/>
              </a:lnSpc>
              <a:spcBef>
                <a:spcPts val="0"/>
              </a:spcBef>
              <a:spcAft>
                <a:spcPts val="0"/>
              </a:spcAft>
              <a:buClr>
                <a:schemeClr val="dk1"/>
              </a:buClr>
              <a:buSzPts val="4800"/>
              <a:buNone/>
              <a:defRPr sz="4800">
                <a:solidFill>
                  <a:schemeClr val="dk1"/>
                </a:solidFill>
              </a:defRPr>
            </a:lvl7pPr>
            <a:lvl8pPr lvl="7" algn="ctr">
              <a:lnSpc>
                <a:spcPct val="100000"/>
              </a:lnSpc>
              <a:spcBef>
                <a:spcPts val="0"/>
              </a:spcBef>
              <a:spcAft>
                <a:spcPts val="0"/>
              </a:spcAft>
              <a:buClr>
                <a:schemeClr val="dk1"/>
              </a:buClr>
              <a:buSzPts val="4800"/>
              <a:buNone/>
              <a:defRPr sz="4800">
                <a:solidFill>
                  <a:schemeClr val="dk1"/>
                </a:solidFill>
              </a:defRPr>
            </a:lvl8pPr>
            <a:lvl9pPr lvl="8" algn="ctr">
              <a:lnSpc>
                <a:spcPct val="100000"/>
              </a:lnSpc>
              <a:spcBef>
                <a:spcPts val="0"/>
              </a:spcBef>
              <a:spcAft>
                <a:spcPts val="0"/>
              </a:spcAft>
              <a:buClr>
                <a:schemeClr val="dk1"/>
              </a:buClr>
              <a:buSzPts val="4800"/>
              <a:buNone/>
              <a:defRPr sz="4800">
                <a:solidFill>
                  <a:schemeClr val="dk1"/>
                </a:solidFill>
              </a:defRPr>
            </a:lvl9pPr>
          </a:lstStyle>
          <a:p/>
        </p:txBody>
      </p:sp>
      <p:sp>
        <p:nvSpPr>
          <p:cNvPr id="23" name="Google Shape;23;g366e62abca1_0_91"/>
          <p:cNvSpPr txBox="1"/>
          <p:nvPr>
            <p:ph idx="1" type="subTitle"/>
          </p:nvPr>
        </p:nvSpPr>
        <p:spPr>
          <a:xfrm>
            <a:off x="354000" y="3647161"/>
            <a:ext cx="5393700" cy="1794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4" name="Google Shape;24;g366e62abca1_0_91"/>
          <p:cNvSpPr txBox="1"/>
          <p:nvPr>
            <p:ph idx="2" type="body"/>
          </p:nvPr>
        </p:nvSpPr>
        <p:spPr>
          <a:xfrm>
            <a:off x="6586000" y="965600"/>
            <a:ext cx="5115900" cy="49269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Clr>
                <a:schemeClr val="lt1"/>
              </a:buClr>
              <a:buSzPts val="1400"/>
              <a:buChar char="●"/>
              <a:defRPr>
                <a:solidFill>
                  <a:schemeClr val="lt1"/>
                </a:solidFill>
              </a:defRPr>
            </a:lvl1pPr>
            <a:lvl2pPr indent="-317500" lvl="1" marL="914400" algn="l">
              <a:lnSpc>
                <a:spcPct val="100000"/>
              </a:lnSpc>
              <a:spcBef>
                <a:spcPts val="0"/>
              </a:spcBef>
              <a:spcAft>
                <a:spcPts val="0"/>
              </a:spcAft>
              <a:buClr>
                <a:schemeClr val="lt1"/>
              </a:buClr>
              <a:buSzPts val="1400"/>
              <a:buChar char="○"/>
              <a:defRPr>
                <a:solidFill>
                  <a:schemeClr val="lt1"/>
                </a:solidFill>
              </a:defRPr>
            </a:lvl2pPr>
            <a:lvl3pPr indent="-317500" lvl="2" marL="1371600" algn="l">
              <a:lnSpc>
                <a:spcPct val="100000"/>
              </a:lnSpc>
              <a:spcBef>
                <a:spcPts val="0"/>
              </a:spcBef>
              <a:spcAft>
                <a:spcPts val="0"/>
              </a:spcAft>
              <a:buClr>
                <a:schemeClr val="lt1"/>
              </a:buClr>
              <a:buSzPts val="1400"/>
              <a:buChar char="■"/>
              <a:defRPr>
                <a:solidFill>
                  <a:schemeClr val="lt1"/>
                </a:solidFill>
              </a:defRPr>
            </a:lvl3pPr>
            <a:lvl4pPr indent="-317500" lvl="3" marL="1828800" algn="l">
              <a:lnSpc>
                <a:spcPct val="100000"/>
              </a:lnSpc>
              <a:spcBef>
                <a:spcPts val="0"/>
              </a:spcBef>
              <a:spcAft>
                <a:spcPts val="0"/>
              </a:spcAft>
              <a:buClr>
                <a:schemeClr val="lt1"/>
              </a:buClr>
              <a:buSzPts val="1400"/>
              <a:buChar char="●"/>
              <a:defRPr>
                <a:solidFill>
                  <a:schemeClr val="lt1"/>
                </a:solidFill>
              </a:defRPr>
            </a:lvl4pPr>
            <a:lvl5pPr indent="-317500" lvl="4" marL="2286000" algn="l">
              <a:lnSpc>
                <a:spcPct val="100000"/>
              </a:lnSpc>
              <a:spcBef>
                <a:spcPts val="0"/>
              </a:spcBef>
              <a:spcAft>
                <a:spcPts val="0"/>
              </a:spcAft>
              <a:buClr>
                <a:schemeClr val="lt1"/>
              </a:buClr>
              <a:buSzPts val="1400"/>
              <a:buChar char="○"/>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Clr>
                <a:schemeClr val="lt1"/>
              </a:buClr>
              <a:buSzPts val="1400"/>
              <a:buChar char="●"/>
              <a:defRPr>
                <a:solidFill>
                  <a:schemeClr val="lt1"/>
                </a:solidFill>
              </a:defRPr>
            </a:lvl7pPr>
            <a:lvl8pPr indent="-317500" lvl="7" marL="3657600" algn="l">
              <a:lnSpc>
                <a:spcPct val="100000"/>
              </a:lnSpc>
              <a:spcBef>
                <a:spcPts val="0"/>
              </a:spcBef>
              <a:spcAft>
                <a:spcPts val="0"/>
              </a:spcAft>
              <a:buClr>
                <a:schemeClr val="lt1"/>
              </a:buClr>
              <a:buSzPts val="1400"/>
              <a:buChar char="○"/>
              <a:defRPr>
                <a:solidFill>
                  <a:schemeClr val="lt1"/>
                </a:solidFill>
              </a:defRPr>
            </a:lvl8pPr>
            <a:lvl9pPr indent="-317500" lvl="8" marL="4114800" algn="l">
              <a:lnSpc>
                <a:spcPct val="100000"/>
              </a:lnSpc>
              <a:spcBef>
                <a:spcPts val="0"/>
              </a:spcBef>
              <a:spcAft>
                <a:spcPts val="0"/>
              </a:spcAft>
              <a:buClr>
                <a:schemeClr val="lt1"/>
              </a:buClr>
              <a:buSzPts val="1400"/>
              <a:buChar char="■"/>
              <a:defRPr>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5" name="Shape 25"/>
        <p:cNvGrpSpPr/>
        <p:nvPr/>
      </p:nvGrpSpPr>
      <p:grpSpPr>
        <a:xfrm>
          <a:off x="0" y="0"/>
          <a:ext cx="0" cy="0"/>
          <a:chOff x="0" y="0"/>
          <a:chExt cx="0" cy="0"/>
        </a:xfrm>
      </p:grpSpPr>
      <p:sp>
        <p:nvSpPr>
          <p:cNvPr id="26" name="Google Shape;26;g366e62abca1_0_2"/>
          <p:cNvSpPr txBox="1"/>
          <p:nvPr>
            <p:ph type="title"/>
          </p:nvPr>
        </p:nvSpPr>
        <p:spPr>
          <a:xfrm>
            <a:off x="609600" y="274638"/>
            <a:ext cx="10972800" cy="1143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366e62abca1_0_2"/>
          <p:cNvSpPr txBox="1"/>
          <p:nvPr>
            <p:ph idx="12" type="sldNum"/>
          </p:nvPr>
        </p:nvSpPr>
        <p:spPr>
          <a:xfrm>
            <a:off x="11430000" y="6356351"/>
            <a:ext cx="609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pic>
        <p:nvPicPr>
          <p:cNvPr id="29" name="Google Shape;29;g366e62abca1_0_55"/>
          <p:cNvPicPr preferRelativeResize="0"/>
          <p:nvPr/>
        </p:nvPicPr>
        <p:blipFill rotWithShape="1">
          <a:blip r:embed="rId2">
            <a:alphaModFix/>
          </a:blip>
          <a:srcRect b="0" l="0" r="0" t="0"/>
          <a:stretch/>
        </p:blipFill>
        <p:spPr>
          <a:xfrm>
            <a:off x="-6" y="0"/>
            <a:ext cx="12192005" cy="6857971"/>
          </a:xfrm>
          <a:prstGeom prst="rect">
            <a:avLst/>
          </a:prstGeom>
          <a:noFill/>
          <a:ln>
            <a:noFill/>
          </a:ln>
        </p:spPr>
      </p:pic>
      <p:cxnSp>
        <p:nvCxnSpPr>
          <p:cNvPr id="30" name="Google Shape;30;g366e62abca1_0_55"/>
          <p:cNvCxnSpPr/>
          <p:nvPr/>
        </p:nvCxnSpPr>
        <p:spPr>
          <a:xfrm>
            <a:off x="811699" y="554200"/>
            <a:ext cx="4934400" cy="0"/>
          </a:xfrm>
          <a:prstGeom prst="straightConnector1">
            <a:avLst/>
          </a:prstGeom>
          <a:noFill/>
          <a:ln cap="flat" cmpd="sng" w="38100">
            <a:solidFill>
              <a:srgbClr val="94A545"/>
            </a:solidFill>
            <a:prstDash val="solid"/>
            <a:round/>
            <a:headEnd len="sm" w="sm" type="none"/>
            <a:tailEnd len="sm" w="sm" type="none"/>
          </a:ln>
        </p:spPr>
      </p:cxnSp>
      <p:cxnSp>
        <p:nvCxnSpPr>
          <p:cNvPr id="31" name="Google Shape;31;g366e62abca1_0_55"/>
          <p:cNvCxnSpPr/>
          <p:nvPr/>
        </p:nvCxnSpPr>
        <p:spPr>
          <a:xfrm>
            <a:off x="811699" y="6320000"/>
            <a:ext cx="9666000" cy="0"/>
          </a:xfrm>
          <a:prstGeom prst="straightConnector1">
            <a:avLst/>
          </a:prstGeom>
          <a:noFill/>
          <a:ln cap="flat" cmpd="sng" w="19050">
            <a:solidFill>
              <a:srgbClr val="94A545"/>
            </a:solidFill>
            <a:prstDash val="solid"/>
            <a:round/>
            <a:headEnd len="sm" w="sm" type="none"/>
            <a:tailEnd len="sm" w="sm" type="none"/>
          </a:ln>
        </p:spPr>
      </p:cxnSp>
      <p:sp>
        <p:nvSpPr>
          <p:cNvPr id="32" name="Google Shape;32;g366e62abca1_0_55"/>
          <p:cNvSpPr txBox="1"/>
          <p:nvPr>
            <p:ph type="ctrTitle"/>
          </p:nvPr>
        </p:nvSpPr>
        <p:spPr>
          <a:xfrm>
            <a:off x="670367" y="840300"/>
            <a:ext cx="6506700" cy="3168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5295"/>
              </a:buClr>
              <a:buSzPts val="6400"/>
              <a:buFont typeface="Montserrat ExtraBold"/>
              <a:buNone/>
              <a:defRPr b="0" sz="6400">
                <a:solidFill>
                  <a:srgbClr val="005295"/>
                </a:solidFill>
                <a:latin typeface="Montserrat ExtraBold"/>
                <a:ea typeface="Montserrat ExtraBold"/>
                <a:cs typeface="Montserrat ExtraBold"/>
                <a:sym typeface="Montserrat ExtraBold"/>
              </a:defRPr>
            </a:lvl1pPr>
            <a:lvl2pPr lvl="1" algn="l">
              <a:lnSpc>
                <a:spcPct val="100000"/>
              </a:lnSpc>
              <a:spcBef>
                <a:spcPts val="0"/>
              </a:spcBef>
              <a:spcAft>
                <a:spcPts val="0"/>
              </a:spcAft>
              <a:buClr>
                <a:srgbClr val="3D6C9D"/>
              </a:buClr>
              <a:buSzPts val="6400"/>
              <a:buNone/>
              <a:defRPr sz="6400">
                <a:solidFill>
                  <a:srgbClr val="3D6C9D"/>
                </a:solidFill>
              </a:defRPr>
            </a:lvl2pPr>
            <a:lvl3pPr lvl="2" algn="l">
              <a:lnSpc>
                <a:spcPct val="100000"/>
              </a:lnSpc>
              <a:spcBef>
                <a:spcPts val="0"/>
              </a:spcBef>
              <a:spcAft>
                <a:spcPts val="0"/>
              </a:spcAft>
              <a:buClr>
                <a:srgbClr val="3D6C9D"/>
              </a:buClr>
              <a:buSzPts val="6400"/>
              <a:buNone/>
              <a:defRPr sz="6400">
                <a:solidFill>
                  <a:srgbClr val="3D6C9D"/>
                </a:solidFill>
              </a:defRPr>
            </a:lvl3pPr>
            <a:lvl4pPr lvl="3" algn="l">
              <a:lnSpc>
                <a:spcPct val="100000"/>
              </a:lnSpc>
              <a:spcBef>
                <a:spcPts val="0"/>
              </a:spcBef>
              <a:spcAft>
                <a:spcPts val="0"/>
              </a:spcAft>
              <a:buClr>
                <a:srgbClr val="3D6C9D"/>
              </a:buClr>
              <a:buSzPts val="6400"/>
              <a:buNone/>
              <a:defRPr sz="6400">
                <a:solidFill>
                  <a:srgbClr val="3D6C9D"/>
                </a:solidFill>
              </a:defRPr>
            </a:lvl4pPr>
            <a:lvl5pPr lvl="4" algn="l">
              <a:lnSpc>
                <a:spcPct val="100000"/>
              </a:lnSpc>
              <a:spcBef>
                <a:spcPts val="0"/>
              </a:spcBef>
              <a:spcAft>
                <a:spcPts val="0"/>
              </a:spcAft>
              <a:buClr>
                <a:srgbClr val="3D6C9D"/>
              </a:buClr>
              <a:buSzPts val="6400"/>
              <a:buNone/>
              <a:defRPr sz="6400">
                <a:solidFill>
                  <a:srgbClr val="3D6C9D"/>
                </a:solidFill>
              </a:defRPr>
            </a:lvl5pPr>
            <a:lvl6pPr lvl="5" algn="l">
              <a:lnSpc>
                <a:spcPct val="100000"/>
              </a:lnSpc>
              <a:spcBef>
                <a:spcPts val="0"/>
              </a:spcBef>
              <a:spcAft>
                <a:spcPts val="0"/>
              </a:spcAft>
              <a:buClr>
                <a:srgbClr val="3D6C9D"/>
              </a:buClr>
              <a:buSzPts val="6400"/>
              <a:buNone/>
              <a:defRPr sz="6400">
                <a:solidFill>
                  <a:srgbClr val="3D6C9D"/>
                </a:solidFill>
              </a:defRPr>
            </a:lvl6pPr>
            <a:lvl7pPr lvl="6" algn="l">
              <a:lnSpc>
                <a:spcPct val="100000"/>
              </a:lnSpc>
              <a:spcBef>
                <a:spcPts val="0"/>
              </a:spcBef>
              <a:spcAft>
                <a:spcPts val="0"/>
              </a:spcAft>
              <a:buClr>
                <a:srgbClr val="3D6C9D"/>
              </a:buClr>
              <a:buSzPts val="6400"/>
              <a:buNone/>
              <a:defRPr sz="6400">
                <a:solidFill>
                  <a:srgbClr val="3D6C9D"/>
                </a:solidFill>
              </a:defRPr>
            </a:lvl7pPr>
            <a:lvl8pPr lvl="7" algn="l">
              <a:lnSpc>
                <a:spcPct val="100000"/>
              </a:lnSpc>
              <a:spcBef>
                <a:spcPts val="0"/>
              </a:spcBef>
              <a:spcAft>
                <a:spcPts val="0"/>
              </a:spcAft>
              <a:buClr>
                <a:srgbClr val="3D6C9D"/>
              </a:buClr>
              <a:buSzPts val="6400"/>
              <a:buNone/>
              <a:defRPr sz="6400">
                <a:solidFill>
                  <a:srgbClr val="3D6C9D"/>
                </a:solidFill>
              </a:defRPr>
            </a:lvl8pPr>
            <a:lvl9pPr lvl="8" algn="l">
              <a:lnSpc>
                <a:spcPct val="100000"/>
              </a:lnSpc>
              <a:spcBef>
                <a:spcPts val="0"/>
              </a:spcBef>
              <a:spcAft>
                <a:spcPts val="0"/>
              </a:spcAft>
              <a:buClr>
                <a:srgbClr val="3D6C9D"/>
              </a:buClr>
              <a:buSzPts val="6400"/>
              <a:buNone/>
              <a:defRPr sz="6400">
                <a:solidFill>
                  <a:srgbClr val="3D6C9D"/>
                </a:solidFill>
              </a:defRPr>
            </a:lvl9pPr>
          </a:lstStyle>
          <a:p/>
        </p:txBody>
      </p:sp>
      <p:sp>
        <p:nvSpPr>
          <p:cNvPr id="33" name="Google Shape;33;g366e62abca1_0_55"/>
          <p:cNvSpPr txBox="1"/>
          <p:nvPr>
            <p:ph idx="1" type="subTitle"/>
          </p:nvPr>
        </p:nvSpPr>
        <p:spPr>
          <a:xfrm>
            <a:off x="695100" y="5334000"/>
            <a:ext cx="8442000" cy="639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5295"/>
              </a:buClr>
              <a:buSzPts val="1400"/>
              <a:buFont typeface="Roboto"/>
              <a:buNone/>
              <a:defRPr>
                <a:solidFill>
                  <a:srgbClr val="005295"/>
                </a:solidFill>
                <a:latin typeface="Roboto"/>
                <a:ea typeface="Roboto"/>
                <a:cs typeface="Roboto"/>
                <a:sym typeface="Roboto"/>
              </a:defRPr>
            </a:lvl1pPr>
            <a:lvl2pPr lvl="1"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2pPr>
            <a:lvl3pPr lvl="2"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3pPr>
            <a:lvl4pPr lvl="3"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4pPr>
            <a:lvl5pPr lvl="4"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5pPr>
            <a:lvl6pPr lvl="5"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6pPr>
            <a:lvl7pPr lvl="6"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7pPr>
            <a:lvl8pPr lvl="7"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8pPr>
            <a:lvl9pPr lvl="8" algn="l">
              <a:lnSpc>
                <a:spcPct val="100000"/>
              </a:lnSpc>
              <a:spcBef>
                <a:spcPts val="0"/>
              </a:spcBef>
              <a:spcAft>
                <a:spcPts val="0"/>
              </a:spcAft>
              <a:buClr>
                <a:srgbClr val="005295"/>
              </a:buClr>
              <a:buSzPts val="2400"/>
              <a:buFont typeface="Roboto"/>
              <a:buNone/>
              <a:defRPr sz="2400">
                <a:solidFill>
                  <a:srgbClr val="005295"/>
                </a:solidFill>
                <a:latin typeface="Roboto"/>
                <a:ea typeface="Roboto"/>
                <a:cs typeface="Roboto"/>
                <a:sym typeface="Roboto"/>
              </a:defRPr>
            </a:lvl9pPr>
          </a:lstStyle>
          <a:p/>
        </p:txBody>
      </p:sp>
      <p:pic>
        <p:nvPicPr>
          <p:cNvPr id="34" name="Google Shape;34;g366e62abca1_0_55"/>
          <p:cNvPicPr preferRelativeResize="0"/>
          <p:nvPr/>
        </p:nvPicPr>
        <p:blipFill rotWithShape="1">
          <a:blip r:embed="rId3">
            <a:alphaModFix/>
          </a:blip>
          <a:srcRect b="0" l="0" r="0" t="0"/>
          <a:stretch/>
        </p:blipFill>
        <p:spPr>
          <a:xfrm>
            <a:off x="10843067" y="5116963"/>
            <a:ext cx="967467" cy="12030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5295"/>
        </a:solidFill>
      </p:bgPr>
    </p:bg>
    <p:spTree>
      <p:nvGrpSpPr>
        <p:cNvPr id="35" name="Shape 35"/>
        <p:cNvGrpSpPr/>
        <p:nvPr/>
      </p:nvGrpSpPr>
      <p:grpSpPr>
        <a:xfrm>
          <a:off x="0" y="0"/>
          <a:ext cx="0" cy="0"/>
          <a:chOff x="0" y="0"/>
          <a:chExt cx="0" cy="0"/>
        </a:xfrm>
      </p:grpSpPr>
      <p:cxnSp>
        <p:nvCxnSpPr>
          <p:cNvPr id="36" name="Google Shape;36;g366e62abca1_0_62"/>
          <p:cNvCxnSpPr/>
          <p:nvPr/>
        </p:nvCxnSpPr>
        <p:spPr>
          <a:xfrm>
            <a:off x="566934" y="554200"/>
            <a:ext cx="11062500" cy="0"/>
          </a:xfrm>
          <a:prstGeom prst="straightConnector1">
            <a:avLst/>
          </a:prstGeom>
          <a:noFill/>
          <a:ln cap="flat" cmpd="sng" w="38100">
            <a:solidFill>
              <a:srgbClr val="94A545"/>
            </a:solidFill>
            <a:prstDash val="solid"/>
            <a:round/>
            <a:headEnd len="sm" w="sm" type="none"/>
            <a:tailEnd len="sm" w="sm" type="none"/>
          </a:ln>
        </p:spPr>
      </p:cxnSp>
      <p:cxnSp>
        <p:nvCxnSpPr>
          <p:cNvPr id="37" name="Google Shape;37;g366e62abca1_0_62"/>
          <p:cNvCxnSpPr/>
          <p:nvPr/>
        </p:nvCxnSpPr>
        <p:spPr>
          <a:xfrm>
            <a:off x="566934" y="6320000"/>
            <a:ext cx="11062500" cy="0"/>
          </a:xfrm>
          <a:prstGeom prst="straightConnector1">
            <a:avLst/>
          </a:prstGeom>
          <a:noFill/>
          <a:ln cap="flat" cmpd="sng" w="19050">
            <a:solidFill>
              <a:srgbClr val="94A545"/>
            </a:solidFill>
            <a:prstDash val="solid"/>
            <a:round/>
            <a:headEnd len="sm" w="sm" type="none"/>
            <a:tailEnd len="sm" w="sm" type="none"/>
          </a:ln>
        </p:spPr>
      </p:cxnSp>
      <p:sp>
        <p:nvSpPr>
          <p:cNvPr id="38" name="Google Shape;38;g366e62abca1_0_62"/>
          <p:cNvSpPr txBox="1"/>
          <p:nvPr>
            <p:ph type="title"/>
          </p:nvPr>
        </p:nvSpPr>
        <p:spPr>
          <a:xfrm>
            <a:off x="541900" y="2409100"/>
            <a:ext cx="11062500" cy="20559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6400"/>
              <a:buNone/>
              <a:defRPr sz="6400">
                <a:solidFill>
                  <a:schemeClr val="lt1"/>
                </a:solidFill>
              </a:defRPr>
            </a:lvl1pPr>
            <a:lvl2pPr lvl="1" algn="ctr">
              <a:lnSpc>
                <a:spcPct val="100000"/>
              </a:lnSpc>
              <a:spcBef>
                <a:spcPts val="0"/>
              </a:spcBef>
              <a:spcAft>
                <a:spcPts val="0"/>
              </a:spcAft>
              <a:buClr>
                <a:schemeClr val="lt1"/>
              </a:buClr>
              <a:buSzPts val="6400"/>
              <a:buNone/>
              <a:defRPr sz="6400">
                <a:solidFill>
                  <a:schemeClr val="lt1"/>
                </a:solidFill>
              </a:defRPr>
            </a:lvl2pPr>
            <a:lvl3pPr lvl="2" algn="ctr">
              <a:lnSpc>
                <a:spcPct val="100000"/>
              </a:lnSpc>
              <a:spcBef>
                <a:spcPts val="0"/>
              </a:spcBef>
              <a:spcAft>
                <a:spcPts val="0"/>
              </a:spcAft>
              <a:buClr>
                <a:schemeClr val="lt1"/>
              </a:buClr>
              <a:buSzPts val="6400"/>
              <a:buNone/>
              <a:defRPr sz="6400">
                <a:solidFill>
                  <a:schemeClr val="lt1"/>
                </a:solidFill>
              </a:defRPr>
            </a:lvl3pPr>
            <a:lvl4pPr lvl="3" algn="ctr">
              <a:lnSpc>
                <a:spcPct val="100000"/>
              </a:lnSpc>
              <a:spcBef>
                <a:spcPts val="0"/>
              </a:spcBef>
              <a:spcAft>
                <a:spcPts val="0"/>
              </a:spcAft>
              <a:buClr>
                <a:schemeClr val="lt1"/>
              </a:buClr>
              <a:buSzPts val="6400"/>
              <a:buNone/>
              <a:defRPr sz="6400">
                <a:solidFill>
                  <a:schemeClr val="lt1"/>
                </a:solidFill>
              </a:defRPr>
            </a:lvl4pPr>
            <a:lvl5pPr lvl="4" algn="ctr">
              <a:lnSpc>
                <a:spcPct val="100000"/>
              </a:lnSpc>
              <a:spcBef>
                <a:spcPts val="0"/>
              </a:spcBef>
              <a:spcAft>
                <a:spcPts val="0"/>
              </a:spcAft>
              <a:buClr>
                <a:schemeClr val="lt1"/>
              </a:buClr>
              <a:buSzPts val="6400"/>
              <a:buNone/>
              <a:defRPr sz="6400">
                <a:solidFill>
                  <a:schemeClr val="lt1"/>
                </a:solidFill>
              </a:defRPr>
            </a:lvl5pPr>
            <a:lvl6pPr lvl="5" algn="ctr">
              <a:lnSpc>
                <a:spcPct val="100000"/>
              </a:lnSpc>
              <a:spcBef>
                <a:spcPts val="0"/>
              </a:spcBef>
              <a:spcAft>
                <a:spcPts val="0"/>
              </a:spcAft>
              <a:buClr>
                <a:schemeClr val="lt1"/>
              </a:buClr>
              <a:buSzPts val="6400"/>
              <a:buNone/>
              <a:defRPr sz="6400">
                <a:solidFill>
                  <a:schemeClr val="lt1"/>
                </a:solidFill>
              </a:defRPr>
            </a:lvl6pPr>
            <a:lvl7pPr lvl="6" algn="ctr">
              <a:lnSpc>
                <a:spcPct val="100000"/>
              </a:lnSpc>
              <a:spcBef>
                <a:spcPts val="0"/>
              </a:spcBef>
              <a:spcAft>
                <a:spcPts val="0"/>
              </a:spcAft>
              <a:buClr>
                <a:schemeClr val="lt1"/>
              </a:buClr>
              <a:buSzPts val="6400"/>
              <a:buNone/>
              <a:defRPr sz="6400">
                <a:solidFill>
                  <a:schemeClr val="lt1"/>
                </a:solidFill>
              </a:defRPr>
            </a:lvl7pPr>
            <a:lvl8pPr lvl="7" algn="ctr">
              <a:lnSpc>
                <a:spcPct val="100000"/>
              </a:lnSpc>
              <a:spcBef>
                <a:spcPts val="0"/>
              </a:spcBef>
              <a:spcAft>
                <a:spcPts val="0"/>
              </a:spcAft>
              <a:buClr>
                <a:schemeClr val="lt1"/>
              </a:buClr>
              <a:buSzPts val="6400"/>
              <a:buNone/>
              <a:defRPr sz="6400">
                <a:solidFill>
                  <a:schemeClr val="lt1"/>
                </a:solidFill>
              </a:defRPr>
            </a:lvl8pPr>
            <a:lvl9pPr lvl="8" algn="ctr">
              <a:lnSpc>
                <a:spcPct val="100000"/>
              </a:lnSpc>
              <a:spcBef>
                <a:spcPts val="0"/>
              </a:spcBef>
              <a:spcAft>
                <a:spcPts val="0"/>
              </a:spcAft>
              <a:buClr>
                <a:schemeClr val="lt1"/>
              </a:buClr>
              <a:buSzPts val="6400"/>
              <a:buNone/>
              <a:defRPr sz="6400">
                <a:solidFill>
                  <a:schemeClr val="lt1"/>
                </a:solidFill>
              </a:defRPr>
            </a:lvl9pPr>
          </a:lstStyle>
          <a:p/>
        </p:txBody>
      </p:sp>
      <p:pic>
        <p:nvPicPr>
          <p:cNvPr id="39" name="Google Shape;39;g366e62abca1_0_62"/>
          <p:cNvPicPr preferRelativeResize="0"/>
          <p:nvPr/>
        </p:nvPicPr>
        <p:blipFill rotWithShape="1">
          <a:blip r:embed="rId2">
            <a:alphaModFix/>
          </a:blip>
          <a:srcRect b="6" l="0" r="0" t="9"/>
          <a:stretch/>
        </p:blipFill>
        <p:spPr>
          <a:xfrm>
            <a:off x="10661867" y="4791030"/>
            <a:ext cx="967467" cy="12030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cxnSp>
        <p:nvCxnSpPr>
          <p:cNvPr id="41" name="Google Shape;41;g366e62abca1_0_67"/>
          <p:cNvCxnSpPr/>
          <p:nvPr/>
        </p:nvCxnSpPr>
        <p:spPr>
          <a:xfrm>
            <a:off x="675550" y="6320000"/>
            <a:ext cx="6851700" cy="0"/>
          </a:xfrm>
          <a:prstGeom prst="straightConnector1">
            <a:avLst/>
          </a:prstGeom>
          <a:noFill/>
          <a:ln cap="flat" cmpd="sng" w="19050">
            <a:solidFill>
              <a:srgbClr val="94A545"/>
            </a:solidFill>
            <a:prstDash val="solid"/>
            <a:round/>
            <a:headEnd len="sm" w="sm" type="none"/>
            <a:tailEnd len="sm" w="sm" type="none"/>
          </a:ln>
        </p:spPr>
      </p:cxnSp>
      <p:sp>
        <p:nvSpPr>
          <p:cNvPr id="42" name="Google Shape;42;g366e62abca1_0_67"/>
          <p:cNvSpPr txBox="1"/>
          <p:nvPr>
            <p:ph type="title"/>
          </p:nvPr>
        </p:nvSpPr>
        <p:spPr>
          <a:xfrm>
            <a:off x="675550" y="767933"/>
            <a:ext cx="8428800" cy="847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366e62abca1_0_67"/>
          <p:cNvSpPr txBox="1"/>
          <p:nvPr>
            <p:ph idx="1" type="body"/>
          </p:nvPr>
        </p:nvSpPr>
        <p:spPr>
          <a:xfrm>
            <a:off x="675550" y="1721301"/>
            <a:ext cx="8428800" cy="40032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pic>
        <p:nvPicPr>
          <p:cNvPr id="44" name="Google Shape;44;g366e62abca1_0_67"/>
          <p:cNvPicPr preferRelativeResize="0"/>
          <p:nvPr/>
        </p:nvPicPr>
        <p:blipFill rotWithShape="1">
          <a:blip r:embed="rId2">
            <a:alphaModFix/>
          </a:blip>
          <a:srcRect b="0" l="0" r="0" t="0"/>
          <a:stretch/>
        </p:blipFill>
        <p:spPr>
          <a:xfrm>
            <a:off x="7716667" y="3274533"/>
            <a:ext cx="4475333" cy="3583467"/>
          </a:xfrm>
          <a:prstGeom prst="rect">
            <a:avLst/>
          </a:prstGeom>
          <a:noFill/>
          <a:ln>
            <a:noFill/>
          </a:ln>
        </p:spPr>
      </p:pic>
      <p:cxnSp>
        <p:nvCxnSpPr>
          <p:cNvPr id="45" name="Google Shape;45;g366e62abca1_0_67"/>
          <p:cNvCxnSpPr/>
          <p:nvPr/>
        </p:nvCxnSpPr>
        <p:spPr>
          <a:xfrm>
            <a:off x="675550" y="554200"/>
            <a:ext cx="10860000" cy="0"/>
          </a:xfrm>
          <a:prstGeom prst="straightConnector1">
            <a:avLst/>
          </a:prstGeom>
          <a:noFill/>
          <a:ln cap="flat" cmpd="sng" w="38100">
            <a:solidFill>
              <a:srgbClr val="94A545"/>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6" name="Shape 46"/>
        <p:cNvGrpSpPr/>
        <p:nvPr/>
      </p:nvGrpSpPr>
      <p:grpSpPr>
        <a:xfrm>
          <a:off x="0" y="0"/>
          <a:ext cx="0" cy="0"/>
          <a:chOff x="0" y="0"/>
          <a:chExt cx="0" cy="0"/>
        </a:xfrm>
      </p:grpSpPr>
      <p:cxnSp>
        <p:nvCxnSpPr>
          <p:cNvPr id="47" name="Google Shape;47;g366e62abca1_0_73"/>
          <p:cNvCxnSpPr/>
          <p:nvPr/>
        </p:nvCxnSpPr>
        <p:spPr>
          <a:xfrm>
            <a:off x="675550" y="6320000"/>
            <a:ext cx="6851700" cy="0"/>
          </a:xfrm>
          <a:prstGeom prst="straightConnector1">
            <a:avLst/>
          </a:prstGeom>
          <a:noFill/>
          <a:ln cap="flat" cmpd="sng" w="19050">
            <a:solidFill>
              <a:srgbClr val="94A545"/>
            </a:solidFill>
            <a:prstDash val="solid"/>
            <a:round/>
            <a:headEnd len="sm" w="sm" type="none"/>
            <a:tailEnd len="sm" w="sm" type="none"/>
          </a:ln>
        </p:spPr>
      </p:cxnSp>
      <p:sp>
        <p:nvSpPr>
          <p:cNvPr id="48" name="Google Shape;48;g366e62abca1_0_73"/>
          <p:cNvSpPr txBox="1"/>
          <p:nvPr>
            <p:ph type="title"/>
          </p:nvPr>
        </p:nvSpPr>
        <p:spPr>
          <a:xfrm>
            <a:off x="675550" y="767933"/>
            <a:ext cx="8428800" cy="847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66e62abca1_0_73"/>
          <p:cNvSpPr txBox="1"/>
          <p:nvPr>
            <p:ph idx="1" type="body"/>
          </p:nvPr>
        </p:nvSpPr>
        <p:spPr>
          <a:xfrm>
            <a:off x="675550" y="1721301"/>
            <a:ext cx="8428800" cy="40032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cxnSp>
        <p:nvCxnSpPr>
          <p:cNvPr id="50" name="Google Shape;50;g366e62abca1_0_73"/>
          <p:cNvCxnSpPr/>
          <p:nvPr/>
        </p:nvCxnSpPr>
        <p:spPr>
          <a:xfrm>
            <a:off x="675550" y="554200"/>
            <a:ext cx="10860000" cy="0"/>
          </a:xfrm>
          <a:prstGeom prst="straightConnector1">
            <a:avLst/>
          </a:prstGeom>
          <a:noFill/>
          <a:ln cap="flat" cmpd="sng" w="38100">
            <a:solidFill>
              <a:srgbClr val="94A545"/>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 name="Shape 51"/>
        <p:cNvGrpSpPr/>
        <p:nvPr/>
      </p:nvGrpSpPr>
      <p:grpSpPr>
        <a:xfrm>
          <a:off x="0" y="0"/>
          <a:ext cx="0" cy="0"/>
          <a:chOff x="0" y="0"/>
          <a:chExt cx="0" cy="0"/>
        </a:xfrm>
      </p:grpSpPr>
      <p:cxnSp>
        <p:nvCxnSpPr>
          <p:cNvPr id="52" name="Google Shape;52;g366e62abca1_0_78"/>
          <p:cNvCxnSpPr/>
          <p:nvPr/>
        </p:nvCxnSpPr>
        <p:spPr>
          <a:xfrm>
            <a:off x="3303633" y="554200"/>
            <a:ext cx="8325600" cy="0"/>
          </a:xfrm>
          <a:prstGeom prst="straightConnector1">
            <a:avLst/>
          </a:prstGeom>
          <a:noFill/>
          <a:ln cap="flat" cmpd="sng" w="38100">
            <a:solidFill>
              <a:srgbClr val="94A545"/>
            </a:solidFill>
            <a:prstDash val="solid"/>
            <a:round/>
            <a:headEnd len="sm" w="sm" type="none"/>
            <a:tailEnd len="sm" w="sm" type="none"/>
          </a:ln>
        </p:spPr>
      </p:cxnSp>
      <p:cxnSp>
        <p:nvCxnSpPr>
          <p:cNvPr id="53" name="Google Shape;53;g366e62abca1_0_78"/>
          <p:cNvCxnSpPr/>
          <p:nvPr/>
        </p:nvCxnSpPr>
        <p:spPr>
          <a:xfrm>
            <a:off x="3303633" y="6320000"/>
            <a:ext cx="8325600" cy="0"/>
          </a:xfrm>
          <a:prstGeom prst="straightConnector1">
            <a:avLst/>
          </a:prstGeom>
          <a:noFill/>
          <a:ln cap="flat" cmpd="sng" w="19050">
            <a:solidFill>
              <a:srgbClr val="94A545"/>
            </a:solidFill>
            <a:prstDash val="solid"/>
            <a:round/>
            <a:headEnd len="sm" w="sm" type="none"/>
            <a:tailEnd len="sm" w="sm" type="none"/>
          </a:ln>
        </p:spPr>
      </p:cxnSp>
      <p:sp>
        <p:nvSpPr>
          <p:cNvPr id="54" name="Google Shape;54;g366e62abca1_0_78"/>
          <p:cNvSpPr txBox="1"/>
          <p:nvPr>
            <p:ph type="title"/>
          </p:nvPr>
        </p:nvSpPr>
        <p:spPr>
          <a:xfrm>
            <a:off x="3200333" y="767933"/>
            <a:ext cx="8428800" cy="847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g366e62abca1_0_78"/>
          <p:cNvSpPr txBox="1"/>
          <p:nvPr>
            <p:ph idx="1" type="body"/>
          </p:nvPr>
        </p:nvSpPr>
        <p:spPr>
          <a:xfrm>
            <a:off x="3200403" y="1721301"/>
            <a:ext cx="4095300" cy="4003200"/>
          </a:xfrm>
          <a:prstGeom prst="rect">
            <a:avLst/>
          </a:prstGeom>
          <a:noFill/>
          <a:ln>
            <a:noFill/>
          </a:ln>
        </p:spPr>
        <p:txBody>
          <a:bodyPr anchorCtr="0" anchor="ctr" bIns="91425" lIns="91425" spcFirstLastPara="1" rIns="91425" wrap="square" tIns="91425">
            <a:noAutofit/>
          </a:bodyPr>
          <a:lstStyle>
            <a:lvl1pPr indent="-349250" lvl="0" marL="457200" algn="l">
              <a:lnSpc>
                <a:spcPct val="100000"/>
              </a:lnSpc>
              <a:spcBef>
                <a:spcPts val="0"/>
              </a:spcBef>
              <a:spcAft>
                <a:spcPts val="0"/>
              </a:spcAft>
              <a:buSzPts val="1900"/>
              <a:buChar char="●"/>
              <a:defRPr sz="19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6" name="Google Shape;56;g366e62abca1_0_78"/>
          <p:cNvSpPr txBox="1"/>
          <p:nvPr>
            <p:ph idx="2" type="body"/>
          </p:nvPr>
        </p:nvSpPr>
        <p:spPr>
          <a:xfrm>
            <a:off x="7534096" y="1721301"/>
            <a:ext cx="4095300" cy="4003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SzPts val="1900"/>
              <a:buNone/>
              <a:defRPr sz="1900"/>
            </a:lvl1pPr>
            <a:lvl2pPr indent="-330200" lvl="1" marL="914400" algn="l">
              <a:lnSpc>
                <a:spcPct val="100000"/>
              </a:lnSpc>
              <a:spcBef>
                <a:spcPts val="480"/>
              </a:spcBef>
              <a:spcAft>
                <a:spcPts val="0"/>
              </a:spcAft>
              <a:buSzPts val="1600"/>
              <a:buChar char="–"/>
              <a:defRPr sz="1600"/>
            </a:lvl2pPr>
            <a:lvl3pPr indent="-330200" lvl="2" marL="1371600" algn="l">
              <a:lnSpc>
                <a:spcPct val="100000"/>
              </a:lnSpc>
              <a:spcBef>
                <a:spcPts val="400"/>
              </a:spcBef>
              <a:spcAft>
                <a:spcPts val="0"/>
              </a:spcAft>
              <a:buSzPts val="1600"/>
              <a:buChar char="•"/>
              <a:defRPr sz="1600"/>
            </a:lvl3pPr>
            <a:lvl4pPr indent="-330200" lvl="3" marL="1828800" algn="l">
              <a:lnSpc>
                <a:spcPct val="100000"/>
              </a:lnSpc>
              <a:spcBef>
                <a:spcPts val="360"/>
              </a:spcBef>
              <a:spcAft>
                <a:spcPts val="0"/>
              </a:spcAft>
              <a:buSzPts val="1600"/>
              <a:buChar char="–"/>
              <a:defRPr sz="1600"/>
            </a:lvl4pPr>
            <a:lvl5pPr indent="-330200" lvl="4" marL="2286000" algn="l">
              <a:lnSpc>
                <a:spcPct val="100000"/>
              </a:lnSpc>
              <a:spcBef>
                <a:spcPts val="360"/>
              </a:spcBef>
              <a:spcAft>
                <a:spcPts val="0"/>
              </a:spcAft>
              <a:buSzPts val="1600"/>
              <a:buChar char="»"/>
              <a:defRPr sz="1600"/>
            </a:lvl5pPr>
            <a:lvl6pPr indent="-330200" lvl="5" marL="2743200" algn="l">
              <a:lnSpc>
                <a:spcPct val="100000"/>
              </a:lnSpc>
              <a:spcBef>
                <a:spcPts val="360"/>
              </a:spcBef>
              <a:spcAft>
                <a:spcPts val="0"/>
              </a:spcAft>
              <a:buSzPts val="1600"/>
              <a:buChar char="•"/>
              <a:defRPr sz="1600"/>
            </a:lvl6pPr>
            <a:lvl7pPr indent="-330200" lvl="6" marL="3200400" algn="l">
              <a:lnSpc>
                <a:spcPct val="100000"/>
              </a:lnSpc>
              <a:spcBef>
                <a:spcPts val="360"/>
              </a:spcBef>
              <a:spcAft>
                <a:spcPts val="0"/>
              </a:spcAft>
              <a:buSzPts val="1600"/>
              <a:buChar char="•"/>
              <a:defRPr sz="1600"/>
            </a:lvl7pPr>
            <a:lvl8pPr indent="-330200" lvl="7" marL="3657600" algn="l">
              <a:lnSpc>
                <a:spcPct val="100000"/>
              </a:lnSpc>
              <a:spcBef>
                <a:spcPts val="360"/>
              </a:spcBef>
              <a:spcAft>
                <a:spcPts val="0"/>
              </a:spcAft>
              <a:buSzPts val="1600"/>
              <a:buChar char="•"/>
              <a:defRPr sz="1600"/>
            </a:lvl8pPr>
            <a:lvl9pPr indent="-330200" lvl="8" marL="4114800" algn="l">
              <a:lnSpc>
                <a:spcPct val="100000"/>
              </a:lnSpc>
              <a:spcBef>
                <a:spcPts val="360"/>
              </a:spcBef>
              <a:spcAft>
                <a:spcPts val="0"/>
              </a:spcAft>
              <a:buSzPts val="1600"/>
              <a:buChar char="•"/>
              <a:defRPr sz="1600"/>
            </a:lvl9pPr>
          </a:lstStyle>
          <a:p/>
        </p:txBody>
      </p:sp>
      <p:pic>
        <p:nvPicPr>
          <p:cNvPr id="57" name="Google Shape;57;g366e62abca1_0_78"/>
          <p:cNvPicPr preferRelativeResize="0"/>
          <p:nvPr/>
        </p:nvPicPr>
        <p:blipFill rotWithShape="1">
          <a:blip r:embed="rId2">
            <a:alphaModFix/>
          </a:blip>
          <a:srcRect b="0" l="0" r="0" t="0"/>
          <a:stretch/>
        </p:blipFill>
        <p:spPr>
          <a:xfrm>
            <a:off x="0" y="3912400"/>
            <a:ext cx="3707034" cy="29456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EEF2"/>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005295"/>
              </a:buClr>
              <a:buSzPts val="3600"/>
              <a:buFont typeface="Arial Black"/>
              <a:buNone/>
              <a:defRPr b="1" i="0" sz="3600" u="none" cap="none" strike="noStrike">
                <a:solidFill>
                  <a:srgbClr val="005295"/>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2" type="sldNum"/>
          </p:nvPr>
        </p:nvSpPr>
        <p:spPr>
          <a:xfrm>
            <a:off x="11430000" y="6356351"/>
            <a:ext cx="609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4"/>
          <p:cNvSpPr txBox="1"/>
          <p:nvPr>
            <p:ph idx="1" type="body"/>
          </p:nvPr>
        </p:nvSpPr>
        <p:spPr>
          <a:xfrm>
            <a:off x="566928" y="1600201"/>
            <a:ext cx="5384700" cy="45261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56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
          <p:cNvPicPr preferRelativeResize="0"/>
          <p:nvPr/>
        </p:nvPicPr>
        <p:blipFill rotWithShape="1">
          <a:blip r:embed="rId3">
            <a:alphaModFix/>
          </a:blip>
          <a:srcRect b="278" l="196" r="0" t="1"/>
          <a:stretch/>
        </p:blipFill>
        <p:spPr>
          <a:xfrm>
            <a:off x="-10082" y="0"/>
            <a:ext cx="12202081" cy="6858000"/>
          </a:xfrm>
          <a:prstGeom prst="rect">
            <a:avLst/>
          </a:prstGeom>
          <a:noFill/>
          <a:ln>
            <a:noFill/>
          </a:ln>
        </p:spPr>
      </p:pic>
      <p:pic>
        <p:nvPicPr>
          <p:cNvPr id="71" name="Google Shape;71;p1"/>
          <p:cNvPicPr preferRelativeResize="0"/>
          <p:nvPr/>
        </p:nvPicPr>
        <p:blipFill rotWithShape="1">
          <a:blip r:embed="rId4">
            <a:alphaModFix/>
          </a:blip>
          <a:srcRect b="0" l="0" r="0" t="0"/>
          <a:stretch/>
        </p:blipFill>
        <p:spPr>
          <a:xfrm>
            <a:off x="10653869" y="5192514"/>
            <a:ext cx="969687" cy="1205828"/>
          </a:xfrm>
          <a:prstGeom prst="rect">
            <a:avLst/>
          </a:prstGeom>
          <a:noFill/>
          <a:ln>
            <a:noFill/>
          </a:ln>
        </p:spPr>
      </p:pic>
      <p:sp>
        <p:nvSpPr>
          <p:cNvPr id="72" name="Google Shape;72;p1"/>
          <p:cNvSpPr/>
          <p:nvPr/>
        </p:nvSpPr>
        <p:spPr>
          <a:xfrm>
            <a:off x="568445" y="6349181"/>
            <a:ext cx="9631287" cy="49161"/>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1"/>
          <p:cNvSpPr/>
          <p:nvPr/>
        </p:nvSpPr>
        <p:spPr>
          <a:xfrm>
            <a:off x="568444" y="459658"/>
            <a:ext cx="5120640" cy="49161"/>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1"/>
          <p:cNvSpPr txBox="1"/>
          <p:nvPr/>
        </p:nvSpPr>
        <p:spPr>
          <a:xfrm>
            <a:off x="568443" y="1459028"/>
            <a:ext cx="6939300" cy="272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1" i="0" lang="en-US" sz="4000" u="none" cap="none" strike="noStrike">
                <a:solidFill>
                  <a:srgbClr val="005295"/>
                </a:solidFill>
                <a:latin typeface="Arial Black"/>
                <a:ea typeface="Arial Black"/>
                <a:cs typeface="Arial Black"/>
                <a:sym typeface="Arial Black"/>
              </a:rPr>
              <a:t>IM</a:t>
            </a:r>
            <a:r>
              <a:rPr b="1" lang="en-US" sz="4000">
                <a:solidFill>
                  <a:srgbClr val="005295"/>
                </a:solidFill>
                <a:latin typeface="Arial Black"/>
                <a:ea typeface="Arial Black"/>
                <a:cs typeface="Arial Black"/>
                <a:sym typeface="Arial Black"/>
              </a:rPr>
              <a:t>FOA</a:t>
            </a:r>
            <a:r>
              <a:rPr b="1" i="0" lang="en-US" sz="4000" u="none" cap="none" strike="noStrike">
                <a:solidFill>
                  <a:srgbClr val="005295"/>
                </a:solidFill>
                <a:latin typeface="Arial Black"/>
                <a:ea typeface="Arial Black"/>
                <a:cs typeface="Arial Black"/>
                <a:sym typeface="Arial Black"/>
              </a:rPr>
              <a:t> S</a:t>
            </a:r>
            <a:r>
              <a:rPr b="1" lang="en-US" sz="4000">
                <a:solidFill>
                  <a:srgbClr val="005295"/>
                </a:solidFill>
                <a:latin typeface="Arial Black"/>
                <a:ea typeface="Arial Black"/>
                <a:cs typeface="Arial Black"/>
                <a:sym typeface="Arial Black"/>
              </a:rPr>
              <a:t>pring Conference</a:t>
            </a:r>
            <a:r>
              <a:rPr b="1" i="0" lang="en-US" sz="4000" u="none" cap="none" strike="noStrike">
                <a:solidFill>
                  <a:srgbClr val="005295"/>
                </a:solidFill>
                <a:latin typeface="Arial Black"/>
                <a:ea typeface="Arial Black"/>
                <a:cs typeface="Arial Black"/>
                <a:sym typeface="Arial Black"/>
              </a:rPr>
              <a:t> </a:t>
            </a:r>
            <a:endParaRPr b="1" i="0" sz="4000" u="none" cap="none" strike="noStrike">
              <a:solidFill>
                <a:srgbClr val="005295"/>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6600"/>
              <a:buFont typeface="Arial"/>
              <a:buNone/>
            </a:pPr>
            <a:r>
              <a:t/>
            </a:r>
            <a:endParaRPr b="1" i="0" sz="2100" u="none" cap="none" strike="noStrike">
              <a:solidFill>
                <a:srgbClr val="005295"/>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6600"/>
              <a:buFont typeface="Arial"/>
              <a:buNone/>
            </a:pPr>
            <a:r>
              <a:rPr b="1" i="0" lang="en-US" sz="3500" u="none" cap="none" strike="noStrike">
                <a:solidFill>
                  <a:srgbClr val="005295"/>
                </a:solidFill>
                <a:latin typeface="Arial Black"/>
                <a:ea typeface="Arial Black"/>
                <a:cs typeface="Arial Black"/>
                <a:sym typeface="Arial Black"/>
              </a:rPr>
              <a:t>League of Cities Government Affairs Update</a:t>
            </a:r>
            <a:endParaRPr b="0" i="0" sz="1500" u="none" cap="none" strike="noStrike">
              <a:solidFill>
                <a:srgbClr val="005295"/>
              </a:solidFill>
              <a:latin typeface="Arial Black"/>
              <a:ea typeface="Arial Black"/>
              <a:cs typeface="Arial Black"/>
              <a:sym typeface="Arial Black"/>
            </a:endParaRPr>
          </a:p>
        </p:txBody>
      </p:sp>
      <p:sp>
        <p:nvSpPr>
          <p:cNvPr id="75" name="Google Shape;75;p1"/>
          <p:cNvSpPr txBox="1"/>
          <p:nvPr/>
        </p:nvSpPr>
        <p:spPr>
          <a:xfrm>
            <a:off x="568444" y="4390295"/>
            <a:ext cx="9357300" cy="1877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3600"/>
              <a:buFont typeface="Arial"/>
              <a:buNone/>
            </a:pPr>
            <a:r>
              <a:rPr b="0" i="0" lang="en-US" sz="2800" u="none" cap="none" strike="noStrike">
                <a:solidFill>
                  <a:srgbClr val="005295"/>
                </a:solidFill>
                <a:latin typeface="Arial"/>
                <a:ea typeface="Arial"/>
                <a:cs typeface="Arial"/>
                <a:sym typeface="Arial"/>
              </a:rPr>
              <a:t>Chelsea Hoye,</a:t>
            </a:r>
            <a:r>
              <a:rPr b="0" i="0" lang="en-US" sz="2400" u="none" cap="none" strike="noStrike">
                <a:solidFill>
                  <a:srgbClr val="005295"/>
                </a:solidFill>
                <a:latin typeface="Arial"/>
                <a:ea typeface="Arial"/>
                <a:cs typeface="Arial"/>
                <a:sym typeface="Arial"/>
              </a:rPr>
              <a:t> </a:t>
            </a:r>
            <a:r>
              <a:rPr b="0" i="1" lang="en-US" sz="2400" u="none" cap="none" strike="noStrike">
                <a:solidFill>
                  <a:srgbClr val="005295"/>
                </a:solidFill>
                <a:latin typeface="Arial"/>
                <a:ea typeface="Arial"/>
                <a:cs typeface="Arial"/>
                <a:sym typeface="Arial"/>
              </a:rPr>
              <a:t>Director of Government Affairs</a:t>
            </a:r>
            <a:endParaRPr b="0" i="1" sz="2400" u="none" cap="none" strike="noStrike">
              <a:solidFill>
                <a:srgbClr val="005295"/>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3600"/>
              <a:buFont typeface="Arial"/>
              <a:buNone/>
            </a:pPr>
            <a:r>
              <a:rPr b="0" i="0" lang="en-US" sz="2800" u="none" cap="none" strike="noStrike">
                <a:solidFill>
                  <a:srgbClr val="005295"/>
                </a:solidFill>
                <a:latin typeface="Arial"/>
                <a:ea typeface="Arial"/>
                <a:cs typeface="Arial"/>
                <a:sym typeface="Arial"/>
              </a:rPr>
              <a:t>Cody Carlson,</a:t>
            </a:r>
            <a:r>
              <a:rPr b="0" i="1" lang="en-US" sz="2800" u="none" cap="none" strike="noStrike">
                <a:solidFill>
                  <a:srgbClr val="005295"/>
                </a:solidFill>
                <a:latin typeface="Arial"/>
                <a:ea typeface="Arial"/>
                <a:cs typeface="Arial"/>
                <a:sym typeface="Arial"/>
              </a:rPr>
              <a:t> </a:t>
            </a:r>
            <a:r>
              <a:rPr b="0" i="1" lang="en-US" sz="2400" u="none" cap="none" strike="noStrike">
                <a:solidFill>
                  <a:srgbClr val="005295"/>
                </a:solidFill>
                <a:latin typeface="Arial"/>
                <a:ea typeface="Arial"/>
                <a:cs typeface="Arial"/>
                <a:sym typeface="Arial"/>
              </a:rPr>
              <a:t>Manager of Government Affairs</a:t>
            </a:r>
            <a:endParaRPr b="0" i="1" sz="2400" u="none" cap="none" strike="noStrike">
              <a:solidFill>
                <a:srgbClr val="00529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600"/>
              <a:buFont typeface="Arial"/>
              <a:buNone/>
            </a:pPr>
            <a:r>
              <a:t/>
            </a:r>
            <a:endParaRPr b="1" i="1" sz="2400" u="none" cap="none" strike="noStrike">
              <a:solidFill>
                <a:srgbClr val="005295"/>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600"/>
              <a:buFont typeface="Arial"/>
              <a:buNone/>
            </a:pPr>
            <a:r>
              <a:rPr b="1" lang="en-US" sz="2400">
                <a:solidFill>
                  <a:srgbClr val="005295"/>
                </a:solidFill>
              </a:rPr>
              <a:t>April 1</a:t>
            </a:r>
            <a:r>
              <a:rPr b="1" i="0" lang="en-US" sz="2400" u="none" cap="none" strike="noStrike">
                <a:solidFill>
                  <a:srgbClr val="005295"/>
                </a:solidFill>
                <a:latin typeface="Arial"/>
                <a:ea typeface="Arial"/>
                <a:cs typeface="Arial"/>
                <a:sym typeface="Arial"/>
              </a:rPr>
              <a:t>7th, 2026</a:t>
            </a:r>
            <a:endParaRPr b="0" i="0" sz="2800" u="none" cap="none" strike="noStrike">
              <a:solidFill>
                <a:srgbClr val="00529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da59fec511_0_9"/>
          <p:cNvSpPr/>
          <p:nvPr/>
        </p:nvSpPr>
        <p:spPr>
          <a:xfrm>
            <a:off x="0" y="0"/>
            <a:ext cx="12192000" cy="6858000"/>
          </a:xfrm>
          <a:prstGeom prst="rect">
            <a:avLst/>
          </a:prstGeom>
          <a:solidFill>
            <a:srgbClr val="EA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9" name="Google Shape;199;g3da59fec511_0_9"/>
          <p:cNvSpPr txBox="1"/>
          <p:nvPr/>
        </p:nvSpPr>
        <p:spPr>
          <a:xfrm>
            <a:off x="568450" y="312075"/>
            <a:ext cx="10984500" cy="102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4400" u="none" cap="none" strike="noStrike">
                <a:solidFill>
                  <a:srgbClr val="005295"/>
                </a:solidFill>
                <a:latin typeface="Arial Black"/>
                <a:ea typeface="Arial Black"/>
                <a:cs typeface="Arial Black"/>
                <a:sym typeface="Arial Black"/>
              </a:rPr>
              <a:t>House Proposal - HF 2745</a:t>
            </a:r>
            <a:endParaRPr b="1" i="0" sz="4400" u="none" cap="none" strike="noStrike">
              <a:solidFill>
                <a:srgbClr val="005295"/>
              </a:solidFill>
              <a:latin typeface="Arial Black"/>
              <a:ea typeface="Arial Black"/>
              <a:cs typeface="Arial Black"/>
              <a:sym typeface="Arial Black"/>
            </a:endParaRPr>
          </a:p>
        </p:txBody>
      </p:sp>
      <p:grpSp>
        <p:nvGrpSpPr>
          <p:cNvPr id="200" name="Google Shape;200;g3da59fec511_0_9"/>
          <p:cNvGrpSpPr/>
          <p:nvPr/>
        </p:nvGrpSpPr>
        <p:grpSpPr>
          <a:xfrm rot="10800000">
            <a:off x="603869" y="1334739"/>
            <a:ext cx="10913670" cy="45600"/>
            <a:chOff x="676598" y="1646972"/>
            <a:chExt cx="10913670" cy="45600"/>
          </a:xfrm>
        </p:grpSpPr>
        <p:sp>
          <p:nvSpPr>
            <p:cNvPr id="201" name="Google Shape;201;g3da59fec511_0_9"/>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2" name="Google Shape;202;g3da59fec511_0_9"/>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g3da59fec511_0_9"/>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04" name="Google Shape;204;g3da59fec511_0_9"/>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5" name="Google Shape;205;g3da59fec511_0_9"/>
          <p:cNvSpPr txBox="1"/>
          <p:nvPr/>
        </p:nvSpPr>
        <p:spPr>
          <a:xfrm>
            <a:off x="365760" y="2288327"/>
            <a:ext cx="5209200" cy="4163940"/>
          </a:xfrm>
          <a:prstGeom prst="rect">
            <a:avLst/>
          </a:prstGeom>
          <a:noFill/>
          <a:ln>
            <a:noFill/>
          </a:ln>
        </p:spPr>
        <p:txBody>
          <a:bodyPr anchorCtr="0" anchor="t" bIns="45700" lIns="91425" spcFirstLastPara="1" rIns="91425" wrap="square" tIns="91425">
            <a:noAutofit/>
          </a:bodyPr>
          <a:lstStyle/>
          <a:p>
            <a:pPr indent="-292100" lvl="0" marL="457200" marR="0" rtl="0" algn="l">
              <a:lnSpc>
                <a:spcPct val="115000"/>
              </a:lnSpc>
              <a:spcBef>
                <a:spcPts val="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Caps local government unassigned general fund reserves at 35% of the prior year’s expenditures (excluding school districts). Noncompliance would prevent a jurisdiction from certifying its property tax levy.</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100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Limits annual property tax revenue growth for cities, counties, and other non-school entities to 102% of the prior year (excluding new valuation and certain voter-approved levies), with required pro rata reductions if the cap is exceeded. </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100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Prohibits the use of bond or debt proceeds for general operating expenses of local governments, effective July 1, 2026.</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1000"/>
              </a:spcBef>
              <a:spcAft>
                <a:spcPts val="100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Increases the business property tax exemption threshold from $150k to $350k and eliminates associated state “backfill” payments after FY 2027.</a:t>
            </a:r>
            <a:endParaRPr b="0" i="0" sz="2000" u="none" cap="none" strike="noStrike">
              <a:solidFill>
                <a:schemeClr val="dk1"/>
              </a:solidFill>
              <a:latin typeface="Arial"/>
              <a:ea typeface="Arial"/>
              <a:cs typeface="Arial"/>
              <a:sym typeface="Arial"/>
            </a:endParaRPr>
          </a:p>
        </p:txBody>
      </p:sp>
      <p:sp>
        <p:nvSpPr>
          <p:cNvPr id="206" name="Google Shape;206;g3da59fec511_0_9"/>
          <p:cNvSpPr txBox="1"/>
          <p:nvPr/>
        </p:nvSpPr>
        <p:spPr>
          <a:xfrm>
            <a:off x="5805524" y="2288336"/>
            <a:ext cx="6135463" cy="4314484"/>
          </a:xfrm>
          <a:prstGeom prst="rect">
            <a:avLst/>
          </a:prstGeom>
          <a:noFill/>
          <a:ln>
            <a:noFill/>
          </a:ln>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Establishes a new homestead exemption equal to 10% of taxable value or $25,000 (whichever is less) for qualifying properties receiving the homestead credit, excluding school levies. </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70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Extends the Secure an Advanced Vision for Education (SAVE) sales tax through 2071 and increases the share of funding allocated for school infrastructure and equity purposes.</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70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Modifies urban renewal/TIF authority by restricting the use of school foundation taxes for new projects, limiting the duration of TIF districts, adjusting low-and moderate-income housing requirements, and narrowing certain levy exclusions (including EMS).</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700"/>
              </a:spcBef>
              <a:spcAft>
                <a:spcPts val="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Creates a $10 million Local Government Efficiency Grant Fund to support shared services and consolidation efforts among local governments. </a:t>
            </a:r>
            <a:endParaRPr b="1" i="0" sz="1300" u="none" cap="none" strike="noStrike">
              <a:solidFill>
                <a:srgbClr val="005295"/>
              </a:solidFill>
              <a:latin typeface="Arial"/>
              <a:ea typeface="Arial"/>
              <a:cs typeface="Arial"/>
              <a:sym typeface="Arial"/>
            </a:endParaRPr>
          </a:p>
          <a:p>
            <a:pPr indent="-292100" lvl="0" marL="457200" marR="0" rtl="0" algn="l">
              <a:lnSpc>
                <a:spcPct val="115000"/>
              </a:lnSpc>
              <a:spcBef>
                <a:spcPts val="700"/>
              </a:spcBef>
              <a:spcAft>
                <a:spcPts val="700"/>
              </a:spcAft>
              <a:buClr>
                <a:srgbClr val="005295"/>
              </a:buClr>
              <a:buSzPts val="1000"/>
              <a:buFont typeface="Arial"/>
              <a:buChar char="■"/>
            </a:pPr>
            <a:r>
              <a:rPr b="1" i="0" lang="en-US" sz="1300" u="none" cap="none" strike="noStrike">
                <a:solidFill>
                  <a:srgbClr val="005295"/>
                </a:solidFill>
                <a:latin typeface="Arial"/>
                <a:ea typeface="Arial"/>
                <a:cs typeface="Arial"/>
                <a:sym typeface="Arial"/>
              </a:rPr>
              <a:t>Established the “First Home Iowa” savings program, a state-administered, tax-advantaged account to support first-time homebuyers.</a:t>
            </a:r>
            <a:endParaRPr b="0" i="0" sz="1400" u="none" cap="none" strike="noStrike">
              <a:solidFill>
                <a:srgbClr val="000000"/>
              </a:solidFill>
              <a:latin typeface="Arial"/>
              <a:ea typeface="Arial"/>
              <a:cs typeface="Arial"/>
              <a:sym typeface="Arial"/>
            </a:endParaRPr>
          </a:p>
        </p:txBody>
      </p:sp>
      <p:sp>
        <p:nvSpPr>
          <p:cNvPr id="207" name="Google Shape;207;g3da59fec511_0_9"/>
          <p:cNvSpPr txBox="1"/>
          <p:nvPr/>
        </p:nvSpPr>
        <p:spPr>
          <a:xfrm>
            <a:off x="603875" y="1431063"/>
            <a:ext cx="10598700" cy="740063"/>
          </a:xfrm>
          <a:prstGeom prst="rect">
            <a:avLst/>
          </a:prstGeom>
          <a:noFill/>
          <a:ln>
            <a:noFill/>
          </a:ln>
        </p:spPr>
        <p:txBody>
          <a:bodyPr anchorCtr="0" anchor="t" bIns="91425" lIns="91425" spcFirstLastPara="1" rIns="91425" wrap="square" tIns="91425">
            <a:noAutofit/>
          </a:bodyPr>
          <a:lstStyle/>
          <a:p>
            <a:pPr indent="0" lvl="0" marL="0" marR="0" rtl="0" algn="l">
              <a:lnSpc>
                <a:spcPct val="147058"/>
              </a:lnSpc>
              <a:spcBef>
                <a:spcPts val="0"/>
              </a:spcBef>
              <a:spcAft>
                <a:spcPts val="0"/>
              </a:spcAft>
              <a:buClr>
                <a:srgbClr val="000000"/>
              </a:buClr>
              <a:buSzPts val="1700"/>
              <a:buFont typeface="Arial"/>
              <a:buNone/>
            </a:pPr>
            <a:r>
              <a:rPr b="1" i="0" lang="en-US" sz="1700" u="none" cap="none" strike="noStrike">
                <a:solidFill>
                  <a:srgbClr val="005295"/>
                </a:solidFill>
                <a:latin typeface="Arial"/>
                <a:ea typeface="Arial"/>
                <a:cs typeface="Arial"/>
                <a:sym typeface="Arial"/>
              </a:rPr>
              <a:t>Focuses on delivering property tax relief primarily through expanded exemptions for homeowners and commercial property, incorporating several provisions from the Governor’s bill.</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361b6c301f6_0_126"/>
          <p:cNvPicPr preferRelativeResize="0"/>
          <p:nvPr/>
        </p:nvPicPr>
        <p:blipFill rotWithShape="1">
          <a:blip r:embed="rId3">
            <a:alphaModFix/>
          </a:blip>
          <a:srcRect b="0" l="15732" r="0" t="0"/>
          <a:stretch/>
        </p:blipFill>
        <p:spPr>
          <a:xfrm>
            <a:off x="0" y="0"/>
            <a:ext cx="7705247" cy="6853242"/>
          </a:xfrm>
          <a:prstGeom prst="rect">
            <a:avLst/>
          </a:prstGeom>
          <a:noFill/>
          <a:ln>
            <a:noFill/>
          </a:ln>
        </p:spPr>
      </p:pic>
      <p:sp>
        <p:nvSpPr>
          <p:cNvPr id="213" name="Google Shape;213;g361b6c301f6_0_126"/>
          <p:cNvSpPr/>
          <p:nvPr/>
        </p:nvSpPr>
        <p:spPr>
          <a:xfrm>
            <a:off x="6096000" y="0"/>
            <a:ext cx="6096000" cy="68580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4" name="Google Shape;214;g361b6c301f6_0_126"/>
          <p:cNvSpPr txBox="1"/>
          <p:nvPr/>
        </p:nvSpPr>
        <p:spPr>
          <a:xfrm>
            <a:off x="6603663" y="1800658"/>
            <a:ext cx="5080800" cy="247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t/>
            </a:r>
            <a:endParaRPr b="0" i="0" sz="6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Arial Black"/>
                <a:ea typeface="Arial Black"/>
                <a:cs typeface="Arial Black"/>
                <a:sym typeface="Arial Black"/>
              </a:rPr>
              <a:t>Questions?</a:t>
            </a:r>
            <a:endParaRPr b="0" i="0" sz="60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6000"/>
              <a:buFont typeface="Arial"/>
              <a:buNone/>
            </a:pPr>
            <a:r>
              <a:t/>
            </a:r>
            <a:endParaRPr b="0" i="0" sz="1500" u="none" cap="none" strike="noStrike">
              <a:solidFill>
                <a:schemeClr val="lt1"/>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6000"/>
              <a:buFont typeface="Arial"/>
              <a:buNone/>
            </a:pPr>
            <a:r>
              <a:rPr b="0" i="0" lang="en-US" sz="2000" u="none" cap="none" strike="noStrike">
                <a:solidFill>
                  <a:schemeClr val="lt1"/>
                </a:solidFill>
                <a:latin typeface="Arial Black"/>
                <a:ea typeface="Arial Black"/>
                <a:cs typeface="Arial Black"/>
                <a:sym typeface="Arial Black"/>
              </a:rPr>
              <a:t>legislativestaff@iowaleague.org</a:t>
            </a:r>
            <a:endParaRPr b="0" i="0" sz="2000" u="none" cap="none" strike="noStrike">
              <a:solidFill>
                <a:schemeClr val="lt1"/>
              </a:solidFill>
              <a:latin typeface="Arial Black"/>
              <a:ea typeface="Arial Black"/>
              <a:cs typeface="Arial Black"/>
              <a:sym typeface="Arial Black"/>
            </a:endParaRPr>
          </a:p>
        </p:txBody>
      </p:sp>
      <p:cxnSp>
        <p:nvCxnSpPr>
          <p:cNvPr id="215" name="Google Shape;215;g361b6c301f6_0_126"/>
          <p:cNvCxnSpPr/>
          <p:nvPr/>
        </p:nvCxnSpPr>
        <p:spPr>
          <a:xfrm>
            <a:off x="8343480" y="4395625"/>
            <a:ext cx="1601100" cy="0"/>
          </a:xfrm>
          <a:prstGeom prst="straightConnector1">
            <a:avLst/>
          </a:prstGeom>
          <a:noFill/>
          <a:ln cap="rnd" cmpd="sng" w="76200">
            <a:solidFill>
              <a:srgbClr val="E45628"/>
            </a:solidFill>
            <a:prstDash val="dot"/>
            <a:round/>
            <a:headEnd len="sm" w="sm" type="none"/>
            <a:tailEnd len="sm" w="sm" type="none"/>
          </a:ln>
        </p:spPr>
      </p:cxnSp>
      <p:pic>
        <p:nvPicPr>
          <p:cNvPr id="216" name="Google Shape;216;g361b6c301f6_0_126"/>
          <p:cNvPicPr preferRelativeResize="0"/>
          <p:nvPr/>
        </p:nvPicPr>
        <p:blipFill rotWithShape="1">
          <a:blip r:embed="rId4">
            <a:alphaModFix/>
          </a:blip>
          <a:srcRect b="0" l="0" r="0" t="0"/>
          <a:stretch/>
        </p:blipFill>
        <p:spPr>
          <a:xfrm>
            <a:off x="11194368" y="5722056"/>
            <a:ext cx="652483" cy="8060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38763569a09_0_431"/>
          <p:cNvSpPr/>
          <p:nvPr/>
        </p:nvSpPr>
        <p:spPr>
          <a:xfrm>
            <a:off x="73400" y="-52450"/>
            <a:ext cx="12192000" cy="6858000"/>
          </a:xfrm>
          <a:prstGeom prst="rect">
            <a:avLst/>
          </a:prstGeom>
          <a:solidFill>
            <a:srgbClr val="EAEE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2" name="Google Shape;82;g38763569a09_0_431"/>
          <p:cNvSpPr txBox="1"/>
          <p:nvPr/>
        </p:nvSpPr>
        <p:spPr>
          <a:xfrm>
            <a:off x="568445" y="312081"/>
            <a:ext cx="10984500" cy="132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4400" u="none" cap="none" strike="noStrike">
                <a:solidFill>
                  <a:srgbClr val="005295"/>
                </a:solidFill>
                <a:latin typeface="Arial Black"/>
                <a:ea typeface="Arial Black"/>
                <a:cs typeface="Arial Black"/>
                <a:sym typeface="Arial Black"/>
              </a:rPr>
              <a:t>Legislative Status </a:t>
            </a:r>
            <a:endParaRPr b="1" i="0" sz="4400" u="none" cap="none" strike="noStrike">
              <a:solidFill>
                <a:srgbClr val="005295"/>
              </a:solidFill>
              <a:latin typeface="Arial Black"/>
              <a:ea typeface="Arial Black"/>
              <a:cs typeface="Arial Black"/>
              <a:sym typeface="Arial Black"/>
            </a:endParaRPr>
          </a:p>
        </p:txBody>
      </p:sp>
      <p:grpSp>
        <p:nvGrpSpPr>
          <p:cNvPr id="83" name="Google Shape;83;g38763569a09_0_431"/>
          <p:cNvGrpSpPr/>
          <p:nvPr/>
        </p:nvGrpSpPr>
        <p:grpSpPr>
          <a:xfrm rot="10800000">
            <a:off x="603869" y="1635082"/>
            <a:ext cx="10913670" cy="45600"/>
            <a:chOff x="676598" y="1646972"/>
            <a:chExt cx="10913670" cy="45600"/>
          </a:xfrm>
        </p:grpSpPr>
        <p:sp>
          <p:nvSpPr>
            <p:cNvPr id="84" name="Google Shape;84;g38763569a09_0_431"/>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g38763569a09_0_431"/>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 name="Google Shape;86;g38763569a09_0_431"/>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87" name="Google Shape;87;g38763569a09_0_431"/>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 name="Google Shape;88;g38763569a09_0_431"/>
          <p:cNvSpPr txBox="1"/>
          <p:nvPr/>
        </p:nvSpPr>
        <p:spPr>
          <a:xfrm>
            <a:off x="748849" y="1759018"/>
            <a:ext cx="10841100" cy="5064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700"/>
              <a:buFont typeface="Arial"/>
              <a:buNone/>
            </a:pPr>
            <a:r>
              <a:rPr b="1" i="0" lang="en-US" sz="1700" u="none" cap="none" strike="noStrike">
                <a:solidFill>
                  <a:srgbClr val="005295"/>
                </a:solidFill>
                <a:latin typeface="Arial"/>
                <a:ea typeface="Arial"/>
                <a:cs typeface="Arial"/>
                <a:sym typeface="Arial"/>
              </a:rPr>
              <a:t>By the Numbers</a:t>
            </a:r>
            <a:endParaRPr b="1" i="0" sz="1700" u="none" cap="none" strike="noStrike">
              <a:solidFill>
                <a:srgbClr val="005295"/>
              </a:solidFill>
              <a:latin typeface="Arial"/>
              <a:ea typeface="Arial"/>
              <a:cs typeface="Arial"/>
              <a:sym typeface="Arial"/>
            </a:endParaRPr>
          </a:p>
          <a:p>
            <a:pPr indent="-292100" lvl="1" marL="914400" marR="0" rtl="0" algn="l">
              <a:lnSpc>
                <a:spcPct val="150000"/>
              </a:lnSpc>
              <a:spcBef>
                <a:spcPts val="0"/>
              </a:spcBef>
              <a:spcAft>
                <a:spcPts val="0"/>
              </a:spcAft>
              <a:buClr>
                <a:srgbClr val="005295"/>
              </a:buClr>
              <a:buSzPts val="1000"/>
              <a:buFont typeface="Arial"/>
              <a:buChar char="■"/>
            </a:pPr>
            <a:r>
              <a:rPr b="1" i="0" lang="en-US" sz="1700" u="none" cap="none" strike="noStrike">
                <a:solidFill>
                  <a:srgbClr val="005295"/>
                </a:solidFill>
                <a:latin typeface="Arial"/>
                <a:ea typeface="Arial"/>
                <a:cs typeface="Arial"/>
                <a:sym typeface="Arial"/>
              </a:rPr>
              <a:t>Over 650 Bills included in Legible tracking software</a:t>
            </a:r>
            <a:endParaRPr b="1" i="0" sz="1700" u="none" cap="none" strike="noStrike">
              <a:solidFill>
                <a:srgbClr val="005295"/>
              </a:solidFill>
              <a:latin typeface="Arial"/>
              <a:ea typeface="Arial"/>
              <a:cs typeface="Arial"/>
              <a:sym typeface="Arial"/>
            </a:endParaRPr>
          </a:p>
          <a:p>
            <a:pPr indent="-292100" lvl="2" marL="1371600" marR="0" rtl="0" algn="l">
              <a:lnSpc>
                <a:spcPct val="150000"/>
              </a:lnSpc>
              <a:spcBef>
                <a:spcPts val="0"/>
              </a:spcBef>
              <a:spcAft>
                <a:spcPts val="0"/>
              </a:spcAft>
              <a:buClr>
                <a:srgbClr val="005295"/>
              </a:buClr>
              <a:buSzPts val="1000"/>
              <a:buChar char="■"/>
            </a:pPr>
            <a:r>
              <a:rPr b="1" lang="en-US" sz="1700">
                <a:solidFill>
                  <a:srgbClr val="005295"/>
                </a:solidFill>
              </a:rPr>
              <a:t>About 10 bills the League followed this sessio has been sent to the Governor’s desk–stay tuned for New Laws of Interest after session this summer</a:t>
            </a:r>
            <a:endParaRPr b="1" sz="1700">
              <a:solidFill>
                <a:srgbClr val="005295"/>
              </a:solidFill>
            </a:endParaRPr>
          </a:p>
          <a:p>
            <a:pPr indent="-285750" lvl="1" marL="914400" marR="0" rtl="0" algn="l">
              <a:lnSpc>
                <a:spcPct val="150000"/>
              </a:lnSpc>
              <a:spcBef>
                <a:spcPts val="0"/>
              </a:spcBef>
              <a:spcAft>
                <a:spcPts val="0"/>
              </a:spcAft>
              <a:buClr>
                <a:srgbClr val="005295"/>
              </a:buClr>
              <a:buSzPts val="900"/>
              <a:buFont typeface="Arial"/>
              <a:buChar char="■"/>
            </a:pPr>
            <a:r>
              <a:rPr b="1" i="0" lang="en-US" sz="1700" u="none" cap="none" strike="noStrike">
                <a:solidFill>
                  <a:srgbClr val="005295"/>
                </a:solidFill>
                <a:latin typeface="Arial"/>
                <a:ea typeface="Arial"/>
                <a:cs typeface="Arial"/>
                <a:sym typeface="Arial"/>
              </a:rPr>
              <a:t>Under 30 bills remain “alive” this session post the 2nd funnel week</a:t>
            </a:r>
            <a:endParaRPr b="1" i="0" sz="1700" u="none" cap="none" strike="noStrike">
              <a:solidFill>
                <a:srgbClr val="005295"/>
              </a:solidFill>
              <a:latin typeface="Arial"/>
              <a:ea typeface="Arial"/>
              <a:cs typeface="Arial"/>
              <a:sym typeface="Arial"/>
            </a:endParaRPr>
          </a:p>
          <a:p>
            <a:pPr indent="-292100" lvl="2" marL="1371600" marR="0" rtl="0" algn="l">
              <a:lnSpc>
                <a:spcPct val="150000"/>
              </a:lnSpc>
              <a:spcBef>
                <a:spcPts val="0"/>
              </a:spcBef>
              <a:spcAft>
                <a:spcPts val="0"/>
              </a:spcAft>
              <a:buClr>
                <a:srgbClr val="005295"/>
              </a:buClr>
              <a:buSzPts val="1000"/>
              <a:buFont typeface="Arial"/>
              <a:buChar char="■"/>
            </a:pPr>
            <a:r>
              <a:rPr b="1" i="0" lang="en-US" sz="1700" u="none" cap="none" strike="noStrike">
                <a:solidFill>
                  <a:srgbClr val="005295"/>
                </a:solidFill>
                <a:latin typeface="Arial"/>
                <a:ea typeface="Arial"/>
                <a:cs typeface="Arial"/>
                <a:sym typeface="Arial"/>
              </a:rPr>
              <a:t>2 Property Tax Bills</a:t>
            </a:r>
            <a:endParaRPr b="1" i="0" sz="1700" u="none" cap="none" strike="noStrike">
              <a:solidFill>
                <a:srgbClr val="005295"/>
              </a:solidFill>
              <a:latin typeface="Arial"/>
              <a:ea typeface="Arial"/>
              <a:cs typeface="Arial"/>
              <a:sym typeface="Arial"/>
            </a:endParaRPr>
          </a:p>
          <a:p>
            <a:pPr indent="-292100" lvl="2" marL="1371600" marR="0" rtl="0" algn="l">
              <a:lnSpc>
                <a:spcPct val="150000"/>
              </a:lnSpc>
              <a:spcBef>
                <a:spcPts val="0"/>
              </a:spcBef>
              <a:spcAft>
                <a:spcPts val="0"/>
              </a:spcAft>
              <a:buClr>
                <a:srgbClr val="005295"/>
              </a:buClr>
              <a:buSzPts val="1000"/>
              <a:buFont typeface="Arial"/>
              <a:buChar char="■"/>
            </a:pPr>
            <a:r>
              <a:rPr b="1" i="0" lang="en-US" sz="1700" u="none" cap="none" strike="noStrike">
                <a:solidFill>
                  <a:srgbClr val="005295"/>
                </a:solidFill>
                <a:latin typeface="Arial"/>
                <a:ea typeface="Arial"/>
                <a:cs typeface="Arial"/>
                <a:sym typeface="Arial"/>
              </a:rPr>
              <a:t>3 League Priority Bills</a:t>
            </a:r>
            <a:endParaRPr b="1" i="0" sz="1700" u="none" cap="none" strike="noStrike">
              <a:solidFill>
                <a:srgbClr val="005295"/>
              </a:solidFill>
              <a:latin typeface="Arial"/>
              <a:ea typeface="Arial"/>
              <a:cs typeface="Arial"/>
              <a:sym typeface="Arial"/>
            </a:endParaRPr>
          </a:p>
          <a:p>
            <a:pPr indent="-292100" lvl="2" marL="1371600" marR="0" rtl="0" algn="l">
              <a:lnSpc>
                <a:spcPct val="150000"/>
              </a:lnSpc>
              <a:spcBef>
                <a:spcPts val="0"/>
              </a:spcBef>
              <a:spcAft>
                <a:spcPts val="0"/>
              </a:spcAft>
              <a:buClr>
                <a:srgbClr val="005295"/>
              </a:buClr>
              <a:buSzPts val="1000"/>
              <a:buFont typeface="Arial"/>
              <a:buChar char="■"/>
            </a:pPr>
            <a:r>
              <a:rPr b="1" lang="en-US" sz="1700">
                <a:solidFill>
                  <a:srgbClr val="005295"/>
                </a:solidFill>
              </a:rPr>
              <a:t>Approximately 15</a:t>
            </a:r>
            <a:r>
              <a:rPr b="1" i="0" lang="en-US" sz="1700" u="none" cap="none" strike="noStrike">
                <a:solidFill>
                  <a:srgbClr val="005295"/>
                </a:solidFill>
                <a:latin typeface="Arial"/>
                <a:ea typeface="Arial"/>
                <a:cs typeface="Arial"/>
                <a:sym typeface="Arial"/>
              </a:rPr>
              <a:t> Other Notable Bills</a:t>
            </a:r>
            <a:endParaRPr b="1" i="0" sz="1700" u="none" cap="none" strike="noStrike">
              <a:solidFill>
                <a:srgbClr val="005295"/>
              </a:solidFill>
              <a:latin typeface="Arial"/>
              <a:ea typeface="Arial"/>
              <a:cs typeface="Arial"/>
              <a:sym typeface="Arial"/>
            </a:endParaRPr>
          </a:p>
          <a:p>
            <a:pPr indent="0" lvl="0" marL="1371600" marR="0" rtl="0" algn="l">
              <a:lnSpc>
                <a:spcPct val="150000"/>
              </a:lnSpc>
              <a:spcBef>
                <a:spcPts val="0"/>
              </a:spcBef>
              <a:spcAft>
                <a:spcPts val="0"/>
              </a:spcAft>
              <a:buClr>
                <a:srgbClr val="000000"/>
              </a:buClr>
              <a:buSzPts val="1700"/>
              <a:buFont typeface="Arial"/>
              <a:buNone/>
            </a:pPr>
            <a:r>
              <a:t/>
            </a:r>
            <a:endParaRPr b="1" i="0" sz="1700" u="none" cap="none" strike="noStrike">
              <a:solidFill>
                <a:srgbClr val="005295"/>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700"/>
              <a:buFont typeface="Arial"/>
              <a:buNone/>
            </a:pPr>
            <a:r>
              <a:rPr b="1" i="0" lang="en-US" sz="1700" u="none" cap="none" strike="noStrike">
                <a:solidFill>
                  <a:srgbClr val="005295"/>
                </a:solidFill>
                <a:latin typeface="Arial"/>
                <a:ea typeface="Arial"/>
                <a:cs typeface="Arial"/>
                <a:sym typeface="Arial"/>
              </a:rPr>
              <a:t>Bills remain viable due to being introduced in a “funnel-proof” Committee, being eligible for floor debate in the House or Senate, or being placed on “unfinished business” by Chamber Leadership</a:t>
            </a:r>
            <a:endParaRPr b="1" i="0" sz="1700" u="none" cap="none" strike="noStrike">
              <a:solidFill>
                <a:srgbClr val="005295"/>
              </a:solidFill>
              <a:latin typeface="Arial"/>
              <a:ea typeface="Arial"/>
              <a:cs typeface="Arial"/>
              <a:sym typeface="Arial"/>
            </a:endParaRPr>
          </a:p>
          <a:p>
            <a:pPr indent="-292100" lvl="1" marL="914400" marR="0" rtl="0" algn="l">
              <a:lnSpc>
                <a:spcPct val="150000"/>
              </a:lnSpc>
              <a:spcBef>
                <a:spcPts val="0"/>
              </a:spcBef>
              <a:spcAft>
                <a:spcPts val="0"/>
              </a:spcAft>
              <a:buClr>
                <a:srgbClr val="005295"/>
              </a:buClr>
              <a:buSzPts val="1000"/>
              <a:buFont typeface="Arial"/>
              <a:buChar char="■"/>
            </a:pPr>
            <a:r>
              <a:rPr b="1" i="0" lang="en-US" sz="1700" u="none" cap="none" strike="noStrike">
                <a:solidFill>
                  <a:srgbClr val="005295"/>
                </a:solidFill>
                <a:latin typeface="Arial"/>
                <a:ea typeface="Arial"/>
                <a:cs typeface="Arial"/>
                <a:sym typeface="Arial"/>
              </a:rPr>
              <a:t>Final day of per diem for lawmakers is April 21st, though the League currently expects session to stretch past that date potentially into May</a:t>
            </a:r>
            <a:endParaRPr b="1" i="0" sz="1700" u="none" cap="none" strike="noStrike">
              <a:solidFill>
                <a:srgbClr val="005295"/>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776460f2e1_0_47"/>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g3776460f2e1_0_47"/>
          <p:cNvSpPr txBox="1"/>
          <p:nvPr/>
        </p:nvSpPr>
        <p:spPr>
          <a:xfrm>
            <a:off x="806450" y="1660324"/>
            <a:ext cx="10579200" cy="46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900" u="none" cap="none" strike="noStrike">
                <a:solidFill>
                  <a:srgbClr val="005295"/>
                </a:solidFill>
                <a:latin typeface="Arial"/>
                <a:ea typeface="Arial"/>
                <a:cs typeface="Arial"/>
                <a:sym typeface="Arial"/>
              </a:rPr>
              <a:t>Sidewalk Liability - HF 2592 / SF 2146</a:t>
            </a:r>
            <a:endParaRPr b="1" i="0" sz="19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005295"/>
                </a:solidFill>
                <a:latin typeface="Arial"/>
                <a:ea typeface="Arial"/>
                <a:cs typeface="Arial"/>
                <a:sym typeface="Arial"/>
              </a:rPr>
              <a:t>Restores liability for negligent maintenance of sidewalks to adjacent property owners if the city has passed an ordinance to that effect. A city must also notice the property owner of necessary maintenance and include an appeals process to demonstrate hardship for residents.</a:t>
            </a:r>
            <a:endParaRPr b="1" i="0" sz="15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sz="1500">
              <a:solidFill>
                <a:srgbClr val="005295"/>
              </a:solidFill>
            </a:endParaRPr>
          </a:p>
          <a:p>
            <a:pPr indent="0" lvl="0" marL="0" rtl="0" algn="l">
              <a:spcBef>
                <a:spcPts val="0"/>
              </a:spcBef>
              <a:spcAft>
                <a:spcPts val="0"/>
              </a:spcAft>
              <a:buClr>
                <a:schemeClr val="dk1"/>
              </a:buClr>
              <a:buSzPts val="1800"/>
              <a:buFont typeface="Arial"/>
              <a:buNone/>
            </a:pPr>
            <a:r>
              <a:rPr b="1" lang="en-US" sz="1900">
                <a:solidFill>
                  <a:srgbClr val="005295"/>
                </a:solidFill>
              </a:rPr>
              <a:t>25% IPAIT Fund Cap - HF 2592 / SF 2286 </a:t>
            </a:r>
            <a:endParaRPr b="1" sz="1900">
              <a:solidFill>
                <a:srgbClr val="005295"/>
              </a:solidFill>
            </a:endParaRPr>
          </a:p>
          <a:p>
            <a:pPr indent="0" lvl="0" marL="0" rtl="0" algn="l">
              <a:spcBef>
                <a:spcPts val="0"/>
              </a:spcBef>
              <a:spcAft>
                <a:spcPts val="0"/>
              </a:spcAft>
              <a:buClr>
                <a:schemeClr val="dk1"/>
              </a:buClr>
              <a:buSzPts val="1400"/>
              <a:buFont typeface="Arial"/>
              <a:buNone/>
            </a:pPr>
            <a:r>
              <a:t/>
            </a:r>
            <a:endParaRPr b="1" sz="1500">
              <a:solidFill>
                <a:srgbClr val="005295"/>
              </a:solidFill>
            </a:endParaRPr>
          </a:p>
          <a:p>
            <a:pPr indent="0" lvl="0" marL="0" rtl="0" algn="l">
              <a:spcBef>
                <a:spcPts val="0"/>
              </a:spcBef>
              <a:spcAft>
                <a:spcPts val="0"/>
              </a:spcAft>
              <a:buClr>
                <a:schemeClr val="dk1"/>
              </a:buClr>
              <a:buSzPts val="1400"/>
              <a:buFont typeface="Arial"/>
              <a:buNone/>
            </a:pPr>
            <a:r>
              <a:rPr b="1" lang="en-US" sz="1500">
                <a:solidFill>
                  <a:srgbClr val="005295"/>
                </a:solidFill>
              </a:rPr>
              <a:t>Restricts political subdivisions to investing 25% of their funds in joint investment trusts, outlining new risk acknowledgment requirements and restrictions on trust payments. It also updates rules for investing uninsured public funds, permitting placement with credit unions and registered broker-dealers, while revising reporting and custodial arrangements.</a:t>
            </a:r>
            <a:endParaRPr b="1" sz="1500">
              <a:solidFill>
                <a:srgbClr val="005295"/>
              </a:solidFill>
            </a:endParaRPr>
          </a:p>
          <a:p>
            <a:pPr indent="0" lvl="0" marL="0" marR="0" rtl="0" algn="l">
              <a:lnSpc>
                <a:spcPct val="100000"/>
              </a:lnSpc>
              <a:spcBef>
                <a:spcPts val="0"/>
              </a:spcBef>
              <a:spcAft>
                <a:spcPts val="0"/>
              </a:spcAft>
              <a:buClr>
                <a:srgbClr val="000000"/>
              </a:buClr>
              <a:buSzPts val="1800"/>
              <a:buFont typeface="Arial"/>
              <a:buNone/>
            </a:pPr>
            <a:r>
              <a:t/>
            </a:r>
            <a:endParaRPr b="1" i="0" sz="19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900" u="none" cap="none" strike="noStrike">
                <a:solidFill>
                  <a:srgbClr val="005295"/>
                </a:solidFill>
                <a:latin typeface="Arial"/>
                <a:ea typeface="Arial"/>
                <a:cs typeface="Arial"/>
                <a:sym typeface="Arial"/>
              </a:rPr>
              <a:t>Public Notice Modernization - SSB 3183</a:t>
            </a:r>
            <a:endParaRPr b="1" i="0" sz="19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5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500" u="none" cap="none" strike="noStrike">
                <a:solidFill>
                  <a:srgbClr val="005295"/>
                </a:solidFill>
                <a:latin typeface="Arial"/>
                <a:ea typeface="Arial"/>
                <a:cs typeface="Arial"/>
                <a:sym typeface="Arial"/>
              </a:rPr>
              <a:t>Shifts required public notices from newspapers to a Secretary of State–run online portal for all Iowa public entities. A $5 posting fee funds a capped ($350,000) administration fund. It updates Iowa Code accordingly, keeps physical posting requirements, includes limited exceptions and transition rules, and assigns dispute resolution to the Iowa Public Information Board.</a:t>
            </a:r>
            <a:endParaRPr b="1" i="0" sz="1700" u="none" cap="none" strike="noStrike">
              <a:solidFill>
                <a:srgbClr val="005295"/>
              </a:solidFill>
              <a:latin typeface="Arial"/>
              <a:ea typeface="Arial"/>
              <a:cs typeface="Arial"/>
              <a:sym typeface="Arial"/>
            </a:endParaRPr>
          </a:p>
        </p:txBody>
      </p:sp>
      <p:grpSp>
        <p:nvGrpSpPr>
          <p:cNvPr id="95" name="Google Shape;95;g3776460f2e1_0_47"/>
          <p:cNvGrpSpPr/>
          <p:nvPr/>
        </p:nvGrpSpPr>
        <p:grpSpPr>
          <a:xfrm rot="10800000">
            <a:off x="639170" y="1413013"/>
            <a:ext cx="10913670" cy="45600"/>
            <a:chOff x="676598" y="1646972"/>
            <a:chExt cx="10913670" cy="45600"/>
          </a:xfrm>
        </p:grpSpPr>
        <p:sp>
          <p:nvSpPr>
            <p:cNvPr id="96" name="Google Shape;96;g3776460f2e1_0_47"/>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g3776460f2e1_0_47"/>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8" name="Google Shape;98;g3776460f2e1_0_47"/>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99" name="Google Shape;99;g3776460f2e1_0_47"/>
          <p:cNvSpPr/>
          <p:nvPr/>
        </p:nvSpPr>
        <p:spPr>
          <a:xfrm>
            <a:off x="6998324" y="461588"/>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 name="Google Shape;100;g3776460f2e1_0_47"/>
          <p:cNvSpPr/>
          <p:nvPr/>
        </p:nvSpPr>
        <p:spPr>
          <a:xfrm>
            <a:off x="8091672" y="442277"/>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 name="Google Shape;101;g3776460f2e1_0_47"/>
          <p:cNvSpPr/>
          <p:nvPr/>
        </p:nvSpPr>
        <p:spPr>
          <a:xfrm>
            <a:off x="9185020" y="451930"/>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 name="Google Shape;102;g3776460f2e1_0_47"/>
          <p:cNvSpPr/>
          <p:nvPr/>
        </p:nvSpPr>
        <p:spPr>
          <a:xfrm>
            <a:off x="10278368" y="432619"/>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 name="Google Shape;103;g3776460f2e1_0_47"/>
          <p:cNvSpPr txBox="1"/>
          <p:nvPr/>
        </p:nvSpPr>
        <p:spPr>
          <a:xfrm>
            <a:off x="566925" y="547725"/>
            <a:ext cx="9101400" cy="76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4400" u="none" cap="none" strike="noStrike">
                <a:solidFill>
                  <a:srgbClr val="005295"/>
                </a:solidFill>
                <a:latin typeface="Arial Black"/>
                <a:ea typeface="Arial Black"/>
                <a:cs typeface="Arial Black"/>
                <a:sym typeface="Arial Black"/>
              </a:rPr>
              <a:t>League Priorities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da59fec511_0_24"/>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g3da59fec511_0_24"/>
          <p:cNvSpPr txBox="1"/>
          <p:nvPr/>
        </p:nvSpPr>
        <p:spPr>
          <a:xfrm>
            <a:off x="806413" y="1554424"/>
            <a:ext cx="10579200" cy="46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2100" u="none" cap="none" strike="noStrike">
                <a:solidFill>
                  <a:srgbClr val="005295"/>
                </a:solidFill>
                <a:latin typeface="Arial"/>
                <a:ea typeface="Arial"/>
                <a:cs typeface="Arial"/>
                <a:sym typeface="Arial"/>
              </a:rPr>
              <a:t>Local REINS Act - SF 2434</a:t>
            </a:r>
            <a:endParaRPr b="1" i="0" sz="21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700" u="none" cap="none" strike="noStrike">
                <a:solidFill>
                  <a:srgbClr val="005295"/>
                </a:solidFill>
                <a:latin typeface="Arial"/>
                <a:ea typeface="Arial"/>
                <a:cs typeface="Arial"/>
                <a:sym typeface="Arial"/>
              </a:rPr>
              <a:t>Prohibits county and city departments, offices, or subunits from adopting, implementing, or enforcing internal policies or rules unless these have been submitted to, and approved by, the respective governing body via ordinance. Each ordinance must be accompanied by a public cost analysis detailing economic impacts.</a:t>
            </a:r>
            <a:endParaRPr b="1" i="0" sz="19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2100" u="none" cap="none" strike="noStrike">
              <a:solidFill>
                <a:srgbClr val="005295"/>
              </a:solidFill>
              <a:latin typeface="Arial"/>
              <a:ea typeface="Arial"/>
              <a:cs typeface="Arial"/>
              <a:sym typeface="Arial"/>
            </a:endParaRPr>
          </a:p>
          <a:p>
            <a:pPr indent="0" lvl="0" marL="0" rtl="0" algn="l">
              <a:spcBef>
                <a:spcPts val="0"/>
              </a:spcBef>
              <a:spcAft>
                <a:spcPts val="0"/>
              </a:spcAft>
              <a:buClr>
                <a:schemeClr val="dk1"/>
              </a:buClr>
              <a:buSzPts val="1700"/>
              <a:buFont typeface="Arial"/>
              <a:buNone/>
            </a:pPr>
            <a:r>
              <a:rPr b="1" lang="en-US" sz="2100">
                <a:solidFill>
                  <a:srgbClr val="005295"/>
                </a:solidFill>
              </a:rPr>
              <a:t>Smart Planning Principles - HF 2618</a:t>
            </a:r>
            <a:endParaRPr b="1" sz="21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300"/>
              <a:buFont typeface="Arial"/>
              <a:buNone/>
            </a:pPr>
            <a:r>
              <a:rPr b="1" lang="en-US" sz="1700">
                <a:solidFill>
                  <a:srgbClr val="005295"/>
                </a:solidFill>
              </a:rPr>
              <a:t>Significantly amends Chapter 18B, which contains the Iowa smart planning principles. It removes the obligation for cities and counties to consider or apply smart planning principles in comprehensive development plans, zoning regulations, and infrastructure grant applications.</a:t>
            </a:r>
            <a:endParaRPr b="1" sz="17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700"/>
              <a:buFont typeface="Arial"/>
              <a:buNone/>
            </a:pPr>
            <a:r>
              <a:rPr b="1" lang="en-US" sz="2100">
                <a:solidFill>
                  <a:srgbClr val="005295"/>
                </a:solidFill>
              </a:rPr>
              <a:t>Township Fire Protection Levy Uses - HF 2614</a:t>
            </a:r>
            <a:endParaRPr b="1" sz="21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300"/>
              <a:buFont typeface="Arial"/>
              <a:buNone/>
            </a:pPr>
            <a:r>
              <a:rPr b="1" lang="en-US" sz="1700">
                <a:solidFill>
                  <a:srgbClr val="005295"/>
                </a:solidFill>
              </a:rPr>
              <a:t>Allows township trustees to use reserve account funds, derived from fire protection levies, for the construction of a fire station. Previously, such funds could only be used for the purchase or replacement of supplies and equipment necessary for fire protection and emergency services.</a:t>
            </a:r>
            <a:endParaRPr b="1" sz="1700">
              <a:solidFill>
                <a:srgbClr val="005295"/>
              </a:solidFill>
            </a:endParaRPr>
          </a:p>
        </p:txBody>
      </p:sp>
      <p:grpSp>
        <p:nvGrpSpPr>
          <p:cNvPr id="110" name="Google Shape;110;g3da59fec511_0_24"/>
          <p:cNvGrpSpPr/>
          <p:nvPr/>
        </p:nvGrpSpPr>
        <p:grpSpPr>
          <a:xfrm rot="10800000">
            <a:off x="639170" y="1413013"/>
            <a:ext cx="10913670" cy="45600"/>
            <a:chOff x="676598" y="1646972"/>
            <a:chExt cx="10913670" cy="45600"/>
          </a:xfrm>
        </p:grpSpPr>
        <p:sp>
          <p:nvSpPr>
            <p:cNvPr id="111" name="Google Shape;111;g3da59fec511_0_24"/>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2" name="Google Shape;112;g3da59fec511_0_24"/>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3" name="Google Shape;113;g3da59fec511_0_24"/>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14" name="Google Shape;114;g3da59fec511_0_24"/>
          <p:cNvSpPr/>
          <p:nvPr/>
        </p:nvSpPr>
        <p:spPr>
          <a:xfrm>
            <a:off x="6998324" y="461588"/>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g3da59fec511_0_24"/>
          <p:cNvSpPr/>
          <p:nvPr/>
        </p:nvSpPr>
        <p:spPr>
          <a:xfrm>
            <a:off x="8091672" y="442277"/>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g3da59fec511_0_24"/>
          <p:cNvSpPr/>
          <p:nvPr/>
        </p:nvSpPr>
        <p:spPr>
          <a:xfrm>
            <a:off x="9185020" y="451930"/>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g3da59fec511_0_24"/>
          <p:cNvSpPr/>
          <p:nvPr/>
        </p:nvSpPr>
        <p:spPr>
          <a:xfrm>
            <a:off x="10278368" y="432619"/>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g3da59fec511_0_24"/>
          <p:cNvSpPr txBox="1"/>
          <p:nvPr/>
        </p:nvSpPr>
        <p:spPr>
          <a:xfrm>
            <a:off x="566925" y="547725"/>
            <a:ext cx="9101400" cy="76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4400" u="none" cap="none" strike="noStrike">
                <a:solidFill>
                  <a:srgbClr val="005295"/>
                </a:solidFill>
                <a:latin typeface="Arial Black"/>
                <a:ea typeface="Arial Black"/>
                <a:cs typeface="Arial Black"/>
                <a:sym typeface="Arial Black"/>
              </a:rPr>
              <a:t>Other Notable Bills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d2b466f1d7_0_79"/>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g3d2b466f1d7_0_79"/>
          <p:cNvSpPr txBox="1"/>
          <p:nvPr/>
        </p:nvSpPr>
        <p:spPr>
          <a:xfrm>
            <a:off x="806450" y="1660324"/>
            <a:ext cx="10579200" cy="46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00"/>
              <a:buFont typeface="Arial"/>
              <a:buNone/>
            </a:pPr>
            <a:r>
              <a:rPr b="1" i="0" lang="en-US" sz="2100" u="none" cap="none" strike="noStrike">
                <a:solidFill>
                  <a:srgbClr val="005295"/>
                </a:solidFill>
                <a:latin typeface="Arial"/>
                <a:ea typeface="Arial"/>
                <a:cs typeface="Arial"/>
                <a:sym typeface="Arial"/>
              </a:rPr>
              <a:t>Public Notice Requirements Revision - HF 2490</a:t>
            </a:r>
            <a:endParaRPr b="1" i="0" sz="21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1" i="0" lang="en-US" sz="1700" u="none" cap="none" strike="noStrike">
                <a:solidFill>
                  <a:srgbClr val="005295"/>
                </a:solidFill>
                <a:latin typeface="Arial"/>
                <a:ea typeface="Arial"/>
                <a:cs typeface="Arial"/>
                <a:sym typeface="Arial"/>
              </a:rPr>
              <a:t>Updates Iowa's public notice law to require governmental bodies to provide meeting notices through several specified methods: advising news media that have requested notice, posting in a designated prominent and always-visible location, and posting on the body's website or internet presence. It also establishes requirements for marking and updating amended agendas.</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700"/>
              <a:buFont typeface="Arial"/>
              <a:buNone/>
            </a:pPr>
            <a:r>
              <a:rPr b="1" lang="en-US" sz="2100">
                <a:solidFill>
                  <a:srgbClr val="005295"/>
                </a:solidFill>
              </a:rPr>
              <a:t>Government Cemetery Regulation - SF 2148/HF 2634</a:t>
            </a:r>
            <a:endParaRPr b="1" sz="21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300"/>
              <a:buFont typeface="Arial"/>
              <a:buNone/>
            </a:pPr>
            <a:r>
              <a:rPr b="1" lang="en-US" sz="1700">
                <a:solidFill>
                  <a:srgbClr val="005295"/>
                </a:solidFill>
              </a:rPr>
              <a:t>Redefines and excludes government cemeteries from perpetual care requirements.</a:t>
            </a:r>
            <a:endParaRPr b="1" sz="1700">
              <a:solidFill>
                <a:srgbClr val="005295"/>
              </a:solidFill>
            </a:endParaRPr>
          </a:p>
          <a:p>
            <a:pPr indent="0" lvl="0" marL="0" rtl="0" algn="l">
              <a:spcBef>
                <a:spcPts val="0"/>
              </a:spcBef>
              <a:spcAft>
                <a:spcPts val="0"/>
              </a:spcAft>
              <a:buClr>
                <a:schemeClr val="dk1"/>
              </a:buClr>
              <a:buSzPts val="1700"/>
              <a:buFont typeface="Arial"/>
              <a:buNone/>
            </a:pPr>
            <a:r>
              <a:t/>
            </a:r>
            <a:endParaRPr b="1" sz="2100">
              <a:solidFill>
                <a:srgbClr val="005295"/>
              </a:solidFill>
            </a:endParaRPr>
          </a:p>
          <a:p>
            <a:pPr indent="0" lvl="0" marL="0" rtl="0" algn="l">
              <a:spcBef>
                <a:spcPts val="0"/>
              </a:spcBef>
              <a:spcAft>
                <a:spcPts val="0"/>
              </a:spcAft>
              <a:buClr>
                <a:schemeClr val="dk1"/>
              </a:buClr>
              <a:buSzPts val="1700"/>
              <a:buFont typeface="Arial"/>
              <a:buNone/>
            </a:pPr>
            <a:r>
              <a:rPr b="1" lang="en-US" sz="2100">
                <a:solidFill>
                  <a:srgbClr val="005295"/>
                </a:solidFill>
              </a:rPr>
              <a:t>Junior Firefighter Program for High School Students - SF 2086</a:t>
            </a:r>
            <a:endParaRPr b="1" sz="21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300"/>
              <a:buFont typeface="Arial"/>
              <a:buNone/>
            </a:pPr>
            <a:r>
              <a:rPr b="1" lang="en-US" sz="1700">
                <a:solidFill>
                  <a:srgbClr val="005295"/>
                </a:solidFill>
              </a:rPr>
              <a:t>Allows Iowa high schools to offer elective junior firefighter programs with local departments under defined agreements. Prepares students for Firefighter I certification, limits permitted activities, and clarifies participants are neither employees nor volunteer firefighters. Schools must provide medical and liability insurance.</a:t>
            </a:r>
            <a:endParaRPr b="1" sz="1700">
              <a:solidFill>
                <a:srgbClr val="005295"/>
              </a:solidFill>
            </a:endParaRPr>
          </a:p>
        </p:txBody>
      </p:sp>
      <p:grpSp>
        <p:nvGrpSpPr>
          <p:cNvPr id="125" name="Google Shape;125;g3d2b466f1d7_0_79"/>
          <p:cNvGrpSpPr/>
          <p:nvPr/>
        </p:nvGrpSpPr>
        <p:grpSpPr>
          <a:xfrm rot="10800000">
            <a:off x="639170" y="1413013"/>
            <a:ext cx="10913670" cy="45600"/>
            <a:chOff x="676598" y="1646972"/>
            <a:chExt cx="10913670" cy="45600"/>
          </a:xfrm>
        </p:grpSpPr>
        <p:sp>
          <p:nvSpPr>
            <p:cNvPr id="126" name="Google Shape;126;g3d2b466f1d7_0_79"/>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7" name="Google Shape;127;g3d2b466f1d7_0_79"/>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g3d2b466f1d7_0_79"/>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29" name="Google Shape;129;g3d2b466f1d7_0_79"/>
          <p:cNvSpPr/>
          <p:nvPr/>
        </p:nvSpPr>
        <p:spPr>
          <a:xfrm>
            <a:off x="6998324" y="461588"/>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g3d2b466f1d7_0_79"/>
          <p:cNvSpPr/>
          <p:nvPr/>
        </p:nvSpPr>
        <p:spPr>
          <a:xfrm>
            <a:off x="8091672" y="442277"/>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g3d2b466f1d7_0_79"/>
          <p:cNvSpPr/>
          <p:nvPr/>
        </p:nvSpPr>
        <p:spPr>
          <a:xfrm>
            <a:off x="9185020" y="451930"/>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g3d2b466f1d7_0_79"/>
          <p:cNvSpPr/>
          <p:nvPr/>
        </p:nvSpPr>
        <p:spPr>
          <a:xfrm>
            <a:off x="10278368" y="432619"/>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g3d2b466f1d7_0_79"/>
          <p:cNvSpPr txBox="1"/>
          <p:nvPr/>
        </p:nvSpPr>
        <p:spPr>
          <a:xfrm>
            <a:off x="566925" y="547725"/>
            <a:ext cx="9101400" cy="76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4400" u="none" cap="none" strike="noStrike">
                <a:solidFill>
                  <a:srgbClr val="005295"/>
                </a:solidFill>
                <a:latin typeface="Arial Black"/>
                <a:ea typeface="Arial Black"/>
                <a:cs typeface="Arial Black"/>
                <a:sym typeface="Arial Black"/>
              </a:rPr>
              <a:t>Other Notable Bills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3da59fec511_0_41"/>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39" name="Google Shape;139;g3da59fec511_0_41"/>
          <p:cNvSpPr txBox="1"/>
          <p:nvPr/>
        </p:nvSpPr>
        <p:spPr>
          <a:xfrm>
            <a:off x="806450" y="1660324"/>
            <a:ext cx="10579200" cy="46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00"/>
              <a:buFont typeface="Arial"/>
              <a:buNone/>
            </a:pPr>
            <a:r>
              <a:rPr b="1" i="0" lang="en-US" sz="2100" u="none" cap="none" strike="noStrike">
                <a:solidFill>
                  <a:srgbClr val="005295"/>
                </a:solidFill>
                <a:latin typeface="Arial"/>
                <a:ea typeface="Arial"/>
                <a:cs typeface="Arial"/>
                <a:sym typeface="Arial"/>
              </a:rPr>
              <a:t>ALPRs &amp; Noise Camera Uses and Regulations- SF 2284</a:t>
            </a:r>
            <a:endParaRPr b="1" i="0" sz="21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rPr b="1" i="0" lang="en-US" sz="1700" u="none" cap="none" strike="noStrike">
                <a:solidFill>
                  <a:srgbClr val="005295"/>
                </a:solidFill>
                <a:latin typeface="Arial"/>
                <a:ea typeface="Arial"/>
                <a:cs typeface="Arial"/>
                <a:sym typeface="Arial"/>
              </a:rPr>
              <a:t>Restricts the sharing of images or data from automated traffic detection systems to specified parties, prohibits issuing citations based on automated vehicle noise enforcement systems for noise emitted during braking or deceleration, and enhances due process protections for vehicle owners who receive citations from automated systems. It provides procedures for contesting citations and ensures dismissal for owners not operating the vehicle at the time of the violation.</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700"/>
              <a:buFont typeface="Arial"/>
              <a:buNone/>
            </a:pPr>
            <a:r>
              <a:rPr b="1" lang="en-US" sz="2100">
                <a:solidFill>
                  <a:srgbClr val="005295"/>
                </a:solidFill>
              </a:rPr>
              <a:t>Consolidation of 911 Service Boards - SF 2458</a:t>
            </a:r>
            <a:endParaRPr b="1" sz="21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300"/>
              <a:buFont typeface="Arial"/>
              <a:buNone/>
            </a:pPr>
            <a:r>
              <a:rPr b="1" lang="en-US" sz="1700">
                <a:solidFill>
                  <a:srgbClr val="005295"/>
                </a:solidFill>
              </a:rPr>
              <a:t>Repeals the framework for joint 911 service boards, shifting all duties, powers, and fiscal responsibilities related to 911 services to local emergency management commissions. It requires consolidation of all county PSAPs to a single entity (with limited exceptions) by 2031, increases the 911 service surcharge from $1.00 to $1.20, and directs property tax allocations for PSAP operations only to the commission operating the primary PSAP. The bill also establishes annual planning and reporting duties for commissions, new compliance standards for accessing criminal justice information, and prescribes penalties and funding reductions for non-compliance.</a:t>
            </a:r>
            <a:endParaRPr b="1" sz="1700">
              <a:solidFill>
                <a:srgbClr val="005295"/>
              </a:solidFill>
            </a:endParaRPr>
          </a:p>
        </p:txBody>
      </p:sp>
      <p:grpSp>
        <p:nvGrpSpPr>
          <p:cNvPr id="140" name="Google Shape;140;g3da59fec511_0_41"/>
          <p:cNvGrpSpPr/>
          <p:nvPr/>
        </p:nvGrpSpPr>
        <p:grpSpPr>
          <a:xfrm rot="10800000">
            <a:off x="639170" y="1413013"/>
            <a:ext cx="10913670" cy="45600"/>
            <a:chOff x="676598" y="1646972"/>
            <a:chExt cx="10913670" cy="45600"/>
          </a:xfrm>
        </p:grpSpPr>
        <p:sp>
          <p:nvSpPr>
            <p:cNvPr id="141" name="Google Shape;141;g3da59fec511_0_41"/>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2" name="Google Shape;142;g3da59fec511_0_41"/>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3" name="Google Shape;143;g3da59fec511_0_41"/>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44" name="Google Shape;144;g3da59fec511_0_41"/>
          <p:cNvSpPr/>
          <p:nvPr/>
        </p:nvSpPr>
        <p:spPr>
          <a:xfrm>
            <a:off x="6998324" y="461588"/>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g3da59fec511_0_41"/>
          <p:cNvSpPr/>
          <p:nvPr/>
        </p:nvSpPr>
        <p:spPr>
          <a:xfrm>
            <a:off x="8091672" y="442277"/>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g3da59fec511_0_41"/>
          <p:cNvSpPr/>
          <p:nvPr/>
        </p:nvSpPr>
        <p:spPr>
          <a:xfrm>
            <a:off x="9185020" y="451930"/>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g3da59fec511_0_41"/>
          <p:cNvSpPr/>
          <p:nvPr/>
        </p:nvSpPr>
        <p:spPr>
          <a:xfrm>
            <a:off x="10278368" y="432619"/>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8" name="Google Shape;148;g3da59fec511_0_41"/>
          <p:cNvSpPr txBox="1"/>
          <p:nvPr/>
        </p:nvSpPr>
        <p:spPr>
          <a:xfrm>
            <a:off x="566925" y="547725"/>
            <a:ext cx="9101400" cy="76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4400" u="none" cap="none" strike="noStrike">
                <a:solidFill>
                  <a:srgbClr val="005295"/>
                </a:solidFill>
                <a:latin typeface="Arial Black"/>
                <a:ea typeface="Arial Black"/>
                <a:cs typeface="Arial Black"/>
                <a:sym typeface="Arial Black"/>
              </a:rPr>
              <a:t>Other Notable Bills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da59fec511_0_59"/>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4" name="Google Shape;154;g3da59fec511_0_59"/>
          <p:cNvSpPr txBox="1"/>
          <p:nvPr/>
        </p:nvSpPr>
        <p:spPr>
          <a:xfrm>
            <a:off x="806450" y="1660324"/>
            <a:ext cx="10579200" cy="46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2100" u="none" cap="none" strike="noStrike">
                <a:solidFill>
                  <a:srgbClr val="005295"/>
                </a:solidFill>
                <a:latin typeface="Arial"/>
                <a:ea typeface="Arial"/>
                <a:cs typeface="Arial"/>
                <a:sym typeface="Arial"/>
              </a:rPr>
              <a:t>Township Governance Changes - SF 2431</a:t>
            </a:r>
            <a:endParaRPr b="1" i="0" sz="21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700" u="none" cap="none" strike="noStrike">
                <a:solidFill>
                  <a:srgbClr val="005295"/>
                </a:solidFill>
                <a:latin typeface="Arial"/>
                <a:ea typeface="Arial"/>
                <a:cs typeface="Arial"/>
                <a:sym typeface="Arial"/>
              </a:rPr>
              <a:t>Ends elected township trustees and clerks, requiring county supervisors to appoint three registered voters as trustees to staggered three-year terms. Trustees choose a secretary to handle former clerk duties, and three serve as county-wide fence viewers. Township budgets—and any amendments—must be approved by the board of supervisors.</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700"/>
              <a:buFont typeface="Arial"/>
              <a:buNone/>
            </a:pPr>
            <a:r>
              <a:rPr b="1" lang="en-US" sz="2100">
                <a:solidFill>
                  <a:srgbClr val="005295"/>
                </a:solidFill>
              </a:rPr>
              <a:t>Transfer of Local Health Boards to the County - SF 2432</a:t>
            </a:r>
            <a:endParaRPr b="1" sz="2100">
              <a:solidFill>
                <a:srgbClr val="005295"/>
              </a:solidFill>
            </a:endParaRPr>
          </a:p>
          <a:p>
            <a:pPr indent="0" lvl="0" marL="0" rtl="0" algn="l">
              <a:spcBef>
                <a:spcPts val="0"/>
              </a:spcBef>
              <a:spcAft>
                <a:spcPts val="0"/>
              </a:spcAft>
              <a:buClr>
                <a:schemeClr val="dk1"/>
              </a:buClr>
              <a:buSzPts val="1300"/>
              <a:buFont typeface="Arial"/>
              <a:buNone/>
            </a:pPr>
            <a:r>
              <a:t/>
            </a:r>
            <a:endParaRPr b="1" sz="1700">
              <a:solidFill>
                <a:srgbClr val="005295"/>
              </a:solidFill>
            </a:endParaRPr>
          </a:p>
          <a:p>
            <a:pPr indent="0" lvl="0" marL="0" rtl="0" algn="l">
              <a:spcBef>
                <a:spcPts val="0"/>
              </a:spcBef>
              <a:spcAft>
                <a:spcPts val="0"/>
              </a:spcAft>
              <a:buClr>
                <a:schemeClr val="dk1"/>
              </a:buClr>
              <a:buSzPts val="1300"/>
              <a:buFont typeface="Arial"/>
              <a:buNone/>
            </a:pPr>
            <a:r>
              <a:rPr b="1" lang="en-US" sz="1700">
                <a:solidFill>
                  <a:srgbClr val="005295"/>
                </a:solidFill>
              </a:rPr>
              <a:t>Removes the ability of cities in Iowa to establish or maintain city boards of health or city health departments. Instead, cities must provide public health services through their respective county or district boards of health.</a:t>
            </a:r>
            <a:endParaRPr b="1" sz="1700">
              <a:solidFill>
                <a:srgbClr val="005295"/>
              </a:solidFill>
            </a:endParaRPr>
          </a:p>
          <a:p>
            <a:pPr indent="0" lvl="0" marL="0" rtl="0" algn="l">
              <a:spcBef>
                <a:spcPts val="0"/>
              </a:spcBef>
              <a:spcAft>
                <a:spcPts val="0"/>
              </a:spcAft>
              <a:buClr>
                <a:schemeClr val="dk1"/>
              </a:buClr>
              <a:buSzPts val="1300"/>
              <a:buFont typeface="Arial"/>
              <a:buNone/>
            </a:pPr>
            <a:r>
              <a:t/>
            </a:r>
            <a:endParaRPr b="1" sz="1100">
              <a:solidFill>
                <a:srgbClr val="005295"/>
              </a:solidFill>
            </a:endParaRPr>
          </a:p>
          <a:p>
            <a:pPr indent="0" lvl="0" marL="457200" rtl="0" algn="l">
              <a:spcBef>
                <a:spcPts val="0"/>
              </a:spcBef>
              <a:spcAft>
                <a:spcPts val="0"/>
              </a:spcAft>
              <a:buClr>
                <a:schemeClr val="dk1"/>
              </a:buClr>
              <a:buSzPts val="1300"/>
              <a:buFont typeface="Arial"/>
              <a:buNone/>
            </a:pPr>
            <a:r>
              <a:rPr b="1" lang="en-US" sz="1700">
                <a:solidFill>
                  <a:srgbClr val="005295"/>
                </a:solidFill>
              </a:rPr>
              <a:t>Amendment (Formerly HF 2622): creates new statutory requirements for city libraries regarding the adoption and enforcement of age-appropriate material policies, increases parental rights and transparency, shifts primary oversight to city councils, and makes funding for libraries contingent on compliance.</a:t>
            </a:r>
            <a:endParaRPr b="1" sz="1700">
              <a:solidFill>
                <a:srgbClr val="005295"/>
              </a:solidFill>
            </a:endParaRPr>
          </a:p>
        </p:txBody>
      </p:sp>
      <p:grpSp>
        <p:nvGrpSpPr>
          <p:cNvPr id="155" name="Google Shape;155;g3da59fec511_0_59"/>
          <p:cNvGrpSpPr/>
          <p:nvPr/>
        </p:nvGrpSpPr>
        <p:grpSpPr>
          <a:xfrm rot="10800000">
            <a:off x="639170" y="1413013"/>
            <a:ext cx="10913670" cy="45600"/>
            <a:chOff x="676598" y="1646972"/>
            <a:chExt cx="10913670" cy="45600"/>
          </a:xfrm>
        </p:grpSpPr>
        <p:sp>
          <p:nvSpPr>
            <p:cNvPr id="156" name="Google Shape;156;g3da59fec511_0_59"/>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g3da59fec511_0_59"/>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8" name="Google Shape;158;g3da59fec511_0_59"/>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59" name="Google Shape;159;g3da59fec511_0_59"/>
          <p:cNvSpPr/>
          <p:nvPr/>
        </p:nvSpPr>
        <p:spPr>
          <a:xfrm>
            <a:off x="6998324" y="461588"/>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g3da59fec511_0_59"/>
          <p:cNvSpPr/>
          <p:nvPr/>
        </p:nvSpPr>
        <p:spPr>
          <a:xfrm>
            <a:off x="8091672" y="442277"/>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g3da59fec511_0_59"/>
          <p:cNvSpPr/>
          <p:nvPr/>
        </p:nvSpPr>
        <p:spPr>
          <a:xfrm>
            <a:off x="9185020" y="451930"/>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g3da59fec511_0_59"/>
          <p:cNvSpPr/>
          <p:nvPr/>
        </p:nvSpPr>
        <p:spPr>
          <a:xfrm>
            <a:off x="10278368" y="432619"/>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g3da59fec511_0_59"/>
          <p:cNvSpPr txBox="1"/>
          <p:nvPr/>
        </p:nvSpPr>
        <p:spPr>
          <a:xfrm>
            <a:off x="566925" y="547725"/>
            <a:ext cx="9101400" cy="76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4400" u="none" cap="none" strike="noStrike">
                <a:solidFill>
                  <a:srgbClr val="005295"/>
                </a:solidFill>
                <a:latin typeface="Arial Black"/>
                <a:ea typeface="Arial Black"/>
                <a:cs typeface="Arial Black"/>
                <a:sym typeface="Arial Black"/>
              </a:rPr>
              <a:t>Other Notable Bills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3da59fec511_0_77"/>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9" name="Google Shape;169;g3da59fec511_0_77"/>
          <p:cNvSpPr txBox="1"/>
          <p:nvPr/>
        </p:nvSpPr>
        <p:spPr>
          <a:xfrm>
            <a:off x="806413" y="1579236"/>
            <a:ext cx="10579200" cy="4667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1" i="0" lang="en-US" sz="2100" u="none" cap="none" strike="noStrike">
                <a:solidFill>
                  <a:srgbClr val="005295"/>
                </a:solidFill>
                <a:latin typeface="Arial"/>
                <a:ea typeface="Arial"/>
                <a:cs typeface="Arial"/>
                <a:sym typeface="Arial"/>
              </a:rPr>
              <a:t>E-Verify Required Use for Local Governments - SF 2412</a:t>
            </a:r>
            <a:endParaRPr b="1" i="0" sz="21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1" i="0" sz="1700" u="none" cap="none" strike="noStrike">
              <a:solidFill>
                <a:srgbClr val="0052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1" i="0" lang="en-US" sz="1700" u="none" cap="none" strike="noStrike">
                <a:solidFill>
                  <a:srgbClr val="005295"/>
                </a:solidFill>
                <a:latin typeface="Arial"/>
                <a:ea typeface="Arial"/>
                <a:cs typeface="Arial"/>
                <a:sym typeface="Arial"/>
              </a:rPr>
              <a:t>Requires all branches of state government, local governments, school districts, the state board of regents, and licensing boards to use the federal E-Verify system to confirm the employment eligibility of newly hired employees. It also creates a SAVE program clearinghouse for verifying the citizenship and immigration status of professional license applicants. Specific procedures for employee/applicant appeals of E-Verify or SAVE results are established, and adverse findings must be reported to federal immigration authorities. Licensure boards are prohibited from issuing or renewing licenses for individuals not lawfully present in the U.S., as determined by these systems.</a:t>
            </a:r>
            <a:endParaRPr b="1" i="0" sz="1900" u="none" cap="none" strike="noStrike">
              <a:solidFill>
                <a:srgbClr val="005295"/>
              </a:solidFill>
              <a:latin typeface="Arial"/>
              <a:ea typeface="Arial"/>
              <a:cs typeface="Arial"/>
              <a:sym typeface="Arial"/>
            </a:endParaRPr>
          </a:p>
        </p:txBody>
      </p:sp>
      <p:grpSp>
        <p:nvGrpSpPr>
          <p:cNvPr id="170" name="Google Shape;170;g3da59fec511_0_77"/>
          <p:cNvGrpSpPr/>
          <p:nvPr/>
        </p:nvGrpSpPr>
        <p:grpSpPr>
          <a:xfrm rot="10800000">
            <a:off x="639170" y="1413013"/>
            <a:ext cx="10913670" cy="45600"/>
            <a:chOff x="676598" y="1646972"/>
            <a:chExt cx="10913670" cy="45600"/>
          </a:xfrm>
        </p:grpSpPr>
        <p:sp>
          <p:nvSpPr>
            <p:cNvPr id="171" name="Google Shape;171;g3da59fec511_0_77"/>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2" name="Google Shape;172;g3da59fec511_0_77"/>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g3da59fec511_0_77"/>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74" name="Google Shape;174;g3da59fec511_0_77"/>
          <p:cNvSpPr/>
          <p:nvPr/>
        </p:nvSpPr>
        <p:spPr>
          <a:xfrm>
            <a:off x="6998324" y="461588"/>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g3da59fec511_0_77"/>
          <p:cNvSpPr/>
          <p:nvPr/>
        </p:nvSpPr>
        <p:spPr>
          <a:xfrm>
            <a:off x="8091672" y="442277"/>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g3da59fec511_0_77"/>
          <p:cNvSpPr/>
          <p:nvPr/>
        </p:nvSpPr>
        <p:spPr>
          <a:xfrm>
            <a:off x="9185020" y="451930"/>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g3da59fec511_0_77"/>
          <p:cNvSpPr/>
          <p:nvPr/>
        </p:nvSpPr>
        <p:spPr>
          <a:xfrm>
            <a:off x="10278368" y="432619"/>
            <a:ext cx="1274400" cy="980400"/>
          </a:xfrm>
          <a:prstGeom prst="chevron">
            <a:avLst>
              <a:gd fmla="val 50000" name="adj"/>
            </a:avLst>
          </a:prstGeom>
          <a:solidFill>
            <a:schemeClr val="lt1">
              <a:alpha val="4627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g3da59fec511_0_77"/>
          <p:cNvSpPr txBox="1"/>
          <p:nvPr/>
        </p:nvSpPr>
        <p:spPr>
          <a:xfrm>
            <a:off x="566925" y="547725"/>
            <a:ext cx="9101400" cy="7695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4400" u="none" cap="none" strike="noStrike">
                <a:solidFill>
                  <a:srgbClr val="005295"/>
                </a:solidFill>
                <a:latin typeface="Arial Black"/>
                <a:ea typeface="Arial Black"/>
                <a:cs typeface="Arial Black"/>
                <a:sym typeface="Arial Black"/>
              </a:rPr>
              <a:t>Other Notable Bills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8763569a09_0_4"/>
          <p:cNvSpPr/>
          <p:nvPr/>
        </p:nvSpPr>
        <p:spPr>
          <a:xfrm>
            <a:off x="6620400" y="1971715"/>
            <a:ext cx="5318700" cy="4128000"/>
          </a:xfrm>
          <a:prstGeom prst="rect">
            <a:avLst/>
          </a:prstGeom>
          <a:solidFill>
            <a:srgbClr val="EAEEF2"/>
          </a:solidFill>
          <a:ln>
            <a:noFill/>
          </a:ln>
        </p:spPr>
        <p:txBody>
          <a:bodyPr anchorCtr="0" anchor="t" bIns="45700" lIns="91425" spcFirstLastPara="1" rIns="91425" wrap="square" tIns="45700">
            <a:noAutofit/>
          </a:bodyPr>
          <a:lstStyle/>
          <a:p>
            <a:pPr indent="-292100" lvl="0" marL="457200" marR="0" rtl="0" algn="l">
              <a:lnSpc>
                <a:spcPct val="115000"/>
              </a:lnSpc>
              <a:spcBef>
                <a:spcPts val="0"/>
              </a:spcBef>
              <a:spcAft>
                <a:spcPts val="0"/>
              </a:spcAft>
              <a:buClr>
                <a:srgbClr val="005295"/>
              </a:buClr>
              <a:buSzPts val="1000"/>
              <a:buFont typeface="Arial"/>
              <a:buChar char="■"/>
            </a:pPr>
            <a:r>
              <a:rPr b="1" lang="en-US">
                <a:solidFill>
                  <a:srgbClr val="005295"/>
                </a:solidFill>
              </a:rPr>
              <a:t>Includes revenue diversification of an allowable 0.25% LOSST increase–subject to voter </a:t>
            </a:r>
            <a:r>
              <a:rPr b="1" lang="en-US">
                <a:solidFill>
                  <a:srgbClr val="005295"/>
                </a:solidFill>
              </a:rPr>
              <a:t>approval–and an automatic inflation-based adjustment to the Road Use Tax Fund (RUTF)</a:t>
            </a:r>
            <a:endParaRPr b="1" i="0" u="none" cap="none" strike="noStrike">
              <a:solidFill>
                <a:srgbClr val="005295"/>
              </a:solidFill>
              <a:latin typeface="Arial"/>
              <a:ea typeface="Arial"/>
              <a:cs typeface="Arial"/>
              <a:sym typeface="Arial"/>
            </a:endParaRPr>
          </a:p>
          <a:p>
            <a:pPr indent="-292100" lvl="0" marL="457200" rtl="0" algn="l">
              <a:spcBef>
                <a:spcPts val="0"/>
              </a:spcBef>
              <a:spcAft>
                <a:spcPts val="0"/>
              </a:spcAft>
              <a:buClr>
                <a:srgbClr val="005295"/>
              </a:buClr>
              <a:buSzPts val="1000"/>
              <a:buChar char="■"/>
            </a:pPr>
            <a:r>
              <a:rPr b="1" lang="en-US">
                <a:solidFill>
                  <a:srgbClr val="005295"/>
                </a:solidFill>
              </a:rPr>
              <a:t>Limits Urban Renewal Areas/TIFs to 20 years unless approved by DOM</a:t>
            </a:r>
            <a:endParaRPr b="1">
              <a:solidFill>
                <a:srgbClr val="005295"/>
              </a:solidFill>
            </a:endParaRPr>
          </a:p>
          <a:p>
            <a:pPr indent="-317500" lvl="1" marL="914400" rtl="0" algn="l">
              <a:spcBef>
                <a:spcPts val="1000"/>
              </a:spcBef>
              <a:spcAft>
                <a:spcPts val="0"/>
              </a:spcAft>
              <a:buClr>
                <a:srgbClr val="005295"/>
              </a:buClr>
              <a:buSzPts val="1400"/>
              <a:buChar char="○"/>
            </a:pPr>
            <a:r>
              <a:rPr b="1" lang="en-US">
                <a:solidFill>
                  <a:srgbClr val="005295"/>
                </a:solidFill>
              </a:rPr>
              <a:t>Perpetual TIFs </a:t>
            </a:r>
            <a:r>
              <a:rPr b="1" lang="en-US">
                <a:solidFill>
                  <a:srgbClr val="005295"/>
                </a:solidFill>
              </a:rPr>
              <a:t>must be closed within 20 years</a:t>
            </a:r>
            <a:endParaRPr b="1">
              <a:solidFill>
                <a:srgbClr val="005295"/>
              </a:solidFill>
            </a:endParaRPr>
          </a:p>
          <a:p>
            <a:pPr indent="-292100" lvl="2" marL="1371600" rtl="0" algn="l">
              <a:spcBef>
                <a:spcPts val="0"/>
              </a:spcBef>
              <a:spcAft>
                <a:spcPts val="0"/>
              </a:spcAft>
              <a:buClr>
                <a:srgbClr val="005295"/>
              </a:buClr>
              <a:buSzPts val="1000"/>
              <a:buChar char="■"/>
            </a:pPr>
            <a:r>
              <a:rPr b="1" lang="en-US">
                <a:solidFill>
                  <a:srgbClr val="005295"/>
                </a:solidFill>
              </a:rPr>
              <a:t>Prevents further indebtedness within a perpetual TIF</a:t>
            </a:r>
            <a:endParaRPr b="1">
              <a:solidFill>
                <a:srgbClr val="005295"/>
              </a:solidFill>
            </a:endParaRPr>
          </a:p>
          <a:p>
            <a:pPr indent="-292100" lvl="2" marL="1371600" rtl="0" algn="l">
              <a:spcBef>
                <a:spcPts val="0"/>
              </a:spcBef>
              <a:spcAft>
                <a:spcPts val="0"/>
              </a:spcAft>
              <a:buClr>
                <a:srgbClr val="005295"/>
              </a:buClr>
              <a:buSzPts val="1000"/>
              <a:buChar char="■"/>
            </a:pPr>
            <a:r>
              <a:rPr b="1" lang="en-US">
                <a:solidFill>
                  <a:srgbClr val="005295"/>
                </a:solidFill>
              </a:rPr>
              <a:t>Prohibits the expansion of the Urban Renewal Area</a:t>
            </a:r>
            <a:endParaRPr b="1">
              <a:solidFill>
                <a:srgbClr val="005295"/>
              </a:solidFill>
            </a:endParaRPr>
          </a:p>
          <a:p>
            <a:pPr indent="-292100" lvl="0" marL="457200" rtl="0" algn="l">
              <a:spcBef>
                <a:spcPts val="1000"/>
              </a:spcBef>
              <a:spcAft>
                <a:spcPts val="0"/>
              </a:spcAft>
              <a:buClr>
                <a:srgbClr val="005295"/>
              </a:buClr>
              <a:buSzPts val="1000"/>
              <a:buChar char="■"/>
            </a:pPr>
            <a:r>
              <a:rPr b="1" lang="en-US">
                <a:solidFill>
                  <a:srgbClr val="005295"/>
                </a:solidFill>
              </a:rPr>
              <a:t>Removes $5.40 School Foundation levy from future TIFs unless school board adopts a resolution allowing for levy diversion</a:t>
            </a:r>
            <a:endParaRPr b="1" sz="1100">
              <a:solidFill>
                <a:srgbClr val="005295"/>
              </a:solidFill>
            </a:endParaRPr>
          </a:p>
          <a:p>
            <a:pPr indent="-292100" lvl="0" marL="457200" rtl="0" algn="l">
              <a:lnSpc>
                <a:spcPct val="115000"/>
              </a:lnSpc>
              <a:spcBef>
                <a:spcPts val="1000"/>
              </a:spcBef>
              <a:spcAft>
                <a:spcPts val="0"/>
              </a:spcAft>
              <a:buClr>
                <a:srgbClr val="005295"/>
              </a:buClr>
              <a:buSzPts val="1000"/>
              <a:buChar char="■"/>
            </a:pPr>
            <a:r>
              <a:rPr b="1" lang="en-US">
                <a:solidFill>
                  <a:srgbClr val="005295"/>
                </a:solidFill>
              </a:rPr>
              <a:t>TIF revenues not allowed to be used for the salaries or benefits of a permanent staff member of a municipality or a local or regional economic development authority</a:t>
            </a:r>
            <a:endParaRPr b="1" sz="1700">
              <a:solidFill>
                <a:srgbClr val="005295"/>
              </a:solidFill>
            </a:endParaRPr>
          </a:p>
        </p:txBody>
      </p:sp>
      <p:sp>
        <p:nvSpPr>
          <p:cNvPr id="185" name="Google Shape;185;g38763569a09_0_4"/>
          <p:cNvSpPr txBox="1"/>
          <p:nvPr/>
        </p:nvSpPr>
        <p:spPr>
          <a:xfrm>
            <a:off x="568450" y="312075"/>
            <a:ext cx="10984500" cy="1000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4400" u="none" cap="none" strike="noStrike">
                <a:solidFill>
                  <a:srgbClr val="005295"/>
                </a:solidFill>
                <a:latin typeface="Arial Black"/>
                <a:ea typeface="Arial Black"/>
                <a:cs typeface="Arial Black"/>
                <a:sym typeface="Arial Black"/>
              </a:rPr>
              <a:t>Senate Proposal - SF 2472</a:t>
            </a:r>
            <a:endParaRPr b="1" i="0" sz="4400" u="none" cap="none" strike="noStrike">
              <a:solidFill>
                <a:srgbClr val="005295"/>
              </a:solidFill>
              <a:latin typeface="Arial Black"/>
              <a:ea typeface="Arial Black"/>
              <a:cs typeface="Arial Black"/>
              <a:sym typeface="Arial Black"/>
            </a:endParaRPr>
          </a:p>
        </p:txBody>
      </p:sp>
      <p:grpSp>
        <p:nvGrpSpPr>
          <p:cNvPr id="186" name="Google Shape;186;g38763569a09_0_4"/>
          <p:cNvGrpSpPr/>
          <p:nvPr/>
        </p:nvGrpSpPr>
        <p:grpSpPr>
          <a:xfrm rot="10800000">
            <a:off x="603869" y="1334739"/>
            <a:ext cx="10913670" cy="45600"/>
            <a:chOff x="676598" y="1646972"/>
            <a:chExt cx="10913670" cy="45600"/>
          </a:xfrm>
        </p:grpSpPr>
        <p:sp>
          <p:nvSpPr>
            <p:cNvPr id="187" name="Google Shape;187;g38763569a09_0_4"/>
            <p:cNvSpPr/>
            <p:nvPr/>
          </p:nvSpPr>
          <p:spPr>
            <a:xfrm>
              <a:off x="676598" y="1646972"/>
              <a:ext cx="3637800" cy="456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8" name="Google Shape;188;g38763569a09_0_4"/>
            <p:cNvSpPr/>
            <p:nvPr/>
          </p:nvSpPr>
          <p:spPr>
            <a:xfrm>
              <a:off x="4314533" y="1646972"/>
              <a:ext cx="3637800" cy="45600"/>
            </a:xfrm>
            <a:prstGeom prst="rect">
              <a:avLst/>
            </a:prstGeom>
            <a:solidFill>
              <a:srgbClr val="94A5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9" name="Google Shape;189;g38763569a09_0_4"/>
            <p:cNvSpPr/>
            <p:nvPr/>
          </p:nvSpPr>
          <p:spPr>
            <a:xfrm>
              <a:off x="7952468" y="1646972"/>
              <a:ext cx="3637800" cy="45600"/>
            </a:xfrm>
            <a:prstGeom prst="rect">
              <a:avLst/>
            </a:prstGeom>
            <a:solidFill>
              <a:srgbClr val="E4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90" name="Google Shape;190;g38763569a09_0_4"/>
          <p:cNvSpPr/>
          <p:nvPr/>
        </p:nvSpPr>
        <p:spPr>
          <a:xfrm>
            <a:off x="0" y="6508954"/>
            <a:ext cx="12192000" cy="358800"/>
          </a:xfrm>
          <a:prstGeom prst="rect">
            <a:avLst/>
          </a:prstGeom>
          <a:solidFill>
            <a:srgbClr val="0052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1" name="Google Shape;191;g38763569a09_0_4"/>
          <p:cNvSpPr txBox="1"/>
          <p:nvPr/>
        </p:nvSpPr>
        <p:spPr>
          <a:xfrm>
            <a:off x="369900" y="1971715"/>
            <a:ext cx="6035400" cy="4569416"/>
          </a:xfrm>
          <a:prstGeom prst="rect">
            <a:avLst/>
          </a:prstGeom>
          <a:noFill/>
          <a:ln>
            <a:noFill/>
          </a:ln>
        </p:spPr>
        <p:txBody>
          <a:bodyPr anchorCtr="0" anchor="t" bIns="45700" lIns="91425" spcFirstLastPara="1" rIns="91425" wrap="square" tIns="45700">
            <a:noAutofit/>
          </a:bodyPr>
          <a:lstStyle/>
          <a:p>
            <a:pPr indent="-292100" lvl="0" marL="457200" marR="0" rtl="0" algn="l">
              <a:lnSpc>
                <a:spcPct val="115000"/>
              </a:lnSpc>
              <a:spcBef>
                <a:spcPts val="0"/>
              </a:spcBef>
              <a:spcAft>
                <a:spcPts val="0"/>
              </a:spcAft>
              <a:buClr>
                <a:srgbClr val="005295"/>
              </a:buClr>
              <a:buSzPts val="1000"/>
              <a:buFont typeface="Arial"/>
              <a:buChar char="■"/>
            </a:pPr>
            <a:r>
              <a:rPr b="1" i="0" lang="en-US" sz="1400" u="none" cap="none" strike="noStrike">
                <a:solidFill>
                  <a:srgbClr val="005295"/>
                </a:solidFill>
                <a:latin typeface="Arial"/>
                <a:ea typeface="Arial"/>
                <a:cs typeface="Arial"/>
                <a:sym typeface="Arial"/>
              </a:rPr>
              <a:t>Imposes</a:t>
            </a:r>
            <a:r>
              <a:rPr b="1" lang="en-US">
                <a:solidFill>
                  <a:srgbClr val="005295"/>
                </a:solidFill>
              </a:rPr>
              <a:t> a 2-5% growth limit</a:t>
            </a:r>
            <a:r>
              <a:rPr b="1" i="0" lang="en-US" sz="1400" u="none" cap="none" strike="noStrike">
                <a:solidFill>
                  <a:srgbClr val="005295"/>
                </a:solidFill>
                <a:latin typeface="Arial"/>
                <a:ea typeface="Arial"/>
                <a:cs typeface="Arial"/>
                <a:sym typeface="Arial"/>
              </a:rPr>
              <a:t> on </a:t>
            </a:r>
            <a:r>
              <a:rPr b="1" lang="en-US">
                <a:solidFill>
                  <a:srgbClr val="005295"/>
                </a:solidFill>
              </a:rPr>
              <a:t>CGFL revenues</a:t>
            </a:r>
            <a:r>
              <a:rPr b="1" i="0" lang="en-US" sz="1400" u="none" cap="none" strike="noStrike">
                <a:solidFill>
                  <a:srgbClr val="005295"/>
                </a:solidFill>
                <a:latin typeface="Arial"/>
                <a:ea typeface="Arial"/>
                <a:cs typeface="Arial"/>
                <a:sym typeface="Arial"/>
              </a:rPr>
              <a:t> for cities, counties, and certain special districts, tying allowable increases to inflation and assessed value growth. </a:t>
            </a:r>
            <a:r>
              <a:rPr b="1" lang="en-US">
                <a:solidFill>
                  <a:srgbClr val="005295"/>
                </a:solidFill>
              </a:rPr>
              <a:t>New Valuation is exempt from these</a:t>
            </a:r>
            <a:endParaRPr b="1" i="0" sz="1400" u="none" cap="none" strike="noStrike">
              <a:solidFill>
                <a:srgbClr val="005295"/>
              </a:solidFill>
              <a:latin typeface="Arial"/>
              <a:ea typeface="Arial"/>
              <a:cs typeface="Arial"/>
              <a:sym typeface="Arial"/>
            </a:endParaRPr>
          </a:p>
          <a:p>
            <a:pPr indent="-292100" lvl="0" marL="457200" rtl="0" algn="l">
              <a:spcBef>
                <a:spcPts val="1000"/>
              </a:spcBef>
              <a:spcAft>
                <a:spcPts val="0"/>
              </a:spcAft>
              <a:buClr>
                <a:srgbClr val="005295"/>
              </a:buClr>
              <a:buSzPts val="1000"/>
              <a:buChar char="■"/>
            </a:pPr>
            <a:r>
              <a:rPr b="1" lang="en-US">
                <a:solidFill>
                  <a:srgbClr val="005295"/>
                </a:solidFill>
              </a:rPr>
              <a:t>Ratchets up the Residential Rollback over next 3 years to current rollback for assessment year 2025, 55% for assessment year 2026, and 65% for assessment year 2027 and beyond–freezing rollback at 65%</a:t>
            </a:r>
            <a:endParaRPr b="1">
              <a:solidFill>
                <a:srgbClr val="005295"/>
              </a:solidFill>
            </a:endParaRPr>
          </a:p>
          <a:p>
            <a:pPr indent="-317500" lvl="1" marL="914400" rtl="0" algn="l">
              <a:spcBef>
                <a:spcPts val="1000"/>
              </a:spcBef>
              <a:spcAft>
                <a:spcPts val="0"/>
              </a:spcAft>
              <a:buClr>
                <a:srgbClr val="005295"/>
              </a:buClr>
              <a:buSzPts val="1400"/>
              <a:buChar char="○"/>
            </a:pPr>
            <a:r>
              <a:rPr b="1" lang="en-US">
                <a:solidFill>
                  <a:srgbClr val="005295"/>
                </a:solidFill>
              </a:rPr>
              <a:t>Multi-Residential rollback frozen at 80% in AY27</a:t>
            </a:r>
            <a:endParaRPr b="1">
              <a:solidFill>
                <a:srgbClr val="005295"/>
              </a:solidFill>
            </a:endParaRPr>
          </a:p>
          <a:p>
            <a:pPr indent="-317500" lvl="1" marL="914400" rtl="0" algn="l">
              <a:spcBef>
                <a:spcPts val="1000"/>
              </a:spcBef>
              <a:spcAft>
                <a:spcPts val="0"/>
              </a:spcAft>
              <a:buClr>
                <a:srgbClr val="005295"/>
              </a:buClr>
              <a:buSzPts val="1400"/>
              <a:buChar char="○"/>
            </a:pPr>
            <a:r>
              <a:rPr b="1" lang="en-US">
                <a:solidFill>
                  <a:srgbClr val="005295"/>
                </a:solidFill>
              </a:rPr>
              <a:t>Commercial/Industrial rollback frozen at 100% in AY27</a:t>
            </a:r>
            <a:endParaRPr b="1">
              <a:solidFill>
                <a:srgbClr val="005295"/>
              </a:solidFill>
            </a:endParaRPr>
          </a:p>
          <a:p>
            <a:pPr indent="-292100" lvl="2" marL="1371600" rtl="0" algn="l">
              <a:spcBef>
                <a:spcPts val="0"/>
              </a:spcBef>
              <a:spcAft>
                <a:spcPts val="0"/>
              </a:spcAft>
              <a:buClr>
                <a:srgbClr val="005295"/>
              </a:buClr>
              <a:buSzPts val="1000"/>
              <a:buChar char="■"/>
            </a:pPr>
            <a:r>
              <a:rPr b="1" lang="en-US">
                <a:solidFill>
                  <a:srgbClr val="005295"/>
                </a:solidFill>
              </a:rPr>
              <a:t>First $150K of valuation is taxed at residential rate</a:t>
            </a:r>
            <a:endParaRPr b="1" i="0" sz="1400" u="none" cap="none" strike="noStrike">
              <a:solidFill>
                <a:srgbClr val="005295"/>
              </a:solidFill>
              <a:latin typeface="Arial"/>
              <a:ea typeface="Arial"/>
              <a:cs typeface="Arial"/>
              <a:sym typeface="Arial"/>
            </a:endParaRPr>
          </a:p>
          <a:p>
            <a:pPr indent="-292100" lvl="0" marL="457200" marR="0" rtl="0" algn="l">
              <a:lnSpc>
                <a:spcPct val="115000"/>
              </a:lnSpc>
              <a:spcBef>
                <a:spcPts val="1000"/>
              </a:spcBef>
              <a:spcAft>
                <a:spcPts val="0"/>
              </a:spcAft>
              <a:buClr>
                <a:srgbClr val="005295"/>
              </a:buClr>
              <a:buSzPts val="1000"/>
              <a:buFont typeface="Arial"/>
              <a:buChar char="■"/>
            </a:pPr>
            <a:r>
              <a:rPr b="1" lang="en-US">
                <a:solidFill>
                  <a:srgbClr val="005295"/>
                </a:solidFill>
              </a:rPr>
              <a:t>Adds a Homestead Exemption on top of the rollback that result in 50% of home values being </a:t>
            </a:r>
            <a:r>
              <a:rPr b="1" lang="en-US">
                <a:solidFill>
                  <a:srgbClr val="005295"/>
                </a:solidFill>
              </a:rPr>
              <a:t>subject</a:t>
            </a:r>
            <a:r>
              <a:rPr b="1" lang="en-US">
                <a:solidFill>
                  <a:srgbClr val="005295"/>
                </a:solidFill>
              </a:rPr>
              <a:t> to taxation up to a maximum dollar value of $350,000</a:t>
            </a:r>
            <a:endParaRPr b="1">
              <a:solidFill>
                <a:srgbClr val="005295"/>
              </a:solidFill>
            </a:endParaRPr>
          </a:p>
          <a:p>
            <a:pPr indent="-317500" lvl="1" marL="914400" marR="0" rtl="0" algn="l">
              <a:lnSpc>
                <a:spcPct val="115000"/>
              </a:lnSpc>
              <a:spcBef>
                <a:spcPts val="1000"/>
              </a:spcBef>
              <a:spcAft>
                <a:spcPts val="1000"/>
              </a:spcAft>
              <a:buClr>
                <a:srgbClr val="005295"/>
              </a:buClr>
              <a:buSzPts val="1400"/>
              <a:buChar char="○"/>
            </a:pPr>
            <a:r>
              <a:rPr b="1" lang="en-US">
                <a:solidFill>
                  <a:srgbClr val="005295"/>
                </a:solidFill>
              </a:rPr>
              <a:t>Seniors </a:t>
            </a:r>
            <a:r>
              <a:rPr b="1" lang="en-US">
                <a:solidFill>
                  <a:srgbClr val="005295"/>
                </a:solidFill>
              </a:rPr>
              <a:t>receive</a:t>
            </a:r>
            <a:r>
              <a:rPr b="1" lang="en-US">
                <a:solidFill>
                  <a:srgbClr val="005295"/>
                </a:solidFill>
              </a:rPr>
              <a:t> and additional exemption of 10% valuation based on their decade of age</a:t>
            </a:r>
            <a:endParaRPr b="1">
              <a:solidFill>
                <a:srgbClr val="005295"/>
              </a:solidFill>
            </a:endParaRPr>
          </a:p>
        </p:txBody>
      </p:sp>
      <p:sp>
        <p:nvSpPr>
          <p:cNvPr id="192" name="Google Shape;192;g38763569a09_0_4"/>
          <p:cNvSpPr txBox="1"/>
          <p:nvPr/>
        </p:nvSpPr>
        <p:spPr>
          <a:xfrm>
            <a:off x="603875" y="1436544"/>
            <a:ext cx="11051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US" sz="1700" u="sng" cap="none" strike="noStrike">
                <a:solidFill>
                  <a:srgbClr val="005295"/>
                </a:solidFill>
                <a:latin typeface="Arial"/>
                <a:ea typeface="Arial"/>
                <a:cs typeface="Arial"/>
                <a:sym typeface="Arial"/>
              </a:rPr>
              <a:t>Focused on delivering property tax relief through a broad, systemic reform of Iowa’s property tax system</a:t>
            </a:r>
            <a:endParaRPr b="0" i="0" sz="1700" u="sng"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9_Office Theme">
  <a:themeElements>
    <a:clrScheme name="Custom 25">
      <a:dk1>
        <a:srgbClr val="000000"/>
      </a:dk1>
      <a:lt1>
        <a:srgbClr val="FFFFFF"/>
      </a:lt1>
      <a:dk2>
        <a:srgbClr val="FFFFFF"/>
      </a:dk2>
      <a:lt2>
        <a:srgbClr val="EEECE1"/>
      </a:lt2>
      <a:accent1>
        <a:srgbClr val="B6BD00"/>
      </a:accent1>
      <a:accent2>
        <a:srgbClr val="696A6C"/>
      </a:accent2>
      <a:accent3>
        <a:srgbClr val="000000"/>
      </a:accent3>
      <a:accent4>
        <a:srgbClr val="28218B"/>
      </a:accent4>
      <a:accent5>
        <a:srgbClr val="F8981D"/>
      </a:accent5>
      <a:accent6>
        <a:srgbClr val="00A4E4"/>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2021-12-07T22:08:46Z</dcterms:created>
  <dc:creator>Staci Hupp Ballard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0x010100AD0265D9C8320644B26F99052C4BB7A7</vt:lpwstr>
  </property>
  <property fmtid="{D5CDD505-2E9C-101B-9397-08002B2CF9AE}" pid="3" name="MediaServiceImageTags">
    <vt:lpwstr/>
  </property>
</Properties>
</file>