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753600" cy="73152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331" autoAdjust="0"/>
  </p:normalViewPr>
  <p:slideViewPr>
    <p:cSldViewPr>
      <p:cViewPr varScale="1">
        <p:scale>
          <a:sx n="96" d="100"/>
          <a:sy n="96" d="100"/>
        </p:scale>
        <p:origin x="18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119029" cy="731520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1499666" y="-170993"/>
            <a:ext cx="619363" cy="7562374"/>
          </a:xfrm>
          <a:prstGeom prst="rect">
            <a:avLst/>
          </a:prstGeom>
          <a:solidFill>
            <a:srgbClr val="BAC2D9">
              <a:alpha val="46667"/>
            </a:srgbClr>
          </a:solidFill>
        </p:spPr>
      </p:sp>
      <p:sp>
        <p:nvSpPr>
          <p:cNvPr id="4" name="Freeform 4"/>
          <p:cNvSpPr/>
          <p:nvPr/>
        </p:nvSpPr>
        <p:spPr>
          <a:xfrm>
            <a:off x="481780" y="731520"/>
            <a:ext cx="2517543" cy="5833487"/>
          </a:xfrm>
          <a:custGeom>
            <a:avLst/>
            <a:gdLst/>
            <a:ahLst/>
            <a:cxnLst/>
            <a:rect l="l" t="t" r="r" b="b"/>
            <a:pathLst>
              <a:path w="2517543" h="5833487">
                <a:moveTo>
                  <a:pt x="0" y="0"/>
                </a:moveTo>
                <a:lnTo>
                  <a:pt x="2517544" y="0"/>
                </a:lnTo>
                <a:lnTo>
                  <a:pt x="2517544" y="5833487"/>
                </a:lnTo>
                <a:lnTo>
                  <a:pt x="0" y="583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328" r="-26050"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3861590" y="2473947"/>
            <a:ext cx="5122366" cy="137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8"/>
              </a:lnSpc>
            </a:pPr>
            <a:r>
              <a:rPr lang="en-US" sz="4600" b="1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Iowa’s Unclaimed</a:t>
            </a:r>
          </a:p>
          <a:p>
            <a:pPr algn="ctr">
              <a:lnSpc>
                <a:spcPts val="5428"/>
              </a:lnSpc>
            </a:pPr>
            <a:r>
              <a:rPr lang="en-US" sz="4600" b="1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Property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90953" y="4120023"/>
            <a:ext cx="5863640" cy="39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Administered by State Treasurer Roby Smith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2936" y="1757811"/>
            <a:ext cx="8727728" cy="237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Entities must review records annually for unclaimed property and report it to the State.</a:t>
            </a:r>
          </a:p>
          <a:p>
            <a:pPr algn="ctr">
              <a:lnSpc>
                <a:spcPts val="2700"/>
              </a:lnSpc>
            </a:pPr>
            <a:endParaRPr lang="en-US" sz="1800" spc="18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700"/>
              </a:lnSpc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Examples of reportable property: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Uncashed payroll checks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Dormant accounts</a:t>
            </a: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Insurance payouts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2936" y="693420"/>
            <a:ext cx="8727728" cy="73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Reporting Unclaimed Property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2936" y="4517017"/>
            <a:ext cx="8618436" cy="1326734"/>
            <a:chOff x="0" y="0"/>
            <a:chExt cx="11491248" cy="176897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491248" cy="1768978"/>
            </a:xfrm>
            <a:prstGeom prst="rect">
              <a:avLst/>
            </a:prstGeom>
            <a:solidFill>
              <a:srgbClr val="5F4B8B">
                <a:alpha val="89804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453651" y="299092"/>
              <a:ext cx="1170794" cy="1170794"/>
            </a:xfrm>
            <a:custGeom>
              <a:avLst/>
              <a:gdLst/>
              <a:ahLst/>
              <a:cxnLst/>
              <a:rect l="l" t="t" r="r" b="b"/>
              <a:pathLst>
                <a:path w="1170794" h="1170794">
                  <a:moveTo>
                    <a:pt x="0" y="0"/>
                  </a:moveTo>
                  <a:lnTo>
                    <a:pt x="1170794" y="0"/>
                  </a:lnTo>
                  <a:lnTo>
                    <a:pt x="1170794" y="1170794"/>
                  </a:lnTo>
                  <a:lnTo>
                    <a:pt x="0" y="1170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931682" y="462303"/>
              <a:ext cx="9105915" cy="815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52"/>
                </a:lnSpc>
              </a:pPr>
              <a:r>
                <a:rPr lang="en-US" sz="1823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Deadline: </a:t>
              </a:r>
              <a:r>
                <a:rPr lang="en-US" sz="182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Reports must be filed on or before November 1 each year.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56" r="-235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447141" y="6659039"/>
            <a:ext cx="29254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52" r="-635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802581" y="1384456"/>
            <a:ext cx="8148439" cy="4557755"/>
          </a:xfrm>
          <a:prstGeom prst="rect">
            <a:avLst/>
          </a:prstGeom>
          <a:solidFill>
            <a:srgbClr val="FFFFFF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034770" y="3035571"/>
            <a:ext cx="4231357" cy="207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43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Property Type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Wages, Commissions &amp; Utility Deposits/Refunds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Stocks &amp; Dividends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Accounts, Checks &amp; Safe Deposit Boxes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Court Deposits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Government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05120" y="3035571"/>
            <a:ext cx="1596543" cy="207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43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Dormancy Period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year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years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years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years</a:t>
            </a:r>
          </a:p>
          <a:p>
            <a:pPr algn="l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years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40656" y="3035571"/>
            <a:ext cx="1596543" cy="207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02"/>
              </a:lnSpc>
            </a:pPr>
            <a:r>
              <a:rPr lang="en-US" sz="143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Last Activity Date</a:t>
            </a:r>
          </a:p>
          <a:p>
            <a:pPr algn="just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June 30, 2024</a:t>
            </a:r>
          </a:p>
          <a:p>
            <a:pPr algn="just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June 30, 2022</a:t>
            </a:r>
          </a:p>
          <a:p>
            <a:pPr algn="just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June 30, 2022</a:t>
            </a:r>
          </a:p>
          <a:p>
            <a:pPr algn="just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June 30, 2023</a:t>
            </a:r>
          </a:p>
          <a:p>
            <a:pPr algn="just">
              <a:lnSpc>
                <a:spcPts val="2860"/>
              </a:lnSpc>
            </a:pPr>
            <a:r>
              <a:rPr lang="en-US" sz="143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June 30, 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5269" y="2000541"/>
            <a:ext cx="7123063" cy="73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Dormancy Requirements</a:t>
            </a:r>
          </a:p>
        </p:txBody>
      </p:sp>
      <p:sp>
        <p:nvSpPr>
          <p:cNvPr id="8" name="Freeform 8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6" r="-235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447141" y="6659039"/>
            <a:ext cx="30016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279" y="0"/>
            <a:ext cx="342358" cy="7315200"/>
          </a:xfrm>
          <a:prstGeom prst="rect">
            <a:avLst/>
          </a:prstGeom>
          <a:solidFill>
            <a:srgbClr val="BAC2D9">
              <a:alpha val="21961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591597" y="2021405"/>
            <a:ext cx="1896223" cy="3557541"/>
            <a:chOff x="0" y="0"/>
            <a:chExt cx="2528297" cy="4743388"/>
          </a:xfrm>
        </p:grpSpPr>
        <p:grpSp>
          <p:nvGrpSpPr>
            <p:cNvPr id="4" name="Group 4"/>
            <p:cNvGrpSpPr/>
            <p:nvPr/>
          </p:nvGrpSpPr>
          <p:grpSpPr>
            <a:xfrm>
              <a:off x="88090" y="0"/>
              <a:ext cx="2352117" cy="2765069"/>
              <a:chOff x="0" y="0"/>
              <a:chExt cx="939760" cy="11047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39760" cy="1104750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104750">
                    <a:moveTo>
                      <a:pt x="157990" y="0"/>
                    </a:moveTo>
                    <a:lnTo>
                      <a:pt x="781769" y="0"/>
                    </a:lnTo>
                    <a:cubicBezTo>
                      <a:pt x="823671" y="0"/>
                      <a:pt x="863856" y="16645"/>
                      <a:pt x="893485" y="46274"/>
                    </a:cubicBezTo>
                    <a:cubicBezTo>
                      <a:pt x="923114" y="75903"/>
                      <a:pt x="939760" y="116089"/>
                      <a:pt x="939760" y="157990"/>
                    </a:cubicBezTo>
                    <a:lnTo>
                      <a:pt x="939760" y="946759"/>
                    </a:lnTo>
                    <a:cubicBezTo>
                      <a:pt x="939760" y="988661"/>
                      <a:pt x="923114" y="1028846"/>
                      <a:pt x="893485" y="1058475"/>
                    </a:cubicBezTo>
                    <a:cubicBezTo>
                      <a:pt x="863856" y="1088104"/>
                      <a:pt x="823671" y="1104750"/>
                      <a:pt x="781769" y="1104750"/>
                    </a:cubicBezTo>
                    <a:lnTo>
                      <a:pt x="157990" y="1104750"/>
                    </a:lnTo>
                    <a:cubicBezTo>
                      <a:pt x="116089" y="1104750"/>
                      <a:pt x="75903" y="1088104"/>
                      <a:pt x="46274" y="1058475"/>
                    </a:cubicBezTo>
                    <a:cubicBezTo>
                      <a:pt x="16645" y="1028846"/>
                      <a:pt x="0" y="988661"/>
                      <a:pt x="0" y="946759"/>
                    </a:cubicBezTo>
                    <a:lnTo>
                      <a:pt x="0" y="157990"/>
                    </a:lnTo>
                    <a:cubicBezTo>
                      <a:pt x="0" y="116089"/>
                      <a:pt x="16645" y="75903"/>
                      <a:pt x="46274" y="46274"/>
                    </a:cubicBezTo>
                    <a:cubicBezTo>
                      <a:pt x="75903" y="16645"/>
                      <a:pt x="116089" y="0"/>
                      <a:pt x="157990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39760" cy="1142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555943" y="692356"/>
              <a:ext cx="1416411" cy="1380357"/>
            </a:xfrm>
            <a:custGeom>
              <a:avLst/>
              <a:gdLst/>
              <a:ahLst/>
              <a:cxnLst/>
              <a:rect l="l" t="t" r="r" b="b"/>
              <a:pathLst>
                <a:path w="1416411" h="1380357">
                  <a:moveTo>
                    <a:pt x="0" y="0"/>
                  </a:moveTo>
                  <a:lnTo>
                    <a:pt x="1416411" y="0"/>
                  </a:lnTo>
                  <a:lnTo>
                    <a:pt x="1416411" y="1380357"/>
                  </a:lnTo>
                  <a:lnTo>
                    <a:pt x="0" y="138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775695" y="2920776"/>
              <a:ext cx="976908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3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15603"/>
              <a:ext cx="2528297" cy="1327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Identify reportable property.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02818" y="2021405"/>
            <a:ext cx="1896223" cy="3599807"/>
            <a:chOff x="0" y="0"/>
            <a:chExt cx="2528297" cy="4799743"/>
          </a:xfrm>
        </p:grpSpPr>
        <p:grpSp>
          <p:nvGrpSpPr>
            <p:cNvPr id="11" name="Group 11"/>
            <p:cNvGrpSpPr/>
            <p:nvPr/>
          </p:nvGrpSpPr>
          <p:grpSpPr>
            <a:xfrm>
              <a:off x="88090" y="0"/>
              <a:ext cx="2352117" cy="2765069"/>
              <a:chOff x="0" y="0"/>
              <a:chExt cx="939760" cy="11047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39760" cy="1104750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104750">
                    <a:moveTo>
                      <a:pt x="157990" y="0"/>
                    </a:moveTo>
                    <a:lnTo>
                      <a:pt x="781769" y="0"/>
                    </a:lnTo>
                    <a:cubicBezTo>
                      <a:pt x="823671" y="0"/>
                      <a:pt x="863856" y="16645"/>
                      <a:pt x="893485" y="46274"/>
                    </a:cubicBezTo>
                    <a:cubicBezTo>
                      <a:pt x="923114" y="75903"/>
                      <a:pt x="939760" y="116089"/>
                      <a:pt x="939760" y="157990"/>
                    </a:cubicBezTo>
                    <a:lnTo>
                      <a:pt x="939760" y="946759"/>
                    </a:lnTo>
                    <a:cubicBezTo>
                      <a:pt x="939760" y="988661"/>
                      <a:pt x="923114" y="1028846"/>
                      <a:pt x="893485" y="1058475"/>
                    </a:cubicBezTo>
                    <a:cubicBezTo>
                      <a:pt x="863856" y="1088104"/>
                      <a:pt x="823671" y="1104750"/>
                      <a:pt x="781769" y="1104750"/>
                    </a:cubicBezTo>
                    <a:lnTo>
                      <a:pt x="157990" y="1104750"/>
                    </a:lnTo>
                    <a:cubicBezTo>
                      <a:pt x="116089" y="1104750"/>
                      <a:pt x="75903" y="1088104"/>
                      <a:pt x="46274" y="1058475"/>
                    </a:cubicBezTo>
                    <a:cubicBezTo>
                      <a:pt x="16645" y="1028846"/>
                      <a:pt x="0" y="988661"/>
                      <a:pt x="0" y="946759"/>
                    </a:cubicBezTo>
                    <a:lnTo>
                      <a:pt x="0" y="157990"/>
                    </a:lnTo>
                    <a:cubicBezTo>
                      <a:pt x="0" y="116089"/>
                      <a:pt x="16645" y="75903"/>
                      <a:pt x="46274" y="46274"/>
                    </a:cubicBezTo>
                    <a:cubicBezTo>
                      <a:pt x="75903" y="16645"/>
                      <a:pt x="116089" y="0"/>
                      <a:pt x="157990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939760" cy="1142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06408" y="748711"/>
              <a:ext cx="1315482" cy="1267646"/>
            </a:xfrm>
            <a:custGeom>
              <a:avLst/>
              <a:gdLst/>
              <a:ahLst/>
              <a:cxnLst/>
              <a:rect l="l" t="t" r="r" b="b"/>
              <a:pathLst>
                <a:path w="1315482" h="1267646">
                  <a:moveTo>
                    <a:pt x="0" y="0"/>
                  </a:moveTo>
                  <a:lnTo>
                    <a:pt x="1315481" y="0"/>
                  </a:lnTo>
                  <a:lnTo>
                    <a:pt x="1315481" y="1267646"/>
                  </a:lnTo>
                  <a:lnTo>
                    <a:pt x="0" y="1267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71031" y="2977132"/>
              <a:ext cx="986234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3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471958"/>
              <a:ext cx="2528297" cy="1327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Contact owners by sending a due diligence letter.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14039" y="2063671"/>
            <a:ext cx="1896223" cy="3557541"/>
            <a:chOff x="0" y="0"/>
            <a:chExt cx="2528297" cy="4743388"/>
          </a:xfrm>
        </p:grpSpPr>
        <p:grpSp>
          <p:nvGrpSpPr>
            <p:cNvPr id="18" name="Group 18"/>
            <p:cNvGrpSpPr/>
            <p:nvPr/>
          </p:nvGrpSpPr>
          <p:grpSpPr>
            <a:xfrm>
              <a:off x="88090" y="0"/>
              <a:ext cx="2352117" cy="2765069"/>
              <a:chOff x="0" y="0"/>
              <a:chExt cx="939760" cy="11047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39760" cy="1104750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104750">
                    <a:moveTo>
                      <a:pt x="157990" y="0"/>
                    </a:moveTo>
                    <a:lnTo>
                      <a:pt x="781769" y="0"/>
                    </a:lnTo>
                    <a:cubicBezTo>
                      <a:pt x="823671" y="0"/>
                      <a:pt x="863856" y="16645"/>
                      <a:pt x="893485" y="46274"/>
                    </a:cubicBezTo>
                    <a:cubicBezTo>
                      <a:pt x="923114" y="75903"/>
                      <a:pt x="939760" y="116089"/>
                      <a:pt x="939760" y="157990"/>
                    </a:cubicBezTo>
                    <a:lnTo>
                      <a:pt x="939760" y="946759"/>
                    </a:lnTo>
                    <a:cubicBezTo>
                      <a:pt x="939760" y="988661"/>
                      <a:pt x="923114" y="1028846"/>
                      <a:pt x="893485" y="1058475"/>
                    </a:cubicBezTo>
                    <a:cubicBezTo>
                      <a:pt x="863856" y="1088104"/>
                      <a:pt x="823671" y="1104750"/>
                      <a:pt x="781769" y="1104750"/>
                    </a:cubicBezTo>
                    <a:lnTo>
                      <a:pt x="157990" y="1104750"/>
                    </a:lnTo>
                    <a:cubicBezTo>
                      <a:pt x="116089" y="1104750"/>
                      <a:pt x="75903" y="1088104"/>
                      <a:pt x="46274" y="1058475"/>
                    </a:cubicBezTo>
                    <a:cubicBezTo>
                      <a:pt x="16645" y="1028846"/>
                      <a:pt x="0" y="988661"/>
                      <a:pt x="0" y="946759"/>
                    </a:cubicBezTo>
                    <a:lnTo>
                      <a:pt x="0" y="157990"/>
                    </a:lnTo>
                    <a:cubicBezTo>
                      <a:pt x="0" y="116089"/>
                      <a:pt x="16645" y="75903"/>
                      <a:pt x="46274" y="46274"/>
                    </a:cubicBezTo>
                    <a:cubicBezTo>
                      <a:pt x="75903" y="16645"/>
                      <a:pt x="116089" y="0"/>
                      <a:pt x="157990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939760" cy="1142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582829" y="644859"/>
              <a:ext cx="1362640" cy="1362640"/>
            </a:xfrm>
            <a:custGeom>
              <a:avLst/>
              <a:gdLst/>
              <a:ahLst/>
              <a:cxnLst/>
              <a:rect l="l" t="t" r="r" b="b"/>
              <a:pathLst>
                <a:path w="1362640" h="1362640">
                  <a:moveTo>
                    <a:pt x="0" y="0"/>
                  </a:moveTo>
                  <a:lnTo>
                    <a:pt x="1362640" y="0"/>
                  </a:lnTo>
                  <a:lnTo>
                    <a:pt x="1362640" y="1362640"/>
                  </a:lnTo>
                  <a:lnTo>
                    <a:pt x="0" y="13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765971" y="2920776"/>
              <a:ext cx="996355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3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415603"/>
              <a:ext cx="2528297" cy="1327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Submit the report using NAUPA format.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25260" y="2063671"/>
            <a:ext cx="1896223" cy="3214641"/>
            <a:chOff x="0" y="0"/>
            <a:chExt cx="2528297" cy="4286188"/>
          </a:xfrm>
        </p:grpSpPr>
        <p:grpSp>
          <p:nvGrpSpPr>
            <p:cNvPr id="25" name="Group 25"/>
            <p:cNvGrpSpPr/>
            <p:nvPr/>
          </p:nvGrpSpPr>
          <p:grpSpPr>
            <a:xfrm>
              <a:off x="88090" y="0"/>
              <a:ext cx="2352117" cy="2765069"/>
              <a:chOff x="0" y="0"/>
              <a:chExt cx="939760" cy="11047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39760" cy="1104750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104750">
                    <a:moveTo>
                      <a:pt x="157990" y="0"/>
                    </a:moveTo>
                    <a:lnTo>
                      <a:pt x="781769" y="0"/>
                    </a:lnTo>
                    <a:cubicBezTo>
                      <a:pt x="823671" y="0"/>
                      <a:pt x="863856" y="16645"/>
                      <a:pt x="893485" y="46274"/>
                    </a:cubicBezTo>
                    <a:cubicBezTo>
                      <a:pt x="923114" y="75903"/>
                      <a:pt x="939760" y="116089"/>
                      <a:pt x="939760" y="157990"/>
                    </a:cubicBezTo>
                    <a:lnTo>
                      <a:pt x="939760" y="946759"/>
                    </a:lnTo>
                    <a:cubicBezTo>
                      <a:pt x="939760" y="988661"/>
                      <a:pt x="923114" y="1028846"/>
                      <a:pt x="893485" y="1058475"/>
                    </a:cubicBezTo>
                    <a:cubicBezTo>
                      <a:pt x="863856" y="1088104"/>
                      <a:pt x="823671" y="1104750"/>
                      <a:pt x="781769" y="1104750"/>
                    </a:cubicBezTo>
                    <a:lnTo>
                      <a:pt x="157990" y="1104750"/>
                    </a:lnTo>
                    <a:cubicBezTo>
                      <a:pt x="116089" y="1104750"/>
                      <a:pt x="75903" y="1088104"/>
                      <a:pt x="46274" y="1058475"/>
                    </a:cubicBezTo>
                    <a:cubicBezTo>
                      <a:pt x="16645" y="1028846"/>
                      <a:pt x="0" y="988661"/>
                      <a:pt x="0" y="946759"/>
                    </a:cubicBezTo>
                    <a:lnTo>
                      <a:pt x="0" y="157990"/>
                    </a:lnTo>
                    <a:cubicBezTo>
                      <a:pt x="0" y="116089"/>
                      <a:pt x="16645" y="75903"/>
                      <a:pt x="46274" y="46274"/>
                    </a:cubicBezTo>
                    <a:cubicBezTo>
                      <a:pt x="75903" y="16645"/>
                      <a:pt x="116089" y="0"/>
                      <a:pt x="157990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939760" cy="1142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430403" y="787370"/>
              <a:ext cx="1667492" cy="1077617"/>
            </a:xfrm>
            <a:custGeom>
              <a:avLst/>
              <a:gdLst/>
              <a:ahLst/>
              <a:cxnLst/>
              <a:rect l="l" t="t" r="r" b="b"/>
              <a:pathLst>
                <a:path w="1667492" h="1077617">
                  <a:moveTo>
                    <a:pt x="0" y="0"/>
                  </a:moveTo>
                  <a:lnTo>
                    <a:pt x="1667492" y="0"/>
                  </a:lnTo>
                  <a:lnTo>
                    <a:pt x="1667492" y="1077617"/>
                  </a:lnTo>
                  <a:lnTo>
                    <a:pt x="0" y="107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761209" y="2920776"/>
              <a:ext cx="1005880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3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4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3415603"/>
              <a:ext cx="2528297" cy="870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Remit payment to the State.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098104" y="693420"/>
            <a:ext cx="5557391" cy="73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Steps for Reporting</a:t>
            </a:r>
          </a:p>
        </p:txBody>
      </p:sp>
      <p:sp>
        <p:nvSpPr>
          <p:cNvPr id="32" name="Freeform 32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56" r="-2356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447141" y="6659039"/>
            <a:ext cx="30016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72399" y="-31679"/>
            <a:ext cx="2981201" cy="7346880"/>
          </a:xfrm>
          <a:custGeom>
            <a:avLst/>
            <a:gdLst/>
            <a:ahLst/>
            <a:cxnLst/>
            <a:rect l="l" t="t" r="r" b="b"/>
            <a:pathLst>
              <a:path w="3051329" h="7552513">
                <a:moveTo>
                  <a:pt x="0" y="0"/>
                </a:moveTo>
                <a:lnTo>
                  <a:pt x="3051329" y="0"/>
                </a:lnTo>
                <a:lnTo>
                  <a:pt x="3051329" y="7552513"/>
                </a:lnTo>
                <a:lnTo>
                  <a:pt x="0" y="7552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l="-136276" r="-13627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340347" y="461125"/>
            <a:ext cx="7681733" cy="5911379"/>
          </a:xfrm>
          <a:prstGeom prst="rect">
            <a:avLst/>
          </a:prstGeom>
          <a:solidFill>
            <a:srgbClr val="5F4B8B"/>
          </a:solidFill>
        </p:spPr>
      </p:sp>
      <p:sp>
        <p:nvSpPr>
          <p:cNvPr id="4" name="AutoShape 4"/>
          <p:cNvSpPr/>
          <p:nvPr/>
        </p:nvSpPr>
        <p:spPr>
          <a:xfrm>
            <a:off x="731520" y="461125"/>
            <a:ext cx="786574" cy="5911379"/>
          </a:xfrm>
          <a:prstGeom prst="rect">
            <a:avLst/>
          </a:prstGeom>
          <a:solidFill>
            <a:srgbClr val="BAC2D9">
              <a:alpha val="16863"/>
            </a:srgbClr>
          </a:solidFill>
        </p:spPr>
      </p:sp>
      <p:sp>
        <p:nvSpPr>
          <p:cNvPr id="5" name="Freeform 5"/>
          <p:cNvSpPr/>
          <p:nvPr/>
        </p:nvSpPr>
        <p:spPr>
          <a:xfrm>
            <a:off x="3468998" y="2712102"/>
            <a:ext cx="736183" cy="858522"/>
          </a:xfrm>
          <a:custGeom>
            <a:avLst/>
            <a:gdLst/>
            <a:ahLst/>
            <a:cxnLst/>
            <a:rect l="l" t="t" r="r" b="b"/>
            <a:pathLst>
              <a:path w="736183" h="858522">
                <a:moveTo>
                  <a:pt x="0" y="0"/>
                </a:moveTo>
                <a:lnTo>
                  <a:pt x="736183" y="0"/>
                </a:lnTo>
                <a:lnTo>
                  <a:pt x="736183" y="858522"/>
                </a:lnTo>
                <a:lnTo>
                  <a:pt x="0" y="858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67033" y="3719372"/>
            <a:ext cx="3340113" cy="783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5"/>
              </a:lnSpc>
            </a:pPr>
            <a:r>
              <a:rPr lang="en-US" sz="1430" spc="14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Owner’s name, last known address, date of birth and Social Security number (if available)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267548" y="4707539"/>
            <a:ext cx="1581051" cy="1365783"/>
            <a:chOff x="-1" y="0"/>
            <a:chExt cx="2108069" cy="1821044"/>
          </a:xfrm>
        </p:grpSpPr>
        <p:sp>
          <p:nvSpPr>
            <p:cNvPr id="8" name="Freeform 8"/>
            <p:cNvSpPr/>
            <p:nvPr/>
          </p:nvSpPr>
          <p:spPr>
            <a:xfrm>
              <a:off x="338320" y="0"/>
              <a:ext cx="1334326" cy="1277617"/>
            </a:xfrm>
            <a:custGeom>
              <a:avLst/>
              <a:gdLst/>
              <a:ahLst/>
              <a:cxnLst/>
              <a:rect l="l" t="t" r="r" b="b"/>
              <a:pathLst>
                <a:path w="1334326" h="1277617">
                  <a:moveTo>
                    <a:pt x="0" y="0"/>
                  </a:moveTo>
                  <a:lnTo>
                    <a:pt x="1334326" y="0"/>
                  </a:lnTo>
                  <a:lnTo>
                    <a:pt x="1334326" y="1277617"/>
                  </a:lnTo>
                  <a:lnTo>
                    <a:pt x="0" y="1277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-1" y="1488647"/>
              <a:ext cx="2108069" cy="332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5"/>
                </a:lnSpc>
              </a:pPr>
              <a:r>
                <a:rPr lang="en-US" sz="1430" spc="14" dirty="0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Type of property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71167" y="4932838"/>
            <a:ext cx="1131845" cy="1140485"/>
            <a:chOff x="0" y="0"/>
            <a:chExt cx="1509126" cy="15206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9126" cy="985048"/>
            </a:xfrm>
            <a:custGeom>
              <a:avLst/>
              <a:gdLst/>
              <a:ahLst/>
              <a:cxnLst/>
              <a:rect l="l" t="t" r="r" b="b"/>
              <a:pathLst>
                <a:path w="1509126" h="985048">
                  <a:moveTo>
                    <a:pt x="0" y="0"/>
                  </a:moveTo>
                  <a:lnTo>
                    <a:pt x="1509126" y="0"/>
                  </a:lnTo>
                  <a:lnTo>
                    <a:pt x="1509126" y="985048"/>
                  </a:lnTo>
                  <a:lnTo>
                    <a:pt x="0" y="985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81389" y="1188248"/>
              <a:ext cx="963962" cy="332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5"/>
                </a:lnSpc>
              </a:pPr>
              <a:r>
                <a:rPr lang="en-US" sz="1430" spc="14" dirty="0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Amount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6600565" y="2649739"/>
            <a:ext cx="842191" cy="920885"/>
          </a:xfrm>
          <a:custGeom>
            <a:avLst/>
            <a:gdLst/>
            <a:ahLst/>
            <a:cxnLst/>
            <a:rect l="l" t="t" r="r" b="b"/>
            <a:pathLst>
              <a:path w="842191" h="920885">
                <a:moveTo>
                  <a:pt x="0" y="0"/>
                </a:moveTo>
                <a:lnTo>
                  <a:pt x="842191" y="0"/>
                </a:lnTo>
                <a:lnTo>
                  <a:pt x="842191" y="920885"/>
                </a:lnTo>
                <a:lnTo>
                  <a:pt x="0" y="920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376637" y="3719372"/>
            <a:ext cx="1290048" cy="51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5"/>
              </a:lnSpc>
            </a:pPr>
            <a:r>
              <a:rPr lang="en-US" sz="1430" spc="14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Date of last owner activity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15790" y="721188"/>
            <a:ext cx="5879604" cy="153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Information is</a:t>
            </a:r>
          </a:p>
          <a:p>
            <a:pPr algn="ctr">
              <a:lnSpc>
                <a:spcPts val="6109"/>
              </a:lnSpc>
            </a:pPr>
            <a:r>
              <a:rPr lang="en-US" sz="46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Required to Report?</a:t>
            </a:r>
          </a:p>
        </p:txBody>
      </p:sp>
      <p:sp>
        <p:nvSpPr>
          <p:cNvPr id="16" name="Freeform 16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356" r="-2356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447141" y="6659039"/>
            <a:ext cx="30016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823" y="1055885"/>
            <a:ext cx="4518249" cy="5192688"/>
          </a:xfrm>
          <a:custGeom>
            <a:avLst/>
            <a:gdLst/>
            <a:ahLst/>
            <a:cxnLst/>
            <a:rect l="l" t="t" r="r" b="b"/>
            <a:pathLst>
              <a:path w="4518249" h="5192688">
                <a:moveTo>
                  <a:pt x="0" y="0"/>
                </a:moveTo>
                <a:lnTo>
                  <a:pt x="4518249" y="0"/>
                </a:lnTo>
                <a:lnTo>
                  <a:pt x="4518249" y="5192688"/>
                </a:lnTo>
                <a:lnTo>
                  <a:pt x="0" y="519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41" t="-3343" b="-4224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4999165" y="-119652"/>
            <a:ext cx="4903763" cy="7543762"/>
          </a:xfrm>
          <a:prstGeom prst="rect">
            <a:avLst/>
          </a:prstGeom>
          <a:solidFill>
            <a:srgbClr val="5F4B8B"/>
          </a:solidFill>
        </p:spPr>
      </p:sp>
      <p:sp>
        <p:nvSpPr>
          <p:cNvPr id="4" name="TextBox 4"/>
          <p:cNvSpPr txBox="1"/>
          <p:nvPr/>
        </p:nvSpPr>
        <p:spPr>
          <a:xfrm>
            <a:off x="5518606" y="1151135"/>
            <a:ext cx="3112591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4599" b="1" spc="137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Reporting</a:t>
            </a:r>
          </a:p>
          <a:p>
            <a:pPr algn="l">
              <a:lnSpc>
                <a:spcPts val="4599"/>
              </a:lnSpc>
            </a:pPr>
            <a:r>
              <a:rPr lang="en-US" sz="4599" b="1" spc="137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Resources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18606" y="2422556"/>
            <a:ext cx="3238717" cy="177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spc="18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Access manuals, payment resources, codes, rules, FAQs and links on the Great Iowa Treasure Hunt website.</a:t>
            </a:r>
          </a:p>
        </p:txBody>
      </p:sp>
      <p:sp>
        <p:nvSpPr>
          <p:cNvPr id="6" name="Freeform 6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6" r="-23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47141" y="6659039"/>
            <a:ext cx="30016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5703" y="1821914"/>
            <a:ext cx="3242194" cy="2926080"/>
          </a:xfrm>
          <a:custGeom>
            <a:avLst/>
            <a:gdLst/>
            <a:ahLst/>
            <a:cxnLst/>
            <a:rect l="l" t="t" r="r" b="b"/>
            <a:pathLst>
              <a:path w="3242194" h="2926080">
                <a:moveTo>
                  <a:pt x="0" y="0"/>
                </a:moveTo>
                <a:lnTo>
                  <a:pt x="3242194" y="0"/>
                </a:lnTo>
                <a:lnTo>
                  <a:pt x="3242194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69591" y="693420"/>
            <a:ext cx="5814417" cy="73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Submitting A Report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12566" y="5248692"/>
            <a:ext cx="5231234" cy="620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spc="18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Electronic Reporting Required:</a:t>
            </a:r>
          </a:p>
          <a:p>
            <a:pPr algn="ctr">
              <a:lnSpc>
                <a:spcPts val="2520"/>
              </a:lnSpc>
            </a:pPr>
            <a:r>
              <a:rPr lang="en-US" sz="1800" spc="1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Reports must be submitted in </a:t>
            </a:r>
            <a:r>
              <a:rPr lang="en-US" sz="1800" b="1" spc="18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NAUPA format.</a:t>
            </a:r>
          </a:p>
        </p:txBody>
      </p:sp>
      <p:sp>
        <p:nvSpPr>
          <p:cNvPr id="5" name="Freeform 5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56" r="-235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47141" y="6659039"/>
            <a:ext cx="30778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252" y="2156562"/>
            <a:ext cx="3600442" cy="3590102"/>
          </a:xfrm>
          <a:prstGeom prst="rect">
            <a:avLst/>
          </a:prstGeom>
          <a:solidFill>
            <a:srgbClr val="5F4B8B"/>
          </a:solidFill>
        </p:spPr>
      </p:sp>
      <p:sp>
        <p:nvSpPr>
          <p:cNvPr id="3" name="AutoShape 3"/>
          <p:cNvSpPr/>
          <p:nvPr/>
        </p:nvSpPr>
        <p:spPr>
          <a:xfrm>
            <a:off x="731520" y="2156562"/>
            <a:ext cx="503256" cy="3590102"/>
          </a:xfrm>
          <a:prstGeom prst="rect">
            <a:avLst/>
          </a:prstGeom>
          <a:solidFill>
            <a:srgbClr val="BAC2D9">
              <a:alpha val="1686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5592570" y="2156562"/>
            <a:ext cx="3600442" cy="3590102"/>
          </a:xfrm>
          <a:prstGeom prst="rect">
            <a:avLst/>
          </a:prstGeom>
          <a:solidFill>
            <a:srgbClr val="5F4B8B"/>
          </a:solidFill>
        </p:spPr>
      </p:sp>
      <p:sp>
        <p:nvSpPr>
          <p:cNvPr id="5" name="AutoShape 5"/>
          <p:cNvSpPr/>
          <p:nvPr/>
        </p:nvSpPr>
        <p:spPr>
          <a:xfrm>
            <a:off x="5249838" y="2156562"/>
            <a:ext cx="503256" cy="3590102"/>
          </a:xfrm>
          <a:prstGeom prst="rect">
            <a:avLst/>
          </a:prstGeom>
          <a:solidFill>
            <a:srgbClr val="BAC2D9">
              <a:alpha val="16863"/>
            </a:srgbClr>
          </a:solidFill>
        </p:spPr>
      </p:sp>
      <p:sp>
        <p:nvSpPr>
          <p:cNvPr id="6" name="Freeform 6"/>
          <p:cNvSpPr/>
          <p:nvPr/>
        </p:nvSpPr>
        <p:spPr>
          <a:xfrm>
            <a:off x="6819130" y="2403306"/>
            <a:ext cx="1342244" cy="1342244"/>
          </a:xfrm>
          <a:custGeom>
            <a:avLst/>
            <a:gdLst/>
            <a:ahLst/>
            <a:cxnLst/>
            <a:rect l="l" t="t" r="r" b="b"/>
            <a:pathLst>
              <a:path w="1342244" h="1342244">
                <a:moveTo>
                  <a:pt x="0" y="0"/>
                </a:moveTo>
                <a:lnTo>
                  <a:pt x="1342244" y="0"/>
                </a:lnTo>
                <a:lnTo>
                  <a:pt x="1342244" y="1342244"/>
                </a:lnTo>
                <a:lnTo>
                  <a:pt x="0" y="134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6" r="-235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91493" y="3923038"/>
            <a:ext cx="2597518" cy="126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spc="17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Scan the QR code to search and see if you or someone you know has unclaimed money!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4860" y="779145"/>
            <a:ext cx="3183880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0324" y="3017278"/>
            <a:ext cx="2688298" cy="45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2"/>
              </a:lnSpc>
            </a:pPr>
            <a:r>
              <a:rPr lang="en-US" sz="265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974" y="3598930"/>
            <a:ext cx="3189987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  <a:p>
            <a:pPr algn="l"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Follow @IowaTreasurer on Facebook, Instagram and X.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00801" y="6659039"/>
            <a:ext cx="2934946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01" r="-23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56765" y="2808199"/>
            <a:ext cx="2640070" cy="264007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4B8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64484" y="3366466"/>
            <a:ext cx="2024632" cy="1523536"/>
          </a:xfrm>
          <a:custGeom>
            <a:avLst/>
            <a:gdLst/>
            <a:ahLst/>
            <a:cxnLst/>
            <a:rect l="l" t="t" r="r" b="b"/>
            <a:pathLst>
              <a:path w="2024632" h="1523536">
                <a:moveTo>
                  <a:pt x="0" y="0"/>
                </a:moveTo>
                <a:lnTo>
                  <a:pt x="2024632" y="0"/>
                </a:lnTo>
                <a:lnTo>
                  <a:pt x="2024632" y="1523536"/>
                </a:lnTo>
                <a:lnTo>
                  <a:pt x="0" y="152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41415" y="840717"/>
            <a:ext cx="5470771" cy="158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Great Iowa Treasure Hunt?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47141" y="6659039"/>
            <a:ext cx="29254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127" y="-129717"/>
            <a:ext cx="3703109" cy="7573063"/>
          </a:xfrm>
          <a:custGeom>
            <a:avLst/>
            <a:gdLst/>
            <a:ahLst/>
            <a:cxnLst/>
            <a:rect l="l" t="t" r="r" b="b"/>
            <a:pathLst>
              <a:path w="3703109" h="7573063">
                <a:moveTo>
                  <a:pt x="0" y="0"/>
                </a:moveTo>
                <a:lnTo>
                  <a:pt x="3703110" y="0"/>
                </a:lnTo>
                <a:lnTo>
                  <a:pt x="3703110" y="7573063"/>
                </a:lnTo>
                <a:lnTo>
                  <a:pt x="0" y="757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0695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-129717"/>
            <a:ext cx="6198127" cy="758555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4" name="TextBox 4"/>
          <p:cNvSpPr txBox="1"/>
          <p:nvPr/>
        </p:nvSpPr>
        <p:spPr>
          <a:xfrm>
            <a:off x="299820" y="693420"/>
            <a:ext cx="5598487" cy="223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Are Examples of Unclaimed Property?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9820" y="3096638"/>
            <a:ext cx="3592509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351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Forgotten bank accounts</a:t>
            </a:r>
          </a:p>
          <a:p>
            <a:pPr marL="388620" lvl="1" indent="-194310" algn="l">
              <a:lnSpc>
                <a:spcPts val="351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Uncashed checks</a:t>
            </a:r>
          </a:p>
          <a:p>
            <a:pPr marL="388620" lvl="1" indent="-194310" algn="l">
              <a:lnSpc>
                <a:spcPts val="351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Insurance payouts</a:t>
            </a:r>
          </a:p>
          <a:p>
            <a:pPr marL="388620" lvl="1" indent="-194310" algn="l">
              <a:lnSpc>
                <a:spcPts val="351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Safe deposit box contents</a:t>
            </a:r>
          </a:p>
          <a:p>
            <a:pPr marL="388620" lvl="1" indent="-194310" algn="l">
              <a:lnSpc>
                <a:spcPts val="351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Utility deposits</a:t>
            </a:r>
          </a:p>
        </p:txBody>
      </p:sp>
      <p:sp>
        <p:nvSpPr>
          <p:cNvPr id="6" name="Freeform 6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01" r="-230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47141" y="6659039"/>
            <a:ext cx="29254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l="-6390" r="-639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07918" y="1377486"/>
            <a:ext cx="2530492" cy="2280114"/>
          </a:xfrm>
          <a:prstGeom prst="rect">
            <a:avLst/>
          </a:prstGeom>
          <a:solidFill>
            <a:srgbClr val="5F4B8B"/>
          </a:solidFill>
        </p:spPr>
      </p:sp>
      <p:sp>
        <p:nvSpPr>
          <p:cNvPr id="4" name="Freeform 4"/>
          <p:cNvSpPr/>
          <p:nvPr/>
        </p:nvSpPr>
        <p:spPr>
          <a:xfrm>
            <a:off x="4360406" y="4518633"/>
            <a:ext cx="979627" cy="1835367"/>
          </a:xfrm>
          <a:custGeom>
            <a:avLst/>
            <a:gdLst/>
            <a:ahLst/>
            <a:cxnLst/>
            <a:rect l="l" t="t" r="r" b="b"/>
            <a:pathLst>
              <a:path w="979627" h="1835367">
                <a:moveTo>
                  <a:pt x="0" y="0"/>
                </a:moveTo>
                <a:lnTo>
                  <a:pt x="979627" y="0"/>
                </a:lnTo>
                <a:lnTo>
                  <a:pt x="979627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84281" y="4518633"/>
            <a:ext cx="807561" cy="1835367"/>
          </a:xfrm>
          <a:custGeom>
            <a:avLst/>
            <a:gdLst/>
            <a:ahLst/>
            <a:cxnLst/>
            <a:rect l="l" t="t" r="r" b="b"/>
            <a:pathLst>
              <a:path w="807561" h="1835367">
                <a:moveTo>
                  <a:pt x="0" y="0"/>
                </a:moveTo>
                <a:lnTo>
                  <a:pt x="807561" y="0"/>
                </a:lnTo>
                <a:lnTo>
                  <a:pt x="807561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75768" y="1997425"/>
            <a:ext cx="2348902" cy="992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3"/>
              </a:lnSpc>
            </a:pPr>
            <a:r>
              <a:rPr lang="en-US" sz="2888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UNCLAIMED</a:t>
            </a:r>
          </a:p>
          <a:p>
            <a:pPr algn="ctr">
              <a:lnSpc>
                <a:spcPts val="4043"/>
              </a:lnSpc>
            </a:pPr>
            <a:r>
              <a:rPr lang="en-US" sz="2888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PROPERTY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51621" y="1646958"/>
            <a:ext cx="2466823" cy="169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b="1" spc="1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Are the Odds?</a:t>
            </a:r>
          </a:p>
          <a:p>
            <a:pPr algn="l">
              <a:lnSpc>
                <a:spcPts val="2700"/>
              </a:lnSpc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Approximately 1 in 7 people have unclaimed property waiting for them.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1646958"/>
            <a:ext cx="2466823" cy="169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800" b="1" spc="1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Who Can Have It?</a:t>
            </a:r>
          </a:p>
          <a:p>
            <a:pPr algn="r">
              <a:lnSpc>
                <a:spcPts val="2700"/>
              </a:lnSpc>
            </a:pPr>
            <a:r>
              <a:rPr lang="en-US" sz="1800" spc="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Anyone can have unclaimed property, including businesses and individuals.</a:t>
            </a:r>
          </a:p>
        </p:txBody>
      </p:sp>
      <p:sp>
        <p:nvSpPr>
          <p:cNvPr id="9" name="Freeform 9"/>
          <p:cNvSpPr/>
          <p:nvPr/>
        </p:nvSpPr>
        <p:spPr>
          <a:xfrm>
            <a:off x="2609023" y="4518633"/>
            <a:ext cx="807561" cy="1835367"/>
          </a:xfrm>
          <a:custGeom>
            <a:avLst/>
            <a:gdLst/>
            <a:ahLst/>
            <a:cxnLst/>
            <a:rect l="l" t="t" r="r" b="b"/>
            <a:pathLst>
              <a:path w="807561" h="1835367">
                <a:moveTo>
                  <a:pt x="0" y="0"/>
                </a:moveTo>
                <a:lnTo>
                  <a:pt x="807561" y="0"/>
                </a:lnTo>
                <a:lnTo>
                  <a:pt x="807561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86170" y="4518633"/>
            <a:ext cx="807561" cy="1835367"/>
          </a:xfrm>
          <a:custGeom>
            <a:avLst/>
            <a:gdLst/>
            <a:ahLst/>
            <a:cxnLst/>
            <a:rect l="l" t="t" r="r" b="b"/>
            <a:pathLst>
              <a:path w="807561" h="1835367">
                <a:moveTo>
                  <a:pt x="0" y="0"/>
                </a:moveTo>
                <a:lnTo>
                  <a:pt x="807561" y="0"/>
                </a:lnTo>
                <a:lnTo>
                  <a:pt x="807561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59869" y="4518633"/>
            <a:ext cx="807561" cy="1835367"/>
          </a:xfrm>
          <a:custGeom>
            <a:avLst/>
            <a:gdLst/>
            <a:ahLst/>
            <a:cxnLst/>
            <a:rect l="l" t="t" r="r" b="b"/>
            <a:pathLst>
              <a:path w="807561" h="1835367">
                <a:moveTo>
                  <a:pt x="0" y="0"/>
                </a:moveTo>
                <a:lnTo>
                  <a:pt x="807561" y="0"/>
                </a:lnTo>
                <a:lnTo>
                  <a:pt x="807561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84611" y="4518633"/>
            <a:ext cx="807561" cy="1835367"/>
          </a:xfrm>
          <a:custGeom>
            <a:avLst/>
            <a:gdLst/>
            <a:ahLst/>
            <a:cxnLst/>
            <a:rect l="l" t="t" r="r" b="b"/>
            <a:pathLst>
              <a:path w="807561" h="1835367">
                <a:moveTo>
                  <a:pt x="0" y="0"/>
                </a:moveTo>
                <a:lnTo>
                  <a:pt x="807561" y="0"/>
                </a:lnTo>
                <a:lnTo>
                  <a:pt x="807561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61758" y="4518633"/>
            <a:ext cx="807561" cy="1835367"/>
          </a:xfrm>
          <a:custGeom>
            <a:avLst/>
            <a:gdLst/>
            <a:ahLst/>
            <a:cxnLst/>
            <a:rect l="l" t="t" r="r" b="b"/>
            <a:pathLst>
              <a:path w="807561" h="1835367">
                <a:moveTo>
                  <a:pt x="0" y="0"/>
                </a:moveTo>
                <a:lnTo>
                  <a:pt x="807561" y="0"/>
                </a:lnTo>
                <a:lnTo>
                  <a:pt x="807561" y="1835367"/>
                </a:lnTo>
                <a:lnTo>
                  <a:pt x="0" y="1835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01" r="-2301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447141" y="6659039"/>
            <a:ext cx="30016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25990" y="1167267"/>
            <a:ext cx="4196090" cy="4980666"/>
          </a:xfrm>
          <a:custGeom>
            <a:avLst/>
            <a:gdLst/>
            <a:ahLst/>
            <a:cxnLst/>
            <a:rect l="l" t="t" r="r" b="b"/>
            <a:pathLst>
              <a:path w="4196090" h="4980666">
                <a:moveTo>
                  <a:pt x="0" y="0"/>
                </a:moveTo>
                <a:lnTo>
                  <a:pt x="4196090" y="0"/>
                </a:lnTo>
                <a:lnTo>
                  <a:pt x="4196090" y="4980666"/>
                </a:lnTo>
                <a:lnTo>
                  <a:pt x="0" y="4980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300" b="-13300"/>
            </a:stretch>
          </a:blipFill>
          <a:ln w="66675" cap="sq">
            <a:solidFill>
              <a:srgbClr val="FBFFFF"/>
            </a:solidFill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731520" y="1226198"/>
            <a:ext cx="3423846" cy="4862805"/>
            <a:chOff x="0" y="0"/>
            <a:chExt cx="4565128" cy="6483739"/>
          </a:xfrm>
        </p:grpSpPr>
        <p:sp>
          <p:nvSpPr>
            <p:cNvPr id="4" name="TextBox 4"/>
            <p:cNvSpPr txBox="1"/>
            <p:nvPr/>
          </p:nvSpPr>
          <p:spPr>
            <a:xfrm>
              <a:off x="0" y="2315472"/>
              <a:ext cx="4565128" cy="4168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spc="18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After a specific period of time, unclaimed property is sent to the Treasurer’s Office. Common reasons include: </a:t>
              </a:r>
            </a:p>
            <a:p>
              <a:pPr marL="388620" lvl="1" indent="-194310" algn="l">
                <a:lnSpc>
                  <a:spcPts val="3906"/>
                </a:lnSpc>
                <a:buFont typeface="Arial"/>
                <a:buChar char="•"/>
              </a:pPr>
              <a:r>
                <a:rPr lang="en-US" sz="1800" spc="18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Clerical errors </a:t>
              </a:r>
            </a:p>
            <a:p>
              <a:pPr marL="388620" lvl="1" indent="-194310" algn="l">
                <a:lnSpc>
                  <a:spcPts val="3906"/>
                </a:lnSpc>
                <a:buFont typeface="Arial"/>
                <a:buChar char="•"/>
              </a:pPr>
              <a:r>
                <a:rPr lang="en-US" sz="1800" spc="18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People move </a:t>
              </a:r>
            </a:p>
            <a:p>
              <a:pPr marL="388620" lvl="1" indent="-194310" algn="l">
                <a:lnSpc>
                  <a:spcPts val="3906"/>
                </a:lnSpc>
                <a:buFont typeface="Arial"/>
                <a:buChar char="•"/>
              </a:pPr>
              <a:r>
                <a:rPr lang="en-US" sz="1800" spc="18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Name changes </a:t>
              </a:r>
            </a:p>
            <a:p>
              <a:pPr marL="388620" lvl="1" indent="-194310" algn="l">
                <a:lnSpc>
                  <a:spcPts val="3906"/>
                </a:lnSpc>
                <a:buFont typeface="Arial"/>
                <a:buChar char="•"/>
              </a:pPr>
              <a:r>
                <a:rPr lang="en-US" sz="1800" spc="18">
                  <a:solidFill>
                    <a:srgbClr val="FB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Unclaimed inheritances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563167" cy="2088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39"/>
                </a:lnSpc>
              </a:pPr>
              <a:r>
                <a:rPr lang="en-US" sz="4599" b="1" spc="45">
                  <a:solidFill>
                    <a:srgbClr val="FB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Does It Happen?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6" r="-23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47141" y="6659039"/>
            <a:ext cx="30016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7355" y="-211902"/>
            <a:ext cx="497388" cy="7687319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380033" y="-157815"/>
            <a:ext cx="762064" cy="7633232"/>
          </a:xfrm>
          <a:prstGeom prst="rect">
            <a:avLst/>
          </a:prstGeom>
          <a:solidFill>
            <a:srgbClr val="BAC2D9">
              <a:alpha val="2196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5886593" y="3156114"/>
            <a:ext cx="1692685" cy="2176781"/>
            <a:chOff x="0" y="0"/>
            <a:chExt cx="2256914" cy="2902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56914" cy="2256914"/>
            </a:xfrm>
            <a:custGeom>
              <a:avLst/>
              <a:gdLst/>
              <a:ahLst/>
              <a:cxnLst/>
              <a:rect l="l" t="t" r="r" b="b"/>
              <a:pathLst>
                <a:path w="2256914" h="2256914">
                  <a:moveTo>
                    <a:pt x="0" y="0"/>
                  </a:moveTo>
                  <a:lnTo>
                    <a:pt x="2256914" y="0"/>
                  </a:lnTo>
                  <a:lnTo>
                    <a:pt x="2256914" y="2256914"/>
                  </a:lnTo>
                  <a:lnTo>
                    <a:pt x="0" y="225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377073" y="2581602"/>
              <a:ext cx="1570996" cy="3207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</a:pPr>
              <a:r>
                <a:rPr lang="en-US" sz="1456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Social Media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308843" y="676515"/>
              <a:ext cx="1639227" cy="907722"/>
            </a:xfrm>
            <a:custGeom>
              <a:avLst/>
              <a:gdLst/>
              <a:ahLst/>
              <a:cxnLst/>
              <a:rect l="l" t="t" r="r" b="b"/>
              <a:pathLst>
                <a:path w="1639227" h="907722">
                  <a:moveTo>
                    <a:pt x="0" y="0"/>
                  </a:moveTo>
                  <a:lnTo>
                    <a:pt x="1639227" y="0"/>
                  </a:lnTo>
                  <a:lnTo>
                    <a:pt x="1639227" y="907722"/>
                  </a:lnTo>
                  <a:lnTo>
                    <a:pt x="0" y="907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421458" y="810091"/>
            <a:ext cx="6910685" cy="148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 spc="45">
                <a:solidFill>
                  <a:srgbClr val="1513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Do You Find the Rightful Owners?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5796" y="3156114"/>
            <a:ext cx="1692685" cy="2177803"/>
            <a:chOff x="0" y="0"/>
            <a:chExt cx="2256914" cy="29037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6914" cy="2256914"/>
            </a:xfrm>
            <a:custGeom>
              <a:avLst/>
              <a:gdLst/>
              <a:ahLst/>
              <a:cxnLst/>
              <a:rect l="l" t="t" r="r" b="b"/>
              <a:pathLst>
                <a:path w="2256914" h="2256914">
                  <a:moveTo>
                    <a:pt x="0" y="0"/>
                  </a:moveTo>
                  <a:lnTo>
                    <a:pt x="2256914" y="0"/>
                  </a:lnTo>
                  <a:lnTo>
                    <a:pt x="2256914" y="2256914"/>
                  </a:lnTo>
                  <a:lnTo>
                    <a:pt x="0" y="225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04260" y="634192"/>
              <a:ext cx="1270839" cy="903884"/>
            </a:xfrm>
            <a:custGeom>
              <a:avLst/>
              <a:gdLst/>
              <a:ahLst/>
              <a:cxnLst/>
              <a:rect l="l" t="t" r="r" b="b"/>
              <a:pathLst>
                <a:path w="1270839" h="903884">
                  <a:moveTo>
                    <a:pt x="0" y="0"/>
                  </a:moveTo>
                  <a:lnTo>
                    <a:pt x="1270838" y="0"/>
                  </a:lnTo>
                  <a:lnTo>
                    <a:pt x="1270838" y="903884"/>
                  </a:lnTo>
                  <a:lnTo>
                    <a:pt x="0" y="903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87775" y="2581602"/>
              <a:ext cx="1744765" cy="322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</a:pPr>
              <a:r>
                <a:rPr lang="en-US" sz="1456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24/7 Database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086327" y="3156114"/>
            <a:ext cx="1692685" cy="2176781"/>
            <a:chOff x="0" y="0"/>
            <a:chExt cx="2256914" cy="29023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56914" cy="2256914"/>
            </a:xfrm>
            <a:custGeom>
              <a:avLst/>
              <a:gdLst/>
              <a:ahLst/>
              <a:cxnLst/>
              <a:rect l="l" t="t" r="r" b="b"/>
              <a:pathLst>
                <a:path w="2256914" h="2256914">
                  <a:moveTo>
                    <a:pt x="0" y="0"/>
                  </a:moveTo>
                  <a:lnTo>
                    <a:pt x="2256914" y="0"/>
                  </a:lnTo>
                  <a:lnTo>
                    <a:pt x="2256914" y="2256914"/>
                  </a:lnTo>
                  <a:lnTo>
                    <a:pt x="0" y="225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03914" y="676515"/>
              <a:ext cx="1249086" cy="903884"/>
            </a:xfrm>
            <a:custGeom>
              <a:avLst/>
              <a:gdLst/>
              <a:ahLst/>
              <a:cxnLst/>
              <a:rect l="l" t="t" r="r" b="b"/>
              <a:pathLst>
                <a:path w="1249086" h="903884">
                  <a:moveTo>
                    <a:pt x="0" y="0"/>
                  </a:moveTo>
                  <a:lnTo>
                    <a:pt x="1249086" y="0"/>
                  </a:lnTo>
                  <a:lnTo>
                    <a:pt x="1249086" y="903884"/>
                  </a:lnTo>
                  <a:lnTo>
                    <a:pt x="0" y="903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224376" y="2581602"/>
              <a:ext cx="1915637" cy="3207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</a:pPr>
              <a:r>
                <a:rPr lang="en-US" sz="1456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First-Class Mail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86062" y="3156114"/>
            <a:ext cx="1692685" cy="2177803"/>
            <a:chOff x="0" y="0"/>
            <a:chExt cx="2256914" cy="29037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56914" cy="2256914"/>
            </a:xfrm>
            <a:custGeom>
              <a:avLst/>
              <a:gdLst/>
              <a:ahLst/>
              <a:cxnLst/>
              <a:rect l="l" t="t" r="r" b="b"/>
              <a:pathLst>
                <a:path w="2256914" h="2256914">
                  <a:moveTo>
                    <a:pt x="0" y="0"/>
                  </a:moveTo>
                  <a:lnTo>
                    <a:pt x="2256914" y="0"/>
                  </a:lnTo>
                  <a:lnTo>
                    <a:pt x="2256914" y="2256914"/>
                  </a:lnTo>
                  <a:lnTo>
                    <a:pt x="0" y="225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505372" y="524631"/>
              <a:ext cx="1246170" cy="1207652"/>
            </a:xfrm>
            <a:custGeom>
              <a:avLst/>
              <a:gdLst/>
              <a:ahLst/>
              <a:cxnLst/>
              <a:rect l="l" t="t" r="r" b="b"/>
              <a:pathLst>
                <a:path w="1246170" h="1207652">
                  <a:moveTo>
                    <a:pt x="0" y="0"/>
                  </a:moveTo>
                  <a:lnTo>
                    <a:pt x="1246170" y="0"/>
                  </a:lnTo>
                  <a:lnTo>
                    <a:pt x="1246170" y="1207652"/>
                  </a:lnTo>
                  <a:lnTo>
                    <a:pt x="0" y="1207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55604" y="2581602"/>
              <a:ext cx="2201309" cy="322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</a:pPr>
              <a:r>
                <a:rPr lang="en-US" sz="1456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State Wide Events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686859" y="3156114"/>
            <a:ext cx="1692685" cy="2176781"/>
            <a:chOff x="0" y="0"/>
            <a:chExt cx="2256914" cy="29023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56914" cy="2256914"/>
            </a:xfrm>
            <a:custGeom>
              <a:avLst/>
              <a:gdLst/>
              <a:ahLst/>
              <a:cxnLst/>
              <a:rect l="l" t="t" r="r" b="b"/>
              <a:pathLst>
                <a:path w="2256914" h="2256914">
                  <a:moveTo>
                    <a:pt x="0" y="0"/>
                  </a:moveTo>
                  <a:lnTo>
                    <a:pt x="2256914" y="0"/>
                  </a:lnTo>
                  <a:lnTo>
                    <a:pt x="2256914" y="2256914"/>
                  </a:lnTo>
                  <a:lnTo>
                    <a:pt x="0" y="225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4727" y="524219"/>
              <a:ext cx="1247459" cy="1208476"/>
            </a:xfrm>
            <a:custGeom>
              <a:avLst/>
              <a:gdLst/>
              <a:ahLst/>
              <a:cxnLst/>
              <a:rect l="l" t="t" r="r" b="b"/>
              <a:pathLst>
                <a:path w="1247459" h="1208476">
                  <a:moveTo>
                    <a:pt x="0" y="0"/>
                  </a:moveTo>
                  <a:lnTo>
                    <a:pt x="1247460" y="0"/>
                  </a:lnTo>
                  <a:lnTo>
                    <a:pt x="1247460" y="1208476"/>
                  </a:lnTo>
                  <a:lnTo>
                    <a:pt x="0" y="1208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70639" y="2581602"/>
              <a:ext cx="2027878" cy="3207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</a:pPr>
              <a:r>
                <a:rPr lang="en-US" sz="1456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Public Outreach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356" r="-235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447141" y="6659039"/>
            <a:ext cx="2926426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52" r="-635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146560" y="1527780"/>
            <a:ext cx="7460480" cy="4259639"/>
          </a:xfrm>
          <a:prstGeom prst="rect">
            <a:avLst/>
          </a:prstGeom>
          <a:solidFill>
            <a:srgbClr val="FFFFFF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2578150" y="2517127"/>
            <a:ext cx="4597301" cy="73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By the Numbers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34613" y="3457029"/>
            <a:ext cx="6084375" cy="1322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6"/>
              </a:lnSpc>
            </a:pPr>
            <a:r>
              <a:rPr lang="en-US" sz="2674" b="1" spc="8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$396+ Million </a:t>
            </a:r>
            <a:r>
              <a:rPr lang="en-US" sz="2674" spc="8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Returned</a:t>
            </a:r>
          </a:p>
          <a:p>
            <a:pPr algn="ctr">
              <a:lnSpc>
                <a:spcPts val="3476"/>
              </a:lnSpc>
            </a:pPr>
            <a:r>
              <a:rPr lang="en-US" sz="2674" b="1" spc="8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1+ Million </a:t>
            </a:r>
            <a:r>
              <a:rPr lang="en-US" sz="2674" spc="8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Owners Reunited</a:t>
            </a:r>
          </a:p>
          <a:p>
            <a:pPr algn="ctr">
              <a:lnSpc>
                <a:spcPts val="3476"/>
              </a:lnSpc>
            </a:pPr>
            <a:r>
              <a:rPr lang="en-US" sz="2674" b="1" spc="8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$587 Million </a:t>
            </a:r>
            <a:r>
              <a:rPr lang="en-US" sz="2674" spc="8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Currently Safekeeping</a:t>
            </a:r>
          </a:p>
        </p:txBody>
      </p:sp>
      <p:sp>
        <p:nvSpPr>
          <p:cNvPr id="6" name="Freeform 6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6" r="-23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47141" y="6659039"/>
            <a:ext cx="29254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99165" y="-119652"/>
            <a:ext cx="4903763" cy="7543762"/>
          </a:xfrm>
          <a:prstGeom prst="rect">
            <a:avLst/>
          </a:prstGeom>
          <a:solidFill>
            <a:srgbClr val="5F4B8B"/>
          </a:solidFill>
        </p:spPr>
      </p:sp>
      <p:sp>
        <p:nvSpPr>
          <p:cNvPr id="3" name="TextBox 3"/>
          <p:cNvSpPr txBox="1"/>
          <p:nvPr/>
        </p:nvSpPr>
        <p:spPr>
          <a:xfrm>
            <a:off x="5373897" y="251057"/>
            <a:ext cx="4154299" cy="234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4599" b="1" spc="137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Prevent Your Assets from Becoming Unclaimed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05101" y="2774146"/>
            <a:ext cx="4154299" cy="317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Update institutions with name or address changes.</a:t>
            </a:r>
          </a:p>
          <a:p>
            <a:pPr algn="l">
              <a:lnSpc>
                <a:spcPts val="900"/>
              </a:lnSpc>
            </a:pPr>
            <a:endParaRPr lang="en-US" sz="1800" spc="18">
              <a:solidFill>
                <a:srgbClr val="FB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Keep records of accounts, policies and investments.</a:t>
            </a:r>
          </a:p>
          <a:p>
            <a:pPr algn="l">
              <a:lnSpc>
                <a:spcPts val="900"/>
              </a:lnSpc>
            </a:pPr>
            <a:endParaRPr lang="en-US" sz="1800" spc="18">
              <a:solidFill>
                <a:srgbClr val="FB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Cash or deposit checks promptly.</a:t>
            </a:r>
          </a:p>
          <a:p>
            <a:pPr algn="l">
              <a:lnSpc>
                <a:spcPts val="900"/>
              </a:lnSpc>
            </a:pPr>
            <a:endParaRPr lang="en-US" sz="1800" spc="18">
              <a:solidFill>
                <a:srgbClr val="FB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Respond to account confirmation requests.</a:t>
            </a:r>
          </a:p>
          <a:p>
            <a:pPr algn="l">
              <a:lnSpc>
                <a:spcPts val="900"/>
              </a:lnSpc>
            </a:pPr>
            <a:endParaRPr lang="en-US" sz="1800" spc="18">
              <a:solidFill>
                <a:srgbClr val="FB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</a:pPr>
            <a:r>
              <a:rPr lang="en-US" sz="1800" spc="18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Use gift cards promptly.</a:t>
            </a:r>
          </a:p>
        </p:txBody>
      </p:sp>
      <p:sp>
        <p:nvSpPr>
          <p:cNvPr id="5" name="Freeform 5"/>
          <p:cNvSpPr/>
          <p:nvPr/>
        </p:nvSpPr>
        <p:spPr>
          <a:xfrm>
            <a:off x="266823" y="1055885"/>
            <a:ext cx="4518249" cy="5192688"/>
          </a:xfrm>
          <a:custGeom>
            <a:avLst/>
            <a:gdLst/>
            <a:ahLst/>
            <a:cxnLst/>
            <a:rect l="l" t="t" r="r" b="b"/>
            <a:pathLst>
              <a:path w="4518249" h="5192688">
                <a:moveTo>
                  <a:pt x="0" y="0"/>
                </a:moveTo>
                <a:lnTo>
                  <a:pt x="4518249" y="0"/>
                </a:lnTo>
                <a:lnTo>
                  <a:pt x="4518249" y="5192688"/>
                </a:lnTo>
                <a:lnTo>
                  <a:pt x="0" y="519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140" r="-50432" b="-1965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6" r="-23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47141" y="6659039"/>
            <a:ext cx="30122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FB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BFFFF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8" y="2980213"/>
            <a:ext cx="9832716" cy="677387"/>
          </a:xfrm>
          <a:prstGeom prst="rect">
            <a:avLst/>
          </a:prstGeom>
          <a:solidFill>
            <a:srgbClr val="BAC2D9">
              <a:alpha val="38824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86352" y="1984852"/>
            <a:ext cx="2178835" cy="2355878"/>
            <a:chOff x="0" y="0"/>
            <a:chExt cx="2905114" cy="31411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905114" cy="3141171"/>
              <a:chOff x="0" y="0"/>
              <a:chExt cx="939760" cy="10161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39760" cy="1016121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016121">
                    <a:moveTo>
                      <a:pt x="305118" y="0"/>
                    </a:moveTo>
                    <a:lnTo>
                      <a:pt x="634642" y="0"/>
                    </a:lnTo>
                    <a:cubicBezTo>
                      <a:pt x="803154" y="0"/>
                      <a:pt x="939760" y="136606"/>
                      <a:pt x="939760" y="305118"/>
                    </a:cubicBezTo>
                    <a:lnTo>
                      <a:pt x="939760" y="711002"/>
                    </a:lnTo>
                    <a:cubicBezTo>
                      <a:pt x="939760" y="791925"/>
                      <a:pt x="907613" y="869533"/>
                      <a:pt x="850393" y="926754"/>
                    </a:cubicBezTo>
                    <a:cubicBezTo>
                      <a:pt x="793172" y="983974"/>
                      <a:pt x="715564" y="1016121"/>
                      <a:pt x="634642" y="1016121"/>
                    </a:cubicBezTo>
                    <a:lnTo>
                      <a:pt x="305118" y="1016121"/>
                    </a:lnTo>
                    <a:cubicBezTo>
                      <a:pt x="136606" y="1016121"/>
                      <a:pt x="0" y="879514"/>
                      <a:pt x="0" y="711002"/>
                    </a:cubicBezTo>
                    <a:lnTo>
                      <a:pt x="0" y="305118"/>
                    </a:lnTo>
                    <a:cubicBezTo>
                      <a:pt x="0" y="224196"/>
                      <a:pt x="32146" y="146588"/>
                      <a:pt x="89367" y="89367"/>
                    </a:cubicBezTo>
                    <a:cubicBezTo>
                      <a:pt x="146588" y="32146"/>
                      <a:pt x="224196" y="0"/>
                      <a:pt x="305118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39760" cy="10542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450158" y="628330"/>
              <a:ext cx="2004799" cy="1884511"/>
            </a:xfrm>
            <a:custGeom>
              <a:avLst/>
              <a:gdLst/>
              <a:ahLst/>
              <a:cxnLst/>
              <a:rect l="l" t="t" r="r" b="b"/>
              <a:pathLst>
                <a:path w="2004799" h="1884511">
                  <a:moveTo>
                    <a:pt x="0" y="0"/>
                  </a:moveTo>
                  <a:lnTo>
                    <a:pt x="2004798" y="0"/>
                  </a:lnTo>
                  <a:lnTo>
                    <a:pt x="2004798" y="1884511"/>
                  </a:lnTo>
                  <a:lnTo>
                    <a:pt x="0" y="1884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828099" y="1991215"/>
            <a:ext cx="2178835" cy="2355878"/>
            <a:chOff x="0" y="0"/>
            <a:chExt cx="2905114" cy="314117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905114" cy="3141171"/>
              <a:chOff x="0" y="0"/>
              <a:chExt cx="939760" cy="101612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9760" cy="1016121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016121">
                    <a:moveTo>
                      <a:pt x="305118" y="0"/>
                    </a:moveTo>
                    <a:lnTo>
                      <a:pt x="634642" y="0"/>
                    </a:lnTo>
                    <a:cubicBezTo>
                      <a:pt x="803154" y="0"/>
                      <a:pt x="939760" y="136606"/>
                      <a:pt x="939760" y="305118"/>
                    </a:cubicBezTo>
                    <a:lnTo>
                      <a:pt x="939760" y="711002"/>
                    </a:lnTo>
                    <a:cubicBezTo>
                      <a:pt x="939760" y="791925"/>
                      <a:pt x="907613" y="869533"/>
                      <a:pt x="850393" y="926754"/>
                    </a:cubicBezTo>
                    <a:cubicBezTo>
                      <a:pt x="793172" y="983974"/>
                      <a:pt x="715564" y="1016121"/>
                      <a:pt x="634642" y="1016121"/>
                    </a:cubicBezTo>
                    <a:lnTo>
                      <a:pt x="305118" y="1016121"/>
                    </a:lnTo>
                    <a:cubicBezTo>
                      <a:pt x="136606" y="1016121"/>
                      <a:pt x="0" y="879514"/>
                      <a:pt x="0" y="711002"/>
                    </a:cubicBezTo>
                    <a:lnTo>
                      <a:pt x="0" y="305118"/>
                    </a:lnTo>
                    <a:cubicBezTo>
                      <a:pt x="0" y="224196"/>
                      <a:pt x="32146" y="146588"/>
                      <a:pt x="89367" y="89367"/>
                    </a:cubicBezTo>
                    <a:cubicBezTo>
                      <a:pt x="146588" y="32146"/>
                      <a:pt x="224196" y="0"/>
                      <a:pt x="305118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939760" cy="10542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586710" y="667636"/>
              <a:ext cx="1641111" cy="1805899"/>
            </a:xfrm>
            <a:custGeom>
              <a:avLst/>
              <a:gdLst/>
              <a:ahLst/>
              <a:cxnLst/>
              <a:rect l="l" t="t" r="r" b="b"/>
              <a:pathLst>
                <a:path w="1641111" h="1805899">
                  <a:moveTo>
                    <a:pt x="0" y="0"/>
                  </a:moveTo>
                  <a:lnTo>
                    <a:pt x="1641111" y="0"/>
                  </a:lnTo>
                  <a:lnTo>
                    <a:pt x="1641111" y="1805899"/>
                  </a:lnTo>
                  <a:lnTo>
                    <a:pt x="0" y="180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6704703" y="1991215"/>
            <a:ext cx="2178835" cy="2355878"/>
            <a:chOff x="0" y="0"/>
            <a:chExt cx="2905114" cy="314117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905114" cy="3141171"/>
              <a:chOff x="0" y="0"/>
              <a:chExt cx="939760" cy="10161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39760" cy="1016121"/>
              </a:xfrm>
              <a:custGeom>
                <a:avLst/>
                <a:gdLst/>
                <a:ahLst/>
                <a:cxnLst/>
                <a:rect l="l" t="t" r="r" b="b"/>
                <a:pathLst>
                  <a:path w="939760" h="1016121">
                    <a:moveTo>
                      <a:pt x="305118" y="0"/>
                    </a:moveTo>
                    <a:lnTo>
                      <a:pt x="634642" y="0"/>
                    </a:lnTo>
                    <a:cubicBezTo>
                      <a:pt x="803154" y="0"/>
                      <a:pt x="939760" y="136606"/>
                      <a:pt x="939760" y="305118"/>
                    </a:cubicBezTo>
                    <a:lnTo>
                      <a:pt x="939760" y="711002"/>
                    </a:lnTo>
                    <a:cubicBezTo>
                      <a:pt x="939760" y="791925"/>
                      <a:pt x="907613" y="869533"/>
                      <a:pt x="850393" y="926754"/>
                    </a:cubicBezTo>
                    <a:cubicBezTo>
                      <a:pt x="793172" y="983974"/>
                      <a:pt x="715564" y="1016121"/>
                      <a:pt x="634642" y="1016121"/>
                    </a:cubicBezTo>
                    <a:lnTo>
                      <a:pt x="305118" y="1016121"/>
                    </a:lnTo>
                    <a:cubicBezTo>
                      <a:pt x="136606" y="1016121"/>
                      <a:pt x="0" y="879514"/>
                      <a:pt x="0" y="711002"/>
                    </a:cubicBezTo>
                    <a:lnTo>
                      <a:pt x="0" y="305118"/>
                    </a:lnTo>
                    <a:cubicBezTo>
                      <a:pt x="0" y="224196"/>
                      <a:pt x="32146" y="146588"/>
                      <a:pt x="89367" y="89367"/>
                    </a:cubicBezTo>
                    <a:cubicBezTo>
                      <a:pt x="146588" y="32146"/>
                      <a:pt x="224196" y="0"/>
                      <a:pt x="305118" y="0"/>
                    </a:cubicBezTo>
                    <a:close/>
                  </a:path>
                </a:pathLst>
              </a:custGeom>
              <a:solidFill>
                <a:srgbClr val="5F4B8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939760" cy="10542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681600" y="652780"/>
              <a:ext cx="1541913" cy="1835611"/>
            </a:xfrm>
            <a:custGeom>
              <a:avLst/>
              <a:gdLst/>
              <a:ahLst/>
              <a:cxnLst/>
              <a:rect l="l" t="t" r="r" b="b"/>
              <a:pathLst>
                <a:path w="1541913" h="1835611">
                  <a:moveTo>
                    <a:pt x="0" y="0"/>
                  </a:moveTo>
                  <a:lnTo>
                    <a:pt x="1541914" y="0"/>
                  </a:lnTo>
                  <a:lnTo>
                    <a:pt x="1541914" y="1835611"/>
                  </a:lnTo>
                  <a:lnTo>
                    <a:pt x="0" y="1835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159550" y="5789529"/>
            <a:ext cx="620442" cy="620442"/>
          </a:xfrm>
          <a:custGeom>
            <a:avLst/>
            <a:gdLst/>
            <a:ahLst/>
            <a:cxnLst/>
            <a:rect l="l" t="t" r="r" b="b"/>
            <a:pathLst>
              <a:path w="620442" h="620442">
                <a:moveTo>
                  <a:pt x="0" y="0"/>
                </a:moveTo>
                <a:lnTo>
                  <a:pt x="620442" y="0"/>
                </a:lnTo>
                <a:lnTo>
                  <a:pt x="620442" y="620442"/>
                </a:lnTo>
                <a:lnTo>
                  <a:pt x="0" y="620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2696" y="4607430"/>
            <a:ext cx="2606147" cy="31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1996" b="1" spc="5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696" y="4988075"/>
            <a:ext cx="2606147" cy="5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8"/>
              </a:lnSpc>
            </a:pPr>
            <a:r>
              <a:rPr lang="en-US" sz="1425" spc="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Search your name at GreatIowaTreasureHunt.gov.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614443" y="4626480"/>
            <a:ext cx="2606147" cy="878765"/>
            <a:chOff x="0" y="0"/>
            <a:chExt cx="3474863" cy="117168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9050"/>
              <a:ext cx="3474863" cy="417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5"/>
                </a:lnSpc>
              </a:pPr>
              <a:r>
                <a:rPr lang="en-US" sz="1996" b="1" spc="5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2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94826"/>
              <a:ext cx="3474863" cy="676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8"/>
                </a:lnSpc>
              </a:pPr>
              <a:r>
                <a:rPr lang="en-US" sz="1425" spc="14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Select all the properties you are claiming.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491047" y="4626480"/>
            <a:ext cx="2606147" cy="878765"/>
            <a:chOff x="0" y="0"/>
            <a:chExt cx="3474863" cy="117168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19050"/>
              <a:ext cx="3474863" cy="417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5"/>
                </a:lnSpc>
              </a:pPr>
              <a:r>
                <a:rPr lang="en-US" sz="1996" b="1" spc="5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3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94826"/>
              <a:ext cx="3474863" cy="676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8"/>
                </a:lnSpc>
              </a:pPr>
              <a:r>
                <a:rPr lang="en-US" sz="1425" spc="14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Complete the form and verify your identity.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856177" y="5955465"/>
            <a:ext cx="6910841" cy="25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8"/>
              </a:lnSpc>
            </a:pPr>
            <a:r>
              <a:rPr lang="en-US" sz="1425" spc="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Check back often for new properties, including those for family and friends!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87116" y="693420"/>
            <a:ext cx="5179368" cy="73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Claiming Property</a:t>
            </a:r>
          </a:p>
        </p:txBody>
      </p:sp>
      <p:sp>
        <p:nvSpPr>
          <p:cNvPr id="29" name="Freeform 29"/>
          <p:cNvSpPr/>
          <p:nvPr/>
        </p:nvSpPr>
        <p:spPr>
          <a:xfrm>
            <a:off x="417854" y="6583680"/>
            <a:ext cx="1121855" cy="560927"/>
          </a:xfrm>
          <a:custGeom>
            <a:avLst/>
            <a:gdLst/>
            <a:ahLst/>
            <a:cxnLst/>
            <a:rect l="l" t="t" r="r" b="b"/>
            <a:pathLst>
              <a:path w="1121855" h="560927">
                <a:moveTo>
                  <a:pt x="0" y="0"/>
                </a:moveTo>
                <a:lnTo>
                  <a:pt x="1121854" y="0"/>
                </a:lnTo>
                <a:lnTo>
                  <a:pt x="1121854" y="560927"/>
                </a:lnTo>
                <a:lnTo>
                  <a:pt x="0" y="560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56" r="-2356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447141" y="6659039"/>
            <a:ext cx="2925459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Roby Smith, Iowa State Treasurer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GreatIowaTreasureHunt.gov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612</Words>
  <Application>Microsoft Office PowerPoint</Application>
  <PresentationFormat>Custom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Canva Sans Bold</vt:lpstr>
      <vt:lpstr>Canva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Unclaimed Property Presentation</dc:title>
  <dc:creator>Onstot, Kristi [TOS]</dc:creator>
  <cp:lastModifiedBy>McNulty, Dustin [TOS]</cp:lastModifiedBy>
  <cp:revision>3</cp:revision>
  <dcterms:created xsi:type="dcterms:W3CDTF">2006-08-16T00:00:00Z</dcterms:created>
  <dcterms:modified xsi:type="dcterms:W3CDTF">2025-04-02T16:51:45Z</dcterms:modified>
  <dc:identifier>DAGjUkZ6HFo</dc:identifier>
</cp:coreProperties>
</file>