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8" r:id="rId2"/>
    <p:sldId id="318" r:id="rId3"/>
    <p:sldId id="467" r:id="rId4"/>
    <p:sldId id="472" r:id="rId5"/>
    <p:sldId id="473" r:id="rId6"/>
    <p:sldId id="474" r:id="rId7"/>
    <p:sldId id="483" r:id="rId8"/>
    <p:sldId id="490" r:id="rId9"/>
    <p:sldId id="491" r:id="rId10"/>
    <p:sldId id="484" r:id="rId11"/>
    <p:sldId id="485" r:id="rId12"/>
    <p:sldId id="486" r:id="rId13"/>
    <p:sldId id="492" r:id="rId14"/>
    <p:sldId id="468" r:id="rId15"/>
    <p:sldId id="476" r:id="rId16"/>
    <p:sldId id="475" r:id="rId17"/>
    <p:sldId id="477" r:id="rId18"/>
    <p:sldId id="469" r:id="rId19"/>
    <p:sldId id="480" r:id="rId20"/>
    <p:sldId id="493" r:id="rId21"/>
    <p:sldId id="495" r:id="rId22"/>
    <p:sldId id="496" r:id="rId23"/>
    <p:sldId id="500" r:id="rId24"/>
    <p:sldId id="505" r:id="rId25"/>
    <p:sldId id="504" r:id="rId26"/>
    <p:sldId id="497" r:id="rId27"/>
    <p:sldId id="498" r:id="rId28"/>
    <p:sldId id="499" r:id="rId29"/>
    <p:sldId id="482" r:id="rId30"/>
    <p:sldId id="501" r:id="rId31"/>
    <p:sldId id="502" r:id="rId32"/>
    <p:sldId id="503" r:id="rId33"/>
    <p:sldId id="451" r:id="rId34"/>
    <p:sldId id="43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159B41-A571-E5DB-699F-4EAF60D729E7}" name="Maddie P. Huntzinger" initials="MH" userId="S::mhuntzinger@lynchdallas.com::e0562f30-773b-4a59-9afb-ea549c16e822" providerId="AD"/>
  <p188:author id="{2CA29E7E-1D74-8F0B-CF25-23B3234AC792}" name="Kim Brown" initials="" userId="S::kbrown@lynchdallas.com::31fba78e-c714-4a50-8e05-41f58aa0a529" providerId="AD"/>
  <p188:author id="{45A75591-A805-6EE1-F595-FF0192EF4D66}" name="Amy Reasner" initials="AR" userId="S-1-5-21-2796097375-1981100759-3941989789-111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c P. Martin" initials="EPM" lastIdx="2" clrIdx="0">
    <p:extLst>
      <p:ext uri="{19B8F6BF-5375-455C-9EA6-DF929625EA0E}">
        <p15:presenceInfo xmlns:p15="http://schemas.microsoft.com/office/powerpoint/2012/main" userId="Eric P. Mart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2" autoAdjust="0"/>
    <p:restoredTop sz="85989" autoAdjust="0"/>
  </p:normalViewPr>
  <p:slideViewPr>
    <p:cSldViewPr snapToGrid="0">
      <p:cViewPr varScale="1">
        <p:scale>
          <a:sx n="74" d="100"/>
          <a:sy n="74" d="100"/>
        </p:scale>
        <p:origin x="9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64ADE8-658D-4D6E-AD65-9283C9C7D860}" type="datetimeFigureOut">
              <a:rPr lang="en-US" smtClean="0"/>
              <a:t>10/7/2024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BE9317-23C7-4D68-824A-F1B5C5D8780D}" type="slidenum">
              <a:rPr lang="en-US" smtClean="0"/>
              <a:t>‹#›</a:t>
            </a:fld>
            <a:endParaRPr lang="en-US" dirty="0"/>
          </a:p>
        </p:txBody>
      </p:sp>
    </p:spTree>
    <p:extLst>
      <p:ext uri="{BB962C8B-B14F-4D97-AF65-F5344CB8AC3E}">
        <p14:creationId xmlns:p14="http://schemas.microsoft.com/office/powerpoint/2010/main" val="2921796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E9317-23C7-4D68-824A-F1B5C5D8780D}" type="slidenum">
              <a:rPr lang="en-US" smtClean="0"/>
              <a:t>8</a:t>
            </a:fld>
            <a:endParaRPr lang="en-US" dirty="0"/>
          </a:p>
        </p:txBody>
      </p:sp>
    </p:spTree>
    <p:extLst>
      <p:ext uri="{BB962C8B-B14F-4D97-AF65-F5344CB8AC3E}">
        <p14:creationId xmlns:p14="http://schemas.microsoft.com/office/powerpoint/2010/main" val="2811236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E9317-23C7-4D68-824A-F1B5C5D8780D}" type="slidenum">
              <a:rPr lang="en-US" smtClean="0"/>
              <a:t>10</a:t>
            </a:fld>
            <a:endParaRPr lang="en-US" dirty="0"/>
          </a:p>
        </p:txBody>
      </p:sp>
    </p:spTree>
    <p:extLst>
      <p:ext uri="{BB962C8B-B14F-4D97-AF65-F5344CB8AC3E}">
        <p14:creationId xmlns:p14="http://schemas.microsoft.com/office/powerpoint/2010/main" val="2348972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https://www.mslaw.com/mslaw-blog/where-states-stand-on-medical-marijuana-in-the-workplace</a:t>
            </a:r>
          </a:p>
          <a:p>
            <a:r>
              <a:rPr lang="en-US" dirty="0"/>
              <a:t>Disability discrimination case</a:t>
            </a:r>
          </a:p>
          <a:p>
            <a:endParaRPr lang="en-US" dirty="0"/>
          </a:p>
          <a:p>
            <a:r>
              <a:rPr lang="en-US" dirty="0"/>
              <a:t>https://www.legis.iowa.gov/docs/ico/chapter/124E.pdf </a:t>
            </a:r>
          </a:p>
        </p:txBody>
      </p:sp>
      <p:sp>
        <p:nvSpPr>
          <p:cNvPr id="4" name="Slide Number Placeholder 3"/>
          <p:cNvSpPr>
            <a:spLocks noGrp="1"/>
          </p:cNvSpPr>
          <p:nvPr>
            <p:ph type="sldNum" sz="quarter" idx="5"/>
          </p:nvPr>
        </p:nvSpPr>
        <p:spPr/>
        <p:txBody>
          <a:bodyPr/>
          <a:lstStyle/>
          <a:p>
            <a:fld id="{00BE9317-23C7-4D68-824A-F1B5C5D8780D}" type="slidenum">
              <a:rPr lang="en-US" smtClean="0"/>
              <a:t>13</a:t>
            </a:fld>
            <a:endParaRPr lang="en-US" dirty="0"/>
          </a:p>
        </p:txBody>
      </p:sp>
    </p:spTree>
    <p:extLst>
      <p:ext uri="{BB962C8B-B14F-4D97-AF65-F5344CB8AC3E}">
        <p14:creationId xmlns:p14="http://schemas.microsoft.com/office/powerpoint/2010/main" val="466962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E9317-23C7-4D68-824A-F1B5C5D8780D}" type="slidenum">
              <a:rPr lang="en-US" smtClean="0"/>
              <a:t>17</a:t>
            </a:fld>
            <a:endParaRPr lang="en-US" dirty="0"/>
          </a:p>
        </p:txBody>
      </p:sp>
    </p:spTree>
    <p:extLst>
      <p:ext uri="{BB962C8B-B14F-4D97-AF65-F5344CB8AC3E}">
        <p14:creationId xmlns:p14="http://schemas.microsoft.com/office/powerpoint/2010/main" val="699258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E9317-23C7-4D68-824A-F1B5C5D8780D}" type="slidenum">
              <a:rPr lang="en-US" smtClean="0"/>
              <a:t>22</a:t>
            </a:fld>
            <a:endParaRPr lang="en-US" dirty="0"/>
          </a:p>
        </p:txBody>
      </p:sp>
    </p:spTree>
    <p:extLst>
      <p:ext uri="{BB962C8B-B14F-4D97-AF65-F5344CB8AC3E}">
        <p14:creationId xmlns:p14="http://schemas.microsoft.com/office/powerpoint/2010/main" val="2234082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E9317-23C7-4D68-824A-F1B5C5D8780D}" type="slidenum">
              <a:rPr lang="en-US" smtClean="0"/>
              <a:t>25</a:t>
            </a:fld>
            <a:endParaRPr lang="en-US" dirty="0"/>
          </a:p>
        </p:txBody>
      </p:sp>
    </p:spTree>
    <p:extLst>
      <p:ext uri="{BB962C8B-B14F-4D97-AF65-F5344CB8AC3E}">
        <p14:creationId xmlns:p14="http://schemas.microsoft.com/office/powerpoint/2010/main" val="464207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BE9317-23C7-4D68-824A-F1B5C5D8780D}" type="slidenum">
              <a:rPr lang="en-US" smtClean="0"/>
              <a:t>33</a:t>
            </a:fld>
            <a:endParaRPr lang="en-US" dirty="0"/>
          </a:p>
        </p:txBody>
      </p:sp>
    </p:spTree>
    <p:extLst>
      <p:ext uri="{BB962C8B-B14F-4D97-AF65-F5344CB8AC3E}">
        <p14:creationId xmlns:p14="http://schemas.microsoft.com/office/powerpoint/2010/main" val="3777163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3EFF-F0F0-4E40-8DF1-8AC9957125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344083-013C-4D01-8315-6F4AE0B1D8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82C7E3-6EE4-4CD3-BA3E-9DCBA541F428}"/>
              </a:ext>
            </a:extLst>
          </p:cNvPr>
          <p:cNvSpPr>
            <a:spLocks noGrp="1"/>
          </p:cNvSpPr>
          <p:nvPr>
            <p:ph type="dt" sz="half" idx="10"/>
          </p:nvPr>
        </p:nvSpPr>
        <p:spPr/>
        <p:txBody>
          <a:bodyPr/>
          <a:lstStyle/>
          <a:p>
            <a:fld id="{45CEDF0A-DCA7-4727-838D-86032E501639}" type="datetimeFigureOut">
              <a:rPr lang="en-US" smtClean="0"/>
              <a:t>10/7/2024</a:t>
            </a:fld>
            <a:endParaRPr lang="en-US" dirty="0"/>
          </a:p>
        </p:txBody>
      </p:sp>
      <p:sp>
        <p:nvSpPr>
          <p:cNvPr id="5" name="Footer Placeholder 4">
            <a:extLst>
              <a:ext uri="{FF2B5EF4-FFF2-40B4-BE49-F238E27FC236}">
                <a16:creationId xmlns:a16="http://schemas.microsoft.com/office/drawing/2014/main" id="{D1F893B1-5038-4BF4-B59B-217A786FF6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CBCED47-D418-41C5-86DD-667F16A96A83}"/>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126558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7779-0F32-47AF-A409-195C233135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47D69B-DDC6-422E-9199-D814F05A2C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82922-40D9-405E-8355-A7B3F72EECA7}"/>
              </a:ext>
            </a:extLst>
          </p:cNvPr>
          <p:cNvSpPr>
            <a:spLocks noGrp="1"/>
          </p:cNvSpPr>
          <p:nvPr>
            <p:ph type="dt" sz="half" idx="10"/>
          </p:nvPr>
        </p:nvSpPr>
        <p:spPr/>
        <p:txBody>
          <a:bodyPr/>
          <a:lstStyle/>
          <a:p>
            <a:fld id="{45CEDF0A-DCA7-4727-838D-86032E501639}" type="datetimeFigureOut">
              <a:rPr lang="en-US" smtClean="0"/>
              <a:t>10/7/2024</a:t>
            </a:fld>
            <a:endParaRPr lang="en-US" dirty="0"/>
          </a:p>
        </p:txBody>
      </p:sp>
      <p:sp>
        <p:nvSpPr>
          <p:cNvPr id="5" name="Footer Placeholder 4">
            <a:extLst>
              <a:ext uri="{FF2B5EF4-FFF2-40B4-BE49-F238E27FC236}">
                <a16:creationId xmlns:a16="http://schemas.microsoft.com/office/drawing/2014/main" id="{172E9E5A-DC30-482F-814C-0C23EC43FE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EEF599-F7EE-4CC2-8955-F3253F670DAF}"/>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77470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55E4E5-969B-4F3A-951E-FACFA1EB13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C38277-5ED3-4FF6-8B55-961215D731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0D39E0-C870-4EDF-81CA-BEE86E01F723}"/>
              </a:ext>
            </a:extLst>
          </p:cNvPr>
          <p:cNvSpPr>
            <a:spLocks noGrp="1"/>
          </p:cNvSpPr>
          <p:nvPr>
            <p:ph type="dt" sz="half" idx="10"/>
          </p:nvPr>
        </p:nvSpPr>
        <p:spPr/>
        <p:txBody>
          <a:bodyPr/>
          <a:lstStyle/>
          <a:p>
            <a:fld id="{45CEDF0A-DCA7-4727-838D-86032E501639}" type="datetimeFigureOut">
              <a:rPr lang="en-US" smtClean="0"/>
              <a:t>10/7/2024</a:t>
            </a:fld>
            <a:endParaRPr lang="en-US" dirty="0"/>
          </a:p>
        </p:txBody>
      </p:sp>
      <p:sp>
        <p:nvSpPr>
          <p:cNvPr id="5" name="Footer Placeholder 4">
            <a:extLst>
              <a:ext uri="{FF2B5EF4-FFF2-40B4-BE49-F238E27FC236}">
                <a16:creationId xmlns:a16="http://schemas.microsoft.com/office/drawing/2014/main" id="{CC1FD7AA-093F-4DBD-A903-7E61E3ACC2D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6C5E12-C44E-4AAC-8A9C-283A4CA04DDA}"/>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1570657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1A3C9-2B8F-49AB-BF7E-8AB0F7910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FE6B0-9AE3-4425-9D32-BF3E4A3A31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64C08-3535-403A-9FC3-31A461F8059B}"/>
              </a:ext>
            </a:extLst>
          </p:cNvPr>
          <p:cNvSpPr>
            <a:spLocks noGrp="1"/>
          </p:cNvSpPr>
          <p:nvPr>
            <p:ph type="dt" sz="half" idx="10"/>
          </p:nvPr>
        </p:nvSpPr>
        <p:spPr/>
        <p:txBody>
          <a:bodyPr/>
          <a:lstStyle/>
          <a:p>
            <a:fld id="{45CEDF0A-DCA7-4727-838D-86032E501639}" type="datetimeFigureOut">
              <a:rPr lang="en-US" smtClean="0"/>
              <a:t>10/7/2024</a:t>
            </a:fld>
            <a:endParaRPr lang="en-US" dirty="0"/>
          </a:p>
        </p:txBody>
      </p:sp>
      <p:sp>
        <p:nvSpPr>
          <p:cNvPr id="5" name="Footer Placeholder 4">
            <a:extLst>
              <a:ext uri="{FF2B5EF4-FFF2-40B4-BE49-F238E27FC236}">
                <a16:creationId xmlns:a16="http://schemas.microsoft.com/office/drawing/2014/main" id="{A0E145B1-9302-4CEF-9210-D792DD6282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99BE17-6BEA-445D-A4B4-7A4D3D8F04CC}"/>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69363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F917-53D1-4104-A8F9-05915A8743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BDA0C3-3D74-4CFE-A33C-0DCE947878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F19433-CCA1-45E5-B926-9CD4077730B3}"/>
              </a:ext>
            </a:extLst>
          </p:cNvPr>
          <p:cNvSpPr>
            <a:spLocks noGrp="1"/>
          </p:cNvSpPr>
          <p:nvPr>
            <p:ph type="dt" sz="half" idx="10"/>
          </p:nvPr>
        </p:nvSpPr>
        <p:spPr/>
        <p:txBody>
          <a:bodyPr/>
          <a:lstStyle/>
          <a:p>
            <a:fld id="{45CEDF0A-DCA7-4727-838D-86032E501639}" type="datetimeFigureOut">
              <a:rPr lang="en-US" smtClean="0"/>
              <a:t>10/7/2024</a:t>
            </a:fld>
            <a:endParaRPr lang="en-US" dirty="0"/>
          </a:p>
        </p:txBody>
      </p:sp>
      <p:sp>
        <p:nvSpPr>
          <p:cNvPr id="5" name="Footer Placeholder 4">
            <a:extLst>
              <a:ext uri="{FF2B5EF4-FFF2-40B4-BE49-F238E27FC236}">
                <a16:creationId xmlns:a16="http://schemas.microsoft.com/office/drawing/2014/main" id="{12ACEE45-D137-4D77-AB34-3514583514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E5E093-1F9A-45FD-A4AB-8BFF91396B7B}"/>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3714573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5383-974D-4480-97C0-ED04EC1F51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35553-B4DC-4DDA-8437-F62F5F7A779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C81108-BAF8-4A5C-89BC-EBA29EC64E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C598C7-856A-4858-A4F2-2626EFAB9145}"/>
              </a:ext>
            </a:extLst>
          </p:cNvPr>
          <p:cNvSpPr>
            <a:spLocks noGrp="1"/>
          </p:cNvSpPr>
          <p:nvPr>
            <p:ph type="dt" sz="half" idx="10"/>
          </p:nvPr>
        </p:nvSpPr>
        <p:spPr/>
        <p:txBody>
          <a:bodyPr/>
          <a:lstStyle/>
          <a:p>
            <a:fld id="{45CEDF0A-DCA7-4727-838D-86032E501639}" type="datetimeFigureOut">
              <a:rPr lang="en-US" smtClean="0"/>
              <a:t>10/7/2024</a:t>
            </a:fld>
            <a:endParaRPr lang="en-US" dirty="0"/>
          </a:p>
        </p:txBody>
      </p:sp>
      <p:sp>
        <p:nvSpPr>
          <p:cNvPr id="6" name="Footer Placeholder 5">
            <a:extLst>
              <a:ext uri="{FF2B5EF4-FFF2-40B4-BE49-F238E27FC236}">
                <a16:creationId xmlns:a16="http://schemas.microsoft.com/office/drawing/2014/main" id="{05702D0C-3BCF-4111-B47C-157163E20B6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1C62B2C-8AFE-4771-BB8B-74AFE1040978}"/>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3969099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3322F-6FB8-49F3-95CC-EEC2C02CAF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9E2850-EFCB-49AE-9EE7-B78B967A47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2798B7-5F04-4C3E-AB7D-41019CD845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DFA41C-A88B-4BF2-A294-D126FE29F1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4D2085-38B5-4B99-A26B-05CEAC445C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53E27E-2F0D-489E-A550-D6C05DA8564B}"/>
              </a:ext>
            </a:extLst>
          </p:cNvPr>
          <p:cNvSpPr>
            <a:spLocks noGrp="1"/>
          </p:cNvSpPr>
          <p:nvPr>
            <p:ph type="dt" sz="half" idx="10"/>
          </p:nvPr>
        </p:nvSpPr>
        <p:spPr/>
        <p:txBody>
          <a:bodyPr/>
          <a:lstStyle/>
          <a:p>
            <a:fld id="{45CEDF0A-DCA7-4727-838D-86032E501639}" type="datetimeFigureOut">
              <a:rPr lang="en-US" smtClean="0"/>
              <a:t>10/7/2024</a:t>
            </a:fld>
            <a:endParaRPr lang="en-US" dirty="0"/>
          </a:p>
        </p:txBody>
      </p:sp>
      <p:sp>
        <p:nvSpPr>
          <p:cNvPr id="8" name="Footer Placeholder 7">
            <a:extLst>
              <a:ext uri="{FF2B5EF4-FFF2-40B4-BE49-F238E27FC236}">
                <a16:creationId xmlns:a16="http://schemas.microsoft.com/office/drawing/2014/main" id="{C2FA1426-05E0-4608-A53D-9CD414D4858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188CEDF-6C9D-4267-99FD-65ADDA9808D8}"/>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69576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05D11-F91A-46BE-9947-7E23F71BC1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E8099A-8BB6-43C6-AB69-C760EED2DEC0}"/>
              </a:ext>
            </a:extLst>
          </p:cNvPr>
          <p:cNvSpPr>
            <a:spLocks noGrp="1"/>
          </p:cNvSpPr>
          <p:nvPr>
            <p:ph type="dt" sz="half" idx="10"/>
          </p:nvPr>
        </p:nvSpPr>
        <p:spPr/>
        <p:txBody>
          <a:bodyPr/>
          <a:lstStyle/>
          <a:p>
            <a:fld id="{45CEDF0A-DCA7-4727-838D-86032E501639}" type="datetimeFigureOut">
              <a:rPr lang="en-US" smtClean="0"/>
              <a:t>10/7/2024</a:t>
            </a:fld>
            <a:endParaRPr lang="en-US" dirty="0"/>
          </a:p>
        </p:txBody>
      </p:sp>
      <p:sp>
        <p:nvSpPr>
          <p:cNvPr id="4" name="Footer Placeholder 3">
            <a:extLst>
              <a:ext uri="{FF2B5EF4-FFF2-40B4-BE49-F238E27FC236}">
                <a16:creationId xmlns:a16="http://schemas.microsoft.com/office/drawing/2014/main" id="{36FD3FCC-3881-4899-8983-4C85340E7CC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4137456-7D3C-4E26-ABD2-A6C88F154C5E}"/>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3814775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C031F1-AE68-4666-AE6C-004AE2E22C3D}"/>
              </a:ext>
            </a:extLst>
          </p:cNvPr>
          <p:cNvSpPr>
            <a:spLocks noGrp="1"/>
          </p:cNvSpPr>
          <p:nvPr>
            <p:ph type="dt" sz="half" idx="10"/>
          </p:nvPr>
        </p:nvSpPr>
        <p:spPr/>
        <p:txBody>
          <a:bodyPr/>
          <a:lstStyle/>
          <a:p>
            <a:fld id="{45CEDF0A-DCA7-4727-838D-86032E501639}" type="datetimeFigureOut">
              <a:rPr lang="en-US" smtClean="0"/>
              <a:t>10/7/2024</a:t>
            </a:fld>
            <a:endParaRPr lang="en-US" dirty="0"/>
          </a:p>
        </p:txBody>
      </p:sp>
      <p:sp>
        <p:nvSpPr>
          <p:cNvPr id="3" name="Footer Placeholder 2">
            <a:extLst>
              <a:ext uri="{FF2B5EF4-FFF2-40B4-BE49-F238E27FC236}">
                <a16:creationId xmlns:a16="http://schemas.microsoft.com/office/drawing/2014/main" id="{585FEABD-10F9-4C1D-8D5E-FFF35D45319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81C5786-B61F-4BCF-8C38-81723A65697D}"/>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3810082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ABCFC-B738-47BA-A107-3F3426953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EB2900-5CCD-4847-B4C2-67140FCFBE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315812-FB28-4C8A-8D14-EEE4BED76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0E318C-0EEA-4383-81C5-492918661C67}"/>
              </a:ext>
            </a:extLst>
          </p:cNvPr>
          <p:cNvSpPr>
            <a:spLocks noGrp="1"/>
          </p:cNvSpPr>
          <p:nvPr>
            <p:ph type="dt" sz="half" idx="10"/>
          </p:nvPr>
        </p:nvSpPr>
        <p:spPr/>
        <p:txBody>
          <a:bodyPr/>
          <a:lstStyle/>
          <a:p>
            <a:fld id="{45CEDF0A-DCA7-4727-838D-86032E501639}" type="datetimeFigureOut">
              <a:rPr lang="en-US" smtClean="0"/>
              <a:t>10/7/2024</a:t>
            </a:fld>
            <a:endParaRPr lang="en-US" dirty="0"/>
          </a:p>
        </p:txBody>
      </p:sp>
      <p:sp>
        <p:nvSpPr>
          <p:cNvPr id="6" name="Footer Placeholder 5">
            <a:extLst>
              <a:ext uri="{FF2B5EF4-FFF2-40B4-BE49-F238E27FC236}">
                <a16:creationId xmlns:a16="http://schemas.microsoft.com/office/drawing/2014/main" id="{08DFBDBB-C696-4A0B-836D-5A0339EE0EB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F6A8F7-A435-49B7-95A0-C23BA43EB178}"/>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3253240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0233-F253-4AC9-9876-91AEF9946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3AAA5B-B292-45E8-9175-6D53C24EDE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AB14D9E-E3C6-45F7-ACA2-A02393268E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1D309-4563-4F34-811E-09E80E4EF4FE}"/>
              </a:ext>
            </a:extLst>
          </p:cNvPr>
          <p:cNvSpPr>
            <a:spLocks noGrp="1"/>
          </p:cNvSpPr>
          <p:nvPr>
            <p:ph type="dt" sz="half" idx="10"/>
          </p:nvPr>
        </p:nvSpPr>
        <p:spPr/>
        <p:txBody>
          <a:bodyPr/>
          <a:lstStyle/>
          <a:p>
            <a:fld id="{45CEDF0A-DCA7-4727-838D-86032E501639}" type="datetimeFigureOut">
              <a:rPr lang="en-US" smtClean="0"/>
              <a:t>10/7/2024</a:t>
            </a:fld>
            <a:endParaRPr lang="en-US" dirty="0"/>
          </a:p>
        </p:txBody>
      </p:sp>
      <p:sp>
        <p:nvSpPr>
          <p:cNvPr id="6" name="Footer Placeholder 5">
            <a:extLst>
              <a:ext uri="{FF2B5EF4-FFF2-40B4-BE49-F238E27FC236}">
                <a16:creationId xmlns:a16="http://schemas.microsoft.com/office/drawing/2014/main" id="{D83195B6-C601-462B-88F6-CFB5B45C2B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8EECB4-6689-41FA-883F-33FFC6777BC9}"/>
              </a:ext>
            </a:extLst>
          </p:cNvPr>
          <p:cNvSpPr>
            <a:spLocks noGrp="1"/>
          </p:cNvSpPr>
          <p:nvPr>
            <p:ph type="sldNum" sz="quarter" idx="12"/>
          </p:nvPr>
        </p:nvSpPr>
        <p:spPr/>
        <p:txBody>
          <a:bodyPr/>
          <a:lstStyle/>
          <a:p>
            <a:fld id="{CB3233AA-1620-4108-A3FD-2154828214A8}" type="slidenum">
              <a:rPr lang="en-US" smtClean="0"/>
              <a:t>‹#›</a:t>
            </a:fld>
            <a:endParaRPr lang="en-US" dirty="0"/>
          </a:p>
        </p:txBody>
      </p:sp>
    </p:spTree>
    <p:extLst>
      <p:ext uri="{BB962C8B-B14F-4D97-AF65-F5344CB8AC3E}">
        <p14:creationId xmlns:p14="http://schemas.microsoft.com/office/powerpoint/2010/main" val="2840144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0B2B58-20E0-4841-8AE5-3C418F2E96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00EBD9-8B00-4D25-8F59-8CE0CAB46E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12C6F-FF52-4236-9697-CDB5F5955F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EDF0A-DCA7-4727-838D-86032E501639}" type="datetimeFigureOut">
              <a:rPr lang="en-US" smtClean="0"/>
              <a:t>10/7/2024</a:t>
            </a:fld>
            <a:endParaRPr lang="en-US" dirty="0"/>
          </a:p>
        </p:txBody>
      </p:sp>
      <p:sp>
        <p:nvSpPr>
          <p:cNvPr id="5" name="Footer Placeholder 4">
            <a:extLst>
              <a:ext uri="{FF2B5EF4-FFF2-40B4-BE49-F238E27FC236}">
                <a16:creationId xmlns:a16="http://schemas.microsoft.com/office/drawing/2014/main" id="{EA7A576A-9983-4403-B5B4-48BBB5A096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CCC9D7-9999-450E-8CE2-8E2E9E2E4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233AA-1620-4108-A3FD-2154828214A8}" type="slidenum">
              <a:rPr lang="en-US" smtClean="0"/>
              <a:t>‹#›</a:t>
            </a:fld>
            <a:endParaRPr lang="en-US" dirty="0"/>
          </a:p>
        </p:txBody>
      </p:sp>
    </p:spTree>
    <p:extLst>
      <p:ext uri="{BB962C8B-B14F-4D97-AF65-F5344CB8AC3E}">
        <p14:creationId xmlns:p14="http://schemas.microsoft.com/office/powerpoint/2010/main" val="3914631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emf"/><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lexis.com/research/buttonTFLink?_m=fbefbbd683f1d18b8f7c55dc6ee060b2&amp;_xfercite=%3ccite%20cc%3d%22USA%22%3e%3c%21%5bCDATA%5b2011%20U.S.%20Dist.%20LEXIS%2040753%5d%5d%3e%3c%2fcite%3e&amp;_butType=4&amp;_butStat=0&amp;_butNum=120&amp;_butInline=1&amp;_butinfo=29%20U.S.C.%202601&amp;_fmtstr=FULL&amp;docnum=1&amp;_startdoc=1&amp;wchp=dGLzVzB-zSkAl&amp;_md5=91e0374964bf2d753bd5947a5ab0917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https://svgsilh.com/e91e63/image/2061132.html" TargetMode="Externa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emf"/><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7" y="387905"/>
            <a:ext cx="2771775" cy="1285876"/>
          </a:xfrm>
          <a:prstGeom prst="rect">
            <a:avLst/>
          </a:prstGeom>
        </p:spPr>
      </p:pic>
      <p:sp>
        <p:nvSpPr>
          <p:cNvPr id="3" name="TextBox 2">
            <a:extLst>
              <a:ext uri="{FF2B5EF4-FFF2-40B4-BE49-F238E27FC236}">
                <a16:creationId xmlns:a16="http://schemas.microsoft.com/office/drawing/2014/main" id="{E25C3054-AB07-4A44-AFAD-C092D5B9AB7E}"/>
              </a:ext>
            </a:extLst>
          </p:cNvPr>
          <p:cNvSpPr txBox="1"/>
          <p:nvPr/>
        </p:nvSpPr>
        <p:spPr>
          <a:xfrm>
            <a:off x="236728" y="1806547"/>
            <a:ext cx="237805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75000"/>
                  </a:srgbClr>
                </a:solidFill>
                <a:effectLst/>
                <a:uLnTx/>
                <a:uFillTx/>
                <a:latin typeface="Rockwell" panose="02060603020205020403" pitchFamily="18" charset="0"/>
                <a:ea typeface="+mn-ea"/>
                <a:cs typeface="+mn-cs"/>
              </a:rPr>
              <a:t>Amy L. Reasner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75000"/>
                  </a:srgbClr>
                </a:solidFill>
                <a:effectLst/>
                <a:uLnTx/>
                <a:uFillTx/>
                <a:latin typeface="Rockwell" panose="02060603020205020403" pitchFamily="18" charset="0"/>
                <a:ea typeface="+mn-ea"/>
                <a:cs typeface="+mn-cs"/>
              </a:rPr>
              <a:t>&amp;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75000"/>
                  </a:srgbClr>
                </a:solidFill>
                <a:effectLst/>
                <a:uLnTx/>
                <a:uFillTx/>
                <a:latin typeface="Rockwell" panose="02060603020205020403" pitchFamily="18" charset="0"/>
                <a:ea typeface="+mn-ea"/>
                <a:cs typeface="+mn-cs"/>
              </a:rPr>
              <a:t>Holly A. Corkery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652534-70CF-4432-9313-530E040603E6}"/>
              </a:ext>
            </a:extLst>
          </p:cNvPr>
          <p:cNvSpPr>
            <a:spLocks noGrp="1"/>
          </p:cNvSpPr>
          <p:nvPr>
            <p:ph type="ctrTitle"/>
          </p:nvPr>
        </p:nvSpPr>
        <p:spPr>
          <a:xfrm>
            <a:off x="2851508" y="2368661"/>
            <a:ext cx="9340487" cy="2387600"/>
          </a:xfrm>
        </p:spPr>
        <p:txBody>
          <a:bodyPr>
            <a:normAutofit fontScale="90000"/>
          </a:bodyPr>
          <a:lstStyle/>
          <a:p>
            <a:r>
              <a:rPr lang="en-US" dirty="0">
                <a:latin typeface="Rockwell" panose="02060603020205020403" pitchFamily="18" charset="0"/>
              </a:rPr>
              <a:t>Navigating Current Trends in Public Sector HR: Strategies for Effective Management</a:t>
            </a:r>
            <a:br>
              <a:rPr lang="en-US" dirty="0">
                <a:latin typeface="Rockwell" panose="02060603020205020403" pitchFamily="18" charset="0"/>
              </a:rPr>
            </a:br>
            <a:endParaRPr lang="en-US" sz="3600" dirty="0">
              <a:latin typeface="Rockwell" panose="02060603020205020403" pitchFamily="18" charset="0"/>
            </a:endParaRPr>
          </a:p>
        </p:txBody>
      </p:sp>
      <p:sp>
        <p:nvSpPr>
          <p:cNvPr id="4" name="Subtitle 3">
            <a:extLst>
              <a:ext uri="{FF2B5EF4-FFF2-40B4-BE49-F238E27FC236}">
                <a16:creationId xmlns:a16="http://schemas.microsoft.com/office/drawing/2014/main" id="{54D5F03F-6078-4DAE-B6DE-E6BA9DCB4363}"/>
              </a:ext>
            </a:extLst>
          </p:cNvPr>
          <p:cNvSpPr>
            <a:spLocks noGrp="1"/>
          </p:cNvSpPr>
          <p:nvPr>
            <p:ph type="subTitle" idx="1"/>
          </p:nvPr>
        </p:nvSpPr>
        <p:spPr>
          <a:xfrm>
            <a:off x="2859224" y="4805099"/>
            <a:ext cx="9144000" cy="668021"/>
          </a:xfrm>
        </p:spPr>
        <p:txBody>
          <a:bodyPr>
            <a:normAutofit lnSpcReduction="10000"/>
          </a:bodyPr>
          <a:lstStyle/>
          <a:p>
            <a:r>
              <a:rPr lang="en-US" sz="4400" cap="small" dirty="0">
                <a:latin typeface="Rockwell" panose="02060603020205020403" pitchFamily="18" charset="0"/>
              </a:rPr>
              <a:t>October 16, 2024</a:t>
            </a:r>
            <a:endParaRPr lang="en-US" sz="4400" dirty="0">
              <a:latin typeface="Rockwell" panose="02060603020205020403" pitchFamily="18" charset="0"/>
            </a:endParaRPr>
          </a:p>
          <a:p>
            <a:endParaRPr lang="en-US" sz="4400" dirty="0">
              <a:latin typeface="Rockwell" panose="02060603020205020403" pitchFamily="18" charset="0"/>
            </a:endParaRPr>
          </a:p>
        </p:txBody>
      </p:sp>
    </p:spTree>
    <p:extLst>
      <p:ext uri="{BB962C8B-B14F-4D97-AF65-F5344CB8AC3E}">
        <p14:creationId xmlns:p14="http://schemas.microsoft.com/office/powerpoint/2010/main" val="1633603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ADA: Overview</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r>
              <a:rPr lang="en-US" sz="2400" dirty="0">
                <a:solidFill>
                  <a:srgbClr val="212121"/>
                </a:solidFill>
                <a:latin typeface="Rockwell" panose="02060603020205020403" pitchFamily="18" charset="0"/>
              </a:rPr>
              <a:t>The ADA prohibits discrimination on the basis of a disability. </a:t>
            </a:r>
          </a:p>
          <a:p>
            <a:r>
              <a:rPr lang="en-US" sz="2400" dirty="0">
                <a:solidFill>
                  <a:srgbClr val="212121"/>
                </a:solidFill>
                <a:latin typeface="Rockwell" panose="02060603020205020403" pitchFamily="18" charset="0"/>
              </a:rPr>
              <a:t>The ADA </a:t>
            </a:r>
            <a:r>
              <a:rPr lang="en-US" sz="2400" dirty="0">
                <a:solidFill>
                  <a:schemeClr val="tx1">
                    <a:lumMod val="95000"/>
                    <a:lumOff val="5000"/>
                  </a:schemeClr>
                </a:solidFill>
                <a:latin typeface="Rockwell" panose="02060603020205020403" pitchFamily="18" charset="0"/>
              </a:rPr>
              <a:t>imposes an obligation on covered employers to make “reasonable accommodations” for an eligible employee’s known limitations unless doing so would create an “undue hardship” to the employer. </a:t>
            </a:r>
            <a:endParaRPr lang="en-US" sz="2400" dirty="0">
              <a:solidFill>
                <a:srgbClr val="212121"/>
              </a:solidFill>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pic>
        <p:nvPicPr>
          <p:cNvPr id="5" name="Picture 4">
            <a:extLst>
              <a:ext uri="{FF2B5EF4-FFF2-40B4-BE49-F238E27FC236}">
                <a16:creationId xmlns:a16="http://schemas.microsoft.com/office/drawing/2014/main" id="{74B0DEEB-0B03-8AA5-F90C-D8AC2CB2C48A}"/>
              </a:ext>
            </a:extLst>
          </p:cNvPr>
          <p:cNvPicPr>
            <a:picLocks noChangeAspect="1"/>
          </p:cNvPicPr>
          <p:nvPr/>
        </p:nvPicPr>
        <p:blipFill>
          <a:blip r:embed="rId5"/>
          <a:stretch>
            <a:fillRect/>
          </a:stretch>
        </p:blipFill>
        <p:spPr>
          <a:xfrm>
            <a:off x="7868022" y="4760588"/>
            <a:ext cx="3485777" cy="1802122"/>
          </a:xfrm>
          <a:prstGeom prst="rect">
            <a:avLst/>
          </a:prstGeom>
        </p:spPr>
      </p:pic>
      <p:pic>
        <p:nvPicPr>
          <p:cNvPr id="6" name="Picture 5">
            <a:extLst>
              <a:ext uri="{FF2B5EF4-FFF2-40B4-BE49-F238E27FC236}">
                <a16:creationId xmlns:a16="http://schemas.microsoft.com/office/drawing/2014/main" id="{49A348E3-65EA-02E6-0D26-76595BEB707D}"/>
              </a:ext>
            </a:extLst>
          </p:cNvPr>
          <p:cNvPicPr>
            <a:picLocks noChangeAspect="1"/>
          </p:cNvPicPr>
          <p:nvPr/>
        </p:nvPicPr>
        <p:blipFill rotWithShape="1">
          <a:blip r:embed="rId6"/>
          <a:srcRect l="8258" r="9563"/>
          <a:stretch/>
        </p:blipFill>
        <p:spPr>
          <a:xfrm>
            <a:off x="3683889" y="5012944"/>
            <a:ext cx="2966483" cy="1466592"/>
          </a:xfrm>
          <a:prstGeom prst="rect">
            <a:avLst/>
          </a:prstGeom>
        </p:spPr>
      </p:pic>
    </p:spTree>
    <p:extLst>
      <p:ext uri="{BB962C8B-B14F-4D97-AF65-F5344CB8AC3E}">
        <p14:creationId xmlns:p14="http://schemas.microsoft.com/office/powerpoint/2010/main" val="836892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ADA: Reasonable Accommodations</a:t>
            </a:r>
          </a:p>
        </p:txBody>
      </p:sp>
      <p:sp>
        <p:nvSpPr>
          <p:cNvPr id="8" name="TextBox 7">
            <a:extLst>
              <a:ext uri="{FF2B5EF4-FFF2-40B4-BE49-F238E27FC236}">
                <a16:creationId xmlns:a16="http://schemas.microsoft.com/office/drawing/2014/main" id="{4CBAED39-A282-39B6-16A4-36266E80DC94}"/>
              </a:ext>
            </a:extLst>
          </p:cNvPr>
          <p:cNvSpPr txBox="1"/>
          <p:nvPr/>
        </p:nvSpPr>
        <p:spPr>
          <a:xfrm>
            <a:off x="3012868" y="1903215"/>
            <a:ext cx="3626428" cy="3970318"/>
          </a:xfrm>
          <a:prstGeom prst="rect">
            <a:avLst/>
          </a:prstGeom>
          <a:noFill/>
          <a:ln>
            <a:solidFill>
              <a:schemeClr val="bg2">
                <a:lumMod val="10000"/>
              </a:schemeClr>
            </a:solidFill>
          </a:ln>
        </p:spPr>
        <p:txBody>
          <a:bodyPr wrap="square" rtlCol="0">
            <a:spAutoFit/>
          </a:bodyPr>
          <a:lstStyle/>
          <a:p>
            <a:pPr algn="ctr"/>
            <a:r>
              <a:rPr lang="en-US" b="1" dirty="0">
                <a:solidFill>
                  <a:srgbClr val="00B050"/>
                </a:solidFill>
                <a:latin typeface="Rockwell" panose="02060603020205020403" pitchFamily="18" charset="0"/>
              </a:rPr>
              <a:t>Reasonable</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A defined leave of absence;</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Removing architectural barriers or reconfiguring office space;</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Providing additional breaks;</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Providing accessible parking, if parking is provided to all employees;</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Providing assistive technology or equipment, including specially designed furniture.</a:t>
            </a:r>
          </a:p>
          <a:p>
            <a:endParaRPr lang="en-US" dirty="0"/>
          </a:p>
        </p:txBody>
      </p:sp>
      <p:sp>
        <p:nvSpPr>
          <p:cNvPr id="9" name="TextBox 8">
            <a:extLst>
              <a:ext uri="{FF2B5EF4-FFF2-40B4-BE49-F238E27FC236}">
                <a16:creationId xmlns:a16="http://schemas.microsoft.com/office/drawing/2014/main" id="{7CAD226B-4C79-E186-9153-12A783EF1413}"/>
              </a:ext>
            </a:extLst>
          </p:cNvPr>
          <p:cNvSpPr txBox="1"/>
          <p:nvPr/>
        </p:nvSpPr>
        <p:spPr>
          <a:xfrm>
            <a:off x="7628411" y="1903215"/>
            <a:ext cx="3626428" cy="3970318"/>
          </a:xfrm>
          <a:prstGeom prst="rect">
            <a:avLst/>
          </a:prstGeom>
          <a:noFill/>
          <a:ln>
            <a:solidFill>
              <a:schemeClr val="bg2">
                <a:lumMod val="10000"/>
              </a:schemeClr>
            </a:solidFill>
          </a:ln>
        </p:spPr>
        <p:txBody>
          <a:bodyPr wrap="square" rtlCol="0">
            <a:spAutoFit/>
          </a:bodyPr>
          <a:lstStyle/>
          <a:p>
            <a:pPr algn="ctr"/>
            <a:r>
              <a:rPr lang="en-US" b="1" dirty="0">
                <a:solidFill>
                  <a:srgbClr val="FF0000"/>
                </a:solidFill>
                <a:latin typeface="Rockwell" panose="02060603020205020403" pitchFamily="18" charset="0"/>
              </a:rPr>
              <a:t>Not Reasonable</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An indefinite leave of absence;</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Violating a Collective Bargaining Agreement;</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Removing essential job functions;</a:t>
            </a:r>
          </a:p>
          <a:p>
            <a:pPr marL="285750" indent="-285750">
              <a:buFont typeface="Arial" panose="020B0604020202020204" pitchFamily="34" charset="0"/>
              <a:buChar char="•"/>
            </a:pPr>
            <a:r>
              <a:rPr lang="en-US" sz="1800" dirty="0">
                <a:solidFill>
                  <a:schemeClr val="tx1">
                    <a:lumMod val="95000"/>
                    <a:lumOff val="5000"/>
                  </a:schemeClr>
                </a:solidFill>
                <a:latin typeface="Rockwell" panose="02060603020205020403" pitchFamily="18" charset="0"/>
              </a:rPr>
              <a:t>Request of a personal use item (i.e., a hearing aid that is used on and off the job).</a:t>
            </a:r>
          </a:p>
          <a:p>
            <a:pPr marL="285750" indent="-285750">
              <a:buFont typeface="Arial" panose="020B0604020202020204" pitchFamily="34" charset="0"/>
              <a:buChar char="•"/>
            </a:pPr>
            <a:r>
              <a:rPr lang="en-US" dirty="0">
                <a:solidFill>
                  <a:schemeClr val="tx1">
                    <a:lumMod val="95000"/>
                    <a:lumOff val="5000"/>
                  </a:schemeClr>
                </a:solidFill>
                <a:latin typeface="Rockwell" panose="02060603020205020403" pitchFamily="18" charset="0"/>
              </a:rPr>
              <a:t>Undue hardship to employer (i.e., significant difficulty or expense to implement).</a:t>
            </a:r>
          </a:p>
          <a:p>
            <a:pPr marL="285750" indent="-285750">
              <a:buFont typeface="Arial" panose="020B0604020202020204" pitchFamily="34" charset="0"/>
              <a:buChar char="•"/>
            </a:pPr>
            <a:endParaRPr lang="en-US" sz="1800" dirty="0">
              <a:solidFill>
                <a:schemeClr val="tx1">
                  <a:lumMod val="95000"/>
                  <a:lumOff val="5000"/>
                </a:schemeClr>
              </a:solidFill>
              <a:latin typeface="Rockwell" panose="02060603020205020403" pitchFamily="18" charset="0"/>
            </a:endParaRPr>
          </a:p>
        </p:txBody>
      </p:sp>
    </p:spTree>
    <p:extLst>
      <p:ext uri="{BB962C8B-B14F-4D97-AF65-F5344CB8AC3E}">
        <p14:creationId xmlns:p14="http://schemas.microsoft.com/office/powerpoint/2010/main" val="1536554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FMLA and ADA: Interplay with Work Comp</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pPr marL="342900" lvl="1" indent="-342900">
              <a:spcBef>
                <a:spcPts val="0"/>
              </a:spcBef>
            </a:pPr>
            <a:r>
              <a:rPr lang="en-US" dirty="0">
                <a:solidFill>
                  <a:srgbClr val="212121"/>
                </a:solidFill>
                <a:latin typeface="Rockwell" panose="02060603020205020403" pitchFamily="18" charset="0"/>
              </a:rPr>
              <a:t>If the person cannot return to work from a workplace injury and is not at MMI…</a:t>
            </a:r>
          </a:p>
          <a:p>
            <a:pPr marL="800100" lvl="2" indent="-342900">
              <a:spcBef>
                <a:spcPts val="0"/>
              </a:spcBef>
            </a:pPr>
            <a:r>
              <a:rPr lang="en-US" sz="2400" dirty="0">
                <a:solidFill>
                  <a:srgbClr val="212121"/>
                </a:solidFill>
                <a:latin typeface="Rockwell" panose="02060603020205020403" pitchFamily="18" charset="0"/>
              </a:rPr>
              <a:t>Best practice to wait for it, put them on a “temporary accommodation” unpaid LOA.</a:t>
            </a:r>
          </a:p>
          <a:p>
            <a:pPr marL="342900" lvl="1" indent="-342900">
              <a:spcBef>
                <a:spcPts val="0"/>
              </a:spcBef>
            </a:pPr>
            <a:r>
              <a:rPr lang="en-US" dirty="0">
                <a:solidFill>
                  <a:srgbClr val="212121"/>
                </a:solidFill>
                <a:latin typeface="Rockwell" panose="02060603020205020403" pitchFamily="18" charset="0"/>
              </a:rPr>
              <a:t>If the person can return to work but cannot perform all essential job functions…</a:t>
            </a:r>
          </a:p>
          <a:p>
            <a:pPr marL="800100" lvl="2" indent="-342900">
              <a:spcBef>
                <a:spcPts val="0"/>
              </a:spcBef>
            </a:pPr>
            <a:r>
              <a:rPr lang="en-US" sz="2400" dirty="0">
                <a:solidFill>
                  <a:srgbClr val="212121"/>
                </a:solidFill>
                <a:latin typeface="Rockwell" panose="02060603020205020403" pitchFamily="18" charset="0"/>
              </a:rPr>
              <a:t>Can they perform light duty within restrictions? </a:t>
            </a:r>
          </a:p>
          <a:p>
            <a:pPr marL="342900" lvl="1" indent="-342900">
              <a:spcBef>
                <a:spcPts val="0"/>
              </a:spcBef>
            </a:pPr>
            <a:r>
              <a:rPr lang="en-US" dirty="0">
                <a:solidFill>
                  <a:srgbClr val="212121"/>
                </a:solidFill>
                <a:latin typeface="Rockwell" panose="02060603020205020403" pitchFamily="18" charset="0"/>
              </a:rPr>
              <a:t>If the person cannot return to work from an illness or injury and needs a couple of more weeks to complete recovery…</a:t>
            </a:r>
          </a:p>
          <a:p>
            <a:pPr marL="800100" lvl="2" indent="-342900">
              <a:spcBef>
                <a:spcPts val="0"/>
              </a:spcBef>
            </a:pPr>
            <a:r>
              <a:rPr lang="en-US" sz="2400" dirty="0">
                <a:solidFill>
                  <a:srgbClr val="212121"/>
                </a:solidFill>
                <a:latin typeface="Rockwell" panose="02060603020205020403" pitchFamily="18" charset="0"/>
              </a:rPr>
              <a:t>What is reasonable?</a:t>
            </a:r>
            <a:endParaRPr lang="en-US" sz="24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spTree>
    <p:extLst>
      <p:ext uri="{BB962C8B-B14F-4D97-AF65-F5344CB8AC3E}">
        <p14:creationId xmlns:p14="http://schemas.microsoft.com/office/powerpoint/2010/main" val="2894848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ADA: Medical Cannabis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08180" y="1690688"/>
            <a:ext cx="7905751" cy="4351338"/>
          </a:xfrm>
        </p:spPr>
        <p:txBody>
          <a:bodyPr>
            <a:noAutofit/>
          </a:bodyPr>
          <a:lstStyle/>
          <a:p>
            <a:pPr marL="342900" lvl="2" indent="-342900">
              <a:lnSpc>
                <a:spcPct val="100000"/>
              </a:lnSpc>
              <a:spcBef>
                <a:spcPts val="600"/>
              </a:spcBef>
            </a:pPr>
            <a:r>
              <a:rPr lang="en-US" sz="2200" dirty="0">
                <a:latin typeface="Rockwell" panose="02060603020205020403" pitchFamily="18" charset="0"/>
              </a:rPr>
              <a:t>Medical cannabis is not protected under the ADA.</a:t>
            </a:r>
          </a:p>
          <a:p>
            <a:pPr marL="800100" lvl="3" indent="-342900">
              <a:lnSpc>
                <a:spcPct val="100000"/>
              </a:lnSpc>
              <a:spcBef>
                <a:spcPts val="600"/>
              </a:spcBef>
            </a:pPr>
            <a:r>
              <a:rPr lang="en-US" sz="2200" dirty="0">
                <a:latin typeface="Rockwell" panose="02060603020205020403" pitchFamily="18" charset="0"/>
              </a:rPr>
              <a:t>In February 2024, a federal judge in Vermont ruled that </a:t>
            </a:r>
            <a:r>
              <a:rPr lang="en-US" sz="2200" b="1" dirty="0">
                <a:latin typeface="Rockwell" panose="02060603020205020403" pitchFamily="18" charset="0"/>
              </a:rPr>
              <a:t>employers are not required to accommodate cannabis use </a:t>
            </a:r>
            <a:r>
              <a:rPr lang="en-US" sz="2200" dirty="0">
                <a:latin typeface="Rockwell" panose="02060603020205020403" pitchFamily="18" charset="0"/>
              </a:rPr>
              <a:t>because, under the Controlled Substances Act, marijuana is a Schedule 1 drug with a “high potential for abuse” and “no currently accepted medical use in the United States.” See </a:t>
            </a:r>
            <a:r>
              <a:rPr lang="en-US" sz="2200" i="1" dirty="0">
                <a:latin typeface="Rockwell" panose="02060603020205020403" pitchFamily="18" charset="0"/>
              </a:rPr>
              <a:t>Skoric v. Marble Valley Regional Transit District et al. </a:t>
            </a:r>
            <a:r>
              <a:rPr lang="en-US" sz="2200" dirty="0">
                <a:latin typeface="Rockwell" panose="02060603020205020403" pitchFamily="18" charset="0"/>
              </a:rPr>
              <a:t>(VT state law permits it to be legally prescribed.) </a:t>
            </a:r>
            <a:endParaRPr lang="en-US" sz="2200" i="1" dirty="0">
              <a:latin typeface="Rockwell" panose="02060603020205020403" pitchFamily="18" charset="0"/>
            </a:endParaRPr>
          </a:p>
          <a:p>
            <a:pPr marL="342900" lvl="2" indent="-342900">
              <a:lnSpc>
                <a:spcPct val="100000"/>
              </a:lnSpc>
              <a:spcBef>
                <a:spcPts val="600"/>
              </a:spcBef>
            </a:pPr>
            <a:r>
              <a:rPr lang="en-US" sz="2200" dirty="0">
                <a:latin typeface="Rockwell" panose="02060603020205020403" pitchFamily="18" charset="0"/>
              </a:rPr>
              <a:t>Iowa Code 124E - Medical Cannabidol Act</a:t>
            </a:r>
          </a:p>
          <a:p>
            <a:pPr marL="800100" lvl="3" indent="-342900">
              <a:lnSpc>
                <a:spcPct val="100000"/>
              </a:lnSpc>
              <a:spcBef>
                <a:spcPts val="600"/>
              </a:spcBef>
            </a:pPr>
            <a:r>
              <a:rPr lang="en-US" sz="2200" dirty="0">
                <a:latin typeface="Rockwell" panose="02060603020205020403" pitchFamily="18" charset="0"/>
              </a:rPr>
              <a:t>Section 24 prohibits employees from bringing claims of discrimination or any other claims under Iowa Civil Rights Chapter 216.</a:t>
            </a:r>
          </a:p>
        </p:txBody>
      </p:sp>
      <p:pic>
        <p:nvPicPr>
          <p:cNvPr id="4" name="Picture 3">
            <a:extLst>
              <a:ext uri="{FF2B5EF4-FFF2-40B4-BE49-F238E27FC236}">
                <a16:creationId xmlns:a16="http://schemas.microsoft.com/office/drawing/2014/main" id="{29951285-9649-42B7-55F4-51738DAF596B}"/>
              </a:ext>
            </a:extLst>
          </p:cNvPr>
          <p:cNvPicPr>
            <a:picLocks noChangeAspect="1"/>
          </p:cNvPicPr>
          <p:nvPr/>
        </p:nvPicPr>
        <p:blipFill>
          <a:blip r:embed="rId5"/>
          <a:stretch>
            <a:fillRect/>
          </a:stretch>
        </p:blipFill>
        <p:spPr>
          <a:xfrm>
            <a:off x="796561" y="2551102"/>
            <a:ext cx="2571750" cy="2056737"/>
          </a:xfrm>
          <a:prstGeom prst="rect">
            <a:avLst/>
          </a:prstGeom>
        </p:spPr>
      </p:pic>
    </p:spTree>
    <p:extLst>
      <p:ext uri="{BB962C8B-B14F-4D97-AF65-F5344CB8AC3E}">
        <p14:creationId xmlns:p14="http://schemas.microsoft.com/office/powerpoint/2010/main" val="2589740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extBox 1">
            <a:extLst>
              <a:ext uri="{FF2B5EF4-FFF2-40B4-BE49-F238E27FC236}">
                <a16:creationId xmlns:a16="http://schemas.microsoft.com/office/drawing/2014/main" id="{7E97903A-CE90-C880-B803-C1CA18B2A4C1}"/>
              </a:ext>
            </a:extLst>
          </p:cNvPr>
          <p:cNvSpPr txBox="1"/>
          <p:nvPr/>
        </p:nvSpPr>
        <p:spPr>
          <a:xfrm>
            <a:off x="4159046" y="2136338"/>
            <a:ext cx="6784258" cy="1754326"/>
          </a:xfrm>
          <a:prstGeom prst="rect">
            <a:avLst/>
          </a:prstGeom>
          <a:noFill/>
        </p:spPr>
        <p:txBody>
          <a:bodyPr wrap="square" rtlCol="0">
            <a:spAutoFit/>
          </a:bodyPr>
          <a:lstStyle/>
          <a:p>
            <a:pPr algn="ctr"/>
            <a:r>
              <a:rPr lang="en-US" sz="5400" dirty="0">
                <a:latin typeface="Rockwell" panose="02060603020205020403" pitchFamily="18" charset="0"/>
              </a:rPr>
              <a:t>Pregnant Workers Fairness Act (PWFA)</a:t>
            </a:r>
          </a:p>
        </p:txBody>
      </p:sp>
    </p:spTree>
    <p:extLst>
      <p:ext uri="{BB962C8B-B14F-4D97-AF65-F5344CB8AC3E}">
        <p14:creationId xmlns:p14="http://schemas.microsoft.com/office/powerpoint/2010/main" val="1602729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PWFA: Overview</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pPr marL="3429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12121"/>
                </a:solidFill>
                <a:effectLst/>
                <a:uLnTx/>
                <a:uFillTx/>
                <a:latin typeface="Rockwell" panose="02060603020205020403" pitchFamily="18" charset="0"/>
                <a:ea typeface="+mn-ea"/>
                <a:cs typeface="+mn-cs"/>
              </a:rPr>
              <a:t>Employers must provide reasonable accommodations to employees or applicants with known limitations arising from childbirth unless such accommodations would cause undue hardship to the employer. </a:t>
            </a:r>
          </a:p>
          <a:p>
            <a:pPr marL="3429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en-US" dirty="0">
                <a:solidFill>
                  <a:srgbClr val="212121"/>
                </a:solidFill>
                <a:latin typeface="Rockwell" panose="02060603020205020403" pitchFamily="18" charset="0"/>
              </a:rPr>
              <a:t>Importantly, the Equal Employment Opportunities Commission (EEOC) published its guidance on the implementation of PWFA in June 2024.</a:t>
            </a:r>
            <a:endParaRPr lang="en-US" sz="2400" dirty="0">
              <a:latin typeface="Rockwell" panose="02060603020205020403" pitchFamily="18" charset="0"/>
            </a:endParaRPr>
          </a:p>
        </p:txBody>
      </p:sp>
      <p:pic>
        <p:nvPicPr>
          <p:cNvPr id="4" name="Picture 3">
            <a:extLst>
              <a:ext uri="{FF2B5EF4-FFF2-40B4-BE49-F238E27FC236}">
                <a16:creationId xmlns:a16="http://schemas.microsoft.com/office/drawing/2014/main" id="{26425A4F-D5D4-C650-3C0C-B85BEDA38DFF}"/>
              </a:ext>
            </a:extLst>
          </p:cNvPr>
          <p:cNvPicPr>
            <a:picLocks noChangeAspect="1"/>
          </p:cNvPicPr>
          <p:nvPr/>
        </p:nvPicPr>
        <p:blipFill>
          <a:blip r:embed="rId4"/>
          <a:stretch>
            <a:fillRect/>
          </a:stretch>
        </p:blipFill>
        <p:spPr>
          <a:xfrm>
            <a:off x="5782725" y="4799247"/>
            <a:ext cx="3236395" cy="1812381"/>
          </a:xfrm>
          <a:prstGeom prst="rect">
            <a:avLst/>
          </a:prstGeom>
        </p:spPr>
      </p:pic>
    </p:spTree>
    <p:extLst>
      <p:ext uri="{BB962C8B-B14F-4D97-AF65-F5344CB8AC3E}">
        <p14:creationId xmlns:p14="http://schemas.microsoft.com/office/powerpoint/2010/main" val="2271419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PWFA: Eligibility</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pPr marL="0" lvl="2">
              <a:spcBef>
                <a:spcPts val="600"/>
              </a:spcBef>
            </a:pPr>
            <a:r>
              <a:rPr lang="en-US" sz="2400" b="1" dirty="0">
                <a:latin typeface="Rockwell" panose="02060603020205020403" pitchFamily="18" charset="0"/>
                <a:cs typeface="Times New Roman" panose="02020603050405020304" pitchFamily="18" charset="0"/>
              </a:rPr>
              <a:t>First, is the employer a “covered employer?”</a:t>
            </a:r>
          </a:p>
          <a:p>
            <a:pPr marL="457200" lvl="3">
              <a:spcBef>
                <a:spcPts val="600"/>
              </a:spcBef>
            </a:pPr>
            <a:r>
              <a:rPr lang="en-US" sz="2400" dirty="0">
                <a:latin typeface="Rockwell" panose="02060603020205020403" pitchFamily="18" charset="0"/>
                <a:cs typeface="Times New Roman" panose="02020603050405020304" pitchFamily="18" charset="0"/>
              </a:rPr>
              <a:t>Employer of 15+ employees.</a:t>
            </a:r>
            <a:endParaRPr lang="en-US" sz="2400" dirty="0">
              <a:latin typeface="Rockwell" panose="02060603020205020403" pitchFamily="18" charset="0"/>
            </a:endParaRPr>
          </a:p>
          <a:p>
            <a:pPr marL="0" lvl="2">
              <a:spcBef>
                <a:spcPts val="600"/>
              </a:spcBef>
            </a:pPr>
            <a:r>
              <a:rPr lang="en-US" sz="2400" b="1" dirty="0">
                <a:latin typeface="Rockwell" panose="02060603020205020403" pitchFamily="18" charset="0"/>
                <a:cs typeface="Times New Roman" panose="02020603050405020304" pitchFamily="18" charset="0"/>
              </a:rPr>
              <a:t>Second, is the employee “eligible?”</a:t>
            </a:r>
          </a:p>
          <a:p>
            <a:pPr marL="457200" lvl="3">
              <a:spcBef>
                <a:spcPts val="0"/>
              </a:spcBef>
            </a:pPr>
            <a:r>
              <a:rPr lang="en-US" sz="2400" dirty="0">
                <a:solidFill>
                  <a:schemeClr val="tx1"/>
                </a:solidFill>
                <a:latin typeface="Rockwell" panose="02060603020205020403" pitchFamily="18" charset="0"/>
              </a:rPr>
              <a:t>Employees and applicants with known limitations because of pregnancy, childbirth or related medical conditions.</a:t>
            </a:r>
            <a:endParaRPr lang="en-US" sz="2400" dirty="0">
              <a:latin typeface="Rockwell" panose="02060603020205020403" pitchFamily="18" charset="0"/>
            </a:endParaRPr>
          </a:p>
        </p:txBody>
      </p:sp>
      <p:pic>
        <p:nvPicPr>
          <p:cNvPr id="5" name="Picture 4">
            <a:extLst>
              <a:ext uri="{FF2B5EF4-FFF2-40B4-BE49-F238E27FC236}">
                <a16:creationId xmlns:a16="http://schemas.microsoft.com/office/drawing/2014/main" id="{D15AA8FE-AE47-4869-1D17-F1AB4CEC3762}"/>
              </a:ext>
            </a:extLst>
          </p:cNvPr>
          <p:cNvPicPr>
            <a:picLocks noChangeAspect="1"/>
          </p:cNvPicPr>
          <p:nvPr/>
        </p:nvPicPr>
        <p:blipFill>
          <a:blip r:embed="rId4"/>
          <a:stretch>
            <a:fillRect/>
          </a:stretch>
        </p:blipFill>
        <p:spPr>
          <a:xfrm>
            <a:off x="3744932" y="4417621"/>
            <a:ext cx="3131210" cy="1759342"/>
          </a:xfrm>
          <a:prstGeom prst="rect">
            <a:avLst/>
          </a:prstGeom>
        </p:spPr>
      </p:pic>
      <p:pic>
        <p:nvPicPr>
          <p:cNvPr id="8" name="Picture 7">
            <a:extLst>
              <a:ext uri="{FF2B5EF4-FFF2-40B4-BE49-F238E27FC236}">
                <a16:creationId xmlns:a16="http://schemas.microsoft.com/office/drawing/2014/main" id="{9806BBCA-E84F-4909-50C0-5015129C8AC4}"/>
              </a:ext>
            </a:extLst>
          </p:cNvPr>
          <p:cNvPicPr>
            <a:picLocks noChangeAspect="1"/>
          </p:cNvPicPr>
          <p:nvPr/>
        </p:nvPicPr>
        <p:blipFill>
          <a:blip r:embed="rId5"/>
          <a:stretch>
            <a:fillRect/>
          </a:stretch>
        </p:blipFill>
        <p:spPr>
          <a:xfrm>
            <a:off x="8234073" y="4350152"/>
            <a:ext cx="2846594" cy="1894279"/>
          </a:xfrm>
          <a:prstGeom prst="rect">
            <a:avLst/>
          </a:prstGeom>
        </p:spPr>
      </p:pic>
    </p:spTree>
    <p:extLst>
      <p:ext uri="{BB962C8B-B14F-4D97-AF65-F5344CB8AC3E}">
        <p14:creationId xmlns:p14="http://schemas.microsoft.com/office/powerpoint/2010/main" val="1719173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PWFA: Reasonable Accommodations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pPr marL="365760" lvl="2">
              <a:spcBef>
                <a:spcPts val="0"/>
              </a:spcBef>
            </a:pPr>
            <a:r>
              <a:rPr lang="en-US" sz="2200" dirty="0">
                <a:latin typeface="Rockwell" panose="02060603020205020403" pitchFamily="18" charset="0"/>
              </a:rPr>
              <a:t>Generally, modifications or adjustments to the application process or work environment. </a:t>
            </a:r>
          </a:p>
          <a:p>
            <a:pPr marL="365760" lvl="2">
              <a:spcBef>
                <a:spcPts val="0"/>
              </a:spcBef>
            </a:pPr>
            <a:r>
              <a:rPr lang="en-US" sz="2200" dirty="0">
                <a:latin typeface="Rockwell" panose="02060603020205020403" pitchFamily="18" charset="0"/>
              </a:rPr>
              <a:t>Employers cannot force a person to go on leave, but leave may be an option if no other accommodations can be made or the employee elects to do so.</a:t>
            </a:r>
          </a:p>
          <a:p>
            <a:pPr marL="365760" lvl="2">
              <a:spcBef>
                <a:spcPts val="0"/>
              </a:spcBef>
            </a:pPr>
            <a:r>
              <a:rPr lang="en-US" sz="2200" dirty="0">
                <a:latin typeface="Rockwell" panose="02060603020205020403" pitchFamily="18" charset="0"/>
              </a:rPr>
              <a:t>Reasonable accommodations include:</a:t>
            </a:r>
          </a:p>
          <a:p>
            <a:pPr marL="822960" lvl="3">
              <a:spcBef>
                <a:spcPts val="0"/>
              </a:spcBef>
            </a:pPr>
            <a:r>
              <a:rPr lang="en-US" sz="2200" dirty="0">
                <a:latin typeface="Rockwell" panose="02060603020205020403" pitchFamily="18" charset="0"/>
              </a:rPr>
              <a:t>Modifications to make the facilities where the employee works accessible; </a:t>
            </a:r>
          </a:p>
          <a:p>
            <a:pPr marL="822960" lvl="3">
              <a:spcBef>
                <a:spcPts val="0"/>
              </a:spcBef>
            </a:pPr>
            <a:r>
              <a:rPr lang="en-US" sz="2200" dirty="0">
                <a:latin typeface="Rockwell" panose="02060603020205020403" pitchFamily="18" charset="0"/>
              </a:rPr>
              <a:t>Restructuring the job, such as changes to work schedules, reassignment to vacant positions, providing a reserved parking space, modifying uniforms, providing seating, and more; and</a:t>
            </a:r>
          </a:p>
          <a:p>
            <a:pPr marL="822960" lvl="3">
              <a:spcBef>
                <a:spcPts val="0"/>
              </a:spcBef>
            </a:pPr>
            <a:r>
              <a:rPr lang="en-US" sz="2200" dirty="0">
                <a:latin typeface="Rockwell" panose="02060603020205020403" pitchFamily="18" charset="0"/>
              </a:rPr>
              <a:t>Breaks and other accommodations for lactation, such as providing a space for such activity.</a:t>
            </a:r>
          </a:p>
          <a:p>
            <a:pPr marL="822960" lvl="3">
              <a:spcBef>
                <a:spcPts val="0"/>
              </a:spcBef>
            </a:pPr>
            <a:endParaRPr lang="en-US" sz="2200" dirty="0">
              <a:latin typeface="Rockwell" panose="02060603020205020403" pitchFamily="18" charset="0"/>
            </a:endParaRPr>
          </a:p>
        </p:txBody>
      </p:sp>
      <p:pic>
        <p:nvPicPr>
          <p:cNvPr id="4" name="Picture 3">
            <a:extLst>
              <a:ext uri="{FF2B5EF4-FFF2-40B4-BE49-F238E27FC236}">
                <a16:creationId xmlns:a16="http://schemas.microsoft.com/office/drawing/2014/main" id="{55FC9143-6C3F-B5FC-FA4A-8CB2A7FD4C54}"/>
              </a:ext>
            </a:extLst>
          </p:cNvPr>
          <p:cNvPicPr>
            <a:picLocks noChangeAspect="1"/>
          </p:cNvPicPr>
          <p:nvPr/>
        </p:nvPicPr>
        <p:blipFill rotWithShape="1">
          <a:blip r:embed="rId5"/>
          <a:srcRect r="14493"/>
          <a:stretch/>
        </p:blipFill>
        <p:spPr>
          <a:xfrm>
            <a:off x="1062367" y="3807912"/>
            <a:ext cx="2794014" cy="1985517"/>
          </a:xfrm>
          <a:prstGeom prst="rect">
            <a:avLst/>
          </a:prstGeom>
        </p:spPr>
      </p:pic>
    </p:spTree>
    <p:extLst>
      <p:ext uri="{BB962C8B-B14F-4D97-AF65-F5344CB8AC3E}">
        <p14:creationId xmlns:p14="http://schemas.microsoft.com/office/powerpoint/2010/main" val="108410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39EB50E5-ABD8-EB1F-29E6-787137E587FD}"/>
              </a:ext>
            </a:extLst>
          </p:cNvPr>
          <p:cNvSpPr>
            <a:spLocks noGrp="1"/>
          </p:cNvSpPr>
          <p:nvPr>
            <p:ph type="title"/>
          </p:nvPr>
        </p:nvSpPr>
        <p:spPr>
          <a:xfrm>
            <a:off x="630918" y="643465"/>
            <a:ext cx="3895359" cy="1846615"/>
          </a:xfrm>
        </p:spPr>
        <p:txBody>
          <a:bodyPr vert="horz" lIns="91440" tIns="45720" rIns="91440" bIns="45720" rtlCol="0" anchor="b">
            <a:normAutofit/>
          </a:bodyPr>
          <a:lstStyle/>
          <a:p>
            <a:r>
              <a:rPr lang="en-US" sz="4200" dirty="0">
                <a:latin typeface="Rockwell" panose="02060603020205020403" pitchFamily="18" charset="0"/>
              </a:rPr>
              <a:t>Peace Officers Bill of Rights</a:t>
            </a:r>
            <a:br>
              <a:rPr lang="en-US" sz="4200" dirty="0"/>
            </a:br>
            <a:endParaRPr lang="en-US" sz="4200" dirty="0"/>
          </a:p>
        </p:txBody>
      </p:sp>
      <p:sp>
        <p:nvSpPr>
          <p:cNvPr id="21"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F4E303CD-F6C1-B18D-22DE-72D79F77DF18}"/>
              </a:ext>
            </a:extLst>
          </p:cNvPr>
          <p:cNvSpPr>
            <a:spLocks noGrp="1"/>
          </p:cNvSpPr>
          <p:nvPr>
            <p:ph sz="half" idx="2"/>
          </p:nvPr>
        </p:nvSpPr>
        <p:spPr>
          <a:xfrm>
            <a:off x="630936" y="2807167"/>
            <a:ext cx="3895522" cy="3386399"/>
          </a:xfrm>
        </p:spPr>
        <p:txBody>
          <a:bodyPr vert="horz" lIns="91440" tIns="45720" rIns="91440" bIns="45720" rtlCol="0">
            <a:normAutofit/>
          </a:bodyPr>
          <a:lstStyle/>
          <a:p>
            <a:r>
              <a:rPr lang="en-US" sz="2200" dirty="0">
                <a:latin typeface="Rockwell" panose="02060603020205020403" pitchFamily="18" charset="0"/>
              </a:rPr>
              <a:t>Certified law enforcement</a:t>
            </a:r>
          </a:p>
          <a:p>
            <a:r>
              <a:rPr lang="en-US" sz="2200" dirty="0">
                <a:latin typeface="Rockwell" panose="02060603020205020403" pitchFamily="18" charset="0"/>
              </a:rPr>
              <a:t>Fire fighter</a:t>
            </a:r>
          </a:p>
          <a:p>
            <a:r>
              <a:rPr lang="en-US" sz="2200" dirty="0">
                <a:latin typeface="Rockwell" panose="02060603020205020403" pitchFamily="18" charset="0"/>
              </a:rPr>
              <a:t>EMT</a:t>
            </a:r>
          </a:p>
          <a:p>
            <a:r>
              <a:rPr lang="en-US" sz="2200" dirty="0">
                <a:latin typeface="Rockwell" panose="02060603020205020403" pitchFamily="18" charset="0"/>
              </a:rPr>
              <a:t>Corrections or detention officer, jailer, probation or parole officer</a:t>
            </a:r>
          </a:p>
          <a:p>
            <a:r>
              <a:rPr lang="en-US" sz="2200" dirty="0">
                <a:latin typeface="Rockwell" panose="02060603020205020403" pitchFamily="18" charset="0"/>
              </a:rPr>
              <a:t>Communications officer</a:t>
            </a:r>
          </a:p>
        </p:txBody>
      </p:sp>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5664445" y="164592"/>
            <a:ext cx="1756173" cy="3456432"/>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8247888" y="607764"/>
            <a:ext cx="3785616" cy="1756230"/>
          </a:xfrm>
          <a:prstGeom prst="rect">
            <a:avLst/>
          </a:prstGeom>
        </p:spPr>
      </p:pic>
      <p:pic>
        <p:nvPicPr>
          <p:cNvPr id="12" name="Content Placeholder 11" descr="Firefighters in uniform">
            <a:extLst>
              <a:ext uri="{FF2B5EF4-FFF2-40B4-BE49-F238E27FC236}">
                <a16:creationId xmlns:a16="http://schemas.microsoft.com/office/drawing/2014/main" id="{EBAEE6E4-F839-1D4F-9C26-45A93949D10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4992624" y="3959980"/>
            <a:ext cx="3099816" cy="2069127"/>
          </a:xfrm>
          <a:prstGeom prst="rect">
            <a:avLst/>
          </a:prstGeom>
        </p:spPr>
      </p:pic>
      <p:pic>
        <p:nvPicPr>
          <p:cNvPr id="14" name="Picture 13" descr="Policewoman smiling in front of policecar">
            <a:extLst>
              <a:ext uri="{FF2B5EF4-FFF2-40B4-BE49-F238E27FC236}">
                <a16:creationId xmlns:a16="http://schemas.microsoft.com/office/drawing/2014/main" id="{00A6E4CB-BE1F-282D-2340-524C239D5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7888" y="3319213"/>
            <a:ext cx="3785616" cy="2526898"/>
          </a:xfrm>
          <a:prstGeom prst="rect">
            <a:avLst/>
          </a:prstGeom>
        </p:spPr>
      </p:pic>
    </p:spTree>
    <p:extLst>
      <p:ext uri="{BB962C8B-B14F-4D97-AF65-F5344CB8AC3E}">
        <p14:creationId xmlns:p14="http://schemas.microsoft.com/office/powerpoint/2010/main" val="971341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2"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Peace Officers Bill of Rights</a:t>
            </a:r>
          </a:p>
        </p:txBody>
      </p:sp>
      <p:sp>
        <p:nvSpPr>
          <p:cNvPr id="6" name="Content Placeholder 2">
            <a:extLst>
              <a:ext uri="{FF2B5EF4-FFF2-40B4-BE49-F238E27FC236}">
                <a16:creationId xmlns:a16="http://schemas.microsoft.com/office/drawing/2014/main" id="{A87CD3D4-4275-42DF-E472-949C7195BDB6}"/>
              </a:ext>
            </a:extLst>
          </p:cNvPr>
          <p:cNvSpPr>
            <a:spLocks noGrp="1"/>
          </p:cNvSpPr>
          <p:nvPr>
            <p:ph idx="1"/>
          </p:nvPr>
        </p:nvSpPr>
        <p:spPr>
          <a:xfrm>
            <a:off x="2851511" y="1690687"/>
            <a:ext cx="8640834" cy="4408777"/>
          </a:xfrm>
        </p:spPr>
        <p:txBody>
          <a:bodyPr>
            <a:noAutofit/>
          </a:bodyPr>
          <a:lstStyle/>
          <a:p>
            <a:pPr marL="365760" lvl="2" algn="just">
              <a:spcBef>
                <a:spcPts val="1000"/>
              </a:spcBef>
            </a:pPr>
            <a:r>
              <a:rPr lang="en-US" sz="2200" dirty="0">
                <a:latin typeface="Rockwell" panose="02060603020205020403" pitchFamily="18" charset="0"/>
              </a:rPr>
              <a:t>Iowa Code Ch. 80F.</a:t>
            </a:r>
          </a:p>
          <a:p>
            <a:pPr marL="365760" lvl="2" algn="just">
              <a:spcBef>
                <a:spcPts val="1000"/>
              </a:spcBef>
            </a:pPr>
            <a:r>
              <a:rPr lang="en-US" sz="2200" dirty="0">
                <a:latin typeface="Rockwell" panose="02060603020205020403" pitchFamily="18" charset="0"/>
              </a:rPr>
              <a:t>Starts with a “complaint”-written, signed.</a:t>
            </a:r>
          </a:p>
          <a:p>
            <a:pPr marL="365760" lvl="2" algn="just">
              <a:spcBef>
                <a:spcPts val="1000"/>
              </a:spcBef>
            </a:pPr>
            <a:r>
              <a:rPr lang="en-US" sz="2200" dirty="0">
                <a:latin typeface="Rockwell" panose="02060603020205020403" pitchFamily="18" charset="0"/>
              </a:rPr>
              <a:t>NOT criminal conduct. (GARRITY Warning.)</a:t>
            </a:r>
          </a:p>
          <a:p>
            <a:pPr marL="365760" lvl="2" algn="just">
              <a:spcBef>
                <a:spcPts val="1000"/>
              </a:spcBef>
            </a:pPr>
            <a:r>
              <a:rPr lang="en-US" sz="2200" dirty="0">
                <a:latin typeface="Rockwell" panose="02060603020205020403" pitchFamily="18" charset="0"/>
              </a:rPr>
              <a:t>Can be a “formal” or “informal” inquiry. </a:t>
            </a:r>
          </a:p>
          <a:p>
            <a:pPr marL="365760" lvl="2" algn="just">
              <a:spcBef>
                <a:spcPts val="1000"/>
              </a:spcBef>
            </a:pPr>
            <a:r>
              <a:rPr lang="en-US" sz="2200" dirty="0">
                <a:latin typeface="Rockwell" panose="02060603020205020403" pitchFamily="18" charset="0"/>
              </a:rPr>
              <a:t>Commence  and complete within “reasonable period of time.</a:t>
            </a:r>
          </a:p>
          <a:p>
            <a:pPr marL="365760" lvl="2">
              <a:spcBef>
                <a:spcPts val="1000"/>
              </a:spcBef>
            </a:pPr>
            <a:r>
              <a:rPr lang="en-US" sz="2200" dirty="0">
                <a:latin typeface="Rockwell" panose="02060603020205020403" pitchFamily="18" charset="0"/>
              </a:rPr>
              <a:t>Summary of allegations prior to interview (exceptions-domestic or sex abuse, workplace or sexual harassment.)</a:t>
            </a:r>
          </a:p>
          <a:p>
            <a:pPr marL="365760" lvl="2" algn="just">
              <a:spcBef>
                <a:spcPts val="1000"/>
              </a:spcBef>
            </a:pPr>
            <a:r>
              <a:rPr lang="en-US" sz="2200" dirty="0">
                <a:latin typeface="Rockwell" panose="02060603020205020403" pitchFamily="18" charset="0"/>
              </a:rPr>
              <a:t>No polygraph.</a:t>
            </a:r>
          </a:p>
          <a:p>
            <a:pPr marL="365760" lvl="2" algn="just">
              <a:spcBef>
                <a:spcPts val="1000"/>
              </a:spcBef>
            </a:pPr>
            <a:r>
              <a:rPr lang="en-US" sz="2200" dirty="0">
                <a:latin typeface="Rockwell" panose="02060603020205020403" pitchFamily="18" charset="0"/>
              </a:rPr>
              <a:t>Interview with union representative, attorney or other advocate (not a witness to the investigation).</a:t>
            </a:r>
          </a:p>
          <a:p>
            <a:pPr marL="365760" lvl="2" algn="just">
              <a:spcBef>
                <a:spcPts val="1000"/>
              </a:spcBef>
            </a:pPr>
            <a:endParaRPr lang="en-US" sz="2200" dirty="0">
              <a:latin typeface="Rockwell" panose="02060603020205020403" pitchFamily="18" charset="0"/>
            </a:endParaRPr>
          </a:p>
        </p:txBody>
      </p:sp>
    </p:spTree>
    <p:extLst>
      <p:ext uri="{BB962C8B-B14F-4D97-AF65-F5344CB8AC3E}">
        <p14:creationId xmlns:p14="http://schemas.microsoft.com/office/powerpoint/2010/main" val="4098181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BE326C65-B7C5-40F5-B977-9740C6ECC41F}"/>
              </a:ext>
            </a:extLst>
          </p:cNvPr>
          <p:cNvSpPr>
            <a:spLocks noGrp="1"/>
          </p:cNvSpPr>
          <p:nvPr>
            <p:ph type="title"/>
          </p:nvPr>
        </p:nvSpPr>
        <p:spPr>
          <a:xfrm>
            <a:off x="3004330" y="365125"/>
            <a:ext cx="8349469" cy="1325563"/>
          </a:xfrm>
        </p:spPr>
        <p:txBody>
          <a:bodyPr/>
          <a:lstStyle/>
          <a:p>
            <a:pPr algn="ctr"/>
            <a:r>
              <a:rPr lang="en-US" dirty="0">
                <a:latin typeface="Rockwell" panose="02060603020205020403" pitchFamily="18" charset="0"/>
              </a:rPr>
              <a:t>ROADMAP</a:t>
            </a:r>
          </a:p>
        </p:txBody>
      </p:sp>
      <p:sp>
        <p:nvSpPr>
          <p:cNvPr id="3" name="Content Placeholder 2">
            <a:extLst>
              <a:ext uri="{FF2B5EF4-FFF2-40B4-BE49-F238E27FC236}">
                <a16:creationId xmlns:a16="http://schemas.microsoft.com/office/drawing/2014/main" id="{655EC77E-60A8-46A4-80E2-F56EF389107B}"/>
              </a:ext>
            </a:extLst>
          </p:cNvPr>
          <p:cNvSpPr>
            <a:spLocks noGrp="1"/>
          </p:cNvSpPr>
          <p:nvPr>
            <p:ph sz="half" idx="1"/>
          </p:nvPr>
        </p:nvSpPr>
        <p:spPr>
          <a:xfrm>
            <a:off x="3128156" y="2198438"/>
            <a:ext cx="4677888" cy="3857978"/>
          </a:xfrm>
        </p:spPr>
        <p:txBody>
          <a:bodyPr>
            <a:normAutofit lnSpcReduction="10000"/>
          </a:bodyPr>
          <a:lstStyle/>
          <a:p>
            <a:pPr marL="514350" indent="-514350">
              <a:lnSpc>
                <a:spcPct val="100000"/>
              </a:lnSpc>
              <a:buFont typeface="Arial" panose="020B0604020202020204" pitchFamily="34" charset="0"/>
              <a:buAutoNum type="arabicPeriod"/>
            </a:pPr>
            <a:r>
              <a:rPr lang="en-US" sz="2400" dirty="0">
                <a:latin typeface="Rockwell" panose="02060603020205020403" pitchFamily="18" charset="0"/>
              </a:rPr>
              <a:t>Family Medical Leave Act (FMLA) </a:t>
            </a:r>
          </a:p>
          <a:p>
            <a:pPr marL="514350" indent="-514350">
              <a:lnSpc>
                <a:spcPct val="100000"/>
              </a:lnSpc>
              <a:buFont typeface="Arial" panose="020B0604020202020204" pitchFamily="34" charset="0"/>
              <a:buAutoNum type="arabicPeriod"/>
            </a:pPr>
            <a:r>
              <a:rPr lang="en-US" sz="2400" dirty="0">
                <a:latin typeface="Rockwell" panose="02060603020205020403" pitchFamily="18" charset="0"/>
              </a:rPr>
              <a:t>Americans with Disabilities Act (ADA)</a:t>
            </a:r>
          </a:p>
          <a:p>
            <a:pPr marL="514350" indent="-514350">
              <a:lnSpc>
                <a:spcPct val="100000"/>
              </a:lnSpc>
              <a:buAutoNum type="arabicPeriod"/>
            </a:pPr>
            <a:r>
              <a:rPr lang="en-US" sz="2400" dirty="0">
                <a:latin typeface="Rockwell" panose="02060603020205020403" pitchFamily="18" charset="0"/>
              </a:rPr>
              <a:t>Pregnant Workers Fairness Act (PWFA)</a:t>
            </a:r>
          </a:p>
          <a:p>
            <a:pPr marL="514350" indent="-514350">
              <a:lnSpc>
                <a:spcPct val="100000"/>
              </a:lnSpc>
              <a:buAutoNum type="arabicPeriod"/>
            </a:pPr>
            <a:r>
              <a:rPr lang="en-US" sz="2400" dirty="0">
                <a:latin typeface="Rockwell" panose="02060603020205020403" pitchFamily="18" charset="0"/>
              </a:rPr>
              <a:t>Peace Officers Bill of Rights</a:t>
            </a:r>
          </a:p>
          <a:p>
            <a:pPr marL="514350" indent="-514350">
              <a:lnSpc>
                <a:spcPct val="100000"/>
              </a:lnSpc>
              <a:buAutoNum type="arabicPeriod"/>
            </a:pPr>
            <a:r>
              <a:rPr lang="en-US" sz="2400" dirty="0">
                <a:latin typeface="Rockwell" panose="02060603020205020403" pitchFamily="18" charset="0"/>
              </a:rPr>
              <a:t>Discipline and discharge procedures</a:t>
            </a:r>
          </a:p>
          <a:p>
            <a:pPr marL="514350" indent="-514350">
              <a:lnSpc>
                <a:spcPct val="100000"/>
              </a:lnSpc>
              <a:buAutoNum type="arabicPeriod"/>
            </a:pPr>
            <a:endParaRPr lang="en-US" sz="2600" dirty="0">
              <a:latin typeface="Rockwell" panose="02060603020205020403" pitchFamily="18" charset="0"/>
            </a:endParaRPr>
          </a:p>
        </p:txBody>
      </p:sp>
      <p:pic>
        <p:nvPicPr>
          <p:cNvPr id="12" name="Content Placeholder 11">
            <a:extLst>
              <a:ext uri="{FF2B5EF4-FFF2-40B4-BE49-F238E27FC236}">
                <a16:creationId xmlns:a16="http://schemas.microsoft.com/office/drawing/2014/main" id="{8E63DF0D-E6D5-A27D-2E1B-E6B2F778B171}"/>
              </a:ext>
            </a:extLst>
          </p:cNvPr>
          <p:cNvPicPr>
            <a:picLocks noGrp="1" noChangeAspect="1"/>
          </p:cNvPicPr>
          <p:nvPr>
            <p:ph sz="half" idx="2"/>
          </p:nvPr>
        </p:nvPicPr>
        <p:blipFill>
          <a:blip r:embed="rId4"/>
          <a:stretch>
            <a:fillRect/>
          </a:stretch>
        </p:blipFill>
        <p:spPr>
          <a:xfrm>
            <a:off x="7999559" y="2843638"/>
            <a:ext cx="3660163" cy="2567577"/>
          </a:xfrm>
          <a:prstGeom prst="rect">
            <a:avLst/>
          </a:prstGeom>
        </p:spPr>
      </p:pic>
    </p:spTree>
    <p:extLst>
      <p:ext uri="{BB962C8B-B14F-4D97-AF65-F5344CB8AC3E}">
        <p14:creationId xmlns:p14="http://schemas.microsoft.com/office/powerpoint/2010/main" val="1231145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Peace Officers Bill of Rights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8241725" cy="4351338"/>
          </a:xfrm>
        </p:spPr>
        <p:txBody>
          <a:bodyPr>
            <a:noAutofit/>
          </a:bodyPr>
          <a:lstStyle/>
          <a:p>
            <a:pPr marL="365760" lvl="2" algn="just">
              <a:spcBef>
                <a:spcPts val="1000"/>
              </a:spcBef>
            </a:pPr>
            <a:r>
              <a:rPr lang="en-US" sz="2200" dirty="0">
                <a:latin typeface="Rockwell" panose="02060603020205020403" pitchFamily="18" charset="0"/>
              </a:rPr>
              <a:t>Interview at “any facility” of the investigating agency. </a:t>
            </a:r>
          </a:p>
          <a:p>
            <a:pPr marL="365760" lvl="2" algn="just">
              <a:spcBef>
                <a:spcPts val="1000"/>
              </a:spcBef>
            </a:pPr>
            <a:r>
              <a:rPr lang="en-US" sz="2200" dirty="0">
                <a:highlight>
                  <a:srgbClr val="FFFF00"/>
                </a:highlight>
                <a:latin typeface="Rockwell" panose="02060603020205020403" pitchFamily="18" charset="0"/>
              </a:rPr>
              <a:t>Interview shall be audio recorded.</a:t>
            </a:r>
          </a:p>
          <a:p>
            <a:pPr marL="365760" lvl="2" algn="just">
              <a:spcBef>
                <a:spcPts val="1000"/>
              </a:spcBef>
            </a:pPr>
            <a:r>
              <a:rPr lang="en-US" sz="2200" dirty="0">
                <a:latin typeface="Rockwell" panose="02060603020205020403" pitchFamily="18" charset="0"/>
              </a:rPr>
              <a:t>Employee shall be paid.</a:t>
            </a:r>
          </a:p>
          <a:p>
            <a:pPr marL="365760" lvl="2" algn="just">
              <a:spcBef>
                <a:spcPts val="1000"/>
              </a:spcBef>
            </a:pPr>
            <a:r>
              <a:rPr lang="en-US" sz="2200" dirty="0">
                <a:latin typeface="Rockwell" panose="02060603020205020403" pitchFamily="18" charset="0"/>
              </a:rPr>
              <a:t>If a formal administrative investigation results in the removal, discharge or suspension or other disciplinary action against the employee: copies of witness statements and the complete report “</a:t>
            </a:r>
            <a:r>
              <a:rPr lang="en-US" sz="2200" b="1" dirty="0">
                <a:latin typeface="Rockwell" panose="02060603020205020403" pitchFamily="18" charset="0"/>
              </a:rPr>
              <a:t>shall</a:t>
            </a:r>
            <a:r>
              <a:rPr lang="en-US" sz="2200" dirty="0">
                <a:latin typeface="Rockwell" panose="02060603020205020403" pitchFamily="18" charset="0"/>
              </a:rPr>
              <a:t> be timely provided to the officer” upon request at the conclusion of the investigation.</a:t>
            </a:r>
          </a:p>
          <a:p>
            <a:pPr marL="365760" lvl="2" algn="just">
              <a:spcBef>
                <a:spcPts val="1000"/>
              </a:spcBef>
            </a:pPr>
            <a:r>
              <a:rPr lang="en-US" sz="2200" dirty="0">
                <a:latin typeface="Rockwell" panose="02060603020205020403" pitchFamily="18" charset="0"/>
              </a:rPr>
              <a:t>If a complaint is determined to be “false” or if there is a violation of the code, the employee has a cause of action for “actual damages, court costs and reasonable attorney fees.”</a:t>
            </a:r>
          </a:p>
        </p:txBody>
      </p:sp>
    </p:spTree>
    <p:extLst>
      <p:ext uri="{BB962C8B-B14F-4D97-AF65-F5344CB8AC3E}">
        <p14:creationId xmlns:p14="http://schemas.microsoft.com/office/powerpoint/2010/main" val="216026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extBox 1">
            <a:extLst>
              <a:ext uri="{FF2B5EF4-FFF2-40B4-BE49-F238E27FC236}">
                <a16:creationId xmlns:a16="http://schemas.microsoft.com/office/drawing/2014/main" id="{7E97903A-CE90-C880-B803-C1CA18B2A4C1}"/>
              </a:ext>
            </a:extLst>
          </p:cNvPr>
          <p:cNvSpPr txBox="1"/>
          <p:nvPr/>
        </p:nvSpPr>
        <p:spPr>
          <a:xfrm>
            <a:off x="4090186" y="1460929"/>
            <a:ext cx="6784258" cy="2585323"/>
          </a:xfrm>
          <a:prstGeom prst="rect">
            <a:avLst/>
          </a:prstGeom>
          <a:noFill/>
        </p:spPr>
        <p:txBody>
          <a:bodyPr wrap="square" rtlCol="0">
            <a:spAutoFit/>
          </a:bodyPr>
          <a:lstStyle/>
          <a:p>
            <a:pPr algn="ctr"/>
            <a:r>
              <a:rPr lang="en-US" sz="5400" dirty="0">
                <a:latin typeface="Rockwell" panose="02060603020205020403" pitchFamily="18" charset="0"/>
              </a:rPr>
              <a:t>Discipline and Discharge Procedures</a:t>
            </a:r>
          </a:p>
        </p:txBody>
      </p:sp>
    </p:spTree>
    <p:extLst>
      <p:ext uri="{BB962C8B-B14F-4D97-AF65-F5344CB8AC3E}">
        <p14:creationId xmlns:p14="http://schemas.microsoft.com/office/powerpoint/2010/main" val="634593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Are You Ready to Discipline/Discharge?</a:t>
            </a:r>
          </a:p>
        </p:txBody>
      </p:sp>
      <p:pic>
        <p:nvPicPr>
          <p:cNvPr id="6" name="Content Placeholder 5" descr="Man wearing white shirt and yellow sweater">
            <a:extLst>
              <a:ext uri="{FF2B5EF4-FFF2-40B4-BE49-F238E27FC236}">
                <a16:creationId xmlns:a16="http://schemas.microsoft.com/office/drawing/2014/main" id="{E1B7187C-D578-81D2-1496-B89E0D19E401}"/>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140966" y="1690688"/>
            <a:ext cx="6519918" cy="4351337"/>
          </a:xfrm>
        </p:spPr>
      </p:pic>
    </p:spTree>
    <p:extLst>
      <p:ext uri="{BB962C8B-B14F-4D97-AF65-F5344CB8AC3E}">
        <p14:creationId xmlns:p14="http://schemas.microsoft.com/office/powerpoint/2010/main" val="3896279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Are You Ready to Discipline/Discharge?</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pPr marR="0" lvl="0" defTabSz="914400" rtl="0" eaLnBrk="1" fontAlgn="auto" latinLnBrk="0" hangingPunct="1">
              <a:lnSpc>
                <a:spcPct val="108000"/>
              </a:lnSpc>
              <a:spcBef>
                <a:spcPts val="0"/>
              </a:spcBef>
              <a:spcAft>
                <a:spcPts val="800"/>
              </a:spcAft>
              <a:buClrTx/>
              <a:buSzTx/>
              <a:tabLst/>
              <a:defRPr/>
            </a:pPr>
            <a:endParaRPr kumimoji="0" lang="en-US" sz="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endParaRPr>
          </a:p>
          <a:p>
            <a:pPr marL="914400" lvl="1" indent="-457200">
              <a:spcBef>
                <a:spcPts val="0"/>
              </a:spcBef>
              <a:spcAft>
                <a:spcPts val="800"/>
              </a:spcAft>
              <a:defRPr/>
            </a:pPr>
            <a:r>
              <a:rPr lang="en-US" sz="2800" dirty="0">
                <a:solidFill>
                  <a:prstClr val="black"/>
                </a:solidFill>
                <a:latin typeface="Rockwell" panose="02060603020205020403" pitchFamily="18" charset="77"/>
              </a:rPr>
              <a:t>What policies/procedures were violated?</a:t>
            </a:r>
          </a:p>
          <a:p>
            <a:pPr marL="914400" marR="0" lvl="1" indent="-457200" defTabSz="914400" rtl="0" eaLnBrk="1" fontAlgn="auto" latinLnBrk="0" hangingPunct="1">
              <a:spcBef>
                <a:spcPts val="0"/>
              </a:spcBef>
              <a:spcAft>
                <a:spcPts val="800"/>
              </a:spcAft>
              <a:buClrTx/>
              <a:buSzTx/>
              <a:buFont typeface="Arial" panose="020B0604020202020204" pitchFamily="34" charset="0"/>
              <a:buChar char="•"/>
              <a:tabLst/>
              <a:defRPr/>
            </a:pPr>
            <a:r>
              <a:rPr lang="en-US" sz="2800" dirty="0">
                <a:solidFill>
                  <a:prstClr val="black"/>
                </a:solidFill>
                <a:latin typeface="Rockwell" panose="02060603020205020403" pitchFamily="18" charset="77"/>
              </a:rPr>
              <a:t>Is this a performance failure?</a:t>
            </a:r>
          </a:p>
          <a:p>
            <a:pPr marL="914400" marR="0" lvl="1" indent="-457200" defTabSz="914400" rtl="0" eaLnBrk="1" fontAlgn="auto" latinLnBrk="0" hangingPunct="1">
              <a:spcBef>
                <a:spcPts val="0"/>
              </a:spcBef>
              <a:spcAft>
                <a:spcPts val="800"/>
              </a:spcAft>
              <a:buClrTx/>
              <a:buSzTx/>
              <a:buFont typeface="Arial" panose="020B0604020202020204" pitchFamily="34" charset="0"/>
              <a:buChar char="•"/>
              <a:tabLst/>
              <a:defRPr/>
            </a:pPr>
            <a:r>
              <a:rPr lang="en-US" sz="2800" dirty="0">
                <a:solidFill>
                  <a:prstClr val="black"/>
                </a:solidFill>
                <a:latin typeface="Rockwell" panose="02060603020205020403" pitchFamily="18" charset="77"/>
              </a:rPr>
              <a:t>What does the handbook say about discipline/discharge?</a:t>
            </a:r>
          </a:p>
          <a:p>
            <a:pPr marL="914400" marR="0" lvl="1" indent="-457200" defTabSz="914400" rtl="0" eaLnBrk="1" fontAlgn="auto" latinLnBrk="0" hangingPunct="1">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If a collective bargaining agreement is applicable, is discipline and discharge included in the contract</a:t>
            </a:r>
            <a:r>
              <a:rPr lang="en-US" sz="2800" dirty="0">
                <a:solidFill>
                  <a:prstClr val="black"/>
                </a:solidFill>
                <a:latin typeface="Rockwell" panose="02060603020205020403" pitchFamily="18" charset="77"/>
              </a:rPr>
              <a:t>?</a:t>
            </a:r>
            <a:endParaRPr kumimoji="0" lang="en-US" sz="2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endParaRPr>
          </a:p>
          <a:p>
            <a:pPr marL="914400" marR="0" lvl="1" indent="-457200" defTabSz="914400" rtl="0" eaLnBrk="1" fontAlgn="auto" latinLnBrk="0" hangingPunct="1">
              <a:spcBef>
                <a:spcPts val="0"/>
              </a:spcBef>
              <a:spcAft>
                <a:spcPts val="800"/>
              </a:spcAft>
              <a:buClrTx/>
              <a:buSzTx/>
              <a:buFont typeface="Arial" panose="020B0604020202020204" pitchFamily="34" charset="0"/>
              <a:buChar char="•"/>
              <a:tabLst/>
              <a:defRPr/>
            </a:pPr>
            <a:r>
              <a:rPr lang="en-US" sz="2800" dirty="0">
                <a:solidFill>
                  <a:prstClr val="black"/>
                </a:solidFill>
                <a:latin typeface="Rockwell" panose="02060603020205020403" pitchFamily="18" charset="77"/>
              </a:rPr>
              <a:t>What does the employee’s personnel file say?</a:t>
            </a:r>
            <a:endParaRPr kumimoji="0" lang="en-US" sz="2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endParaRPr>
          </a:p>
          <a:p>
            <a:pPr marL="365760" lvl="2">
              <a:spcBef>
                <a:spcPts val="1000"/>
              </a:spcBef>
            </a:pPr>
            <a:endParaRPr lang="en-US" sz="2200" dirty="0">
              <a:latin typeface="Rockwell" panose="02060603020205020403" pitchFamily="18" charset="0"/>
            </a:endParaRPr>
          </a:p>
        </p:txBody>
      </p:sp>
    </p:spTree>
    <p:extLst>
      <p:ext uri="{BB962C8B-B14F-4D97-AF65-F5344CB8AC3E}">
        <p14:creationId xmlns:p14="http://schemas.microsoft.com/office/powerpoint/2010/main" val="3797093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Government Employee Termination Example</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pPr marL="457200" marR="0" lvl="0" indent="0" algn="ctr"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lang="en-US" sz="2200" b="1" i="1" dirty="0">
                <a:solidFill>
                  <a:prstClr val="black"/>
                </a:solidFill>
                <a:latin typeface="Rockwell" panose="02060603020205020403" pitchFamily="18" charset="0"/>
              </a:rPr>
              <a:t>Mowery v. City of Carter Lake</a:t>
            </a:r>
            <a:r>
              <a:rPr kumimoji="0" lang="en-US" sz="2200" b="1" i="1"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(Iowa Ct. App. 2021)</a:t>
            </a:r>
            <a:endParaRPr kumimoji="0" lang="en-US" sz="2200" b="1"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457200" marR="0" lvl="0" indent="0" algn="just"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lang="en-US" sz="2200" dirty="0">
                <a:solidFill>
                  <a:prstClr val="black"/>
                </a:solidFill>
                <a:latin typeface="Rockwell" panose="02060603020205020403" pitchFamily="18" charset="0"/>
              </a:rPr>
              <a:t>Ms. Mowery was employed as the city clerk for many years. She stepped down and worked in private practice for some time before eventually returning to the position of city clerk. To entice her return, the City approved a “Letter of Understanding” detailing a compensation plan along with a severance agreement in the event of termination. Ms. Mowery was terminated, and she sued to enforce the terms of the severance agreement.</a:t>
            </a:r>
          </a:p>
          <a:p>
            <a:pPr marL="457200" marR="0" lvl="0" indent="0" algn="just"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lang="en-US" sz="2200" dirty="0">
                <a:solidFill>
                  <a:prstClr val="black"/>
                </a:solidFill>
                <a:latin typeface="Rockwell" panose="02060603020205020403" pitchFamily="18" charset="0"/>
              </a:rPr>
              <a:t>The Iowa Court of Appeals held that the “Letter of Understanding” constituted a valid contract for severance, and such contract was not void as against public policy. </a:t>
            </a:r>
            <a:r>
              <a:rPr kumimoji="0" lang="en-US" sz="22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a:t>
            </a:r>
            <a:endParaRPr lang="en-US" sz="2200" dirty="0">
              <a:latin typeface="Rockwell" panose="02060603020205020403" pitchFamily="18" charset="0"/>
            </a:endParaRPr>
          </a:p>
        </p:txBody>
      </p:sp>
    </p:spTree>
    <p:extLst>
      <p:ext uri="{BB962C8B-B14F-4D97-AF65-F5344CB8AC3E}">
        <p14:creationId xmlns:p14="http://schemas.microsoft.com/office/powerpoint/2010/main" val="2664190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Due Process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9" y="1430914"/>
            <a:ext cx="7905751" cy="5177703"/>
          </a:xfrm>
        </p:spPr>
        <p:txBody>
          <a:bodyPr>
            <a:noAutofit/>
          </a:bodyPr>
          <a:lstStyle/>
          <a:p>
            <a:pPr lvl="1">
              <a:lnSpc>
                <a:spcPct val="100000"/>
              </a:lnSpc>
              <a:spcBef>
                <a:spcPts val="600"/>
              </a:spcBef>
              <a:defRPr/>
            </a:pPr>
            <a:r>
              <a:rPr kumimoji="0" lang="en-US" sz="2000" i="0" u="none" strike="noStrike" kern="1200" cap="none" spc="0" normalizeH="0" baseline="0" noProof="0" dirty="0">
                <a:ln>
                  <a:noFill/>
                </a:ln>
                <a:solidFill>
                  <a:prstClr val="black">
                    <a:lumMod val="95000"/>
                    <a:lumOff val="5000"/>
                  </a:prstClr>
                </a:solidFill>
                <a:effectLst/>
                <a:uLnTx/>
                <a:uFillTx/>
                <a:latin typeface="Rockwell" panose="02060603020205020403" pitchFamily="18" charset="0"/>
                <a:ea typeface="+mn-ea"/>
                <a:cs typeface="+mn-cs"/>
              </a:rPr>
              <a:t>Ensure you are following </a:t>
            </a:r>
            <a:r>
              <a:rPr kumimoji="0" lang="en-US" sz="2000" b="1" i="0" u="none" strike="noStrike" kern="1200" cap="none" spc="0" normalizeH="0" baseline="0" noProof="0" dirty="0">
                <a:ln>
                  <a:noFill/>
                </a:ln>
                <a:solidFill>
                  <a:prstClr val="black">
                    <a:lumMod val="95000"/>
                    <a:lumOff val="5000"/>
                  </a:prstClr>
                </a:solidFill>
                <a:effectLst/>
                <a:uLnTx/>
                <a:uFillTx/>
                <a:latin typeface="Rockwell" panose="02060603020205020403" pitchFamily="18" charset="0"/>
                <a:ea typeface="+mn-ea"/>
                <a:cs typeface="+mn-cs"/>
              </a:rPr>
              <a:t>all</a:t>
            </a:r>
            <a:r>
              <a:rPr kumimoji="0" lang="en-US" sz="2000" i="0" u="none" strike="noStrike" kern="1200" cap="none" spc="0" normalizeH="0" baseline="0" noProof="0" dirty="0">
                <a:ln>
                  <a:noFill/>
                </a:ln>
                <a:solidFill>
                  <a:prstClr val="black">
                    <a:lumMod val="95000"/>
                    <a:lumOff val="5000"/>
                  </a:prstClr>
                </a:solidFill>
                <a:effectLst/>
                <a:uLnTx/>
                <a:uFillTx/>
                <a:latin typeface="Rockwell" panose="02060603020205020403" pitchFamily="18" charset="0"/>
                <a:ea typeface="+mn-ea"/>
                <a:cs typeface="+mn-cs"/>
              </a:rPr>
              <a:t> due process and statutory  requirements when disciplining:</a:t>
            </a:r>
          </a:p>
          <a:p>
            <a:pPr marL="1257300" marR="0" lvl="2"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Is the right person performing the discipline?</a:t>
            </a:r>
          </a:p>
          <a:p>
            <a:pPr marL="1257300" marR="0" lvl="2"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dirty="0">
                <a:solidFill>
                  <a:prstClr val="black"/>
                </a:solidFill>
                <a:latin typeface="Rockwell" panose="02060603020205020403" pitchFamily="18" charset="0"/>
              </a:rPr>
              <a:t>Do you have a witness for due process?</a:t>
            </a:r>
            <a:endParaRPr kumimoji="0" lang="en-US"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1257300" marR="0" lvl="2"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Is the employee a veteran?</a:t>
            </a:r>
          </a:p>
          <a:p>
            <a:pPr marL="1257300" marR="0" lvl="2"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Is the employee in a union?</a:t>
            </a:r>
          </a:p>
          <a:p>
            <a:pPr marL="1257300" marR="0" lvl="2"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Was the employee appointed?</a:t>
            </a:r>
          </a:p>
          <a:p>
            <a:pPr marL="1257300" marR="0" lvl="2"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Is the employee civil service?</a:t>
            </a:r>
          </a:p>
          <a:p>
            <a:pPr marL="1257300" marR="0" lvl="2"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Does the employee have a contract?</a:t>
            </a:r>
          </a:p>
          <a:p>
            <a:pPr marL="1257300" marR="0" lvl="2"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Is the employee in public safety?</a:t>
            </a:r>
          </a:p>
          <a:p>
            <a:pPr lvl="1">
              <a:lnSpc>
                <a:spcPct val="100000"/>
              </a:lnSpc>
              <a:spcBef>
                <a:spcPts val="600"/>
              </a:spcBef>
              <a:defRPr/>
            </a:pPr>
            <a:r>
              <a:rPr kumimoji="0" lang="en-US" sz="2000" b="0" i="0" u="none" strike="noStrike" kern="1200" cap="none" spc="0" normalizeH="0" baseline="0" noProof="0" dirty="0">
                <a:ln>
                  <a:noFill/>
                </a:ln>
                <a:solidFill>
                  <a:prstClr val="black">
                    <a:lumMod val="95000"/>
                    <a:lumOff val="5000"/>
                  </a:prstClr>
                </a:solidFill>
                <a:effectLst/>
                <a:uLnTx/>
                <a:uFillTx/>
                <a:latin typeface="Rockwell" panose="02060603020205020403" pitchFamily="18" charset="0"/>
                <a:ea typeface="+mn-ea"/>
                <a:cs typeface="+mn-cs"/>
              </a:rPr>
              <a:t>Provide the employee with due process, then make a decision.</a:t>
            </a:r>
          </a:p>
          <a:p>
            <a:pPr lvl="1">
              <a:lnSpc>
                <a:spcPct val="100000"/>
              </a:lnSpc>
              <a:spcBef>
                <a:spcPts val="600"/>
              </a:spcBef>
              <a:defRPr/>
            </a:pPr>
            <a:r>
              <a:rPr kumimoji="0" lang="en-US" sz="2000" b="0" i="0" u="none" strike="noStrike" kern="1200" cap="none" spc="0" normalizeH="0" baseline="0" noProof="0" dirty="0">
                <a:ln>
                  <a:noFill/>
                </a:ln>
                <a:solidFill>
                  <a:prstClr val="black">
                    <a:lumMod val="95000"/>
                    <a:lumOff val="5000"/>
                  </a:prstClr>
                </a:solidFill>
                <a:effectLst/>
                <a:uLnTx/>
                <a:uFillTx/>
                <a:latin typeface="Rockwell" panose="02060603020205020403" pitchFamily="18" charset="0"/>
                <a:ea typeface="+mn-ea"/>
                <a:cs typeface="+mn-cs"/>
              </a:rPr>
              <a:t>If terminating, ensure that all statutory requirements are met.</a:t>
            </a:r>
          </a:p>
          <a:p>
            <a:pPr marL="365760" lvl="2">
              <a:spcBef>
                <a:spcPts val="1000"/>
              </a:spcBef>
            </a:pPr>
            <a:endParaRPr lang="en-US" sz="2200" dirty="0">
              <a:latin typeface="Rockwell" panose="02060603020205020403" pitchFamily="18" charset="0"/>
            </a:endParaRPr>
          </a:p>
        </p:txBody>
      </p:sp>
      <p:pic>
        <p:nvPicPr>
          <p:cNvPr id="4" name="Picture 3">
            <a:extLst>
              <a:ext uri="{FF2B5EF4-FFF2-40B4-BE49-F238E27FC236}">
                <a16:creationId xmlns:a16="http://schemas.microsoft.com/office/drawing/2014/main" id="{6CADE311-1AE8-445D-4ADF-8736A49B6C3A}"/>
              </a:ext>
            </a:extLst>
          </p:cNvPr>
          <p:cNvPicPr>
            <a:picLocks noChangeAspect="1"/>
          </p:cNvPicPr>
          <p:nvPr/>
        </p:nvPicPr>
        <p:blipFill>
          <a:blip r:embed="rId5"/>
          <a:stretch>
            <a:fillRect/>
          </a:stretch>
        </p:blipFill>
        <p:spPr>
          <a:xfrm>
            <a:off x="838200" y="2795189"/>
            <a:ext cx="3264675" cy="2172493"/>
          </a:xfrm>
          <a:prstGeom prst="rect">
            <a:avLst/>
          </a:prstGeom>
        </p:spPr>
      </p:pic>
    </p:spTree>
    <p:extLst>
      <p:ext uri="{BB962C8B-B14F-4D97-AF65-F5344CB8AC3E}">
        <p14:creationId xmlns:p14="http://schemas.microsoft.com/office/powerpoint/2010/main" val="1947691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Discharging Appointed Officers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4"/>
            <a:ext cx="7905751" cy="4845339"/>
          </a:xfrm>
        </p:spPr>
        <p:txBody>
          <a:bodyPr>
            <a:noAutofit/>
          </a:bodyPr>
          <a:lstStyle/>
          <a:p>
            <a:pPr marL="457200" marR="0" lvl="0"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Iowa Code Section 372.15</a:t>
            </a:r>
          </a:p>
          <a:p>
            <a:pPr marL="914400" marR="0" lvl="1"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If the officer is “appointed” and you are going to remove (discharge) them, then you need to follow the requirements of Section 372.15.</a:t>
            </a:r>
          </a:p>
          <a:p>
            <a:pPr marL="914400" marR="0" lvl="1"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You must remove the employee by written order.</a:t>
            </a:r>
          </a:p>
          <a:p>
            <a:pPr marL="914400" marR="0" lvl="1"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The written order must be filed with the city clerk.</a:t>
            </a:r>
          </a:p>
          <a:p>
            <a:pPr marL="914400" marR="0" lvl="1"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The order must be mailed to the “appointee” by certified mail.</a:t>
            </a:r>
          </a:p>
          <a:p>
            <a:pPr marL="914400" marR="0" lvl="1"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The removed “appointee” has thirty days to file a request for a hearing with the city council to the city clerk.</a:t>
            </a:r>
            <a:endParaRPr kumimoji="0" lang="en-US" sz="2300" b="0" i="0" u="none" strike="noStrike" kern="1200" cap="none" spc="0" normalizeH="0" baseline="0" noProof="0" dirty="0">
              <a:ln>
                <a:noFill/>
              </a:ln>
              <a:solidFill>
                <a:prstClr val="black">
                  <a:lumMod val="95000"/>
                  <a:lumOff val="5000"/>
                </a:prstClr>
              </a:solidFill>
              <a:effectLst/>
              <a:uLnTx/>
              <a:uFillTx/>
              <a:latin typeface="Rockwell" panose="02060603020205020403" pitchFamily="18" charset="0"/>
              <a:ea typeface="+mn-ea"/>
              <a:cs typeface="+mn-cs"/>
            </a:endParaRPr>
          </a:p>
          <a:p>
            <a:pPr marL="365760" lvl="2">
              <a:spcBef>
                <a:spcPts val="1000"/>
              </a:spcBef>
            </a:pPr>
            <a:endParaRPr lang="en-US" sz="2200" dirty="0">
              <a:latin typeface="Rockwell" panose="02060603020205020403" pitchFamily="18" charset="0"/>
            </a:endParaRPr>
          </a:p>
        </p:txBody>
      </p:sp>
    </p:spTree>
    <p:extLst>
      <p:ext uri="{BB962C8B-B14F-4D97-AF65-F5344CB8AC3E}">
        <p14:creationId xmlns:p14="http://schemas.microsoft.com/office/powerpoint/2010/main" val="1862945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Who is an appointed officer?</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pPr marL="457200" marR="0" lvl="0"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Iowa Code Section 372.15 removal of appointed officer. (Interplay with Vetera</a:t>
            </a:r>
            <a:r>
              <a:rPr lang="en-US" dirty="0">
                <a:solidFill>
                  <a:prstClr val="black"/>
                </a:solidFill>
                <a:latin typeface="Rockwell" panose="02060603020205020403" pitchFamily="18" charset="77"/>
              </a:rPr>
              <a:t>n’s Preference Act.)</a:t>
            </a:r>
            <a:endParaRPr kumimoji="0" lang="en-US" sz="2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endParaRPr>
          </a:p>
          <a:p>
            <a:pPr marL="1371600" marR="0" lvl="2"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Check your City Code.</a:t>
            </a:r>
          </a:p>
          <a:p>
            <a:pPr marL="1371600" marR="0" lvl="2" indent="-457200"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Check the resolutions to determine if the employee’s position was authorized or if the specific employee was appointed.</a:t>
            </a:r>
          </a:p>
          <a:p>
            <a:pPr marL="365760" lvl="2">
              <a:spcBef>
                <a:spcPts val="1000"/>
              </a:spcBef>
            </a:pPr>
            <a:endParaRPr lang="en-US" sz="2200" dirty="0">
              <a:latin typeface="Rockwell" panose="02060603020205020403" pitchFamily="18" charset="0"/>
            </a:endParaRPr>
          </a:p>
        </p:txBody>
      </p:sp>
    </p:spTree>
    <p:extLst>
      <p:ext uri="{BB962C8B-B14F-4D97-AF65-F5344CB8AC3E}">
        <p14:creationId xmlns:p14="http://schemas.microsoft.com/office/powerpoint/2010/main" val="41680668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Discharging Employees with Veteran Status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pPr marL="457200" marR="0" lvl="0" indent="-457200"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Iowa Code Section 35C – Veterans Preference </a:t>
            </a:r>
          </a:p>
          <a:p>
            <a:pPr marL="914400" lvl="1" indent="-457200">
              <a:lnSpc>
                <a:spcPct val="108000"/>
              </a:lnSpc>
              <a:spcBef>
                <a:spcPts val="0"/>
              </a:spcBef>
              <a:spcAft>
                <a:spcPts val="800"/>
              </a:spcAft>
              <a:defRPr/>
            </a:pPr>
            <a:r>
              <a:rPr lang="en-US" dirty="0">
                <a:solidFill>
                  <a:prstClr val="black"/>
                </a:solidFill>
                <a:latin typeface="Rockwell" panose="02060603020205020403" pitchFamily="18" charset="77"/>
              </a:rPr>
              <a:t>May only be removed for “</a:t>
            </a:r>
            <a:r>
              <a:rPr kumimoji="0" lang="en-US"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incompetency or misconduct.” </a:t>
            </a:r>
          </a:p>
          <a:p>
            <a:pPr marL="914400" lvl="1" indent="-457200">
              <a:lnSpc>
                <a:spcPct val="108000"/>
              </a:lnSpc>
              <a:spcBef>
                <a:spcPts val="0"/>
              </a:spcBef>
              <a:spcAft>
                <a:spcPts val="800"/>
              </a:spcAft>
              <a:defRPr/>
            </a:pPr>
            <a:r>
              <a:rPr lang="en-US" dirty="0">
                <a:solidFill>
                  <a:prstClr val="black"/>
                </a:solidFill>
                <a:latin typeface="Rockwell" panose="02060603020205020403" pitchFamily="18" charset="77"/>
              </a:rPr>
              <a:t>Must be provided notice and hearing where employee is made aware of the charges against them. (Interplay with Civil Service…)</a:t>
            </a:r>
          </a:p>
          <a:p>
            <a:pPr marL="914400" lvl="1" indent="-457200">
              <a:lnSpc>
                <a:spcPct val="108000"/>
              </a:lnSpc>
              <a:spcBef>
                <a:spcPts val="0"/>
              </a:spcBef>
              <a:spcAft>
                <a:spcPts val="800"/>
              </a:spcAft>
              <a:defRPr/>
            </a:pPr>
            <a:r>
              <a:rPr kumimoji="0" lang="en-US"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Code provides the employee or appointee the right to a review by the Iowa Supreme Court or by a district court.</a:t>
            </a:r>
          </a:p>
          <a:p>
            <a:pPr marL="365760" lvl="2">
              <a:spcBef>
                <a:spcPts val="1000"/>
              </a:spcBef>
            </a:pPr>
            <a:endParaRPr lang="en-US" sz="2200" dirty="0">
              <a:latin typeface="Rockwell" panose="02060603020205020403" pitchFamily="18" charset="0"/>
            </a:endParaRPr>
          </a:p>
        </p:txBody>
      </p:sp>
      <p:pic>
        <p:nvPicPr>
          <p:cNvPr id="2050" name="Picture 2" descr="Recognize Veteran Employees ...">
            <a:extLst>
              <a:ext uri="{FF2B5EF4-FFF2-40B4-BE49-F238E27FC236}">
                <a16:creationId xmlns:a16="http://schemas.microsoft.com/office/drawing/2014/main" id="{6E143176-A8EC-A06D-3C61-6CE4C239E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46" y="2847374"/>
            <a:ext cx="3078509" cy="2048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93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49" y="365126"/>
            <a:ext cx="7905750" cy="1016866"/>
          </a:xfrm>
        </p:spPr>
        <p:txBody>
          <a:bodyPr/>
          <a:lstStyle/>
          <a:p>
            <a:pPr algn="ctr"/>
            <a:r>
              <a:rPr lang="en-US" dirty="0">
                <a:latin typeface="Rockwell" panose="02060603020205020403" pitchFamily="18" charset="0"/>
              </a:rPr>
              <a:t>Veteran Termination Example</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482725"/>
            <a:ext cx="7905751" cy="5084330"/>
          </a:xfrm>
        </p:spPr>
        <p:txBody>
          <a:bodyPr>
            <a:noAutofit/>
          </a:bodyPr>
          <a:lstStyle/>
          <a:p>
            <a:pPr marL="457200" marR="0" lvl="0" indent="0" algn="ctr"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lang="en-US" sz="2200" b="1" i="1" dirty="0">
                <a:solidFill>
                  <a:prstClr val="black"/>
                </a:solidFill>
                <a:latin typeface="Rockwell" panose="02060603020205020403" pitchFamily="18" charset="0"/>
              </a:rPr>
              <a:t>Williams v. Bullock</a:t>
            </a:r>
            <a:r>
              <a:rPr kumimoji="0" lang="en-US" sz="2200" b="1" i="1"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 (Iowa 2021)</a:t>
            </a:r>
            <a:endParaRPr kumimoji="0" lang="en-US" sz="2200" b="1" i="0" u="none" strike="noStrike" kern="1200" cap="none" spc="0" normalizeH="0" baseline="0" noProof="0" dirty="0">
              <a:ln>
                <a:noFill/>
              </a:ln>
              <a:solidFill>
                <a:prstClr val="black"/>
              </a:solidFill>
              <a:effectLst/>
              <a:uLnTx/>
              <a:uFillTx/>
              <a:latin typeface="Rockwell" panose="02060603020205020403" pitchFamily="18" charset="0"/>
              <a:ea typeface="+mn-ea"/>
              <a:cs typeface="+mn-cs"/>
            </a:endParaRPr>
          </a:p>
          <a:p>
            <a:pPr marL="457200" marR="0" lvl="0" indent="0" algn="just"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Rockwell" panose="02060603020205020403" pitchFamily="18" charset="0"/>
                <a:ea typeface="+mn-ea"/>
                <a:cs typeface="+mn-cs"/>
              </a:rPr>
              <a:t>Mr. Williams, a military veteran, was employed as a police officer for the University of Iowa. Mr. Williams was terminated after failing to follow University policies while conducting a search of a student’s dorm room. Before terminating Mr. Williams, the University provided him with a summary of the complaint against him, the opportunity to explain himself in an interview, and a hearing where he read a prepared statement. He was also provided a post-termination appeal process. </a:t>
            </a:r>
            <a:r>
              <a:rPr lang="en-US" sz="2200" dirty="0">
                <a:solidFill>
                  <a:prstClr val="black"/>
                </a:solidFill>
                <a:latin typeface="Rockwell" panose="02060603020205020403" pitchFamily="18" charset="0"/>
              </a:rPr>
              <a:t>Mr. Williams challenged the adequacy of the University’s termination process. </a:t>
            </a:r>
          </a:p>
          <a:p>
            <a:pPr marL="457200" marR="0" lvl="0" indent="0" algn="just" defTabSz="914400" rtl="0" eaLnBrk="1" fontAlgn="auto" latinLnBrk="0" hangingPunct="1">
              <a:lnSpc>
                <a:spcPct val="90000"/>
              </a:lnSpc>
              <a:spcBef>
                <a:spcPts val="1000"/>
              </a:spcBef>
              <a:spcAft>
                <a:spcPts val="1200"/>
              </a:spcAft>
              <a:buClrTx/>
              <a:buSzTx/>
              <a:buFont typeface="Arial" panose="020B0604020202020204" pitchFamily="34" charset="0"/>
              <a:buNone/>
              <a:tabLst/>
              <a:defRPr/>
            </a:pPr>
            <a:r>
              <a:rPr lang="en-US" sz="2200" dirty="0">
                <a:solidFill>
                  <a:prstClr val="black"/>
                </a:solidFill>
                <a:latin typeface="Rockwell" panose="02060603020205020403" pitchFamily="18" charset="0"/>
              </a:rPr>
              <a:t>The Iowa Supreme Court held the University’s process satisfied the requirements of Iowa Code Section 35C. </a:t>
            </a:r>
            <a:endParaRPr lang="en-US" sz="2200" dirty="0">
              <a:latin typeface="Rockwell" panose="02060603020205020403" pitchFamily="18" charset="0"/>
            </a:endParaRPr>
          </a:p>
        </p:txBody>
      </p:sp>
    </p:spTree>
    <p:extLst>
      <p:ext uri="{BB962C8B-B14F-4D97-AF65-F5344CB8AC3E}">
        <p14:creationId xmlns:p14="http://schemas.microsoft.com/office/powerpoint/2010/main" val="4220881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E97903A-CE90-C880-B803-C1CA18B2A4C1}"/>
              </a:ext>
            </a:extLst>
          </p:cNvPr>
          <p:cNvSpPr txBox="1"/>
          <p:nvPr/>
        </p:nvSpPr>
        <p:spPr>
          <a:xfrm>
            <a:off x="638881" y="670218"/>
            <a:ext cx="10909640" cy="1065836"/>
          </a:xfrm>
          <a:prstGeom prst="rect">
            <a:avLst/>
          </a:prstGeom>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6100" dirty="0">
                <a:latin typeface="Rockwell" panose="02060603020205020403" pitchFamily="18" charset="0"/>
                <a:ea typeface="+mj-ea"/>
                <a:cs typeface="+mj-cs"/>
              </a:rPr>
              <a:t>Family Medical Leave Act (FMLA)</a:t>
            </a:r>
          </a:p>
        </p:txBody>
      </p:sp>
      <p:sp>
        <p:nvSpPr>
          <p:cNvPr id="25"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1257130" y="2619784"/>
            <a:ext cx="1829140" cy="3600041"/>
          </a:xfrm>
          <a:prstGeom prst="rect">
            <a:avLst/>
          </a:prstGeom>
        </p:spPr>
      </p:pic>
      <p:pic>
        <p:nvPicPr>
          <p:cNvPr id="4" name="Picture 3" descr="Father playing with child">
            <a:extLst>
              <a:ext uri="{FF2B5EF4-FFF2-40B4-BE49-F238E27FC236}">
                <a16:creationId xmlns:a16="http://schemas.microsoft.com/office/drawing/2014/main" id="{92B03537-7FF4-CA7D-E68D-12D212BE3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908" y="3165511"/>
            <a:ext cx="3758184" cy="2508587"/>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8141208" y="3548052"/>
            <a:ext cx="3758184" cy="1743504"/>
          </a:xfrm>
          <a:prstGeom prst="rect">
            <a:avLst/>
          </a:prstGeom>
        </p:spPr>
      </p:pic>
    </p:spTree>
    <p:extLst>
      <p:ext uri="{BB962C8B-B14F-4D97-AF65-F5344CB8AC3E}">
        <p14:creationId xmlns:p14="http://schemas.microsoft.com/office/powerpoint/2010/main" val="3942106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Civil Service Employees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pPr marL="457200" marR="0" lvl="0"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Iowa Code Chapter 400 - Civil Service </a:t>
            </a:r>
          </a:p>
          <a:p>
            <a:pPr marL="914400" lvl="1" indent="-457200">
              <a:lnSpc>
                <a:spcPct val="108000"/>
              </a:lnSpc>
              <a:spcBef>
                <a:spcPts val="0"/>
              </a:spcBef>
              <a:spcAft>
                <a:spcPts val="800"/>
              </a:spcAft>
              <a:defRPr/>
            </a:pPr>
            <a:r>
              <a:rPr lang="en-US" sz="2200" dirty="0">
                <a:solidFill>
                  <a:prstClr val="black"/>
                </a:solidFill>
                <a:latin typeface="Rockwell" panose="02060603020205020403" pitchFamily="18" charset="77"/>
              </a:rPr>
              <a:t>May </a:t>
            </a:r>
            <a:r>
              <a:rPr kumimoji="0" lang="en-US" sz="22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not be removed, discharged, demoted, or suspended arbitrarily</a:t>
            </a:r>
          </a:p>
          <a:p>
            <a:pPr marL="914400" lvl="1" indent="-457200">
              <a:lnSpc>
                <a:spcPct val="108000"/>
              </a:lnSpc>
              <a:spcBef>
                <a:spcPts val="0"/>
              </a:spcBef>
              <a:spcAft>
                <a:spcPts val="800"/>
              </a:spcAft>
              <a:defRPr/>
            </a:pPr>
            <a:r>
              <a:rPr lang="en-US" sz="2200" dirty="0">
                <a:solidFill>
                  <a:prstClr val="black"/>
                </a:solidFill>
                <a:latin typeface="Rockwell" panose="02060603020205020403" pitchFamily="18" charset="77"/>
              </a:rPr>
              <a:t>May </a:t>
            </a:r>
            <a:r>
              <a:rPr kumimoji="0" lang="en-US" sz="22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be removed, discharged, demoted, or suspended due to “any act or failure to act by the employee that is in contravention of law, city policies, or standard operating procedures, or that in the judgment of the person having the appointing power as provided in this chapter, or the chief of police or chief of the fire department, is sufficient to show that the employee is unsuitable or unfit for employment."</a:t>
            </a:r>
          </a:p>
          <a:p>
            <a:pPr marL="365760" lvl="2">
              <a:spcBef>
                <a:spcPts val="1000"/>
              </a:spcBef>
            </a:pPr>
            <a:endParaRPr lang="en-US" sz="2200" dirty="0">
              <a:latin typeface="Rockwell" panose="02060603020205020403" pitchFamily="18" charset="0"/>
            </a:endParaRPr>
          </a:p>
        </p:txBody>
      </p:sp>
    </p:spTree>
    <p:extLst>
      <p:ext uri="{BB962C8B-B14F-4D97-AF65-F5344CB8AC3E}">
        <p14:creationId xmlns:p14="http://schemas.microsoft.com/office/powerpoint/2010/main" val="2870937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Hearings for Civil Service Employees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pPr marL="457200" marR="0" lvl="0"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Iowa Code Chapter 400 - Civil Service </a:t>
            </a:r>
            <a:endParaRPr kumimoji="0" lang="en-US" sz="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endParaRPr>
          </a:p>
          <a:p>
            <a:pPr marL="914400" marR="0" lvl="1"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If you suspend, demote or discharge a civil service employee, the employee has the right to a hearing in front of the Civil Service Commission to review the employment decision.</a:t>
            </a:r>
          </a:p>
          <a:p>
            <a:pPr marL="914400" marR="0" lvl="1"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3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In the hearing, the City will have the burden to prove that the employee’s action/failure to act was in violation of law, city policy, or standard operating procedure OR is sufficient to show that the employee is unsuitable and/or unfit for employment.</a:t>
            </a:r>
          </a:p>
          <a:p>
            <a:pPr marL="365760" lvl="2">
              <a:spcBef>
                <a:spcPts val="1000"/>
              </a:spcBef>
            </a:pPr>
            <a:endParaRPr lang="en-US" sz="2200" dirty="0">
              <a:latin typeface="Rockwell" panose="02060603020205020403" pitchFamily="18" charset="0"/>
            </a:endParaRPr>
          </a:p>
        </p:txBody>
      </p:sp>
    </p:spTree>
    <p:extLst>
      <p:ext uri="{BB962C8B-B14F-4D97-AF65-F5344CB8AC3E}">
        <p14:creationId xmlns:p14="http://schemas.microsoft.com/office/powerpoint/2010/main" val="3025921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Appealing the Commission</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pPr marL="457200" marR="0" lvl="0"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Iowa Code Chapter 400 - Civil Service </a:t>
            </a:r>
          </a:p>
          <a:p>
            <a:pPr marR="0" lvl="0" algn="just" defTabSz="914400" rtl="0" eaLnBrk="1" fontAlgn="auto" latinLnBrk="0" hangingPunct="1">
              <a:lnSpc>
                <a:spcPct val="108000"/>
              </a:lnSpc>
              <a:spcBef>
                <a:spcPts val="0"/>
              </a:spcBef>
              <a:spcAft>
                <a:spcPts val="800"/>
              </a:spcAft>
              <a:buClrTx/>
              <a:buSzTx/>
              <a:tabLst/>
              <a:defRPr/>
            </a:pPr>
            <a:endParaRPr kumimoji="0" lang="en-US" sz="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endParaRPr>
          </a:p>
          <a:p>
            <a:pPr marL="914400" marR="0" lvl="1"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If an employee appeals an employment decision to the civil service commission, contact the City Attorney.</a:t>
            </a:r>
          </a:p>
          <a:p>
            <a:pPr marL="914400" marR="0" lvl="1" indent="-457200" algn="just" defTabSz="914400" rtl="0" eaLnBrk="1" fontAlgn="auto" latinLnBrk="0" hangingPunct="1">
              <a:lnSpc>
                <a:spcPct val="108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Rockwell" panose="02060603020205020403" pitchFamily="18" charset="77"/>
                <a:ea typeface="+mn-ea"/>
                <a:cs typeface="+mn-cs"/>
              </a:rPr>
              <a:t>Chapter 400 has strict timelines and if you fail to meet them, the employee will be automatically reinstated.</a:t>
            </a:r>
          </a:p>
          <a:p>
            <a:pPr marL="365760" lvl="2">
              <a:spcBef>
                <a:spcPts val="1000"/>
              </a:spcBef>
            </a:pPr>
            <a:endParaRPr lang="en-US" sz="2200" dirty="0">
              <a:latin typeface="Rockwell" panose="02060603020205020403" pitchFamily="18" charset="0"/>
            </a:endParaRPr>
          </a:p>
        </p:txBody>
      </p:sp>
    </p:spTree>
    <p:extLst>
      <p:ext uri="{BB962C8B-B14F-4D97-AF65-F5344CB8AC3E}">
        <p14:creationId xmlns:p14="http://schemas.microsoft.com/office/powerpoint/2010/main" val="2281827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63BEE8CD-F310-4A74-A746-07DCF1D0F81C}"/>
              </a:ext>
            </a:extLst>
          </p:cNvPr>
          <p:cNvSpPr>
            <a:spLocks noGrp="1"/>
          </p:cNvSpPr>
          <p:nvPr>
            <p:ph type="title"/>
          </p:nvPr>
        </p:nvSpPr>
        <p:spPr/>
        <p:txBody>
          <a:bodyPr/>
          <a:lstStyle/>
          <a:p>
            <a:pPr algn="ctr"/>
            <a:r>
              <a:rPr lang="en-US" dirty="0">
                <a:latin typeface="Rockwell" panose="02060603020205020403" pitchFamily="18" charset="0"/>
              </a:rPr>
              <a:t>			Special Note for Public 			 Meetings:</a:t>
            </a:r>
          </a:p>
        </p:txBody>
      </p:sp>
      <p:sp>
        <p:nvSpPr>
          <p:cNvPr id="4" name="Content Placeholder 3">
            <a:extLst>
              <a:ext uri="{FF2B5EF4-FFF2-40B4-BE49-F238E27FC236}">
                <a16:creationId xmlns:a16="http://schemas.microsoft.com/office/drawing/2014/main" id="{455ACE15-7ED1-8A52-678D-20F2546F9EF4}"/>
              </a:ext>
            </a:extLst>
          </p:cNvPr>
          <p:cNvSpPr>
            <a:spLocks noGrp="1"/>
          </p:cNvSpPr>
          <p:nvPr>
            <p:ph idx="1"/>
          </p:nvPr>
        </p:nvSpPr>
        <p:spPr>
          <a:xfrm>
            <a:off x="2811642" y="1825624"/>
            <a:ext cx="8542157" cy="5032375"/>
          </a:xfrm>
        </p:spPr>
        <p:txBody>
          <a:bodyPr/>
          <a:lstStyle/>
          <a:p>
            <a:pPr marL="0" indent="0" algn="just">
              <a:buNone/>
            </a:pPr>
            <a:r>
              <a:rPr kumimoji="0" lang="en-US" sz="2800" b="0" i="0" u="none" strike="noStrike" kern="1200" cap="none" spc="0" normalizeH="0" baseline="0" noProof="0" dirty="0">
                <a:ln>
                  <a:noFill/>
                </a:ln>
                <a:solidFill>
                  <a:prstClr val="black">
                    <a:lumMod val="85000"/>
                    <a:lumOff val="15000"/>
                  </a:prstClr>
                </a:solidFill>
                <a:effectLst/>
                <a:uLnTx/>
                <a:uFillTx/>
                <a:latin typeface="Rockwell" panose="02060603020205020403" pitchFamily="18" charset="0"/>
                <a:ea typeface="+mn-ea"/>
                <a:cs typeface="+mn-cs"/>
              </a:rPr>
              <a:t>Remember, the governing body may not go into a closed session to evaluate performance, discipline</a:t>
            </a:r>
            <a:r>
              <a:rPr lang="en-US" dirty="0">
                <a:solidFill>
                  <a:prstClr val="black">
                    <a:lumMod val="85000"/>
                    <a:lumOff val="15000"/>
                  </a:prstClr>
                </a:solidFill>
                <a:latin typeface="Rockwell" panose="02060603020205020403" pitchFamily="18" charset="0"/>
              </a:rPr>
              <a:t>, or </a:t>
            </a:r>
            <a:r>
              <a:rPr kumimoji="0" lang="en-US" sz="2800" b="0" i="0" u="none" strike="noStrike" kern="1200" cap="none" spc="0" normalizeH="0" baseline="0" noProof="0" dirty="0">
                <a:ln>
                  <a:noFill/>
                </a:ln>
                <a:solidFill>
                  <a:prstClr val="black">
                    <a:lumMod val="85000"/>
                    <a:lumOff val="15000"/>
                  </a:prstClr>
                </a:solidFill>
                <a:effectLst/>
                <a:uLnTx/>
                <a:uFillTx/>
                <a:latin typeface="Rockwell" panose="02060603020205020403" pitchFamily="18" charset="0"/>
                <a:ea typeface="+mn-ea"/>
                <a:cs typeface="+mn-cs"/>
              </a:rPr>
              <a:t>discharge unless the employee requests it in writing.  If you must address performance, discipline</a:t>
            </a:r>
            <a:r>
              <a:rPr lang="en-US" dirty="0">
                <a:solidFill>
                  <a:prstClr val="black">
                    <a:lumMod val="85000"/>
                    <a:lumOff val="15000"/>
                  </a:prstClr>
                </a:solidFill>
                <a:latin typeface="Rockwell" panose="02060603020205020403" pitchFamily="18" charset="0"/>
              </a:rPr>
              <a:t>, or </a:t>
            </a:r>
            <a:r>
              <a:rPr kumimoji="0" lang="en-US" sz="2800" b="0" i="0" u="none" strike="noStrike" kern="1200" cap="none" spc="0" normalizeH="0" baseline="0" noProof="0" dirty="0">
                <a:ln>
                  <a:noFill/>
                </a:ln>
                <a:solidFill>
                  <a:prstClr val="black">
                    <a:lumMod val="85000"/>
                    <a:lumOff val="15000"/>
                  </a:prstClr>
                </a:solidFill>
                <a:effectLst/>
                <a:uLnTx/>
                <a:uFillTx/>
                <a:latin typeface="Rockwell" panose="02060603020205020403" pitchFamily="18" charset="0"/>
                <a:ea typeface="+mn-ea"/>
                <a:cs typeface="+mn-cs"/>
              </a:rPr>
              <a:t>discharge in a public meeting, ensure that the governing body is clear on what they can and cannot say to avoid a defamation claim.</a:t>
            </a:r>
          </a:p>
          <a:p>
            <a:endParaRPr lang="en-US" dirty="0"/>
          </a:p>
        </p:txBody>
      </p:sp>
      <p:sp>
        <p:nvSpPr>
          <p:cNvPr id="3" name="TextBox 2">
            <a:extLst>
              <a:ext uri="{FF2B5EF4-FFF2-40B4-BE49-F238E27FC236}">
                <a16:creationId xmlns:a16="http://schemas.microsoft.com/office/drawing/2014/main" id="{EE38C1D6-531C-7F6F-4681-36204425F1E4}"/>
              </a:ext>
            </a:extLst>
          </p:cNvPr>
          <p:cNvSpPr txBox="1"/>
          <p:nvPr/>
        </p:nvSpPr>
        <p:spPr>
          <a:xfrm>
            <a:off x="1776955" y="5559110"/>
            <a:ext cx="7772400" cy="1077218"/>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Rockwell" panose="02060603020205020403" pitchFamily="18" charset="0"/>
              <a:ea typeface="+mn-ea"/>
              <a:cs typeface="+mn-cs"/>
            </a:endParaRPr>
          </a:p>
          <a:p>
            <a:pPr marL="914377" marR="0" lvl="2" indent="0" algn="l" defTabSz="9144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Rockwell" panose="02060603020205020403" pitchFamily="18" charset="0"/>
              <a:ea typeface="+mn-ea"/>
              <a:cs typeface="+mn-cs"/>
            </a:endParaRPr>
          </a:p>
          <a:p>
            <a:pPr marL="914400" marR="0" lvl="2" indent="0" algn="l" defTabSz="9144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Rockwell" panose="02060603020205020403" pitchFamily="18" charset="0"/>
              <a:ea typeface="+mn-ea"/>
              <a:cs typeface="+mn-cs"/>
            </a:endParaRPr>
          </a:p>
        </p:txBody>
      </p:sp>
      <p:pic>
        <p:nvPicPr>
          <p:cNvPr id="3074" name="Picture 2" descr="Take Note - Openclipart">
            <a:extLst>
              <a:ext uri="{FF2B5EF4-FFF2-40B4-BE49-F238E27FC236}">
                <a16:creationId xmlns:a16="http://schemas.microsoft.com/office/drawing/2014/main" id="{23A8590B-72CD-67A1-F6BF-9641786283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1093" y="4648200"/>
            <a:ext cx="2143125"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697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385761"/>
            <a:ext cx="2771775" cy="1285876"/>
          </a:xfrm>
          <a:prstGeom prst="rect">
            <a:avLst/>
          </a:prstGeom>
        </p:spPr>
      </p:pic>
      <p:pic>
        <p:nvPicPr>
          <p:cNvPr id="9" name="Picture 8">
            <a:extLst>
              <a:ext uri="{FF2B5EF4-FFF2-40B4-BE49-F238E27FC236}">
                <a16:creationId xmlns:a16="http://schemas.microsoft.com/office/drawing/2014/main" id="{6CD6FE17-1D39-4CCE-BE58-3A860FA9B996}"/>
              </a:ext>
            </a:extLst>
          </p:cNvPr>
          <p:cNvPicPr>
            <a:picLocks noChangeAspect="1"/>
          </p:cNvPicPr>
          <p:nvPr/>
        </p:nvPicPr>
        <p:blipFill>
          <a:blip r:embed="rId4"/>
          <a:stretch>
            <a:fillRect/>
          </a:stretch>
        </p:blipFill>
        <p:spPr>
          <a:xfrm>
            <a:off x="39868" y="1671637"/>
            <a:ext cx="2143125" cy="1838325"/>
          </a:xfrm>
          <a:prstGeom prst="rect">
            <a:avLst/>
          </a:prstGeom>
        </p:spPr>
      </p:pic>
      <p:sp>
        <p:nvSpPr>
          <p:cNvPr id="5" name="Title 4">
            <a:extLst>
              <a:ext uri="{FF2B5EF4-FFF2-40B4-BE49-F238E27FC236}">
                <a16:creationId xmlns:a16="http://schemas.microsoft.com/office/drawing/2014/main" id="{78635087-F186-FD88-2ABF-BC164284C858}"/>
              </a:ext>
            </a:extLst>
          </p:cNvPr>
          <p:cNvSpPr>
            <a:spLocks noGrp="1"/>
          </p:cNvSpPr>
          <p:nvPr>
            <p:ph type="title"/>
          </p:nvPr>
        </p:nvSpPr>
        <p:spPr>
          <a:xfrm>
            <a:off x="5615969" y="2284276"/>
            <a:ext cx="3659030" cy="1325563"/>
          </a:xfrm>
        </p:spPr>
        <p:txBody>
          <a:bodyPr/>
          <a:lstStyle/>
          <a:p>
            <a:r>
              <a:rPr lang="en-US" dirty="0">
                <a:latin typeface="Rockwell" panose="02060603020205020403" pitchFamily="18" charset="0"/>
              </a:rPr>
              <a:t>QUESTIONS?</a:t>
            </a:r>
          </a:p>
        </p:txBody>
      </p:sp>
      <p:pic>
        <p:nvPicPr>
          <p:cNvPr id="2" name="Picture 1">
            <a:extLst>
              <a:ext uri="{FF2B5EF4-FFF2-40B4-BE49-F238E27FC236}">
                <a16:creationId xmlns:a16="http://schemas.microsoft.com/office/drawing/2014/main" id="{863161EA-EB3D-5CF5-BA5C-8F1C1CEA6B32}"/>
              </a:ext>
            </a:extLst>
          </p:cNvPr>
          <p:cNvPicPr>
            <a:picLocks noChangeAspect="1"/>
          </p:cNvPicPr>
          <p:nvPr/>
        </p:nvPicPr>
        <p:blipFill>
          <a:blip r:embed="rId5"/>
          <a:stretch>
            <a:fillRect/>
          </a:stretch>
        </p:blipFill>
        <p:spPr>
          <a:xfrm>
            <a:off x="5615969" y="3429000"/>
            <a:ext cx="3659030" cy="1808806"/>
          </a:xfrm>
          <a:prstGeom prst="rect">
            <a:avLst/>
          </a:prstGeom>
        </p:spPr>
      </p:pic>
    </p:spTree>
    <p:extLst>
      <p:ext uri="{BB962C8B-B14F-4D97-AF65-F5344CB8AC3E}">
        <p14:creationId xmlns:p14="http://schemas.microsoft.com/office/powerpoint/2010/main" val="834870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FMLA: Purpose</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056163" y="1825625"/>
            <a:ext cx="7905751" cy="4351338"/>
          </a:xfrm>
        </p:spPr>
        <p:txBody>
          <a:bodyPr>
            <a:noAutofit/>
          </a:bodyPr>
          <a:lstStyle/>
          <a:p>
            <a:pPr marL="914400" lvl="2" indent="0" algn="just">
              <a:spcBef>
                <a:spcPts val="1000"/>
              </a:spcBef>
              <a:buNone/>
            </a:pPr>
            <a:r>
              <a:rPr lang="en-US" sz="2400" dirty="0">
                <a:latin typeface="Rockwell" panose="02060603020205020403" pitchFamily="18" charset="0"/>
              </a:rPr>
              <a:t>When creating the Family Medical Leave Act (“FMLA”), Congress sought to "balance the demands of the workplace with the needs of families, to promote the stability and economic security of families, and to promote national interests in preserving family integrity." </a:t>
            </a:r>
            <a:r>
              <a:rPr lang="en-US" sz="2400" i="1" dirty="0">
                <a:latin typeface="Rockwell" panose="02060603020205020403" pitchFamily="18" charset="0"/>
              </a:rPr>
              <a:t>Dollar v. Smithway Motor Xpress, Inc., </a:t>
            </a:r>
            <a:r>
              <a:rPr lang="en-US" sz="2400" dirty="0">
                <a:latin typeface="Rockwell" panose="02060603020205020403" pitchFamily="18" charset="0"/>
              </a:rPr>
              <a:t>2011 U.S. Dist. LEXIS 40753, (N.D. Iowa April 13, 2011); </a:t>
            </a:r>
            <a:r>
              <a:rPr lang="en-US" sz="2400" u="sng" dirty="0">
                <a:latin typeface="Rockwell" panose="02060603020205020403" pitchFamily="18" charset="0"/>
                <a:hlinkClick r:id="rId4">
                  <a:extLst>
                    <a:ext uri="{A12FA001-AC4F-418D-AE19-62706E023703}">
                      <ahyp:hlinkClr xmlns:ahyp="http://schemas.microsoft.com/office/drawing/2018/hyperlinkcolor" val="tx"/>
                    </a:ext>
                  </a:extLst>
                </a:hlinkClick>
              </a:rPr>
              <a:t>29 U.S.C. § 2601(b)(1)</a:t>
            </a:r>
            <a:r>
              <a:rPr lang="en-US" sz="2400" u="sng" dirty="0">
                <a:latin typeface="Rockwell" panose="02060603020205020403" pitchFamily="18" charset="0"/>
              </a:rPr>
              <a:t>. </a:t>
            </a:r>
          </a:p>
          <a:p>
            <a:pPr marL="914400" lvl="2" indent="0" algn="just">
              <a:spcBef>
                <a:spcPts val="1000"/>
              </a:spcBef>
              <a:buNone/>
            </a:pPr>
            <a:endParaRPr lang="en-US" sz="2400" dirty="0">
              <a:latin typeface="Rockwell" panose="02060603020205020403" pitchFamily="18" charset="0"/>
            </a:endParaRPr>
          </a:p>
        </p:txBody>
      </p:sp>
      <p:pic>
        <p:nvPicPr>
          <p:cNvPr id="4" name="Picture 3">
            <a:extLst>
              <a:ext uri="{FF2B5EF4-FFF2-40B4-BE49-F238E27FC236}">
                <a16:creationId xmlns:a16="http://schemas.microsoft.com/office/drawing/2014/main" id="{DBF582C5-6EB4-DB5F-E1F6-B8E5C831C592}"/>
              </a:ext>
            </a:extLst>
          </p:cNvPr>
          <p:cNvPicPr>
            <a:picLocks noChangeAspect="1"/>
          </p:cNvPicPr>
          <p:nvPr/>
        </p:nvPicPr>
        <p:blipFill>
          <a:blip r:embed="rId5"/>
          <a:stretch>
            <a:fillRect/>
          </a:stretch>
        </p:blipFill>
        <p:spPr>
          <a:xfrm>
            <a:off x="8520776" y="4556548"/>
            <a:ext cx="2833024" cy="1885249"/>
          </a:xfrm>
          <a:prstGeom prst="rect">
            <a:avLst/>
          </a:prstGeom>
        </p:spPr>
      </p:pic>
      <p:pic>
        <p:nvPicPr>
          <p:cNvPr id="5" name="Picture 4">
            <a:extLst>
              <a:ext uri="{FF2B5EF4-FFF2-40B4-BE49-F238E27FC236}">
                <a16:creationId xmlns:a16="http://schemas.microsoft.com/office/drawing/2014/main" id="{AE12877D-C7EE-E9BB-20B2-D4C2310CABA3}"/>
              </a:ext>
            </a:extLst>
          </p:cNvPr>
          <p:cNvPicPr>
            <a:picLocks noChangeAspect="1"/>
          </p:cNvPicPr>
          <p:nvPr/>
        </p:nvPicPr>
        <p:blipFill>
          <a:blip r:embed="rId6"/>
          <a:stretch>
            <a:fillRect/>
          </a:stretch>
        </p:blipFill>
        <p:spPr>
          <a:xfrm>
            <a:off x="3448050" y="4995935"/>
            <a:ext cx="3922964" cy="1445862"/>
          </a:xfrm>
          <a:prstGeom prst="rect">
            <a:avLst/>
          </a:prstGeom>
        </p:spPr>
      </p:pic>
    </p:spTree>
    <p:extLst>
      <p:ext uri="{BB962C8B-B14F-4D97-AF65-F5344CB8AC3E}">
        <p14:creationId xmlns:p14="http://schemas.microsoft.com/office/powerpoint/2010/main" val="3637184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FMLA: Eligibility</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50" y="1690688"/>
            <a:ext cx="7905751" cy="4351338"/>
          </a:xfrm>
        </p:spPr>
        <p:txBody>
          <a:bodyPr>
            <a:noAutofit/>
          </a:bodyPr>
          <a:lstStyle/>
          <a:p>
            <a:pPr marL="0" lvl="2">
              <a:spcBef>
                <a:spcPts val="600"/>
              </a:spcBef>
            </a:pPr>
            <a:r>
              <a:rPr lang="en-US" sz="2200" b="1" dirty="0">
                <a:latin typeface="Rockwell" panose="02060603020205020403" pitchFamily="18" charset="0"/>
                <a:cs typeface="Times New Roman" panose="02020603050405020304" pitchFamily="18" charset="0"/>
              </a:rPr>
              <a:t>First, is the employer a “covered employer?”</a:t>
            </a:r>
          </a:p>
          <a:p>
            <a:pPr marL="457200" lvl="3">
              <a:spcBef>
                <a:spcPts val="600"/>
              </a:spcBef>
            </a:pPr>
            <a:r>
              <a:rPr lang="en-US" sz="2200" dirty="0">
                <a:latin typeface="Rockwell" panose="02060603020205020403" pitchFamily="18" charset="0"/>
                <a:cs typeface="Times New Roman" panose="02020603050405020304" pitchFamily="18" charset="0"/>
              </a:rPr>
              <a:t>For private sector, an employer must employ 50+ employees. (All public sector employers are covered.)</a:t>
            </a:r>
          </a:p>
          <a:p>
            <a:pPr marL="0" lvl="2">
              <a:spcBef>
                <a:spcPts val="600"/>
              </a:spcBef>
            </a:pPr>
            <a:r>
              <a:rPr lang="en-US" sz="2200" b="1" dirty="0">
                <a:latin typeface="Rockwell" panose="02060603020205020403" pitchFamily="18" charset="0"/>
                <a:cs typeface="Times New Roman" panose="02020603050405020304" pitchFamily="18" charset="0"/>
              </a:rPr>
              <a:t>Second, is the employee “eligible?”</a:t>
            </a:r>
          </a:p>
          <a:p>
            <a:pPr marL="457200" lvl="3">
              <a:spcBef>
                <a:spcPts val="600"/>
              </a:spcBef>
            </a:pPr>
            <a:r>
              <a:rPr lang="en-US" sz="2200" dirty="0">
                <a:latin typeface="Rockwell" panose="02060603020205020403" pitchFamily="18" charset="0"/>
                <a:cs typeface="Times New Roman" panose="02020603050405020304" pitchFamily="18" charset="0"/>
              </a:rPr>
              <a:t>Employee:</a:t>
            </a:r>
          </a:p>
          <a:p>
            <a:pPr marL="685800" lvl="4" indent="0">
              <a:spcBef>
                <a:spcPts val="600"/>
              </a:spcBef>
              <a:buNone/>
            </a:pPr>
            <a:r>
              <a:rPr lang="en-US" sz="2200" dirty="0">
                <a:latin typeface="Rockwell" panose="02060603020205020403" pitchFamily="18" charset="0"/>
                <a:cs typeface="Times New Roman" panose="02020603050405020304" pitchFamily="18" charset="0"/>
              </a:rPr>
              <a:t>1. Worked for at least 12 months (generally does not necessarily need to be consecutive); </a:t>
            </a:r>
          </a:p>
          <a:p>
            <a:pPr marL="685800" lvl="4" indent="0">
              <a:spcBef>
                <a:spcPts val="600"/>
              </a:spcBef>
              <a:buNone/>
            </a:pPr>
            <a:r>
              <a:rPr lang="en-US" sz="2200" dirty="0">
                <a:latin typeface="Rockwell" panose="02060603020205020403" pitchFamily="18" charset="0"/>
                <a:cs typeface="Times New Roman" panose="02020603050405020304" pitchFamily="18" charset="0"/>
              </a:rPr>
              <a:t>2. Worked 1,250 hours for the employer during the 12-month period immediately preceding the leave; and</a:t>
            </a:r>
          </a:p>
          <a:p>
            <a:pPr marL="685800" lvl="4" indent="0">
              <a:spcBef>
                <a:spcPts val="600"/>
              </a:spcBef>
              <a:buNone/>
            </a:pPr>
            <a:r>
              <a:rPr lang="en-US" sz="2200" dirty="0">
                <a:latin typeface="Rockwell" panose="02060603020205020403" pitchFamily="18" charset="0"/>
                <a:cs typeface="Times New Roman" panose="02020603050405020304" pitchFamily="18" charset="0"/>
              </a:rPr>
              <a:t>3. Works </a:t>
            </a:r>
            <a:r>
              <a:rPr lang="en-US" sz="2200" dirty="0">
                <a:solidFill>
                  <a:schemeClr val="tx1">
                    <a:lumMod val="95000"/>
                    <a:lumOff val="5000"/>
                  </a:schemeClr>
                </a:solidFill>
                <a:latin typeface="Rockwell" panose="02060603020205020403" pitchFamily="18" charset="0"/>
                <a:cs typeface="Times New Roman" panose="02020603050405020304" pitchFamily="18" charset="0"/>
              </a:rPr>
              <a:t>at a location where the employer has at least 50 employees within 75 miles.</a:t>
            </a:r>
          </a:p>
          <a:p>
            <a:pPr marL="914400" lvl="4">
              <a:spcBef>
                <a:spcPts val="600"/>
              </a:spcBef>
            </a:pPr>
            <a:endParaRPr lang="en-US" sz="2200" dirty="0">
              <a:latin typeface="Rockwell" panose="02060603020205020403" pitchFamily="18" charset="0"/>
              <a:cs typeface="Times New Roman" panose="02020603050405020304" pitchFamily="18" charset="0"/>
            </a:endParaRPr>
          </a:p>
          <a:p>
            <a:pPr lvl="3">
              <a:spcBef>
                <a:spcPts val="1000"/>
              </a:spcBef>
            </a:pPr>
            <a:endParaRPr lang="en-US" sz="2400" dirty="0">
              <a:latin typeface="Rockwell" panose="02060603020205020403" pitchFamily="18" charset="0"/>
              <a:cs typeface="Times New Roman" panose="02020603050405020304" pitchFamily="18" charset="0"/>
            </a:endParaRPr>
          </a:p>
          <a:p>
            <a:pPr marL="914400" lvl="2" indent="0">
              <a:spcBef>
                <a:spcPts val="1000"/>
              </a:spcBef>
              <a:buNone/>
            </a:pPr>
            <a:endParaRPr lang="en-US" sz="2400" dirty="0">
              <a:latin typeface="Rockwell" panose="02060603020205020403" pitchFamily="18" charset="0"/>
              <a:cs typeface="Times New Roman" panose="02020603050405020304" pitchFamily="18" charset="0"/>
            </a:endParaRPr>
          </a:p>
          <a:p>
            <a:pPr lvl="2">
              <a:spcBef>
                <a:spcPts val="1000"/>
              </a:spcBef>
            </a:pPr>
            <a:endParaRPr lang="en-US" sz="2600" dirty="0">
              <a:latin typeface="Rockwell" panose="02060603020205020403" pitchFamily="18" charset="0"/>
              <a:cs typeface="Times New Roman" panose="02020603050405020304" pitchFamily="18" charset="0"/>
            </a:endParaRPr>
          </a:p>
          <a:p>
            <a:pPr marL="1371600" lvl="3" indent="0">
              <a:spcBef>
                <a:spcPts val="1000"/>
              </a:spcBef>
              <a:buNone/>
            </a:pPr>
            <a:endParaRPr lang="en-US" sz="3200" dirty="0">
              <a:latin typeface="Rockwell" panose="02060603020205020403" pitchFamily="18" charset="0"/>
              <a:cs typeface="Times New Roman" panose="02020603050405020304" pitchFamily="18" charset="0"/>
            </a:endParaRPr>
          </a:p>
          <a:p>
            <a:pPr lvl="2" algn="just">
              <a:spcBef>
                <a:spcPts val="1000"/>
              </a:spcBef>
            </a:pPr>
            <a:endParaRPr lang="en-US" sz="2400" dirty="0">
              <a:latin typeface="Rockwell" panose="02060603020205020403" pitchFamily="18" charset="0"/>
            </a:endParaRPr>
          </a:p>
        </p:txBody>
      </p:sp>
      <p:pic>
        <p:nvPicPr>
          <p:cNvPr id="4" name="Picture 3">
            <a:extLst>
              <a:ext uri="{FF2B5EF4-FFF2-40B4-BE49-F238E27FC236}">
                <a16:creationId xmlns:a16="http://schemas.microsoft.com/office/drawing/2014/main" id="{450BE4E2-A848-5BD0-1F02-EBF5746E3A54}"/>
              </a:ext>
            </a:extLst>
          </p:cNvPr>
          <p:cNvPicPr>
            <a:picLocks noChangeAspect="1"/>
          </p:cNvPicPr>
          <p:nvPr/>
        </p:nvPicPr>
        <p:blipFill>
          <a:blip r:embed="rId4"/>
          <a:stretch>
            <a:fillRect/>
          </a:stretch>
        </p:blipFill>
        <p:spPr>
          <a:xfrm>
            <a:off x="1640068" y="3604593"/>
            <a:ext cx="2343150" cy="1952625"/>
          </a:xfrm>
          <a:prstGeom prst="rect">
            <a:avLst/>
          </a:prstGeom>
        </p:spPr>
      </p:pic>
    </p:spTree>
    <p:extLst>
      <p:ext uri="{BB962C8B-B14F-4D97-AF65-F5344CB8AC3E}">
        <p14:creationId xmlns:p14="http://schemas.microsoft.com/office/powerpoint/2010/main" val="3694587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FMLA: Entitlement/Uses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pPr marL="342900" lvl="2" indent="-342900">
              <a:spcBef>
                <a:spcPts val="0"/>
              </a:spcBef>
            </a:pPr>
            <a:r>
              <a:rPr lang="en-US" sz="2400" b="1" dirty="0">
                <a:latin typeface="Rockwell" panose="02060603020205020403" pitchFamily="18" charset="0"/>
              </a:rPr>
              <a:t>Block leave: 12 weeks in a 12-month period for:</a:t>
            </a:r>
          </a:p>
          <a:p>
            <a:pPr marL="800100" lvl="3" indent="-342900">
              <a:spcBef>
                <a:spcPts val="0"/>
              </a:spcBef>
            </a:pPr>
            <a:r>
              <a:rPr lang="en-US" sz="2400" dirty="0">
                <a:latin typeface="Rockwell" panose="02060603020205020403" pitchFamily="18" charset="0"/>
              </a:rPr>
              <a:t>Birth of a child or placement of a child with the employee for adoption or foster care;</a:t>
            </a:r>
          </a:p>
          <a:p>
            <a:pPr marL="800100" lvl="3" indent="-342900">
              <a:spcBef>
                <a:spcPts val="0"/>
              </a:spcBef>
            </a:pPr>
            <a:r>
              <a:rPr lang="en-US" sz="2400" dirty="0">
                <a:latin typeface="Rockwell" panose="02060603020205020403" pitchFamily="18" charset="0"/>
              </a:rPr>
              <a:t>Care for a spouse, child, or parent who has a serious health condition;</a:t>
            </a:r>
          </a:p>
          <a:p>
            <a:pPr marL="800100" lvl="3" indent="-342900">
              <a:spcBef>
                <a:spcPts val="0"/>
              </a:spcBef>
            </a:pPr>
            <a:r>
              <a:rPr lang="en-US" sz="2400" dirty="0">
                <a:latin typeface="Rockwell" panose="02060603020205020403" pitchFamily="18" charset="0"/>
              </a:rPr>
              <a:t>A serious health condition that makes the employee unable to perform the essential functions of his or her job; or</a:t>
            </a:r>
          </a:p>
          <a:p>
            <a:pPr marL="800100" lvl="3" indent="-342900">
              <a:spcBef>
                <a:spcPts val="0"/>
              </a:spcBef>
            </a:pPr>
            <a:r>
              <a:rPr lang="en-US" sz="2400" dirty="0">
                <a:latin typeface="Rockwell" panose="02060603020205020403" pitchFamily="18" charset="0"/>
              </a:rPr>
              <a:t>Any qualifying exigency arising out of the fact that a spouse, child, or parent is a military member on covered active duty or call to covered active-duty status.</a:t>
            </a:r>
          </a:p>
          <a:p>
            <a:pPr marL="914400" lvl="2" indent="0" algn="just">
              <a:spcBef>
                <a:spcPts val="1000"/>
              </a:spcBef>
              <a:buNone/>
            </a:pPr>
            <a:endParaRPr lang="en-US" sz="2400" dirty="0">
              <a:latin typeface="Rockwell" panose="02060603020205020403" pitchFamily="18" charset="0"/>
            </a:endParaRPr>
          </a:p>
        </p:txBody>
      </p:sp>
    </p:spTree>
    <p:extLst>
      <p:ext uri="{BB962C8B-B14F-4D97-AF65-F5344CB8AC3E}">
        <p14:creationId xmlns:p14="http://schemas.microsoft.com/office/powerpoint/2010/main" val="188845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3"/>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3448050" y="365125"/>
            <a:ext cx="7905750" cy="1325563"/>
          </a:xfrm>
        </p:spPr>
        <p:txBody>
          <a:bodyPr/>
          <a:lstStyle/>
          <a:p>
            <a:pPr algn="ctr"/>
            <a:r>
              <a:rPr lang="en-US" dirty="0">
                <a:latin typeface="Rockwell" panose="02060603020205020403" pitchFamily="18" charset="0"/>
              </a:rPr>
              <a:t>FMLA: Other Entitlement/Uses</a:t>
            </a:r>
          </a:p>
        </p:txBody>
      </p:sp>
      <p:sp>
        <p:nvSpPr>
          <p:cNvPr id="3" name="Content Placeholder 2">
            <a:extLst>
              <a:ext uri="{FF2B5EF4-FFF2-40B4-BE49-F238E27FC236}">
                <a16:creationId xmlns:a16="http://schemas.microsoft.com/office/drawing/2014/main" id="{86C8ADA2-CE2A-47E5-8E2C-1AEB6AED99D3}"/>
              </a:ext>
            </a:extLst>
          </p:cNvPr>
          <p:cNvSpPr>
            <a:spLocks noGrp="1"/>
          </p:cNvSpPr>
          <p:nvPr>
            <p:ph idx="1"/>
          </p:nvPr>
        </p:nvSpPr>
        <p:spPr>
          <a:xfrm>
            <a:off x="3448048" y="1825625"/>
            <a:ext cx="7905751" cy="4351338"/>
          </a:xfrm>
        </p:spPr>
        <p:txBody>
          <a:bodyPr>
            <a:noAutofit/>
          </a:bodyPr>
          <a:lstStyle/>
          <a:p>
            <a:pPr marL="342900" lvl="2" indent="-342900">
              <a:spcBef>
                <a:spcPts val="0"/>
              </a:spcBef>
            </a:pPr>
            <a:r>
              <a:rPr lang="en-US" sz="2400" b="1" dirty="0">
                <a:latin typeface="Rockwell" panose="02060603020205020403" pitchFamily="18" charset="0"/>
              </a:rPr>
              <a:t>Up to 12 workweeks in a 12-month period for:</a:t>
            </a:r>
          </a:p>
          <a:p>
            <a:pPr marL="914400" lvl="3" indent="-457200" algn="just">
              <a:spcBef>
                <a:spcPts val="0"/>
              </a:spcBef>
            </a:pPr>
            <a:r>
              <a:rPr lang="en-US" sz="2400" dirty="0">
                <a:latin typeface="Rockwell" panose="02060603020205020403" pitchFamily="18" charset="0"/>
              </a:rPr>
              <a:t>Reduced schedule leave </a:t>
            </a:r>
          </a:p>
          <a:p>
            <a:pPr marL="914400" lvl="3" indent="-457200" algn="just">
              <a:spcBef>
                <a:spcPts val="0"/>
              </a:spcBef>
            </a:pPr>
            <a:r>
              <a:rPr lang="en-US" sz="2400" dirty="0">
                <a:latin typeface="Rockwell" panose="02060603020205020403" pitchFamily="18" charset="0"/>
              </a:rPr>
              <a:t>Intermittent leave</a:t>
            </a:r>
            <a:endParaRPr lang="en-US" sz="2400" b="1" dirty="0">
              <a:latin typeface="Rockwell" panose="02060603020205020403" pitchFamily="18" charset="0"/>
            </a:endParaRPr>
          </a:p>
          <a:p>
            <a:pPr marL="342900" lvl="2" indent="-342900">
              <a:spcBef>
                <a:spcPts val="0"/>
              </a:spcBef>
            </a:pPr>
            <a:r>
              <a:rPr lang="en-US" sz="2400" b="1" dirty="0">
                <a:latin typeface="Rockwell" panose="02060603020205020403" pitchFamily="18" charset="0"/>
              </a:rPr>
              <a:t>Up to 26 workweeks in a single 12-month period for:</a:t>
            </a:r>
          </a:p>
          <a:p>
            <a:pPr marL="800100" lvl="3" indent="-342900">
              <a:spcBef>
                <a:spcPts val="0"/>
              </a:spcBef>
            </a:pPr>
            <a:r>
              <a:rPr lang="en-US" sz="2400" dirty="0">
                <a:latin typeface="Rockwell" panose="02060603020205020403" pitchFamily="18" charset="0"/>
              </a:rPr>
              <a:t>Care of a servicemember with a serious injury or illness</a:t>
            </a:r>
          </a:p>
          <a:p>
            <a:pPr marL="457200" lvl="3" indent="0">
              <a:spcBef>
                <a:spcPts val="0"/>
              </a:spcBef>
              <a:buNone/>
            </a:pPr>
            <a:endParaRPr lang="en-US" sz="2200" dirty="0">
              <a:latin typeface="Rockwell" panose="02060603020205020403" pitchFamily="18" charset="0"/>
            </a:endParaRPr>
          </a:p>
          <a:p>
            <a:pPr marL="342900" lvl="2" indent="-342900">
              <a:spcBef>
                <a:spcPts val="0"/>
              </a:spcBef>
            </a:pPr>
            <a:endParaRPr lang="en-US" sz="24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pic>
        <p:nvPicPr>
          <p:cNvPr id="4" name="Picture 3">
            <a:extLst>
              <a:ext uri="{FF2B5EF4-FFF2-40B4-BE49-F238E27FC236}">
                <a16:creationId xmlns:a16="http://schemas.microsoft.com/office/drawing/2014/main" id="{28C7BF12-0CC9-6730-416B-E2E5748FCA0F}"/>
              </a:ext>
            </a:extLst>
          </p:cNvPr>
          <p:cNvPicPr>
            <a:picLocks noChangeAspect="1"/>
          </p:cNvPicPr>
          <p:nvPr/>
        </p:nvPicPr>
        <p:blipFill>
          <a:blip r:embed="rId4"/>
          <a:stretch>
            <a:fillRect/>
          </a:stretch>
        </p:blipFill>
        <p:spPr>
          <a:xfrm>
            <a:off x="5663229" y="4484519"/>
            <a:ext cx="3475388" cy="1827381"/>
          </a:xfrm>
          <a:prstGeom prst="rect">
            <a:avLst/>
          </a:prstGeom>
        </p:spPr>
      </p:pic>
    </p:spTree>
    <p:extLst>
      <p:ext uri="{BB962C8B-B14F-4D97-AF65-F5344CB8AC3E}">
        <p14:creationId xmlns:p14="http://schemas.microsoft.com/office/powerpoint/2010/main" val="1227184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3"/>
          <a:stretch>
            <a:fillRect/>
          </a:stretch>
        </p:blipFill>
        <p:spPr>
          <a:xfrm>
            <a:off x="0" y="0"/>
            <a:ext cx="2851513" cy="6858000"/>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39868" y="404812"/>
            <a:ext cx="2771775" cy="1285876"/>
          </a:xfrm>
          <a:prstGeom prst="rect">
            <a:avLst/>
          </a:prstGeom>
        </p:spPr>
      </p:pic>
      <p:sp>
        <p:nvSpPr>
          <p:cNvPr id="2" name="Title 1">
            <a:extLst>
              <a:ext uri="{FF2B5EF4-FFF2-40B4-BE49-F238E27FC236}">
                <a16:creationId xmlns:a16="http://schemas.microsoft.com/office/drawing/2014/main" id="{D03DFC29-4CE5-4FA4-8250-FFC79F9113D9}"/>
              </a:ext>
            </a:extLst>
          </p:cNvPr>
          <p:cNvSpPr>
            <a:spLocks noGrp="1"/>
          </p:cNvSpPr>
          <p:nvPr>
            <p:ph type="title"/>
          </p:nvPr>
        </p:nvSpPr>
        <p:spPr>
          <a:xfrm>
            <a:off x="5808518" y="623454"/>
            <a:ext cx="5902037" cy="737755"/>
          </a:xfrm>
        </p:spPr>
        <p:txBody>
          <a:bodyPr/>
          <a:lstStyle/>
          <a:p>
            <a:pPr algn="ctr"/>
            <a:r>
              <a:rPr lang="en-US" dirty="0">
                <a:latin typeface="Rockwell" panose="02060603020205020403" pitchFamily="18" charset="0"/>
              </a:rPr>
              <a:t>FMLA: Key Issues</a:t>
            </a:r>
          </a:p>
        </p:txBody>
      </p:sp>
      <p:pic>
        <p:nvPicPr>
          <p:cNvPr id="12" name="Picture Placeholder 11">
            <a:extLst>
              <a:ext uri="{FF2B5EF4-FFF2-40B4-BE49-F238E27FC236}">
                <a16:creationId xmlns:a16="http://schemas.microsoft.com/office/drawing/2014/main" id="{256BA6E5-DB5B-8328-EEFE-CD06A7D983DF}"/>
              </a:ext>
            </a:extLst>
          </p:cNvPr>
          <p:cNvPicPr>
            <a:picLocks noGrp="1" noChangeAspect="1"/>
          </p:cNvPicPr>
          <p:nvPr>
            <p:ph type="pic"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 uri="{837473B0-CC2E-450A-ABE3-18F120FF3D39}">
                <a1611:picAttrSrcUrl xmlns:a1611="http://schemas.microsoft.com/office/drawing/2016/11/main" r:id="rId7"/>
              </a:ext>
            </a:extLst>
          </a:blip>
          <a:srcRect t="10520" b="10520"/>
          <a:stretch>
            <a:fillRect/>
          </a:stretch>
        </p:blipFill>
        <p:spPr>
          <a:xfrm>
            <a:off x="1714500" y="1776846"/>
            <a:ext cx="4561608" cy="3491346"/>
          </a:xfrm>
        </p:spPr>
      </p:pic>
      <p:sp>
        <p:nvSpPr>
          <p:cNvPr id="3" name="Content Placeholder 2">
            <a:extLst>
              <a:ext uri="{FF2B5EF4-FFF2-40B4-BE49-F238E27FC236}">
                <a16:creationId xmlns:a16="http://schemas.microsoft.com/office/drawing/2014/main" id="{86C8ADA2-CE2A-47E5-8E2C-1AEB6AED99D3}"/>
              </a:ext>
            </a:extLst>
          </p:cNvPr>
          <p:cNvSpPr>
            <a:spLocks noGrp="1"/>
          </p:cNvSpPr>
          <p:nvPr>
            <p:ph type="body" sz="half" idx="2"/>
          </p:nvPr>
        </p:nvSpPr>
        <p:spPr>
          <a:xfrm>
            <a:off x="7055427" y="1547741"/>
            <a:ext cx="4842164" cy="4321247"/>
          </a:xfrm>
        </p:spPr>
        <p:txBody>
          <a:bodyPr>
            <a:noAutofit/>
          </a:bodyPr>
          <a:lstStyle/>
          <a:p>
            <a:pPr marL="342900" lvl="2" indent="-342900">
              <a:spcBef>
                <a:spcPts val="0"/>
              </a:spcBef>
            </a:pPr>
            <a:r>
              <a:rPr lang="en-US" sz="2800" dirty="0">
                <a:latin typeface="Rockwell" panose="02060603020205020403" pitchFamily="18" charset="0"/>
              </a:rPr>
              <a:t>Failing to designate the leave.</a:t>
            </a:r>
          </a:p>
          <a:p>
            <a:pPr marL="342900" lvl="2" indent="-342900">
              <a:spcBef>
                <a:spcPts val="0"/>
              </a:spcBef>
            </a:pPr>
            <a:r>
              <a:rPr lang="en-US" sz="2800" dirty="0">
                <a:latin typeface="Rockwell" panose="02060603020205020403" pitchFamily="18" charset="0"/>
              </a:rPr>
              <a:t>Failing to manage the leave.</a:t>
            </a:r>
          </a:p>
          <a:p>
            <a:pPr marL="342900" lvl="2" indent="-342900">
              <a:spcBef>
                <a:spcPts val="0"/>
              </a:spcBef>
            </a:pPr>
            <a:r>
              <a:rPr lang="en-US" sz="2800" dirty="0">
                <a:latin typeface="Rockwell" panose="02060603020205020403" pitchFamily="18" charset="0"/>
              </a:rPr>
              <a:t>Failing to have a policy on insurance premiums if unpaid leave.</a:t>
            </a:r>
          </a:p>
          <a:p>
            <a:pPr marL="342900" lvl="2" indent="-342900">
              <a:spcBef>
                <a:spcPts val="0"/>
              </a:spcBef>
            </a:pPr>
            <a:r>
              <a:rPr lang="en-US" sz="2800" dirty="0">
                <a:latin typeface="Rockwell" panose="02060603020205020403" pitchFamily="18" charset="0"/>
              </a:rPr>
              <a:t>Failing to run concurrently with work comp or other leaves.</a:t>
            </a:r>
          </a:p>
          <a:p>
            <a:pPr marL="342900" lvl="2" indent="-342900">
              <a:spcBef>
                <a:spcPts val="0"/>
              </a:spcBef>
            </a:pPr>
            <a:r>
              <a:rPr lang="en-US" sz="2800" dirty="0">
                <a:latin typeface="Rockwell" panose="02060603020205020403" pitchFamily="18" charset="0"/>
              </a:rPr>
              <a:t>Failing to prepare for the end of leave.</a:t>
            </a:r>
          </a:p>
          <a:p>
            <a:pPr marL="457200" lvl="3" indent="0">
              <a:spcBef>
                <a:spcPts val="0"/>
              </a:spcBef>
              <a:buNone/>
            </a:pPr>
            <a:endParaRPr lang="en-US" sz="2800" dirty="0">
              <a:latin typeface="Rockwell" panose="02060603020205020403" pitchFamily="18" charset="0"/>
            </a:endParaRPr>
          </a:p>
          <a:p>
            <a:pPr marL="342900" lvl="2" indent="-342900">
              <a:spcBef>
                <a:spcPts val="0"/>
              </a:spcBef>
            </a:pPr>
            <a:endParaRPr lang="en-US" sz="2800" b="1" dirty="0">
              <a:latin typeface="Rockwell" panose="02060603020205020403" pitchFamily="18" charset="0"/>
            </a:endParaRPr>
          </a:p>
          <a:p>
            <a:pPr marL="914400" lvl="2" indent="0" algn="just">
              <a:spcBef>
                <a:spcPts val="1000"/>
              </a:spcBef>
              <a:buNone/>
            </a:pPr>
            <a:endParaRPr lang="en-US" sz="2400" dirty="0">
              <a:latin typeface="Rockwell" panose="02060603020205020403" pitchFamily="18" charset="0"/>
            </a:endParaRPr>
          </a:p>
        </p:txBody>
      </p:sp>
    </p:spTree>
    <p:extLst>
      <p:ext uri="{BB962C8B-B14F-4D97-AF65-F5344CB8AC3E}">
        <p14:creationId xmlns:p14="http://schemas.microsoft.com/office/powerpoint/2010/main" val="1664392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5A19682F-B2F2-A155-5750-BB1755B98B07}"/>
              </a:ext>
            </a:extLst>
          </p:cNvPr>
          <p:cNvSpPr txBox="1"/>
          <p:nvPr/>
        </p:nvSpPr>
        <p:spPr>
          <a:xfrm>
            <a:off x="612648" y="2908005"/>
            <a:ext cx="5295015" cy="326895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4400" dirty="0">
                <a:latin typeface="Rockwell" panose="02060603020205020403" pitchFamily="18" charset="0"/>
              </a:rPr>
              <a:t>Americans with Disabilities Act (ADA) and Iowa Civil Rights Act </a:t>
            </a:r>
          </a:p>
        </p:txBody>
      </p:sp>
      <p:pic>
        <p:nvPicPr>
          <p:cNvPr id="7" name="Picture 6">
            <a:extLst>
              <a:ext uri="{FF2B5EF4-FFF2-40B4-BE49-F238E27FC236}">
                <a16:creationId xmlns:a16="http://schemas.microsoft.com/office/drawing/2014/main" id="{9A233577-CF38-448A-86F4-1101F6FD4723}"/>
              </a:ext>
            </a:extLst>
          </p:cNvPr>
          <p:cNvPicPr>
            <a:picLocks noChangeAspect="1"/>
          </p:cNvPicPr>
          <p:nvPr/>
        </p:nvPicPr>
        <p:blipFill>
          <a:blip r:embed="rId2"/>
          <a:stretch>
            <a:fillRect/>
          </a:stretch>
        </p:blipFill>
        <p:spPr>
          <a:xfrm>
            <a:off x="6965412" y="362384"/>
            <a:ext cx="1465575" cy="2884488"/>
          </a:xfrm>
          <a:prstGeom prst="rect">
            <a:avLst/>
          </a:prstGeom>
        </p:spPr>
      </p:pic>
      <p:pic>
        <p:nvPicPr>
          <p:cNvPr id="4" name="Picture 3" descr="Businesswoman on wheelchair">
            <a:extLst>
              <a:ext uri="{FF2B5EF4-FFF2-40B4-BE49-F238E27FC236}">
                <a16:creationId xmlns:a16="http://schemas.microsoft.com/office/drawing/2014/main" id="{FA0C47F8-8D6E-E40C-BEC1-DB1614C498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5627" y="574033"/>
            <a:ext cx="3172306" cy="2311196"/>
          </a:xfrm>
          <a:prstGeom prst="rect">
            <a:avLst/>
          </a:prstGeom>
        </p:spPr>
      </p:pic>
      <p:pic>
        <p:nvPicPr>
          <p:cNvPr id="11" name="Picture 10">
            <a:extLst>
              <a:ext uri="{FF2B5EF4-FFF2-40B4-BE49-F238E27FC236}">
                <a16:creationId xmlns:a16="http://schemas.microsoft.com/office/drawing/2014/main" id="{DD69E00A-9D49-48D6-9D01-9D4622B4A91E}"/>
              </a:ext>
            </a:extLst>
          </p:cNvPr>
          <p:cNvPicPr>
            <a:picLocks noChangeAspect="1"/>
          </p:cNvPicPr>
          <p:nvPr/>
        </p:nvPicPr>
        <p:blipFill rotWithShape="1">
          <a:blip r:embed="rId4"/>
          <a:srcRect l="5981" t="4691" r="13074" b="4831"/>
          <a:stretch/>
        </p:blipFill>
        <p:spPr>
          <a:xfrm>
            <a:off x="6396397" y="3541706"/>
            <a:ext cx="5431536" cy="2519809"/>
          </a:xfrm>
          <a:prstGeom prst="rect">
            <a:avLst/>
          </a:prstGeom>
        </p:spPr>
      </p:pic>
    </p:spTree>
    <p:extLst>
      <p:ext uri="{BB962C8B-B14F-4D97-AF65-F5344CB8AC3E}">
        <p14:creationId xmlns:p14="http://schemas.microsoft.com/office/powerpoint/2010/main" val="3322462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17106</TotalTime>
  <Words>2248</Words>
  <Application>Microsoft Office PowerPoint</Application>
  <PresentationFormat>Widescreen</PresentationFormat>
  <Paragraphs>185</Paragraphs>
  <Slides>34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Rockwell</vt:lpstr>
      <vt:lpstr>Office Theme</vt:lpstr>
      <vt:lpstr>Navigating Current Trends in Public Sector HR: Strategies for Effective Management </vt:lpstr>
      <vt:lpstr>ROADMAP</vt:lpstr>
      <vt:lpstr>PowerPoint Presentation</vt:lpstr>
      <vt:lpstr>FMLA: Purpose</vt:lpstr>
      <vt:lpstr>FMLA: Eligibility</vt:lpstr>
      <vt:lpstr>FMLA: Entitlement/Uses</vt:lpstr>
      <vt:lpstr>FMLA: Other Entitlement/Uses</vt:lpstr>
      <vt:lpstr>FMLA: Key Issues</vt:lpstr>
      <vt:lpstr>PowerPoint Presentation</vt:lpstr>
      <vt:lpstr>ADA: Overview</vt:lpstr>
      <vt:lpstr>ADA: Reasonable Accommodations</vt:lpstr>
      <vt:lpstr>FMLA and ADA: Interplay with Work Comp</vt:lpstr>
      <vt:lpstr>ADA: Medical Cannabis</vt:lpstr>
      <vt:lpstr>PowerPoint Presentation</vt:lpstr>
      <vt:lpstr>PWFA: Overview</vt:lpstr>
      <vt:lpstr>PWFA: Eligibility</vt:lpstr>
      <vt:lpstr>PWFA: Reasonable Accommodations</vt:lpstr>
      <vt:lpstr>Peace Officers Bill of Rights </vt:lpstr>
      <vt:lpstr>Peace Officers Bill of Rights</vt:lpstr>
      <vt:lpstr>Peace Officers Bill of Rights</vt:lpstr>
      <vt:lpstr>PowerPoint Presentation</vt:lpstr>
      <vt:lpstr>Are You Ready to Discipline/Discharge?</vt:lpstr>
      <vt:lpstr>Are You Ready to Discipline/Discharge?</vt:lpstr>
      <vt:lpstr>Government Employee Termination Example</vt:lpstr>
      <vt:lpstr>Due Process</vt:lpstr>
      <vt:lpstr>Discharging Appointed Officers</vt:lpstr>
      <vt:lpstr>Who is an appointed officer?</vt:lpstr>
      <vt:lpstr>Discharging Employees with Veteran Status</vt:lpstr>
      <vt:lpstr>Veteran Termination Example</vt:lpstr>
      <vt:lpstr>Civil Service Employees</vt:lpstr>
      <vt:lpstr>Hearings for Civil Service Employees</vt:lpstr>
      <vt:lpstr>Appealing the Commission</vt:lpstr>
      <vt:lpstr>   Special Note for Public     Meetings: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Leidinger</dc:creator>
  <cp:lastModifiedBy>Amy Reasner</cp:lastModifiedBy>
  <cp:revision>195</cp:revision>
  <dcterms:created xsi:type="dcterms:W3CDTF">2021-05-03T12:32:02Z</dcterms:created>
  <dcterms:modified xsi:type="dcterms:W3CDTF">2024-10-07T21:19:29Z</dcterms:modified>
</cp:coreProperties>
</file>